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378" r:id="rId5"/>
    <p:sldId id="468" r:id="rId6"/>
    <p:sldId id="429" r:id="rId7"/>
    <p:sldId id="368" r:id="rId8"/>
    <p:sldId id="408" r:id="rId9"/>
    <p:sldId id="454" r:id="rId10"/>
    <p:sldId id="323" r:id="rId11"/>
    <p:sldId id="325" r:id="rId12"/>
    <p:sldId id="392" r:id="rId13"/>
    <p:sldId id="315" r:id="rId14"/>
    <p:sldId id="426" r:id="rId15"/>
    <p:sldId id="281" r:id="rId16"/>
    <p:sldId id="282" r:id="rId17"/>
    <p:sldId id="283" r:id="rId18"/>
    <p:sldId id="430" r:id="rId19"/>
    <p:sldId id="303" r:id="rId20"/>
    <p:sldId id="372" r:id="rId21"/>
    <p:sldId id="432" r:id="rId22"/>
    <p:sldId id="466" r:id="rId23"/>
    <p:sldId id="328" r:id="rId24"/>
    <p:sldId id="330" r:id="rId25"/>
    <p:sldId id="457" r:id="rId26"/>
    <p:sldId id="458" r:id="rId27"/>
    <p:sldId id="459" r:id="rId28"/>
    <p:sldId id="460" r:id="rId29"/>
    <p:sldId id="442" r:id="rId30"/>
    <p:sldId id="335" r:id="rId31"/>
    <p:sldId id="449" r:id="rId32"/>
    <p:sldId id="364" r:id="rId33"/>
    <p:sldId id="365" r:id="rId34"/>
    <p:sldId id="366" r:id="rId35"/>
    <p:sldId id="455" r:id="rId36"/>
    <p:sldId id="343" r:id="rId3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 Life's Journey: Introduction" id="{2791D53B-BDFA-4C4A-B70F-E229CCFB3A92}">
          <p14:sldIdLst>
            <p14:sldId id="378"/>
          </p14:sldIdLst>
        </p14:section>
        <p14:section name="Life's Journey: We're With You From Day One" id="{FE47C672-9CA1-46B0-95B3-60DF8B525163}">
          <p14:sldIdLst>
            <p14:sldId id="468"/>
          </p14:sldIdLst>
        </p14:section>
        <p14:section name="Life's Journey: We're With You When You Start Work" id="{B29D7102-FEC2-48F6-A6F5-3BEC5BA8AF98}">
          <p14:sldIdLst>
            <p14:sldId id="429"/>
            <p14:sldId id="368"/>
            <p14:sldId id="408"/>
            <p14:sldId id="454"/>
            <p14:sldId id="323"/>
            <p14:sldId id="325"/>
            <p14:sldId id="392"/>
            <p14:sldId id="315"/>
            <p14:sldId id="426"/>
          </p14:sldIdLst>
        </p14:section>
        <p14:section name="Life's Journey: We're There For Your Wedding" id="{3C150F3C-06C8-4862-9E3C-A215E14E5702}">
          <p14:sldIdLst>
            <p14:sldId id="281"/>
            <p14:sldId id="282"/>
            <p14:sldId id="283"/>
          </p14:sldIdLst>
        </p14:section>
        <p14:section name="Life's Journey: We're There If The Unexpected Happens" id="{726DD7F1-E507-4A3A-BABE-0A9677B05A47}">
          <p14:sldIdLst/>
        </p14:section>
        <p14:section name="Life's Journey: We're There If You Lose Your Soulmate" id="{07DE13E8-2294-42BE-B383-023131AD5AE1}">
          <p14:sldIdLst>
            <p14:sldId id="430"/>
            <p14:sldId id="303"/>
            <p14:sldId id="372"/>
            <p14:sldId id="432"/>
          </p14:sldIdLst>
        </p14:section>
        <p14:section name="Life's Journey: We Wouldn't Miss Your Retirement Party" id="{F2288CB4-3714-49B1-A0BD-A0DAB2755E88}">
          <p14:sldIdLst>
            <p14:sldId id="466"/>
            <p14:sldId id="328"/>
            <p14:sldId id="330"/>
            <p14:sldId id="457"/>
            <p14:sldId id="458"/>
            <p14:sldId id="459"/>
            <p14:sldId id="460"/>
            <p14:sldId id="442"/>
            <p14:sldId id="335"/>
          </p14:sldIdLst>
        </p14:section>
        <p14:section name="Life's Journey: We'll Be Here For Your Family In The Future" id="{63FFD892-A862-4F1B-AF5C-341138A54EB2}">
          <p14:sldIdLst/>
        </p14:section>
        <p14:section name="Core Slides - Life's Journey: Conclusion" id="{CD393308-2A6D-4559-A737-3DA41245F87A}">
          <p14:sldIdLst>
            <p14:sldId id="449"/>
            <p14:sldId id="364"/>
            <p14:sldId id="365"/>
            <p14:sldId id="366"/>
            <p14:sldId id="45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81AD13-4FD4-866C-79D6-580F5918596B}" name="Bystry, Dawn" initials="BD" userId="S-1-5-21-2587397230-3316739918-3431996274-3304" providerId="AD"/>
  <p188:author id="{28132116-3746-3A7D-A778-8F052030A174}" name="Chavez, Anthony" initials="CA" userId="S::anthony.chavez@ssa.gov::16fbd449-e792-4e52-8070-a16ec6723f3b" providerId="AD"/>
  <p188:author id="{713D973F-F7D5-F35A-D321-B670E25624C4}" name="Rodriguez, Laura M." initials="LMR" userId="Rodriguez, Laura M." providerId="None"/>
  <p188:author id="{A5DA0C47-F43B-F21F-F41F-1AEF1F9A42D4}" name="Shifflett, Bobby L." initials="BS" userId="S::Bobby.L.Shifflett@ssa.gov::3c545124-b5b3-4d50-8be9-1411e9dcf069" providerId="AD"/>
  <p188:author id="{2FAC4163-52EE-58B7-80C2-6A1CF9C8B828}" name="OISP OEEMP HL" initials="HL" userId="OISP OEEMP HL" providerId="None"/>
  <p188:author id="{0B251F6E-ED49-20BD-D4D7-092DA2101434}" name="OEEMP" initials="CET" userId="OEEMP" providerId="None"/>
  <p188:author id="{9F85B299-AF4B-6E93-B540-B6311064E4FA}" name="Young, Stephanie" initials="YS" userId="S::stephanie.young@ssa.gov::8d23e428-f693-4a43-a76d-cf7e946824d4" providerId="AD"/>
  <p188:author id="{3B0C199C-8E31-E7E3-611D-D9C088865878}" name="Lora, Janny L." initials="LJL" userId="S::Janny.L.Lora@ssa.gov::80f342be-584f-46a2-b5b5-65f9df8d600a" providerId="AD"/>
  <p188:author id="{A5C7D8A2-4120-C50B-1542-F6351E016E0E}" name="Levy, Harrison" initials="LH" userId="S::harrison.levy@ssa.gov::ae8d3709-90a3-47c3-9c60-23be2db8e87d" providerId="AD"/>
  <p188:author id="{2FFB3AB7-267C-F612-7CAC-AEFB155BD9B7}" name="OPSOS" initials="O" userId="OPSOS" providerId="None"/>
  <p188:author id="{C52C8AEA-3E6E-AE50-9BD4-FCC5E4778625}" name="Wilson, Anita" initials="WA" userId="S::Anita.Wilson@ssa.gov::cffc44d5-25f3-4f92-a86c-4f290d98aa61" providerId="AD"/>
  <p188:author id="{046235F1-8E5C-CC50-890B-0AB283C84111}" name="Robinson, Eric L." initials="RE" userId="S::eric.l.robinson@ssa.gov::97ba2989-36d2-47f6-b773-99d022a9fce2" providerId="AD"/>
  <p188:author id="{6853E6F4-87F0-11DD-2929-797B68D4D253}" name="Young, Stephanie" initials="SY" userId="S::Stephanie.Young@ssa.gov::8d23e428-f693-4a43-a76d-cf7e946824d4" providerId="AD"/>
  <p188:author id="{BA03EAF7-5061-D304-A93E-0BFD696F2A80}" name="Silva, Marta" initials="MS" userId="S::Marta.Silva@ssa.gov::a41ef82c-1e5e-4cb1-8137-a662eeb9d759" providerId="AD"/>
  <p188:author id="{CDBFE6FA-C65E-71D1-D152-902579494C7F}" name="Jennings, Akeira" initials="JA" userId="S::Akeira.Jennings@ssa.gov::58fa14b9-3f1f-4b4b-8753-01c2336b02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Wendy Daily" initials="WD" lastIdx="19" clrIdx="1"/>
  <p:cmAuthor id="4" name="OISP OEEMP/Medicare Team" initials="df" lastIdx="4" clrIdx="2">
    <p:extLst>
      <p:ext uri="{19B8F6BF-5375-455C-9EA6-DF929625EA0E}">
        <p15:presenceInfo xmlns:p15="http://schemas.microsoft.com/office/powerpoint/2012/main" userId="OISP OEEMP/Medicare Team" providerId="None"/>
      </p:ext>
    </p:extLst>
  </p:cmAuthor>
  <p:cmAuthor id="5" name="Schultz, Jason P." initials="SJP" lastIdx="1" clrIdx="3">
    <p:extLst>
      <p:ext uri="{19B8F6BF-5375-455C-9EA6-DF929625EA0E}">
        <p15:presenceInfo xmlns:p15="http://schemas.microsoft.com/office/powerpoint/2012/main" userId="S-1-5-21-2587397230-3316739918-3431996274-24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7D"/>
    <a:srgbClr val="0F7B7D"/>
    <a:srgbClr val="147D7F"/>
    <a:srgbClr val="000000"/>
    <a:srgbClr val="14838D"/>
    <a:srgbClr val="256474"/>
    <a:srgbClr val="0082A0"/>
    <a:srgbClr val="358F92"/>
    <a:srgbClr val="C2D2DC"/>
    <a:srgbClr val="80B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2208A-F266-4296-83A7-EB55760CEE2D}" v="21" dt="2026-04-24T20:47:51.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56209" autoAdjust="0"/>
  </p:normalViewPr>
  <p:slideViewPr>
    <p:cSldViewPr snapToGrid="0">
      <p:cViewPr varScale="1">
        <p:scale>
          <a:sx n="42" d="100"/>
          <a:sy n="42" d="100"/>
        </p:scale>
        <p:origin x="2640" y="60"/>
      </p:cViewPr>
      <p:guideLst>
        <p:guide orient="horz" pos="2160"/>
        <p:guide pos="2880"/>
      </p:guideLst>
    </p:cSldViewPr>
  </p:slideViewPr>
  <p:outlineViewPr>
    <p:cViewPr>
      <p:scale>
        <a:sx n="33" d="100"/>
        <a:sy n="33" d="100"/>
      </p:scale>
      <p:origin x="0" y="-43330"/>
    </p:cViewPr>
  </p:outlineViewPr>
  <p:notesTextViewPr>
    <p:cViewPr>
      <p:scale>
        <a:sx n="100" d="100"/>
        <a:sy n="100" d="100"/>
      </p:scale>
      <p:origin x="0" y="0"/>
    </p:cViewPr>
  </p:notesTextViewPr>
  <p:notesViewPr>
    <p:cSldViewPr snapToGrid="0">
      <p:cViewPr varScale="1">
        <p:scale>
          <a:sx n="61" d="100"/>
          <a:sy n="61" d="100"/>
        </p:scale>
        <p:origin x="3216" y="7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quez, Marilenin" userId="904f929c-15e0-4960-9047-063296364a86" providerId="ADAL" clId="{B193323B-C591-4617-B22E-DB1016CDCA64}"/>
    <pc:docChg chg="undo custSel addSld delSld modSld modSection modNotesMaster modHandout">
      <pc:chgData name="Vasquez, Marilenin" userId="904f929c-15e0-4960-9047-063296364a86" providerId="ADAL" clId="{B193323B-C591-4617-B22E-DB1016CDCA64}" dt="2026-04-24T20:47:51.408" v="40"/>
      <pc:docMkLst>
        <pc:docMk/>
      </pc:docMkLst>
      <pc:sldChg chg="modNotes">
        <pc:chgData name="Vasquez, Marilenin" userId="904f929c-15e0-4960-9047-063296364a86" providerId="ADAL" clId="{B193323B-C591-4617-B22E-DB1016CDCA64}" dt="2026-04-24T20:47:51.408" v="40"/>
        <pc:sldMkLst>
          <pc:docMk/>
          <pc:sldMk cId="1983478543" sldId="281"/>
        </pc:sldMkLst>
      </pc:sldChg>
      <pc:sldChg chg="modNotes">
        <pc:chgData name="Vasquez, Marilenin" userId="904f929c-15e0-4960-9047-063296364a86" providerId="ADAL" clId="{B193323B-C591-4617-B22E-DB1016CDCA64}" dt="2026-04-24T20:47:51.408" v="40"/>
        <pc:sldMkLst>
          <pc:docMk/>
          <pc:sldMk cId="742088686" sldId="282"/>
        </pc:sldMkLst>
      </pc:sldChg>
      <pc:sldChg chg="modNotes">
        <pc:chgData name="Vasquez, Marilenin" userId="904f929c-15e0-4960-9047-063296364a86" providerId="ADAL" clId="{B193323B-C591-4617-B22E-DB1016CDCA64}" dt="2026-04-24T20:47:51.408" v="40"/>
        <pc:sldMkLst>
          <pc:docMk/>
          <pc:sldMk cId="1834630611" sldId="315"/>
        </pc:sldMkLst>
      </pc:sldChg>
      <pc:sldChg chg="modNotes">
        <pc:chgData name="Vasquez, Marilenin" userId="904f929c-15e0-4960-9047-063296364a86" providerId="ADAL" clId="{B193323B-C591-4617-B22E-DB1016CDCA64}" dt="2026-04-24T20:47:51.408" v="40"/>
        <pc:sldMkLst>
          <pc:docMk/>
          <pc:sldMk cId="4142108276" sldId="323"/>
        </pc:sldMkLst>
      </pc:sldChg>
      <pc:sldChg chg="modNotes">
        <pc:chgData name="Vasquez, Marilenin" userId="904f929c-15e0-4960-9047-063296364a86" providerId="ADAL" clId="{B193323B-C591-4617-B22E-DB1016CDCA64}" dt="2026-04-24T20:47:51.408" v="40"/>
        <pc:sldMkLst>
          <pc:docMk/>
          <pc:sldMk cId="2151587011" sldId="325"/>
        </pc:sldMkLst>
      </pc:sldChg>
      <pc:sldChg chg="modNotes">
        <pc:chgData name="Vasquez, Marilenin" userId="904f929c-15e0-4960-9047-063296364a86" providerId="ADAL" clId="{B193323B-C591-4617-B22E-DB1016CDCA64}" dt="2026-04-24T20:47:51.408" v="40"/>
        <pc:sldMkLst>
          <pc:docMk/>
          <pc:sldMk cId="2282990302" sldId="368"/>
        </pc:sldMkLst>
      </pc:sldChg>
      <pc:sldChg chg="addSp delSp modSp mod modNotes">
        <pc:chgData name="Vasquez, Marilenin" userId="904f929c-15e0-4960-9047-063296364a86" providerId="ADAL" clId="{B193323B-C591-4617-B22E-DB1016CDCA64}" dt="2026-04-24T20:47:51.408" v="40"/>
        <pc:sldMkLst>
          <pc:docMk/>
          <pc:sldMk cId="914321177" sldId="378"/>
        </pc:sldMkLst>
        <pc:picChg chg="add mod">
          <ac:chgData name="Vasquez, Marilenin" userId="904f929c-15e0-4960-9047-063296364a86" providerId="ADAL" clId="{B193323B-C591-4617-B22E-DB1016CDCA64}" dt="2026-04-14T15:47:43.896" v="24" actId="1076"/>
          <ac:picMkLst>
            <pc:docMk/>
            <pc:sldMk cId="914321177" sldId="378"/>
            <ac:picMk id="3" creationId="{FCA4C1E4-CB4D-DEDC-7EF1-41B4D5BFB524}"/>
          </ac:picMkLst>
        </pc:picChg>
      </pc:sldChg>
      <pc:sldChg chg="modNotes">
        <pc:chgData name="Vasquez, Marilenin" userId="904f929c-15e0-4960-9047-063296364a86" providerId="ADAL" clId="{B193323B-C591-4617-B22E-DB1016CDCA64}" dt="2026-04-24T20:47:51.408" v="40"/>
        <pc:sldMkLst>
          <pc:docMk/>
          <pc:sldMk cId="2611540574" sldId="392"/>
        </pc:sldMkLst>
      </pc:sldChg>
      <pc:sldChg chg="modSp add del mod">
        <pc:chgData name="Vasquez, Marilenin" userId="904f929c-15e0-4960-9047-063296364a86" providerId="ADAL" clId="{B193323B-C591-4617-B22E-DB1016CDCA64}" dt="2026-04-14T15:49:58.012" v="36" actId="1076"/>
        <pc:sldMkLst>
          <pc:docMk/>
          <pc:sldMk cId="2009068649" sldId="408"/>
        </pc:sldMkLst>
        <pc:spChg chg="mod">
          <ac:chgData name="Vasquez, Marilenin" userId="904f929c-15e0-4960-9047-063296364a86" providerId="ADAL" clId="{B193323B-C591-4617-B22E-DB1016CDCA64}" dt="2026-04-14T15:49:58.012" v="36" actId="1076"/>
          <ac:spMkLst>
            <pc:docMk/>
            <pc:sldMk cId="2009068649" sldId="408"/>
            <ac:spMk id="3" creationId="{00000000-0000-0000-0000-000000000000}"/>
          </ac:spMkLst>
        </pc:spChg>
      </pc:sldChg>
      <pc:sldChg chg="modNotes">
        <pc:chgData name="Vasquez, Marilenin" userId="904f929c-15e0-4960-9047-063296364a86" providerId="ADAL" clId="{B193323B-C591-4617-B22E-DB1016CDCA64}" dt="2026-04-24T20:47:51.408" v="40"/>
        <pc:sldMkLst>
          <pc:docMk/>
          <pc:sldMk cId="1555779056" sldId="429"/>
        </pc:sldMkLst>
      </pc:sldChg>
      <pc:sldChg chg="modNotes">
        <pc:chgData name="Vasquez, Marilenin" userId="904f929c-15e0-4960-9047-063296364a86" providerId="ADAL" clId="{B193323B-C591-4617-B22E-DB1016CDCA64}" dt="2026-04-24T20:47:51.408" v="40"/>
        <pc:sldMkLst>
          <pc:docMk/>
          <pc:sldMk cId="3109015917" sldId="430"/>
        </pc:sldMkLst>
      </pc:sldChg>
      <pc:sldChg chg="modNotes">
        <pc:chgData name="Vasquez, Marilenin" userId="904f929c-15e0-4960-9047-063296364a86" providerId="ADAL" clId="{B193323B-C591-4617-B22E-DB1016CDCA64}" dt="2026-04-24T20:47:51.408" v="40"/>
        <pc:sldMkLst>
          <pc:docMk/>
          <pc:sldMk cId="2731590901" sldId="432"/>
        </pc:sldMkLst>
      </pc:sldChg>
      <pc:sldChg chg="add del">
        <pc:chgData name="Vasquez, Marilenin" userId="904f929c-15e0-4960-9047-063296364a86" providerId="ADAL" clId="{B193323B-C591-4617-B22E-DB1016CDCA64}" dt="2026-04-07T15:58:38.402" v="8" actId="47"/>
        <pc:sldMkLst>
          <pc:docMk/>
          <pc:sldMk cId="3627440279" sldId="457"/>
        </pc:sldMkLst>
      </pc:sldChg>
      <pc:sldChg chg="add del">
        <pc:chgData name="Vasquez, Marilenin" userId="904f929c-15e0-4960-9047-063296364a86" providerId="ADAL" clId="{B193323B-C591-4617-B22E-DB1016CDCA64}" dt="2026-04-07T15:58:37.099" v="7" actId="47"/>
        <pc:sldMkLst>
          <pc:docMk/>
          <pc:sldMk cId="2431394380" sldId="458"/>
        </pc:sldMkLst>
      </pc:sldChg>
      <pc:sldChg chg="add del">
        <pc:chgData name="Vasquez, Marilenin" userId="904f929c-15e0-4960-9047-063296364a86" providerId="ADAL" clId="{B193323B-C591-4617-B22E-DB1016CDCA64}" dt="2026-04-07T15:58:36.409" v="6" actId="47"/>
        <pc:sldMkLst>
          <pc:docMk/>
          <pc:sldMk cId="1776664973" sldId="459"/>
        </pc:sldMkLst>
      </pc:sldChg>
      <pc:sldMasterChg chg="delSldLayout">
        <pc:chgData name="Vasquez, Marilenin" userId="904f929c-15e0-4960-9047-063296364a86" providerId="ADAL" clId="{B193323B-C591-4617-B22E-DB1016CDCA64}" dt="2026-04-14T15:48:39.918" v="27" actId="2696"/>
        <pc:sldMasterMkLst>
          <pc:docMk/>
          <pc:sldMasterMk cId="3856328738" sldId="2147483660"/>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363" cy="465775"/>
          </a:xfrm>
          <a:prstGeom prst="rect">
            <a:avLst/>
          </a:prstGeom>
        </p:spPr>
        <p:txBody>
          <a:bodyPr vert="horz" lIns="91484" tIns="45743" rIns="91484" bIns="45743" rtlCol="0"/>
          <a:lstStyle>
            <a:lvl1pPr algn="l">
              <a:defRPr sz="1200"/>
            </a:lvl1pPr>
          </a:lstStyle>
          <a:p>
            <a:endParaRPr lang="en-US"/>
          </a:p>
        </p:txBody>
      </p:sp>
      <p:sp>
        <p:nvSpPr>
          <p:cNvPr id="3" name="Date Placeholder 2"/>
          <p:cNvSpPr>
            <a:spLocks noGrp="1"/>
          </p:cNvSpPr>
          <p:nvPr>
            <p:ph type="dt" sz="quarter" idx="1"/>
          </p:nvPr>
        </p:nvSpPr>
        <p:spPr>
          <a:xfrm>
            <a:off x="3956053" y="1"/>
            <a:ext cx="3027363" cy="465775"/>
          </a:xfrm>
          <a:prstGeom prst="rect">
            <a:avLst/>
          </a:prstGeom>
        </p:spPr>
        <p:txBody>
          <a:bodyPr vert="horz" lIns="91484" tIns="45743" rIns="91484" bIns="45743" rtlCol="0"/>
          <a:lstStyle>
            <a:lvl1pPr algn="r">
              <a:defRPr sz="1200"/>
            </a:lvl1pPr>
          </a:lstStyle>
          <a:p>
            <a:fld id="{350DFF5F-05AF-432E-BAAD-55DFFA8C3476}" type="datetimeFigureOut">
              <a:rPr lang="en-US" smtClean="0"/>
              <a:t>5/11/2026</a:t>
            </a:fld>
            <a:endParaRPr lang="en-US"/>
          </a:p>
        </p:txBody>
      </p:sp>
      <p:sp>
        <p:nvSpPr>
          <p:cNvPr id="4" name="Footer Placeholder 3"/>
          <p:cNvSpPr>
            <a:spLocks noGrp="1"/>
          </p:cNvSpPr>
          <p:nvPr>
            <p:ph type="ftr" sz="quarter" idx="2"/>
          </p:nvPr>
        </p:nvSpPr>
        <p:spPr>
          <a:xfrm>
            <a:off x="1" y="8817929"/>
            <a:ext cx="3027363" cy="465774"/>
          </a:xfrm>
          <a:prstGeom prst="rect">
            <a:avLst/>
          </a:prstGeom>
        </p:spPr>
        <p:txBody>
          <a:bodyPr vert="horz" lIns="91484" tIns="45743" rIns="91484" bIns="45743" rtlCol="0" anchor="b"/>
          <a:lstStyle>
            <a:lvl1pPr algn="l">
              <a:defRPr sz="1200"/>
            </a:lvl1pPr>
          </a:lstStyle>
          <a:p>
            <a:endParaRPr lang="en-US"/>
          </a:p>
        </p:txBody>
      </p:sp>
      <p:sp>
        <p:nvSpPr>
          <p:cNvPr id="5" name="Slide Number Placeholder 4"/>
          <p:cNvSpPr>
            <a:spLocks noGrp="1"/>
          </p:cNvSpPr>
          <p:nvPr>
            <p:ph type="sldNum" sz="quarter" idx="3"/>
          </p:nvPr>
        </p:nvSpPr>
        <p:spPr>
          <a:xfrm>
            <a:off x="3956053" y="8817929"/>
            <a:ext cx="3027363" cy="465774"/>
          </a:xfrm>
          <a:prstGeom prst="rect">
            <a:avLst/>
          </a:prstGeom>
        </p:spPr>
        <p:txBody>
          <a:bodyPr vert="horz" lIns="91484" tIns="45743" rIns="91484" bIns="4574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56552" y="0"/>
            <a:ext cx="3026833" cy="464185"/>
          </a:xfrm>
          <a:prstGeom prst="rect">
            <a:avLst/>
          </a:prstGeom>
        </p:spPr>
        <p:txBody>
          <a:bodyPr vert="horz" lIns="92931" tIns="46465" rIns="92931" bIns="46465" rtlCol="0"/>
          <a:lstStyle>
            <a:lvl1pPr algn="r">
              <a:defRPr sz="1200"/>
            </a:lvl1pPr>
          </a:lstStyle>
          <a:p>
            <a:fld id="{950E2B55-7368-4ED0-8184-9A69BA72962C}" type="datetimeFigureOut">
              <a:rPr lang="en-US" smtClean="0"/>
              <a:t>5/11/2026</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1" tIns="46465" rIns="92931" bIns="46465"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31" tIns="46465" rIns="92931"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931" tIns="46465" rIns="92931" bIns="46465"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sa.gov/appl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sa.gov/myaccount/account-transition-faq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49847"/>
            <a:fld id="{8E9F95B4-1FCC-46AE-A4E2-342D3367DB8A}" type="slidenum">
              <a:rPr lang="en-US" smtClean="0">
                <a:solidFill>
                  <a:prstClr val="black"/>
                </a:solidFill>
              </a:rPr>
              <a:pPr defTabSz="949847"/>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98500" y="4255029"/>
            <a:ext cx="5588000" cy="4796578"/>
          </a:xfrm>
          <a:noFill/>
          <a:ln/>
        </p:spPr>
        <p:txBody>
          <a:bodyPr/>
          <a:lstStyle/>
          <a:p>
            <a:r>
              <a:rPr lang="en-US" b="1" dirty="0">
                <a:solidFill>
                  <a:srgbClr val="000000"/>
                </a:solidFill>
              </a:rPr>
              <a:t>2026 Universal PowerPoint – </a:t>
            </a:r>
            <a:r>
              <a:rPr lang="en-US" dirty="0">
                <a:solidFill>
                  <a:srgbClr val="000000"/>
                </a:solidFill>
              </a:rPr>
              <a:t>updated 1/7/2026 (SY)</a:t>
            </a:r>
          </a:p>
          <a:p>
            <a:pPr lvl="1" algn="just"/>
            <a:endParaRPr lang="en-US" dirty="0">
              <a:solidFill>
                <a:srgbClr val="000000"/>
              </a:solidFill>
            </a:endParaRPr>
          </a:p>
          <a:p>
            <a:r>
              <a:rPr lang="en-US" b="1" u="sng" dirty="0">
                <a:solidFill>
                  <a:srgbClr val="000000"/>
                </a:solidFill>
              </a:rPr>
              <a:t>BEGINNING OF SPEAKER’S FORMAL SCRIPT</a:t>
            </a:r>
            <a:r>
              <a:rPr lang="en-US" b="1" dirty="0">
                <a:solidFill>
                  <a:srgbClr val="000000"/>
                </a:solidFill>
              </a:rPr>
              <a:t>:</a:t>
            </a:r>
          </a:p>
          <a:p>
            <a:pPr defTabSz="929307">
              <a:defRPr/>
            </a:pPr>
            <a:r>
              <a:rPr lang="en-US" dirty="0">
                <a:solidFill>
                  <a:srgbClr val="000000"/>
                </a:solidFill>
              </a:rPr>
              <a:t>For 90 years, Social Security has helped secure today and tomorrow by providing benefits and financial protection for millions of people throughout their life’s journey. </a:t>
            </a:r>
          </a:p>
          <a:p>
            <a:endParaRPr lang="en-US" dirty="0">
              <a:solidFill>
                <a:srgbClr val="000000"/>
              </a:solidFill>
            </a:endParaRPr>
          </a:p>
          <a:p>
            <a:r>
              <a:rPr lang="en-US" dirty="0">
                <a:solidFill>
                  <a:srgbClr val="000000"/>
                </a:solidFill>
              </a:rPr>
              <a:t>Social Security touches the lives of every American, both directly and indirectly. As you consider the information that you are about to receive, I encourage you to think about all the ways Social Security has been linked to your life – and the lives of your loved ones. </a:t>
            </a: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10</a:t>
            </a:fld>
            <a:endParaRPr lang="en-US"/>
          </a:p>
        </p:txBody>
      </p:sp>
      <p:sp>
        <p:nvSpPr>
          <p:cNvPr id="1249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3722" y="4332393"/>
            <a:ext cx="5588000" cy="4177665"/>
          </a:xfrm>
        </p:spPr>
        <p:txBody>
          <a:bodyPr/>
          <a:lstStyle/>
          <a:p>
            <a:pPr>
              <a:defRPr/>
            </a:pPr>
            <a:r>
              <a:rPr lang="en-US" altLang="en-US" b="0"/>
              <a:t>Slide updated 12/30/2025 (SY)</a:t>
            </a:r>
          </a:p>
          <a:p>
            <a:endParaRPr lang="en-US" b="0" dirty="0"/>
          </a:p>
        </p:txBody>
      </p:sp>
    </p:spTree>
    <p:extLst>
      <p:ext uri="{BB962C8B-B14F-4D97-AF65-F5344CB8AC3E}">
        <p14:creationId xmlns:p14="http://schemas.microsoft.com/office/powerpoint/2010/main" val="169393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rPr>
              <a:t>Social Security has an option to help protect your financial future. Advance Designation of Representative Payees allows you to designate in advance up to three people who could serve as a representative payee for you, should the need arise. </a:t>
            </a:r>
          </a:p>
          <a:p>
            <a:r>
              <a:rPr lang="en-US" dirty="0">
                <a:solidFill>
                  <a:srgbClr val="000000"/>
                </a:solidFill>
              </a:rPr>
              <a:t> </a:t>
            </a:r>
          </a:p>
          <a:p>
            <a:r>
              <a:rPr lang="en-US" dirty="0">
                <a:solidFill>
                  <a:srgbClr val="000000"/>
                </a:solidFill>
              </a:rPr>
              <a:t>Advance Designation is not an appointment of a representative payee, nor a power of attorney.  Participation is voluntary and you can update or withdraw the information at any time.  If you choose to participate, we’ll send you a notice each year listing your advance designees for your review. We only contact advance designees if we determine that you need a representative payee to help you with managing your benefits.  </a:t>
            </a:r>
          </a:p>
          <a:p>
            <a:r>
              <a:rPr lang="en-US" dirty="0">
                <a:solidFill>
                  <a:srgbClr val="000000"/>
                </a:solidFill>
              </a:rPr>
              <a:t> </a:t>
            </a:r>
            <a:endParaRPr lang="en-US" b="1" dirty="0">
              <a:solidFill>
                <a:srgbClr val="000000"/>
              </a:solidFill>
            </a:endParaRPr>
          </a:p>
          <a:p>
            <a:r>
              <a:rPr lang="en-US" dirty="0">
                <a:solidFill>
                  <a:srgbClr val="000000"/>
                </a:solidFill>
              </a:rPr>
              <a:t>With Advance Designation, you’ll have peace of mind knowing that someone you trust may be appointed to manage your benefits if the time comes when you are unable to manage, or direct the management of, your benefits in the future.</a:t>
            </a:r>
            <a:endParaRPr lang="en-US" b="1" dirty="0">
              <a:solidFill>
                <a:srgbClr val="000000"/>
              </a:solidFill>
            </a:endParaRPr>
          </a:p>
          <a:p>
            <a:r>
              <a:rPr lang="en-US" dirty="0">
                <a:solidFill>
                  <a:srgbClr val="000000"/>
                </a:solidFill>
              </a:rPr>
              <a:t> </a:t>
            </a:r>
            <a:endParaRPr lang="en-US" b="1" dirty="0">
              <a:solidFill>
                <a:srgbClr val="000000"/>
              </a:solidFill>
            </a:endParaRPr>
          </a:p>
          <a:p>
            <a:r>
              <a:rPr lang="en-US" dirty="0">
                <a:solidFill>
                  <a:srgbClr val="000000"/>
                </a:solidFill>
              </a:rPr>
              <a:t>You can provide us your advance designation via your personal </a:t>
            </a:r>
            <a:r>
              <a:rPr lang="en-US" i="1" dirty="0">
                <a:solidFill>
                  <a:srgbClr val="000000"/>
                </a:solidFill>
              </a:rPr>
              <a:t>my </a:t>
            </a:r>
            <a:r>
              <a:rPr lang="en-US" dirty="0">
                <a:solidFill>
                  <a:srgbClr val="000000"/>
                </a:solidFill>
              </a:rPr>
              <a:t>Social Security account, by visiting your local field office, or calling 1-(800) 772-1213.  If you are deaf or hard of hearing, you may call our TTY Number, 1-800-325-0778.</a:t>
            </a:r>
          </a:p>
          <a:p>
            <a:endParaRPr lang="en-US" dirty="0">
              <a:solidFill>
                <a:srgbClr val="000000"/>
              </a:solidFill>
            </a:endParaRPr>
          </a:p>
          <a:p>
            <a:r>
              <a:rPr lang="en-US" dirty="0">
                <a:solidFill>
                  <a:srgbClr val="000000"/>
                </a:solidFill>
              </a:rPr>
              <a:t>Source(s):  </a:t>
            </a:r>
          </a:p>
          <a:p>
            <a:pPr marL="171039" indent="-171039">
              <a:buFont typeface="Arial" panose="020B0604020202020204" pitchFamily="34" charset="0"/>
              <a:buChar char="•"/>
            </a:pPr>
            <a:r>
              <a:rPr lang="en-US" dirty="0">
                <a:solidFill>
                  <a:srgbClr val="000000"/>
                </a:solidFill>
              </a:rPr>
              <a:t>ssa.gov/payee/advance_designation.htm</a:t>
            </a:r>
          </a:p>
          <a:p>
            <a:endParaRPr lang="en-US" dirty="0">
              <a:solidFill>
                <a:srgbClr val="000000"/>
              </a:solidFill>
            </a:endParaRPr>
          </a:p>
          <a:p>
            <a:r>
              <a:rPr lang="en-US" dirty="0">
                <a:solidFill>
                  <a:srgbClr val="000000"/>
                </a:solidFill>
              </a:rPr>
              <a:t>Speaker Notes updated 10/26/2023 ^OISP Controls (SY)</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693">
              <a:defRPr sz="2400" b="1">
                <a:solidFill>
                  <a:srgbClr val="DDDDDD"/>
                </a:solidFill>
                <a:latin typeface="Arial" panose="020B0604020202020204" pitchFamily="34" charset="0"/>
              </a:defRPr>
            </a:lvl1pPr>
            <a:lvl2pPr marL="754337" indent="-289511" defTabSz="937693">
              <a:defRPr sz="2400" b="1">
                <a:solidFill>
                  <a:srgbClr val="DDDDDD"/>
                </a:solidFill>
                <a:latin typeface="Arial" panose="020B0604020202020204" pitchFamily="34" charset="0"/>
              </a:defRPr>
            </a:lvl2pPr>
            <a:lvl3pPr marL="1161261" indent="-231610" defTabSz="937693">
              <a:defRPr sz="2400" b="1">
                <a:solidFill>
                  <a:srgbClr val="DDDDDD"/>
                </a:solidFill>
                <a:latin typeface="Arial" panose="020B0604020202020204" pitchFamily="34" charset="0"/>
              </a:defRPr>
            </a:lvl3pPr>
            <a:lvl4pPr marL="1626088" indent="-231610" defTabSz="937693">
              <a:defRPr sz="2400" b="1">
                <a:solidFill>
                  <a:srgbClr val="DDDDDD"/>
                </a:solidFill>
                <a:latin typeface="Arial" panose="020B0604020202020204" pitchFamily="34" charset="0"/>
              </a:defRPr>
            </a:lvl4pPr>
            <a:lvl5pPr marL="2090914" indent="-231610" defTabSz="937693">
              <a:defRPr sz="2400" b="1">
                <a:solidFill>
                  <a:srgbClr val="DDDDDD"/>
                </a:solidFill>
                <a:latin typeface="Arial" panose="020B0604020202020204" pitchFamily="34" charset="0"/>
              </a:defRPr>
            </a:lvl5pPr>
            <a:lvl6pPr marL="2554130" indent="-231610" defTabSz="937693" eaLnBrk="0" fontAlgn="base" hangingPunct="0">
              <a:spcBef>
                <a:spcPct val="0"/>
              </a:spcBef>
              <a:spcAft>
                <a:spcPct val="0"/>
              </a:spcAft>
              <a:defRPr sz="2400" b="1">
                <a:solidFill>
                  <a:srgbClr val="DDDDDD"/>
                </a:solidFill>
                <a:latin typeface="Arial" panose="020B0604020202020204" pitchFamily="34" charset="0"/>
              </a:defRPr>
            </a:lvl6pPr>
            <a:lvl7pPr marL="3017349" indent="-231610" defTabSz="937693" eaLnBrk="0" fontAlgn="base" hangingPunct="0">
              <a:spcBef>
                <a:spcPct val="0"/>
              </a:spcBef>
              <a:spcAft>
                <a:spcPct val="0"/>
              </a:spcAft>
              <a:defRPr sz="2400" b="1">
                <a:solidFill>
                  <a:srgbClr val="DDDDDD"/>
                </a:solidFill>
                <a:latin typeface="Arial" panose="020B0604020202020204" pitchFamily="34" charset="0"/>
              </a:defRPr>
            </a:lvl7pPr>
            <a:lvl8pPr marL="3480567" indent="-231610" defTabSz="937693" eaLnBrk="0" fontAlgn="base" hangingPunct="0">
              <a:spcBef>
                <a:spcPct val="0"/>
              </a:spcBef>
              <a:spcAft>
                <a:spcPct val="0"/>
              </a:spcAft>
              <a:defRPr sz="2400" b="1">
                <a:solidFill>
                  <a:srgbClr val="DDDDDD"/>
                </a:solidFill>
                <a:latin typeface="Arial" panose="020B0604020202020204" pitchFamily="34" charset="0"/>
              </a:defRPr>
            </a:lvl8pPr>
            <a:lvl9pPr marL="3943784" indent="-231610" defTabSz="93769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Tree>
    <p:extLst>
      <p:ext uri="{BB962C8B-B14F-4D97-AF65-F5344CB8AC3E}">
        <p14:creationId xmlns:p14="http://schemas.microsoft.com/office/powerpoint/2010/main" val="401373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12</a:t>
            </a:fld>
            <a:endParaRPr lang="en-US"/>
          </a:p>
        </p:txBody>
      </p:sp>
      <p:sp>
        <p:nvSpPr>
          <p:cNvPr id="5" name="Rectangle 3"/>
          <p:cNvSpPr>
            <a:spLocks noGrp="1" noChangeArrowheads="1"/>
          </p:cNvSpPr>
          <p:nvPr>
            <p:ph type="body" idx="3"/>
          </p:nvPr>
        </p:nvSpPr>
        <p:spPr>
          <a:xfrm>
            <a:off x="607394" y="4337470"/>
            <a:ext cx="5770218" cy="4482226"/>
          </a:xfrm>
          <a:noFill/>
          <a:ln/>
        </p:spPr>
        <p:txBody>
          <a:bodyPr/>
          <a:lstStyle/>
          <a:p>
            <a:pPr marL="285064" indent="-285064">
              <a:buFont typeface="Arial" panose="020B0604020202020204" pitchFamily="34" charset="0"/>
              <a:buChar char="•"/>
            </a:pPr>
            <a:r>
              <a:rPr lang="en-US" dirty="0">
                <a:solidFill>
                  <a:srgbClr val="000000"/>
                </a:solidFill>
              </a:rPr>
              <a:t>A spouse who has not worked or who has low earnings may be entitled to as much as one-half of the retired worker’s full benefit.</a:t>
            </a:r>
          </a:p>
          <a:p>
            <a:endParaRPr lang="en-US" dirty="0">
              <a:solidFill>
                <a:srgbClr val="000000"/>
              </a:solidFill>
            </a:endParaRPr>
          </a:p>
          <a:p>
            <a:pPr marL="285064" indent="-285064">
              <a:buFont typeface="Arial" panose="020B0604020202020204" pitchFamily="34" charset="0"/>
              <a:buChar char="•"/>
            </a:pPr>
            <a:r>
              <a:rPr lang="en-US" dirty="0">
                <a:solidFill>
                  <a:srgbClr val="000000"/>
                </a:solidFill>
              </a:rPr>
              <a:t>If you are eligible for both your own retirement benefits and for benefits as a spouse, we always pay your own benefits first. If your benefits as a spouse are higher than your retirement benefits, you will get a combination of benefits equaling the higher spouse benefit.</a:t>
            </a:r>
          </a:p>
          <a:p>
            <a:endParaRPr lang="en-US" dirty="0">
              <a:solidFill>
                <a:srgbClr val="000000"/>
              </a:solidFill>
            </a:endParaRPr>
          </a:p>
          <a:p>
            <a:pPr marL="285064" indent="-285064">
              <a:buFont typeface="Arial" panose="020B0604020202020204" pitchFamily="34" charset="0"/>
              <a:buChar char="•"/>
            </a:pPr>
            <a:r>
              <a:rPr lang="en-US" dirty="0">
                <a:solidFill>
                  <a:srgbClr val="000000"/>
                </a:solidFill>
              </a:rPr>
              <a:t>If a spouse wants to get Social Security retirement benefits before they reach full retirement age, the amount of the benefit is reduced. The amount of reduction depends on when the person reaches full retirement age. </a:t>
            </a:r>
          </a:p>
          <a:p>
            <a:endParaRPr lang="en-US" dirty="0">
              <a:solidFill>
                <a:srgbClr val="000000"/>
              </a:solidFill>
            </a:endParaRPr>
          </a:p>
          <a:p>
            <a:pPr marL="285064" lvl="2" indent="-285064" defTabSz="929307">
              <a:buFont typeface="Arial" panose="020B0604020202020204" pitchFamily="34" charset="0"/>
              <a:buChar char="•"/>
              <a:defRPr/>
            </a:pPr>
            <a:r>
              <a:rPr lang="en-US" dirty="0">
                <a:solidFill>
                  <a:srgbClr val="000000"/>
                </a:solidFill>
              </a:rPr>
              <a:t>The benefit is not reduced if the applying spouse is caring for a child who is under the age of 16 or who has a disability.</a:t>
            </a:r>
          </a:p>
          <a:p>
            <a:pPr marL="0" lvl="2" defTabSz="929307">
              <a:defRPr/>
            </a:pPr>
            <a:endParaRPr lang="en-US" dirty="0">
              <a:solidFill>
                <a:srgbClr val="000000"/>
              </a:solidFill>
            </a:endParaRPr>
          </a:p>
          <a:p>
            <a:pPr marL="285064" indent="-285064">
              <a:buFont typeface="Arial" panose="020B0604020202020204" pitchFamily="34" charset="0"/>
              <a:buChar char="•"/>
            </a:pPr>
            <a:r>
              <a:rPr lang="en-US" dirty="0">
                <a:solidFill>
                  <a:srgbClr val="000000"/>
                </a:solidFill>
              </a:rPr>
              <a:t>The benefit is only payable if the applying spouse’s own unreduced benefit rate, based on their earnings history, is less than 50% of the worker’s unreduced benefit rate.  The claiming spouse must first file for their own benefit, based on their earnings history, which is subtracted from the full spousal benefit.</a:t>
            </a:r>
          </a:p>
          <a:p>
            <a:pPr defTabSz="929307">
              <a:defRPr/>
            </a:pPr>
            <a:endParaRPr lang="en-US" dirty="0">
              <a:solidFill>
                <a:srgbClr val="000000"/>
              </a:solidFill>
            </a:endParaRPr>
          </a:p>
          <a:p>
            <a:pPr defTabSz="929307">
              <a:defRPr/>
            </a:pPr>
            <a:r>
              <a:rPr lang="en-US" dirty="0">
                <a:solidFill>
                  <a:srgbClr val="000000"/>
                </a:solidFill>
              </a:rPr>
              <a:t>Slide URL updated 12/5/2024 (SY)</a:t>
            </a:r>
          </a:p>
        </p:txBody>
      </p:sp>
    </p:spTree>
    <p:extLst>
      <p:ext uri="{BB962C8B-B14F-4D97-AF65-F5344CB8AC3E}">
        <p14:creationId xmlns:p14="http://schemas.microsoft.com/office/powerpoint/2010/main" val="207554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889" y="4409758"/>
            <a:ext cx="5743222" cy="4177665"/>
          </a:xfrm>
        </p:spPr>
        <p:txBody>
          <a:bodyPr/>
          <a:lstStyle/>
          <a:p>
            <a:pPr marL="285064" indent="-285064">
              <a:buFont typeface="Arial" panose="020B0604020202020204" pitchFamily="34" charset="0"/>
              <a:buChar char="•"/>
            </a:pPr>
            <a:r>
              <a:rPr lang="en-US" dirty="0"/>
              <a:t>Your benefit as a divorced spouse is equal to one-half of your ex-spouse's full retirement amount (or disability benefit) if you start receiving benefits at your full retirement age. The benefits do not include any delayed retirement credits your ex-spouse may receive. </a:t>
            </a:r>
          </a:p>
          <a:p>
            <a:pPr marL="285064" indent="-285064">
              <a:buFont typeface="Arial" panose="020B0604020202020204" pitchFamily="34" charset="0"/>
              <a:buChar char="•"/>
            </a:pPr>
            <a:r>
              <a:rPr lang="en-US" dirty="0"/>
              <a:t>If you remarry, you generally cannot collect benefits on your former spouse's record unless your later marriage ends (whether by death, divorce or annulment). </a:t>
            </a:r>
          </a:p>
          <a:p>
            <a:pPr marL="285064" indent="-285064">
              <a:buFont typeface="Arial" panose="020B0604020202020204" pitchFamily="34" charset="0"/>
              <a:buChar char="•"/>
            </a:pPr>
            <a:r>
              <a:rPr lang="en-US" dirty="0"/>
              <a:t>If your ex-spouse has not applied for retirement benefits, but can be eligible for them, you may receive benefits on his or her record if you have been divorced for at least two years. </a:t>
            </a:r>
          </a:p>
          <a:p>
            <a:pPr marL="285064" indent="-285064">
              <a:buFont typeface="Arial" panose="020B0604020202020204" pitchFamily="34" charset="0"/>
              <a:buChar char="•"/>
            </a:pPr>
            <a:r>
              <a:rPr lang="en-US" dirty="0"/>
              <a:t>If you are eligible for retirement benefits on your own record </a:t>
            </a:r>
            <a:r>
              <a:rPr lang="en-US" b="1" dirty="0"/>
              <a:t>and</a:t>
            </a:r>
            <a:r>
              <a:rPr lang="en-US" dirty="0"/>
              <a:t> divorced spouse’s benefits, we will pay the retirement benefit first. If the benefit on your ex-spouse’s record is higher, you will get an additional amount on your ex-spouse’s record so that the combination of benefits equals that higher amount.</a:t>
            </a:r>
          </a:p>
          <a:p>
            <a:pPr marL="285064" indent="-285064">
              <a:buFont typeface="Arial" panose="020B0604020202020204" pitchFamily="34" charset="0"/>
              <a:buChar char="•"/>
            </a:pPr>
            <a:endParaRPr lang="en-US" dirty="0"/>
          </a:p>
          <a:p>
            <a:r>
              <a:rPr lang="en-US" dirty="0"/>
              <a:t>Slide URL updated 12/6/2024 (SY)</a:t>
            </a:r>
          </a:p>
        </p:txBody>
      </p:sp>
      <p:sp>
        <p:nvSpPr>
          <p:cNvPr id="4" name="Slide Number Placeholder 3"/>
          <p:cNvSpPr>
            <a:spLocks noGrp="1"/>
          </p:cNvSpPr>
          <p:nvPr>
            <p:ph type="sldNum" sz="quarter" idx="10"/>
          </p:nvPr>
        </p:nvSpPr>
        <p:spPr/>
        <p:txBody>
          <a:bodyPr/>
          <a:lstStyle/>
          <a:p>
            <a:fld id="{7AA6493C-F506-43B6-9B4D-1CDB5879358C}" type="slidenum">
              <a:rPr lang="en-US" smtClean="0"/>
              <a:t>13</a:t>
            </a:fld>
            <a:endParaRPr lang="en-US"/>
          </a:p>
        </p:txBody>
      </p:sp>
    </p:spTree>
    <p:extLst>
      <p:ext uri="{BB962C8B-B14F-4D97-AF65-F5344CB8AC3E}">
        <p14:creationId xmlns:p14="http://schemas.microsoft.com/office/powerpoint/2010/main" val="32954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If you were born on or before January 2, 1954</a:t>
            </a:r>
            <a:r>
              <a:rPr lang="en-US" dirty="0">
                <a:solidFill>
                  <a:srgbClr val="000000"/>
                </a:solidFill>
              </a:rPr>
              <a:t>, are at least full retirement age and are eligible for your own retirement benefits and also spouse’s (or divorced spouse) benefits, you can choose to restrict your application, apply for one of the benefits, and delay applying for the other until a later date. </a:t>
            </a:r>
          </a:p>
          <a:p>
            <a:pPr eaLnBrk="0" hangingPunct="0"/>
            <a:endParaRPr lang="en-US" dirty="0">
              <a:solidFill>
                <a:srgbClr val="000000"/>
              </a:solidFill>
            </a:endParaRPr>
          </a:p>
          <a:p>
            <a:pPr eaLnBrk="0" hangingPunct="0"/>
            <a:r>
              <a:rPr lang="en-US" dirty="0">
                <a:solidFill>
                  <a:srgbClr val="000000"/>
                </a:solidFill>
              </a:rPr>
              <a:t>You may have heard or read about the various filing strategies available to married couples, when it comes to Social Security retirement and spousal benefits. Due to a change in the law, some of those options are changing.</a:t>
            </a:r>
          </a:p>
          <a:p>
            <a:pPr eaLnBrk="0" hangingPunct="0"/>
            <a:endParaRPr lang="en-US" dirty="0">
              <a:solidFill>
                <a:srgbClr val="000000"/>
              </a:solidFill>
            </a:endParaRPr>
          </a:p>
          <a:p>
            <a:pPr eaLnBrk="0" hangingPunct="0"/>
            <a:r>
              <a:rPr lang="en-US" dirty="0">
                <a:solidFill>
                  <a:srgbClr val="000000"/>
                </a:solidFill>
              </a:rPr>
              <a:t>The first change in the law says that now, if you become eligible for Social Security benefits both as a retiree and as a spouse (or divorced spouse), and you want to go ahead and claim your benefits, you must file for </a:t>
            </a:r>
            <a:r>
              <a:rPr lang="en-US" u="sng" dirty="0">
                <a:solidFill>
                  <a:srgbClr val="000000"/>
                </a:solidFill>
              </a:rPr>
              <a:t>both</a:t>
            </a:r>
            <a:r>
              <a:rPr lang="en-US" dirty="0">
                <a:solidFill>
                  <a:srgbClr val="000000"/>
                </a:solidFill>
              </a:rPr>
              <a:t> benefits.</a:t>
            </a:r>
          </a:p>
          <a:p>
            <a:pPr eaLnBrk="0" hangingPunct="0"/>
            <a:endParaRPr lang="en-US" dirty="0">
              <a:solidFill>
                <a:srgbClr val="000000"/>
              </a:solidFill>
            </a:endParaRPr>
          </a:p>
          <a:p>
            <a:pPr eaLnBrk="0" hangingPunct="0"/>
            <a:r>
              <a:rPr lang="en-US" dirty="0">
                <a:solidFill>
                  <a:srgbClr val="000000"/>
                </a:solidFill>
              </a:rPr>
              <a:t>This is called “deemed filing,” and it used to apply only prior to Full Retirement Age. Based on the law change, deemed filing now applies at any age for people who turned age 62 after January 1, 2016.</a:t>
            </a:r>
          </a:p>
          <a:p>
            <a:pPr eaLnBrk="0" hangingPunct="0"/>
            <a:endParaRPr lang="en-US" dirty="0">
              <a:solidFill>
                <a:srgbClr val="000000"/>
              </a:solidFill>
            </a:endParaRPr>
          </a:p>
          <a:p>
            <a:pPr eaLnBrk="0" hangingPunct="0"/>
            <a:r>
              <a:rPr lang="en-US" dirty="0">
                <a:solidFill>
                  <a:srgbClr val="000000"/>
                </a:solidFill>
              </a:rPr>
              <a:t>However, there are two </a:t>
            </a:r>
            <a:r>
              <a:rPr lang="en-US" b="1" dirty="0">
                <a:solidFill>
                  <a:srgbClr val="000000"/>
                </a:solidFill>
              </a:rPr>
              <a:t>exceptions</a:t>
            </a:r>
            <a:r>
              <a:rPr lang="en-US" dirty="0">
                <a:solidFill>
                  <a:srgbClr val="000000"/>
                </a:solidFill>
              </a:rPr>
              <a:t> to the deemed filing provision:</a:t>
            </a:r>
          </a:p>
          <a:p>
            <a:pPr marL="232328" indent="-232328" eaLnBrk="0" hangingPunct="0">
              <a:buFont typeface="+mj-lt"/>
              <a:buAutoNum type="arabicPeriod"/>
            </a:pPr>
            <a:r>
              <a:rPr lang="en-US" u="sng" dirty="0">
                <a:solidFill>
                  <a:srgbClr val="000000"/>
                </a:solidFill>
              </a:rPr>
              <a:t>Child-in-Care Benefits</a:t>
            </a:r>
            <a:r>
              <a:rPr lang="en-US" dirty="0">
                <a:solidFill>
                  <a:srgbClr val="000000"/>
                </a:solidFill>
              </a:rPr>
              <a:t>: When a beneficiary is entitled to spousal benefits based on the child-in-care requirements and is eligible for retirement benefits, he or she may delay filing for the retirement benefit.</a:t>
            </a:r>
          </a:p>
          <a:p>
            <a:pPr marL="232328" indent="-232328" eaLnBrk="0" hangingPunct="0">
              <a:buFont typeface="+mj-lt"/>
              <a:buAutoNum type="arabicPeriod"/>
            </a:pPr>
            <a:r>
              <a:rPr lang="en-US" u="sng" dirty="0">
                <a:solidFill>
                  <a:srgbClr val="000000"/>
                </a:solidFill>
              </a:rPr>
              <a:t>Receiving Both Disability And Spouse’s Benefits: </a:t>
            </a:r>
            <a:r>
              <a:rPr lang="en-US" dirty="0">
                <a:solidFill>
                  <a:srgbClr val="000000"/>
                </a:solidFill>
              </a:rPr>
              <a:t>When a beneficiary is entitled to disability and spouse’s benefits, he or she may delay filing for retirement benefits. If the disability benefits terminate before converting to retirement benefits, deemed filing applies in the month of termination of the disability benefit.</a:t>
            </a:r>
          </a:p>
          <a:p>
            <a:pPr eaLnBrk="0" hangingPunct="0"/>
            <a:endParaRPr lang="en-US" dirty="0">
              <a:solidFill>
                <a:srgbClr val="000000"/>
              </a:solidFill>
            </a:endParaRPr>
          </a:p>
          <a:p>
            <a:pPr defTabSz="912205" eaLnBrk="0" hangingPunct="0">
              <a:defRPr/>
            </a:pPr>
            <a:r>
              <a:rPr lang="en-US" dirty="0">
                <a:solidFill>
                  <a:srgbClr val="000000"/>
                </a:solidFill>
              </a:rPr>
              <a:t>You can find more details about this at: </a:t>
            </a:r>
            <a:r>
              <a:rPr lang="en-US" u="sng" dirty="0">
                <a:solidFill>
                  <a:srgbClr val="000000"/>
                </a:solidFill>
              </a:rPr>
              <a:t>ssa.gov/benefits/retirement/planner/claiming.html</a:t>
            </a:r>
          </a:p>
          <a:p>
            <a:pPr defTabSz="912205" eaLnBrk="0" hangingPunct="0">
              <a:defRPr/>
            </a:pPr>
            <a:endParaRPr lang="en-US" u="sng" dirty="0">
              <a:solidFill>
                <a:srgbClr val="000000"/>
              </a:solidFill>
            </a:endParaRPr>
          </a:p>
          <a:p>
            <a:pPr defTabSz="912205" eaLnBrk="0" hangingPunct="0">
              <a:defRPr/>
            </a:pPr>
            <a:r>
              <a:rPr lang="en-US" dirty="0">
                <a:solidFill>
                  <a:srgbClr val="000000"/>
                </a:solidFill>
              </a:rPr>
              <a:t>Slide updated 2/26/2024 (AW/SY)</a:t>
            </a:r>
          </a:p>
        </p:txBody>
      </p:sp>
      <p:sp>
        <p:nvSpPr>
          <p:cNvPr id="4" name="Slide Number Placeholder 3"/>
          <p:cNvSpPr>
            <a:spLocks noGrp="1"/>
          </p:cNvSpPr>
          <p:nvPr>
            <p:ph type="sldNum" sz="quarter" idx="10"/>
          </p:nvPr>
        </p:nvSpPr>
        <p:spPr/>
        <p:txBody>
          <a:bodyPr/>
          <a:lstStyle/>
          <a:p>
            <a:fld id="{7AA6493C-F506-43B6-9B4D-1CDB5879358C}" type="slidenum">
              <a:rPr lang="en-US" smtClean="0"/>
              <a:t>14</a:t>
            </a:fld>
            <a:endParaRPr lang="en-US" dirty="0"/>
          </a:p>
        </p:txBody>
      </p:sp>
    </p:spTree>
    <p:extLst>
      <p:ext uri="{BB962C8B-B14F-4D97-AF65-F5344CB8AC3E}">
        <p14:creationId xmlns:p14="http://schemas.microsoft.com/office/powerpoint/2010/main" val="315929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560" y="4409757"/>
            <a:ext cx="5964940" cy="4786209"/>
          </a:xfrm>
        </p:spPr>
        <p:txBody>
          <a:bodyPr/>
          <a:lstStyle/>
          <a:p>
            <a:pPr defTabSz="912205">
              <a:defRPr/>
            </a:pPr>
            <a:r>
              <a:rPr lang="en-US" dirty="0">
                <a:solidFill>
                  <a:srgbClr val="000000"/>
                </a:solidFill>
              </a:rPr>
              <a:t>Let’s take a look at how people become eligible for Social Security survivor benefits.</a:t>
            </a:r>
          </a:p>
          <a:p>
            <a:endParaRPr lang="en-US" dirty="0">
              <a:solidFill>
                <a:srgbClr val="000000"/>
              </a:solidFill>
            </a:endParaRPr>
          </a:p>
          <a:p>
            <a:pPr marL="285064" indent="-285064">
              <a:buFont typeface="Arial" panose="020B0604020202020204" pitchFamily="34" charset="0"/>
              <a:buChar char="•"/>
            </a:pPr>
            <a:r>
              <a:rPr lang="en-US" dirty="0">
                <a:solidFill>
                  <a:srgbClr val="000000"/>
                </a:solidFill>
              </a:rPr>
              <a:t>A child may receive benefits on a deceased parent’s record if they are not married and are under age 18, or between ages 18 and 19 and a full-time high school student. </a:t>
            </a:r>
          </a:p>
          <a:p>
            <a:pPr marL="285064" indent="-285064">
              <a:buFont typeface="Arial" panose="020B0604020202020204" pitchFamily="34" charset="0"/>
              <a:buChar char="•"/>
            </a:pPr>
            <a:endParaRPr lang="en-US" dirty="0">
              <a:solidFill>
                <a:srgbClr val="000000"/>
              </a:solidFill>
            </a:endParaRPr>
          </a:p>
          <a:p>
            <a:pPr marL="285064" indent="-285064">
              <a:buFont typeface="Arial" panose="020B0604020202020204" pitchFamily="34" charset="0"/>
              <a:buChar char="•"/>
            </a:pPr>
            <a:r>
              <a:rPr lang="en-US" dirty="0">
                <a:solidFill>
                  <a:srgbClr val="000000"/>
                </a:solidFill>
              </a:rPr>
              <a:t>A child with a disability may receive benefits beyond age 18 if they are not married and have a disability that started before age 22.</a:t>
            </a:r>
          </a:p>
          <a:p>
            <a:pPr marL="285064" indent="-285064">
              <a:buFont typeface="Arial" panose="020B0604020202020204" pitchFamily="34" charset="0"/>
              <a:buChar char="•"/>
            </a:pPr>
            <a:endParaRPr lang="en-US" dirty="0">
              <a:solidFill>
                <a:srgbClr val="000000"/>
              </a:solidFill>
            </a:endParaRPr>
          </a:p>
          <a:p>
            <a:pPr marL="285064" indent="-285064">
              <a:buFont typeface="Arial" panose="020B0604020202020204" pitchFamily="34" charset="0"/>
              <a:buChar char="•"/>
            </a:pPr>
            <a:r>
              <a:rPr lang="en-US" dirty="0">
                <a:solidFill>
                  <a:srgbClr val="000000"/>
                </a:solidFill>
              </a:rPr>
              <a:t>A surviving spouse or divorced surviving spouse may receive full benefits at full retirement age – or reduced benefits at age 60 – or as early as age 50 if they have a disability – or at any age if caring for child under 16 or a child with a disability.</a:t>
            </a:r>
          </a:p>
          <a:p>
            <a:pPr marL="285064" indent="-285064">
              <a:buFont typeface="Arial" panose="020B0604020202020204" pitchFamily="34" charset="0"/>
              <a:buChar char="•"/>
            </a:pPr>
            <a:endParaRPr lang="en-US" dirty="0">
              <a:solidFill>
                <a:srgbClr val="000000"/>
              </a:solidFill>
            </a:endParaRPr>
          </a:p>
          <a:p>
            <a:pPr marL="285064" indent="-285064">
              <a:buFont typeface="Arial" panose="020B0604020202020204" pitchFamily="34" charset="0"/>
              <a:buChar char="•"/>
            </a:pPr>
            <a:r>
              <a:rPr lang="en-US" dirty="0">
                <a:solidFill>
                  <a:srgbClr val="000000"/>
                </a:solidFill>
              </a:rPr>
              <a:t>The length of marriage requirement for a surviving spouse to be eligible for benefits is 9 months, and for a surviving divorced spouse it is 10 years.  There are exceptions to the duration of marriage requirements.</a:t>
            </a:r>
          </a:p>
          <a:p>
            <a:pPr marL="285064" indent="-285064">
              <a:buFont typeface="Arial" panose="020B0604020202020204" pitchFamily="34" charset="0"/>
              <a:buChar char="•"/>
            </a:pPr>
            <a:endParaRPr lang="en-US" dirty="0">
              <a:solidFill>
                <a:srgbClr val="000000"/>
              </a:solidFill>
            </a:endParaRPr>
          </a:p>
          <a:p>
            <a:pPr marL="285064" indent="-285064">
              <a:buFont typeface="Arial" panose="020B0604020202020204" pitchFamily="34" charset="0"/>
              <a:buChar char="•"/>
            </a:pPr>
            <a:r>
              <a:rPr lang="en-US" dirty="0">
                <a:solidFill>
                  <a:srgbClr val="000000"/>
                </a:solidFill>
              </a:rPr>
              <a:t>Generally, you cannot get surviving spouses benefits if you </a:t>
            </a:r>
            <a:r>
              <a:rPr lang="en-US" b="1" dirty="0">
                <a:solidFill>
                  <a:srgbClr val="000000"/>
                </a:solidFill>
              </a:rPr>
              <a:t>remarry</a:t>
            </a:r>
            <a:r>
              <a:rPr lang="en-US" dirty="0">
                <a:solidFill>
                  <a:srgbClr val="000000"/>
                </a:solidFill>
              </a:rPr>
              <a:t> before age 60. But remarriage after age 60 (or age 50 if you have a disability) will not prevent you from getting benefit payments based on your </a:t>
            </a:r>
            <a:r>
              <a:rPr lang="en-US" b="1" dirty="0">
                <a:solidFill>
                  <a:srgbClr val="000000"/>
                </a:solidFill>
              </a:rPr>
              <a:t>former</a:t>
            </a:r>
            <a:r>
              <a:rPr lang="en-US" dirty="0">
                <a:solidFill>
                  <a:srgbClr val="000000"/>
                </a:solidFill>
              </a:rPr>
              <a:t> spouse’s work. Also, at age 62 or older, you may get benefits based on your </a:t>
            </a:r>
            <a:r>
              <a:rPr lang="en-US" b="1" dirty="0">
                <a:solidFill>
                  <a:srgbClr val="000000"/>
                </a:solidFill>
              </a:rPr>
              <a:t>new</a:t>
            </a:r>
            <a:r>
              <a:rPr lang="en-US" dirty="0">
                <a:solidFill>
                  <a:srgbClr val="000000"/>
                </a:solidFill>
              </a:rPr>
              <a:t> spouse’s work, if those benefits would be higher.</a:t>
            </a:r>
          </a:p>
          <a:p>
            <a:pPr marL="285064" indent="-285064">
              <a:buFont typeface="Arial" panose="020B0604020202020204" pitchFamily="34" charset="0"/>
              <a:buChar char="•"/>
            </a:pPr>
            <a:endParaRPr lang="en-US" dirty="0">
              <a:solidFill>
                <a:srgbClr val="000000"/>
              </a:solidFill>
            </a:endParaRPr>
          </a:p>
          <a:p>
            <a:r>
              <a:rPr lang="en-US" dirty="0">
                <a:solidFill>
                  <a:srgbClr val="000000"/>
                </a:solidFill>
              </a:rPr>
              <a:t>Slide updated: OAESP 11/8/2022 (SY/JP)</a:t>
            </a:r>
          </a:p>
          <a:p>
            <a:r>
              <a:rPr lang="en-US" dirty="0">
                <a:solidFill>
                  <a:srgbClr val="000000"/>
                </a:solidFill>
              </a:rPr>
              <a:t>Slide updated 2/26/2024 (AW/SD/SY)</a:t>
            </a:r>
          </a:p>
        </p:txBody>
      </p:sp>
      <p:sp>
        <p:nvSpPr>
          <p:cNvPr id="4" name="Slide Number Placeholder 3"/>
          <p:cNvSpPr>
            <a:spLocks noGrp="1"/>
          </p:cNvSpPr>
          <p:nvPr>
            <p:ph type="sldNum" sz="quarter" idx="10"/>
          </p:nvPr>
        </p:nvSpPr>
        <p:spPr/>
        <p:txBody>
          <a:bodyPr/>
          <a:lstStyle/>
          <a:p>
            <a:fld id="{D8AD8C53-ECBC-44FC-9144-A8C38BDE651D}" type="slidenum">
              <a:rPr lang="en-US" smtClean="0"/>
              <a:t>15</a:t>
            </a:fld>
            <a:endParaRPr lang="en-US"/>
          </a:p>
        </p:txBody>
      </p:sp>
    </p:spTree>
    <p:extLst>
      <p:ext uri="{BB962C8B-B14F-4D97-AF65-F5344CB8AC3E}">
        <p14:creationId xmlns:p14="http://schemas.microsoft.com/office/powerpoint/2010/main" val="75223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Next, let’s talk about how survivors benefits are calculated.</a:t>
            </a:r>
          </a:p>
          <a:p>
            <a:endParaRPr lang="en-US" dirty="0">
              <a:solidFill>
                <a:srgbClr val="000000"/>
              </a:solidFill>
            </a:endParaRPr>
          </a:p>
          <a:p>
            <a:r>
              <a:rPr lang="en-US" dirty="0">
                <a:solidFill>
                  <a:srgbClr val="000000"/>
                </a:solidFill>
                <a:ea typeface="Calibri" panose="020F0502020204030204" pitchFamily="34" charset="0"/>
              </a:rPr>
              <a:t>Your surviving spouse can claim survivor’s benefits once they reach age 60 (or as early as age 50 if they have a disability).  If they start receiving survivors benefits at age 60, they will get 71.5% of your basic benefit amount.  The longer they wait to start benefits, the higher the percent they receive – up to 100% of your basic benefit if they begin receiving survivors benefits at their full retirement age. </a:t>
            </a:r>
          </a:p>
          <a:p>
            <a:r>
              <a:rPr lang="en-US" dirty="0">
                <a:solidFill>
                  <a:srgbClr val="000000"/>
                </a:solidFill>
                <a:ea typeface="Calibri" panose="020F0502020204030204" pitchFamily="34" charset="0"/>
              </a:rPr>
              <a:t> </a:t>
            </a:r>
          </a:p>
          <a:p>
            <a:r>
              <a:rPr lang="en-US" dirty="0">
                <a:solidFill>
                  <a:srgbClr val="000000"/>
                </a:solidFill>
                <a:ea typeface="Calibri" panose="020F0502020204030204" pitchFamily="34" charset="0"/>
              </a:rPr>
              <a:t>If you waited until past your full retirement age to start receiving your retirement benefits, the amount your surviving spouse receives will be based on that higher benefit amount. </a:t>
            </a:r>
          </a:p>
          <a:p>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This is general information and there may be other factors based on each person’s situation.</a:t>
            </a:r>
          </a:p>
          <a:p>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Slide and Speaker Notes updated 11/6/2023 OAESP (SY)</a:t>
            </a:r>
          </a:p>
        </p:txBody>
      </p:sp>
      <p:sp>
        <p:nvSpPr>
          <p:cNvPr id="4" name="Slide Number Placeholder 3"/>
          <p:cNvSpPr>
            <a:spLocks noGrp="1"/>
          </p:cNvSpPr>
          <p:nvPr>
            <p:ph type="sldNum" sz="quarter" idx="10"/>
          </p:nvPr>
        </p:nvSpPr>
        <p:spPr/>
        <p:txBody>
          <a:bodyPr/>
          <a:lstStyle/>
          <a:p>
            <a:fld id="{7AA6493C-F506-43B6-9B4D-1CDB5879358C}" type="slidenum">
              <a:rPr lang="en-US" smtClean="0"/>
              <a:t>16</a:t>
            </a:fld>
            <a:endParaRPr lang="en-US"/>
          </a:p>
        </p:txBody>
      </p:sp>
    </p:spTree>
    <p:extLst>
      <p:ext uri="{BB962C8B-B14F-4D97-AF65-F5344CB8AC3E}">
        <p14:creationId xmlns:p14="http://schemas.microsoft.com/office/powerpoint/2010/main" val="312606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064" indent="-285064" defTabSz="929307">
              <a:buFont typeface="Arial" panose="020B0604020202020204" pitchFamily="34" charset="0"/>
              <a:buChar char="•"/>
              <a:defRPr/>
            </a:pPr>
            <a:r>
              <a:rPr lang="en-US" dirty="0">
                <a:solidFill>
                  <a:srgbClr val="000000"/>
                </a:solidFill>
                <a:ea typeface="Times New Roman" panose="02020603050405020304" pitchFamily="18" charset="0"/>
                <a:cs typeface="Times New Roman" panose="02020603050405020304" pitchFamily="18" charset="0"/>
              </a:rPr>
              <a:t>Your unmarried child can get benefits if they are younger than age 18, between ages 18 and 19 and a full-time high school student; or age 18 or older with a disability that began before age 22.</a:t>
            </a:r>
          </a:p>
          <a:p>
            <a:pPr defTabSz="929307">
              <a:defRPr/>
            </a:pPr>
            <a:endParaRPr lang="en-US" dirty="0">
              <a:solidFill>
                <a:srgbClr val="000000"/>
              </a:solidFill>
              <a:ea typeface="Times New Roman" panose="02020603050405020304" pitchFamily="18" charset="0"/>
              <a:cs typeface="Times New Roman" panose="02020603050405020304" pitchFamily="18" charset="0"/>
            </a:endParaRPr>
          </a:p>
          <a:p>
            <a:pPr marL="285064" indent="-285064" defTabSz="929307">
              <a:buFont typeface="Arial" panose="020B0604020202020204" pitchFamily="34" charset="0"/>
              <a:buChar char="•"/>
              <a:defRPr/>
            </a:pPr>
            <a:r>
              <a:rPr lang="en-US" dirty="0">
                <a:solidFill>
                  <a:srgbClr val="000000"/>
                </a:solidFill>
                <a:ea typeface="Times New Roman" panose="02020603050405020304" pitchFamily="18" charset="0"/>
                <a:cs typeface="Times New Roman" panose="02020603050405020304" pitchFamily="18" charset="0"/>
              </a:rPr>
              <a:t>Under certain circumstances, we can also pay benefits to a stepchild, grandchild, step-grandchild, or adopted child.</a:t>
            </a:r>
            <a:endParaRPr lang="en-US" strike="sngStrike" dirty="0">
              <a:solidFill>
                <a:srgbClr val="000000"/>
              </a:solidFill>
            </a:endParaRPr>
          </a:p>
          <a:p>
            <a:pPr defTabSz="929307">
              <a:defRPr/>
            </a:pPr>
            <a:endParaRPr lang="en-US" dirty="0">
              <a:solidFill>
                <a:srgbClr val="000000"/>
              </a:solidFill>
            </a:endParaRPr>
          </a:p>
          <a:p>
            <a:pPr marL="285064" indent="-285064">
              <a:buFont typeface="Arial" panose="020B0604020202020204" pitchFamily="34" charset="0"/>
              <a:buChar char="•"/>
            </a:pPr>
            <a:r>
              <a:rPr lang="en-US" dirty="0">
                <a:solidFill>
                  <a:srgbClr val="000000"/>
                </a:solidFill>
              </a:rPr>
              <a:t>Within a family, a child can receive up to one-half of the parent’s full retirement or disability benefit. If a child receives survivors' benefits, they can get up to 75% of the deceased parent’s basic Social Security benefit. </a:t>
            </a:r>
          </a:p>
          <a:p>
            <a:endParaRPr lang="en-US" dirty="0">
              <a:solidFill>
                <a:srgbClr val="000000"/>
              </a:solidFill>
            </a:endParaRPr>
          </a:p>
          <a:p>
            <a:pPr marL="285064" indent="-285064">
              <a:buFont typeface="Arial" panose="020B0604020202020204" pitchFamily="34" charset="0"/>
              <a:buChar char="•"/>
            </a:pPr>
            <a:r>
              <a:rPr lang="en-US" dirty="0">
                <a:solidFill>
                  <a:srgbClr val="000000"/>
                </a:solidFill>
              </a:rPr>
              <a:t>There is a limit to the amount of money we can pay to a family. The family maximum can be from 150% to 180% of the parent’s full benefit amount. If the total amount payable to all family members exceeds this limit, we reduce each person’s benefit proportionately (except the worker’s) until the total equals the maximum allowable amount.</a:t>
            </a:r>
          </a:p>
          <a:p>
            <a:pPr marL="285064" indent="-285064">
              <a:buFont typeface="Arial" panose="020B0604020202020204" pitchFamily="34" charset="0"/>
              <a:buChar char="•"/>
            </a:pPr>
            <a:endParaRPr lang="en-US" dirty="0">
              <a:solidFill>
                <a:srgbClr val="000000"/>
              </a:solidFill>
            </a:endParaRPr>
          </a:p>
          <a:p>
            <a:pPr defTabSz="912205">
              <a:defRPr/>
            </a:pPr>
            <a:r>
              <a:rPr lang="en-US" dirty="0">
                <a:solidFill>
                  <a:srgbClr val="000000"/>
                </a:solidFill>
              </a:rPr>
              <a:t>Source</a:t>
            </a:r>
          </a:p>
          <a:p>
            <a:pPr marL="171039" indent="-171039" defTabSz="912205">
              <a:buFont typeface="Arial" panose="020B0604020202020204" pitchFamily="34" charset="0"/>
              <a:buChar char="•"/>
              <a:defRPr/>
            </a:pPr>
            <a:r>
              <a:rPr lang="en-US" dirty="0">
                <a:solidFill>
                  <a:srgbClr val="000000"/>
                </a:solidFill>
              </a:rPr>
              <a:t>ssa.gov/pubs/EN-05-10085.pdf</a:t>
            </a:r>
          </a:p>
          <a:p>
            <a:endParaRPr lang="en-US" dirty="0">
              <a:solidFill>
                <a:srgbClr val="000000"/>
              </a:solidFill>
            </a:endParaRPr>
          </a:p>
          <a:p>
            <a:r>
              <a:rPr lang="en-US" dirty="0">
                <a:solidFill>
                  <a:srgbClr val="000000"/>
                </a:solidFill>
              </a:rPr>
              <a:t>Speaker notes updated 12/1/2021 OISP/OAESP (JP)</a:t>
            </a:r>
          </a:p>
          <a:p>
            <a:r>
              <a:rPr lang="en-US" dirty="0">
                <a:solidFill>
                  <a:srgbClr val="000000"/>
                </a:solidFill>
              </a:rPr>
              <a:t>Slide updated 2/26/2024 (SD/SY)</a:t>
            </a:r>
          </a:p>
        </p:txBody>
      </p:sp>
      <p:sp>
        <p:nvSpPr>
          <p:cNvPr id="4" name="Slide Number Placeholder 3"/>
          <p:cNvSpPr>
            <a:spLocks noGrp="1"/>
          </p:cNvSpPr>
          <p:nvPr>
            <p:ph type="sldNum" sz="quarter" idx="10"/>
          </p:nvPr>
        </p:nvSpPr>
        <p:spPr/>
        <p:txBody>
          <a:bodyPr/>
          <a:lstStyle/>
          <a:p>
            <a:fld id="{1A8A644D-56E0-46BC-9390-92C53C406CE0}" type="slidenum">
              <a:rPr lang="en-US" smtClean="0"/>
              <a:t>17</a:t>
            </a:fld>
            <a:endParaRPr lang="en-US"/>
          </a:p>
        </p:txBody>
      </p:sp>
    </p:spTree>
    <p:extLst>
      <p:ext uri="{BB962C8B-B14F-4D97-AF65-F5344CB8AC3E}">
        <p14:creationId xmlns:p14="http://schemas.microsoft.com/office/powerpoint/2010/main" val="3863295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466" y="4409758"/>
            <a:ext cx="6216828" cy="4177665"/>
          </a:xfrm>
        </p:spPr>
        <p:txBody>
          <a:bodyPr/>
          <a:lstStyle/>
          <a:p>
            <a:pPr marL="285064" indent="-285064">
              <a:buFont typeface="Arial" panose="020B0604020202020204" pitchFamily="34" charset="0"/>
              <a:buChar char="•"/>
            </a:pPr>
            <a:r>
              <a:rPr lang="en-US" dirty="0">
                <a:solidFill>
                  <a:srgbClr val="000000"/>
                </a:solidFill>
              </a:rPr>
              <a:t>We also have two other types of survivors benefits:</a:t>
            </a:r>
          </a:p>
          <a:p>
            <a:pPr marL="627141" lvl="1" indent="-171039">
              <a:buFont typeface="Courier New" panose="02070309020205020404" pitchFamily="49" charset="0"/>
              <a:buChar char="o"/>
            </a:pPr>
            <a:r>
              <a:rPr lang="en-US" dirty="0">
                <a:solidFill>
                  <a:srgbClr val="000000"/>
                </a:solidFill>
              </a:rPr>
              <a:t>A surviving spouse or child may receive a one-time lump-sum death payment of $255 if they meet certain requirements.  </a:t>
            </a:r>
          </a:p>
          <a:p>
            <a:pPr marL="456103" lvl="1">
              <a:spcBef>
                <a:spcPct val="50000"/>
              </a:spcBef>
            </a:pPr>
            <a:endParaRPr lang="en-US" dirty="0">
              <a:solidFill>
                <a:srgbClr val="000000"/>
              </a:solidFill>
            </a:endParaRPr>
          </a:p>
          <a:p>
            <a:pPr marL="289816" lvl="1" indent="-289816">
              <a:spcBef>
                <a:spcPct val="50000"/>
              </a:spcBef>
              <a:buFont typeface="Arial" panose="020B0604020202020204" pitchFamily="34" charset="0"/>
              <a:buChar char="•"/>
            </a:pPr>
            <a:r>
              <a:rPr lang="en-US" dirty="0">
                <a:solidFill>
                  <a:srgbClr val="000000"/>
                </a:solidFill>
              </a:rPr>
              <a:t>The other survivors benefit is the Parents’ Benefits for a parent who is at least age 62 and was receiving at least one-half of his or her financial support from their child who died. Although parents’ benefits are included in our survivors benefit program, the number of people who receive Parents’ Benefits is relatively small.</a:t>
            </a:r>
          </a:p>
          <a:p>
            <a:pPr marL="0" lvl="1" defTabSz="912205">
              <a:spcBef>
                <a:spcPct val="50000"/>
              </a:spcBef>
              <a:defRPr/>
            </a:pPr>
            <a:endParaRPr lang="en-US" dirty="0">
              <a:solidFill>
                <a:srgbClr val="000000"/>
              </a:solidFill>
            </a:endParaRPr>
          </a:p>
          <a:p>
            <a:pPr marL="0" lvl="1" defTabSz="912205">
              <a:spcBef>
                <a:spcPct val="50000"/>
              </a:spcBef>
              <a:defRPr/>
            </a:pPr>
            <a:r>
              <a:rPr lang="en-US" dirty="0">
                <a:solidFill>
                  <a:srgbClr val="000000"/>
                </a:solidFill>
              </a:rPr>
              <a:t>Visit </a:t>
            </a:r>
            <a:r>
              <a:rPr lang="en-US" u="sng" dirty="0">
                <a:solidFill>
                  <a:srgbClr val="000000"/>
                </a:solidFill>
              </a:rPr>
              <a:t>ssa.gov/survivors</a:t>
            </a:r>
            <a:r>
              <a:rPr lang="en-US" dirty="0">
                <a:solidFill>
                  <a:srgbClr val="000000"/>
                </a:solidFill>
              </a:rPr>
              <a:t> to learn more.</a:t>
            </a:r>
          </a:p>
          <a:p>
            <a:pPr marL="0" lvl="1" defTabSz="912205">
              <a:spcBef>
                <a:spcPct val="50000"/>
              </a:spcBef>
              <a:defRPr/>
            </a:pPr>
            <a:endParaRPr lang="en-US" dirty="0">
              <a:solidFill>
                <a:srgbClr val="000000"/>
              </a:solidFill>
            </a:endParaRPr>
          </a:p>
          <a:p>
            <a:r>
              <a:rPr lang="en-US" dirty="0">
                <a:solidFill>
                  <a:srgbClr val="000000"/>
                </a:solidFill>
              </a:rPr>
              <a:t>Speaker Notes updated 11/5/2024 (SY)</a:t>
            </a:r>
          </a:p>
        </p:txBody>
      </p:sp>
      <p:sp>
        <p:nvSpPr>
          <p:cNvPr id="4" name="Slide Number Placeholder 3"/>
          <p:cNvSpPr>
            <a:spLocks noGrp="1"/>
          </p:cNvSpPr>
          <p:nvPr>
            <p:ph type="sldNum" sz="quarter" idx="10"/>
          </p:nvPr>
        </p:nvSpPr>
        <p:spPr/>
        <p:txBody>
          <a:bodyPr/>
          <a:lstStyle/>
          <a:p>
            <a:fld id="{D8AD8C53-ECBC-44FC-9144-A8C38BDE651D}" type="slidenum">
              <a:rPr lang="en-US" smtClean="0"/>
              <a:t>18</a:t>
            </a:fld>
            <a:endParaRPr lang="en-US"/>
          </a:p>
        </p:txBody>
      </p:sp>
    </p:spTree>
    <p:extLst>
      <p:ext uri="{BB962C8B-B14F-4D97-AF65-F5344CB8AC3E}">
        <p14:creationId xmlns:p14="http://schemas.microsoft.com/office/powerpoint/2010/main" val="386100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someone already receiving benefits affected by WEP or GPO, how far back might they receive increased benefits under the Social Security Fairness Act?</a:t>
            </a:r>
            <a:endParaRPr lang="en-US" i="1" u="sng" dirty="0"/>
          </a:p>
          <a:p>
            <a:pPr marL="627141" lvl="1" indent="-171039">
              <a:buFont typeface="Arial"/>
              <a:buChar char="•"/>
            </a:pPr>
            <a:r>
              <a:rPr lang="en-US" dirty="0"/>
              <a:t>December 2023 is the last month that WEP and GPO will apply. This means that </a:t>
            </a:r>
            <a:r>
              <a:rPr lang="en-US" b="1" u="sng" dirty="0"/>
              <a:t>those rules no longer apply to benefits payable for January 2024 and later</a:t>
            </a:r>
            <a:r>
              <a:rPr lang="en-US" u="sng" dirty="0"/>
              <a:t>.</a:t>
            </a:r>
            <a:r>
              <a:rPr lang="en-US" b="1" dirty="0"/>
              <a:t> </a:t>
            </a:r>
            <a:endParaRPr lang="en-US" i="1" dirty="0"/>
          </a:p>
          <a:p>
            <a:pPr marL="627141" lvl="1" indent="-171039">
              <a:buFont typeface="Arial"/>
              <a:buChar char="•"/>
            </a:pPr>
            <a:r>
              <a:rPr lang="en-US" b="1" dirty="0"/>
              <a:t>Important Reminder:</a:t>
            </a:r>
            <a:r>
              <a:rPr lang="en-US" dirty="0"/>
              <a:t> </a:t>
            </a:r>
            <a:r>
              <a:rPr lang="en-US" i="1" dirty="0"/>
              <a:t>Social Security benefits payable for January 2024 would generally have been received in February 2024.</a:t>
            </a:r>
            <a:endParaRPr lang="en-US" i="1" dirty="0">
              <a:ea typeface="Calibri"/>
              <a:cs typeface="Calibri"/>
            </a:endParaRPr>
          </a:p>
          <a:p>
            <a:endParaRPr lang="en-US" b="1" dirty="0">
              <a:ea typeface="Calibri"/>
              <a:cs typeface="Calibri"/>
            </a:endParaRPr>
          </a:p>
          <a:p>
            <a:r>
              <a:rPr lang="en-US" b="1" dirty="0"/>
              <a:t>If you never applied for retirement, spouse's, or surviving spouse's benefits because of WEP or GPO:</a:t>
            </a:r>
            <a:endParaRPr lang="en-US" dirty="0"/>
          </a:p>
          <a:p>
            <a:r>
              <a:rPr lang="en-US" dirty="0"/>
              <a:t>You may need to file an application. The date of your application might affect when your benefits begin and your benefit amount. However, each case is different, and all other Social Security laws and policies, such as benefit reductions for claiming benefits before the full retirement age, the retirement earnings test, and others, still apply.</a:t>
            </a:r>
            <a:endParaRPr lang="en-US" dirty="0">
              <a:ea typeface="Calibri"/>
              <a:cs typeface="Calibri"/>
            </a:endParaRPr>
          </a:p>
          <a:p>
            <a:pPr marL="627141" lvl="1" indent="-171039">
              <a:buFont typeface="Arial"/>
              <a:buChar char="•"/>
            </a:pPr>
            <a:r>
              <a:rPr lang="en-US" dirty="0"/>
              <a:t>The most convenient way to apply for </a:t>
            </a:r>
            <a:r>
              <a:rPr lang="en-US" b="1" dirty="0"/>
              <a:t>retirement or spouses' benefits</a:t>
            </a:r>
            <a:r>
              <a:rPr lang="en-US" dirty="0"/>
              <a:t> is online at </a:t>
            </a:r>
            <a:r>
              <a:rPr lang="en-US" dirty="0">
                <a:hlinkClick r:id="rId3"/>
              </a:rPr>
              <a:t>www.ssa.gov/apply</a:t>
            </a:r>
            <a:r>
              <a:rPr lang="en-US" dirty="0"/>
              <a:t>. </a:t>
            </a:r>
          </a:p>
          <a:p>
            <a:pPr marL="627141" lvl="1" indent="-171039">
              <a:buFont typeface="Arial"/>
              <a:buChar char="•"/>
            </a:pPr>
            <a:r>
              <a:rPr lang="en-US" dirty="0"/>
              <a:t>The </a:t>
            </a:r>
            <a:r>
              <a:rPr lang="en-US" b="1" dirty="0"/>
              <a:t>survivor benefit</a:t>
            </a:r>
            <a:r>
              <a:rPr lang="en-US" dirty="0"/>
              <a:t> application is not available online.</a:t>
            </a:r>
            <a:endParaRPr lang="en-US" dirty="0">
              <a:ea typeface="Calibri"/>
              <a:cs typeface="Calibri"/>
            </a:endParaRPr>
          </a:p>
          <a:p>
            <a:pPr marL="627141" lvl="1" indent="-171039">
              <a:buFont typeface="Arial"/>
              <a:buChar char="•"/>
            </a:pPr>
            <a:r>
              <a:rPr lang="en-US" dirty="0"/>
              <a:t>We will take an application by telephone for people who did not previously apply for retirement benefits </a:t>
            </a:r>
            <a:r>
              <a:rPr lang="en-US" b="1" dirty="0"/>
              <a:t>because of WEP</a:t>
            </a:r>
            <a:r>
              <a:rPr lang="en-US" dirty="0"/>
              <a:t> or spouse's or surviving spouse's benefits </a:t>
            </a:r>
            <a:r>
              <a:rPr lang="en-US" b="1" dirty="0"/>
              <a:t>because of GPO</a:t>
            </a:r>
            <a:r>
              <a:rPr lang="en-US" dirty="0"/>
              <a:t>. If you meet these conditions, call 1-800-772-1213 Monday through Friday, from 9:00 a.m. to 6:00 p.m. ET. When the system asks, "How can I help you today?", </a:t>
            </a:r>
            <a:r>
              <a:rPr lang="en-US" b="1" u="sng" dirty="0"/>
              <a:t>say "Fairness Act</a:t>
            </a:r>
            <a:r>
              <a:rPr lang="en-US" dirty="0"/>
              <a:t>." Then, you'll be asked a few questions. Your answers will help us connect you to a WEP-GPO trained representative to take your claim.</a:t>
            </a:r>
            <a:endParaRPr lang="en-US" dirty="0">
              <a:ea typeface="Calibri"/>
              <a:cs typeface="Calibri"/>
            </a:endParaRPr>
          </a:p>
          <a:p>
            <a:endParaRPr lang="en-US" dirty="0">
              <a:ea typeface="Calibri"/>
              <a:cs typeface="Calibri"/>
            </a:endParaRPr>
          </a:p>
          <a:p>
            <a:r>
              <a:rPr lang="en-US" b="1" dirty="0">
                <a:ea typeface="Calibri"/>
                <a:cs typeface="Calibri"/>
              </a:rPr>
              <a:t>To learn more about WEP or GPO, please review our publications on ssa.gov/pubs:</a:t>
            </a:r>
          </a:p>
          <a:p>
            <a:pPr marL="171039" indent="-171039">
              <a:buFont typeface="Arial" panose="020B0604020202020204" pitchFamily="34" charset="0"/>
              <a:buChar char="•"/>
            </a:pPr>
            <a:r>
              <a:rPr lang="en-US" dirty="0">
                <a:ea typeface="Calibri"/>
                <a:cs typeface="Calibri"/>
              </a:rPr>
              <a:t>Publication No. 05-10045 “Windfall Elimination Provision” (ssa.gov/pubs/EN-05-10045.pdf)</a:t>
            </a:r>
          </a:p>
          <a:p>
            <a:pPr marL="171039" indent="-171039">
              <a:buFont typeface="Arial" panose="020B0604020202020204" pitchFamily="34" charset="0"/>
              <a:buChar char="•"/>
            </a:pPr>
            <a:r>
              <a:rPr lang="en-US" dirty="0">
                <a:ea typeface="Calibri"/>
                <a:cs typeface="Calibri"/>
              </a:rPr>
              <a:t>Publication No. 05-10007 “Government Pension Offset” (ssa.gov/pubs/EN-05-10007.pdf)</a:t>
            </a:r>
          </a:p>
          <a:p>
            <a:pPr marL="627141" lvl="1" indent="-171039">
              <a:buFont typeface="Arial"/>
              <a:buChar char="•"/>
            </a:pPr>
            <a:endParaRPr lang="en-US" dirty="0">
              <a:ea typeface="Calibri"/>
              <a:cs typeface="Calibri"/>
            </a:endParaRPr>
          </a:p>
          <a:p>
            <a:r>
              <a:rPr lang="en-US" dirty="0">
                <a:ea typeface="Calibri"/>
                <a:cs typeface="Calibri"/>
              </a:rPr>
              <a:t>Source(s):</a:t>
            </a:r>
          </a:p>
          <a:p>
            <a:pPr marL="171039" indent="-171039">
              <a:buFont typeface="Arial" panose="020B0604020202020204" pitchFamily="34" charset="0"/>
              <a:buChar char="•"/>
            </a:pPr>
            <a:r>
              <a:rPr lang="en-US" dirty="0">
                <a:ea typeface="Calibri"/>
                <a:cs typeface="Calibri"/>
              </a:rPr>
              <a:t>ssa.gov/benefits/retirement/social-security-fairness-act.html</a:t>
            </a:r>
          </a:p>
          <a:p>
            <a:pPr marL="171039" indent="-171039">
              <a:buFont typeface="Arial" panose="020B0604020202020204" pitchFamily="34" charset="0"/>
              <a:buChar char="•"/>
            </a:pPr>
            <a:endParaRPr lang="en-US" dirty="0">
              <a:ea typeface="Calibri"/>
              <a:cs typeface="Calibri"/>
            </a:endParaRPr>
          </a:p>
          <a:p>
            <a:r>
              <a:rPr lang="en-US" dirty="0">
                <a:ea typeface="Calibri"/>
                <a:cs typeface="Calibri"/>
              </a:rPr>
              <a:t>Speaker Notes updated 1/5/2026 AESIP (SY)</a:t>
            </a:r>
          </a:p>
        </p:txBody>
      </p:sp>
      <p:sp>
        <p:nvSpPr>
          <p:cNvPr id="4" name="Slide Number Placeholder 3"/>
          <p:cNvSpPr>
            <a:spLocks noGrp="1"/>
          </p:cNvSpPr>
          <p:nvPr>
            <p:ph type="sldNum" sz="quarter" idx="5"/>
          </p:nvPr>
        </p:nvSpPr>
        <p:spPr/>
        <p:txBody>
          <a:bodyPr/>
          <a:lstStyle/>
          <a:p>
            <a:pPr defTabSz="912205">
              <a:defRPr/>
            </a:pPr>
            <a:fld id="{D8AD8C53-ECBC-44FC-9144-A8C38BDE651D}" type="slidenum">
              <a:rPr lang="en-US">
                <a:solidFill>
                  <a:prstClr val="black"/>
                </a:solidFill>
                <a:latin typeface="Calibri"/>
              </a:rPr>
              <a:pPr defTabSz="912205">
                <a:defRPr/>
              </a:pPr>
              <a:t>19</a:t>
            </a:fld>
            <a:endParaRPr lang="en-US">
              <a:solidFill>
                <a:prstClr val="black"/>
              </a:solidFill>
              <a:latin typeface="Calibri"/>
            </a:endParaRPr>
          </a:p>
        </p:txBody>
      </p:sp>
    </p:spTree>
    <p:extLst>
      <p:ext uri="{BB962C8B-B14F-4D97-AF65-F5344CB8AC3E}">
        <p14:creationId xmlns:p14="http://schemas.microsoft.com/office/powerpoint/2010/main" val="299410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ea typeface="Calibri" panose="020F0502020204030204" pitchFamily="34" charset="0"/>
              </a:rPr>
              <a:t>If you lost your card, you may not need a replacement. In most cases, simply knowing your Social Security number (SSN) is enough. But, if you do need a replacement, you can complete your application online or in-person. Once you complete your application (online or in-person), you will receive your Social Security card in the mail. There is no charge for a Social Security card. </a:t>
            </a:r>
          </a:p>
          <a:p>
            <a:endParaRPr lang="en-US" sz="1800" dirty="0">
              <a:latin typeface="Arial" panose="020B0604020202020204" pitchFamily="34" charset="0"/>
            </a:endParaRPr>
          </a:p>
          <a:p>
            <a:r>
              <a:rPr lang="en-US" sz="1800" dirty="0">
                <a:latin typeface="Arial" panose="020B0604020202020204" pitchFamily="34" charset="0"/>
              </a:rPr>
              <a:t>Slide updated 3/14/2025 (SY)</a:t>
            </a:r>
            <a:endParaRPr lang="en-US" dirty="0"/>
          </a:p>
        </p:txBody>
      </p:sp>
      <p:sp>
        <p:nvSpPr>
          <p:cNvPr id="4" name="Slide Number Placeholder 3"/>
          <p:cNvSpPr>
            <a:spLocks noGrp="1"/>
          </p:cNvSpPr>
          <p:nvPr>
            <p:ph type="sldNum" sz="quarter" idx="5"/>
          </p:nvPr>
        </p:nvSpPr>
        <p:spPr/>
        <p:txBody>
          <a:bodyPr/>
          <a:lstStyle/>
          <a:p>
            <a:pPr defTabSz="456103">
              <a:defRPr/>
            </a:pPr>
            <a:fld id="{D8AD8C53-ECBC-44FC-9144-A8C38BDE651D}" type="slidenum">
              <a:rPr lang="en-US">
                <a:solidFill>
                  <a:prstClr val="black"/>
                </a:solidFill>
                <a:latin typeface="Calibri" panose="020F0502020204030204"/>
              </a:rPr>
              <a:pPr defTabSz="456103">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37660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Medicare is our country’s health insurance program for people age 65 or older. People younger than age 65 with certain disabilities, or permanent kidney failure, or amyotrophic lateral sclerosis (Lou Gehrig’s disease), can also be eligible for Medicare.  You have choices for how you get Medicare coverage – Original Medicare and Medicare Advantage.</a:t>
            </a:r>
          </a:p>
          <a:p>
            <a:endParaRPr lang="en-US" dirty="0">
              <a:solidFill>
                <a:srgbClr val="000000"/>
              </a:solidFill>
            </a:endParaRPr>
          </a:p>
          <a:p>
            <a:r>
              <a:rPr lang="en-US" b="1" dirty="0">
                <a:solidFill>
                  <a:srgbClr val="000000"/>
                </a:solidFill>
              </a:rPr>
              <a:t>Original Medicare </a:t>
            </a:r>
            <a:r>
              <a:rPr lang="en-US" dirty="0">
                <a:solidFill>
                  <a:srgbClr val="000000"/>
                </a:solidFill>
              </a:rPr>
              <a:t>includes Hospital (Part A) and Medical (Part B) insurance. If you want drug coverage, you can add a separate drug plan (Part D). You can also add a Medicare Supplement Insurance (Medigap) policy to help pay your out-of-pocket costs.</a:t>
            </a:r>
          </a:p>
          <a:p>
            <a:endParaRPr lang="en-US" dirty="0">
              <a:solidFill>
                <a:srgbClr val="000000"/>
              </a:solidFill>
            </a:endParaRPr>
          </a:p>
          <a:p>
            <a:r>
              <a:rPr lang="en-US" dirty="0">
                <a:solidFill>
                  <a:srgbClr val="000000"/>
                </a:solidFill>
              </a:rPr>
              <a:t>A </a:t>
            </a:r>
            <a:r>
              <a:rPr lang="en-US" b="1" dirty="0">
                <a:solidFill>
                  <a:srgbClr val="000000"/>
                </a:solidFill>
              </a:rPr>
              <a:t>Medicare Advantage </a:t>
            </a:r>
            <a:r>
              <a:rPr lang="en-US" dirty="0">
                <a:solidFill>
                  <a:srgbClr val="000000"/>
                </a:solidFill>
              </a:rPr>
              <a:t>Plan is an all-in-one alternative to Original Medicare. These "bundled" plans include Part A, Part B, and usually Part D. Most plans offer extra benefits— like vision, hearing, dental, and more.</a:t>
            </a:r>
          </a:p>
          <a:p>
            <a:endParaRPr lang="en-US" dirty="0">
              <a:solidFill>
                <a:srgbClr val="000000"/>
              </a:solidFill>
            </a:endParaRPr>
          </a:p>
          <a:p>
            <a:r>
              <a:rPr lang="en-US" u="sng" dirty="0">
                <a:solidFill>
                  <a:srgbClr val="000000"/>
                </a:solidFill>
              </a:rPr>
              <a:t>Medicare has 4 parts:</a:t>
            </a:r>
          </a:p>
          <a:p>
            <a:pPr marL="228051" indent="-228051">
              <a:buAutoNum type="arabicPeriod"/>
            </a:pPr>
            <a:r>
              <a:rPr lang="en-US" dirty="0">
                <a:solidFill>
                  <a:srgbClr val="000000"/>
                </a:solidFill>
              </a:rPr>
              <a:t>Part A is Hospital Insurance which helps cover inpatient care in hospitals, skilled nursing facility care, hospice care, and home health care. The 2026 deductible for Part A is $1,736 for each inpatient hospital benefit period.</a:t>
            </a:r>
            <a:br>
              <a:rPr lang="en-US" dirty="0">
                <a:solidFill>
                  <a:srgbClr val="000000"/>
                </a:solidFill>
              </a:rPr>
            </a:br>
            <a:endParaRPr lang="en-US" dirty="0">
              <a:solidFill>
                <a:srgbClr val="000000"/>
              </a:solidFill>
            </a:endParaRPr>
          </a:p>
          <a:p>
            <a:pPr marL="228051" indent="-228051">
              <a:buAutoNum type="arabicPeriod"/>
            </a:pPr>
            <a:r>
              <a:rPr lang="en-US" dirty="0">
                <a:solidFill>
                  <a:srgbClr val="000000"/>
                </a:solidFill>
              </a:rPr>
              <a:t>Part B is Medical Insurance which covers 80% of doctor bills &amp; other outpatient medical expenses after your first $283 in approved charges. The 2026 standard monthly premium is $202.90 per month. There is no monthly premium for Part A if you are insured for retirement benefits. After you retire, your health insurance may require for Medicare to pay first. Many supplemental plans require you to sign up for Medicare Part B. The Medicare premium most beneficiaries pay represents 1/4 of the actual cost, and the Federal government covers the balance of the cost.</a:t>
            </a:r>
            <a:br>
              <a:rPr lang="en-US" dirty="0">
                <a:solidFill>
                  <a:srgbClr val="000000"/>
                </a:solidFill>
              </a:rPr>
            </a:br>
            <a:endParaRPr lang="en-US" dirty="0">
              <a:solidFill>
                <a:srgbClr val="000000"/>
              </a:solidFill>
            </a:endParaRPr>
          </a:p>
          <a:p>
            <a:pPr marL="228051" indent="-228051">
              <a:buAutoNum type="arabicPeriod"/>
            </a:pPr>
            <a:r>
              <a:rPr lang="en-US" dirty="0">
                <a:solidFill>
                  <a:srgbClr val="000000"/>
                </a:solidFill>
              </a:rPr>
              <a:t>Medicare Advantage — also known as Part C — is an “all in one” alternative to Original Medicare. These “bundled” plans include Part A, Part B, and usually Part D.  These plans may also have lower out-of-pocket costs and may offer extra benefits that Original Medicare doesn’t cover— like vision, dental, and more.</a:t>
            </a:r>
            <a:br>
              <a:rPr lang="en-US" dirty="0">
                <a:solidFill>
                  <a:srgbClr val="000000"/>
                </a:solidFill>
              </a:rPr>
            </a:br>
            <a:endParaRPr lang="en-US" dirty="0">
              <a:solidFill>
                <a:srgbClr val="000000"/>
              </a:solidFill>
            </a:endParaRPr>
          </a:p>
          <a:p>
            <a:pPr marL="228051" indent="-228051">
              <a:buAutoNum type="arabicPeriod"/>
            </a:pPr>
            <a:r>
              <a:rPr lang="en-US" dirty="0">
                <a:solidFill>
                  <a:srgbClr val="000000"/>
                </a:solidFill>
              </a:rPr>
              <a:t>Part D is Drug coverage, which covers a major portion of your prescription drug costs. Your out-of-pocket costs—monthly premiums, annual deductible and prescription co-payments—will vary by plan. You enroll with a Medicare-approved prescription drug provider, not by contacting Social Security. Each Medicare Advantage plan can charge different out-of-pocket costs, but they must follow rules established by Medicare. Medicare-approved prescription drug plans cover a major portion of your prescription drug costs. </a:t>
            </a:r>
          </a:p>
          <a:p>
            <a:endParaRPr lang="en-US" dirty="0">
              <a:solidFill>
                <a:srgbClr val="000000"/>
              </a:solidFill>
            </a:endParaRPr>
          </a:p>
          <a:p>
            <a:pPr defTabSz="912205">
              <a:defRPr/>
            </a:pPr>
            <a:r>
              <a:rPr lang="en-US" dirty="0">
                <a:solidFill>
                  <a:srgbClr val="000000"/>
                </a:solidFill>
              </a:rPr>
              <a:t>Learn more with our publication, </a:t>
            </a:r>
            <a:r>
              <a:rPr lang="en-US" i="1" dirty="0">
                <a:solidFill>
                  <a:srgbClr val="000000"/>
                </a:solidFill>
              </a:rPr>
              <a:t>Medicare</a:t>
            </a:r>
            <a:r>
              <a:rPr lang="en-US" dirty="0">
                <a:solidFill>
                  <a:srgbClr val="000000"/>
                </a:solidFill>
              </a:rPr>
              <a:t>, 05-10043.  To learn more about Original Medicare, Medigap, or Medicare Advantage plans, visit </a:t>
            </a:r>
            <a:r>
              <a:rPr lang="en-US" u="sng" dirty="0">
                <a:solidFill>
                  <a:srgbClr val="000000"/>
                </a:solidFill>
              </a:rPr>
              <a:t>medicare.gov/publications</a:t>
            </a:r>
            <a:r>
              <a:rPr lang="en-US" dirty="0">
                <a:solidFill>
                  <a:srgbClr val="000000"/>
                </a:solidFill>
              </a:rPr>
              <a:t> to view CMS’ publication </a:t>
            </a:r>
            <a:r>
              <a:rPr lang="en-US" i="1" dirty="0">
                <a:solidFill>
                  <a:srgbClr val="000000"/>
                </a:solidFill>
              </a:rPr>
              <a:t>Choosing a Medigap Policy,</a:t>
            </a:r>
            <a:r>
              <a:rPr lang="en-US" dirty="0">
                <a:solidFill>
                  <a:srgbClr val="000000"/>
                </a:solidFill>
              </a:rPr>
              <a:t> Product #02110, and </a:t>
            </a:r>
            <a:r>
              <a:rPr lang="en-US" i="1" dirty="0">
                <a:solidFill>
                  <a:srgbClr val="000000"/>
                </a:solidFill>
              </a:rPr>
              <a:t>Understanding Medicare Advantage Plans,</a:t>
            </a:r>
            <a:r>
              <a:rPr lang="en-US" dirty="0">
                <a:solidFill>
                  <a:srgbClr val="000000"/>
                </a:solidFill>
              </a:rPr>
              <a:t> Product #12026.</a:t>
            </a:r>
          </a:p>
          <a:p>
            <a:endParaRPr lang="en-US" dirty="0">
              <a:solidFill>
                <a:srgbClr val="000000"/>
              </a:solidFill>
            </a:endParaRPr>
          </a:p>
          <a:p>
            <a:r>
              <a:rPr lang="en-US" dirty="0">
                <a:solidFill>
                  <a:srgbClr val="000000"/>
                </a:solidFill>
              </a:rPr>
              <a:t>Source(s): </a:t>
            </a:r>
          </a:p>
          <a:p>
            <a:pPr marL="285064" indent="-285064">
              <a:buFont typeface="Arial" panose="020B0604020202020204" pitchFamily="34" charset="0"/>
              <a:buChar char="•"/>
            </a:pPr>
            <a:r>
              <a:rPr lang="en-US" dirty="0">
                <a:solidFill>
                  <a:srgbClr val="000000"/>
                </a:solidFill>
                <a:ea typeface="Times New Roman" panose="02020603050405020304" pitchFamily="18" charset="0"/>
              </a:rPr>
              <a:t>medicare.gov/basics/costs/</a:t>
            </a:r>
            <a:r>
              <a:rPr lang="en-US" dirty="0" err="1">
                <a:solidFill>
                  <a:srgbClr val="000000"/>
                </a:solidFill>
                <a:ea typeface="Times New Roman" panose="02020603050405020304" pitchFamily="18" charset="0"/>
              </a:rPr>
              <a:t>medicare</a:t>
            </a:r>
            <a:r>
              <a:rPr lang="en-US" dirty="0">
                <a:solidFill>
                  <a:srgbClr val="000000"/>
                </a:solidFill>
                <a:ea typeface="Times New Roman" panose="02020603050405020304" pitchFamily="18" charset="0"/>
              </a:rPr>
              <a:t>-costs</a:t>
            </a:r>
          </a:p>
          <a:p>
            <a:pPr marL="285064" indent="-285064">
              <a:buFont typeface="Arial" panose="020B0604020202020204" pitchFamily="34" charset="0"/>
              <a:buChar char="•"/>
            </a:pPr>
            <a:r>
              <a:rPr lang="en-US" dirty="0">
                <a:solidFill>
                  <a:srgbClr val="000000"/>
                </a:solidFill>
                <a:ea typeface="Times New Roman" panose="02020603050405020304" pitchFamily="18" charset="0"/>
              </a:rPr>
              <a:t>cms.gov/newsroom/fact-sheets/2026-medicare-parts-b-premiums-deductibles</a:t>
            </a:r>
          </a:p>
          <a:p>
            <a:endParaRPr lang="en-US" dirty="0">
              <a:solidFill>
                <a:srgbClr val="000000"/>
              </a:solidFill>
            </a:endParaRPr>
          </a:p>
          <a:p>
            <a:r>
              <a:rPr lang="en-US" dirty="0">
                <a:solidFill>
                  <a:srgbClr val="000000"/>
                </a:solidFill>
              </a:rPr>
              <a:t>Speaker Notes updated OISP/OEEMP 12/16/2025 (SY)</a:t>
            </a:r>
          </a:p>
        </p:txBody>
      </p:sp>
      <p:sp>
        <p:nvSpPr>
          <p:cNvPr id="4" name="Slide Number Placeholder 3"/>
          <p:cNvSpPr>
            <a:spLocks noGrp="1"/>
          </p:cNvSpPr>
          <p:nvPr>
            <p:ph type="sldNum" sz="quarter" idx="10"/>
          </p:nvPr>
        </p:nvSpPr>
        <p:spPr/>
        <p:txBody>
          <a:bodyPr/>
          <a:lstStyle/>
          <a:p>
            <a:fld id="{7AA6493C-F506-43B6-9B4D-1CDB5879358C}" type="slidenum">
              <a:rPr lang="en-US" smtClean="0"/>
              <a:t>20</a:t>
            </a:fld>
            <a:endParaRPr lang="en-US"/>
          </a:p>
        </p:txBody>
      </p:sp>
    </p:spTree>
    <p:extLst>
      <p:ext uri="{BB962C8B-B14F-4D97-AF65-F5344CB8AC3E}">
        <p14:creationId xmlns:p14="http://schemas.microsoft.com/office/powerpoint/2010/main" val="4239446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solidFill>
                  <a:srgbClr val="000000"/>
                </a:solidFill>
              </a:rPr>
              <a:t>Medicare has three enrollment periods:</a:t>
            </a:r>
            <a:endParaRPr lang="en-US" dirty="0">
              <a:solidFill>
                <a:srgbClr val="000000"/>
              </a:solidFill>
              <a:cs typeface="Calibri"/>
            </a:endParaRPr>
          </a:p>
          <a:p>
            <a:pPr marL="798180" lvl="1" indent="-342077">
              <a:buFont typeface="+mj-lt"/>
              <a:buAutoNum type="arabicPeriod"/>
            </a:pPr>
            <a:r>
              <a:rPr lang="en-US" b="1" dirty="0">
                <a:solidFill>
                  <a:srgbClr val="000000"/>
                </a:solidFill>
              </a:rPr>
              <a:t>Initial Enrollment Period </a:t>
            </a:r>
            <a:r>
              <a:rPr lang="en-US" dirty="0">
                <a:solidFill>
                  <a:srgbClr val="000000"/>
                </a:solidFill>
              </a:rPr>
              <a:t>– This is a 7-month period that begins three months before your 65th birthday, includes the month you turn age 65, and ends three months after that birthday.</a:t>
            </a:r>
            <a:endParaRPr lang="en-US" dirty="0">
              <a:solidFill>
                <a:srgbClr val="000000"/>
              </a:solidFill>
              <a:cs typeface="Calibri"/>
            </a:endParaRPr>
          </a:p>
          <a:p>
            <a:pPr marL="798180" lvl="1" indent="-342077">
              <a:buFont typeface="+mj-lt"/>
              <a:buAutoNum type="arabicPeriod"/>
            </a:pPr>
            <a:r>
              <a:rPr lang="en-US" b="1" dirty="0">
                <a:solidFill>
                  <a:srgbClr val="000000"/>
                </a:solidFill>
              </a:rPr>
              <a:t>Special Enrollment Period </a:t>
            </a:r>
            <a:r>
              <a:rPr lang="en-US" dirty="0">
                <a:solidFill>
                  <a:srgbClr val="000000"/>
                </a:solidFill>
              </a:rPr>
              <a:t>– If you are age 65 or older, you or your spouse are still working and you are covered under a group health plan based on that current employment, you may not need to apply for Medicare Part B at age 65. You may be eligible for a "Special Enrollment Period" (SEP) that will let you sign up for Part B at the time you retire without a penalty for delayed enrollment.</a:t>
            </a:r>
            <a:endParaRPr lang="en-US" dirty="0">
              <a:solidFill>
                <a:srgbClr val="000000"/>
              </a:solidFill>
              <a:cs typeface="Calibri"/>
            </a:endParaRPr>
          </a:p>
          <a:p>
            <a:pPr marL="798180" lvl="1" indent="-342077">
              <a:buFont typeface="+mj-lt"/>
              <a:buAutoNum type="arabicPeriod"/>
            </a:pPr>
            <a:r>
              <a:rPr lang="en-US" b="1" dirty="0">
                <a:solidFill>
                  <a:srgbClr val="000000"/>
                </a:solidFill>
              </a:rPr>
              <a:t>General Enrollment Period </a:t>
            </a:r>
            <a:r>
              <a:rPr lang="en-US" dirty="0">
                <a:solidFill>
                  <a:srgbClr val="000000"/>
                </a:solidFill>
              </a:rPr>
              <a:t>– If you didn't sign up for Part A and/or Part B when you were first eligible, and you aren’t eligible for a Special Enrollment Period, you can sign up during the General Enrollment Period between January 1–March 31 each year. Coverage begins the month after you enroll. You may have to pay a late enrollment penalty for as long as you have Part B coverage. </a:t>
            </a:r>
          </a:p>
          <a:p>
            <a:pPr marL="171039" indent="-171039">
              <a:buFont typeface="Arial" panose="020B0604020202020204" pitchFamily="34" charset="0"/>
              <a:buChar char="•"/>
            </a:pPr>
            <a:r>
              <a:rPr lang="en-US" dirty="0">
                <a:solidFill>
                  <a:srgbClr val="000000"/>
                </a:solidFill>
              </a:rPr>
              <a:t>You can file for Medicare if you are delaying cash benefits. </a:t>
            </a:r>
            <a:endParaRPr lang="en-US" dirty="0">
              <a:solidFill>
                <a:srgbClr val="000000"/>
              </a:solidFill>
              <a:cs typeface="Calibri"/>
            </a:endParaRPr>
          </a:p>
          <a:p>
            <a:pPr marL="171039" indent="-171039">
              <a:buFont typeface="Arial" panose="020B0604020202020204" pitchFamily="34" charset="0"/>
              <a:buChar char="•"/>
            </a:pPr>
            <a:r>
              <a:rPr lang="en-US" dirty="0">
                <a:solidFill>
                  <a:srgbClr val="000000"/>
                </a:solidFill>
              </a:rPr>
              <a:t>Health Savings Account (HSA) Information: You should not contribute to an HSA if you are enrolled in Medicare as there may be negative tax implications. </a:t>
            </a:r>
          </a:p>
          <a:p>
            <a:endParaRPr lang="en-US" dirty="0">
              <a:solidFill>
                <a:srgbClr val="000000"/>
              </a:solidFill>
              <a:cs typeface="Calibri"/>
            </a:endParaRPr>
          </a:p>
          <a:p>
            <a:r>
              <a:rPr lang="en-US" dirty="0">
                <a:solidFill>
                  <a:srgbClr val="000000"/>
                </a:solidFill>
                <a:cs typeface="Calibri"/>
              </a:rPr>
              <a:t>[</a:t>
            </a:r>
            <a:r>
              <a:rPr lang="en-US" u="sng" dirty="0">
                <a:solidFill>
                  <a:srgbClr val="000000"/>
                </a:solidFill>
                <a:cs typeface="Calibri"/>
              </a:rPr>
              <a:t>Note to Speaker:</a:t>
            </a:r>
            <a:r>
              <a:rPr lang="en-US" dirty="0">
                <a:solidFill>
                  <a:srgbClr val="000000"/>
                </a:solidFill>
                <a:cs typeface="Calibri"/>
              </a:rPr>
              <a:t>  If a person states they missed an enrollment period due to an exceptional condition that prevented them from enrolling, state they can contact SSA to see if they are eligible for a Special Enrollment Period due to Exceptional Conditions.]</a:t>
            </a:r>
          </a:p>
          <a:p>
            <a:endParaRPr lang="en-US" dirty="0">
              <a:solidFill>
                <a:srgbClr val="000000"/>
              </a:solidFill>
            </a:endParaRPr>
          </a:p>
          <a:p>
            <a:r>
              <a:rPr lang="en-US" dirty="0">
                <a:solidFill>
                  <a:srgbClr val="000000"/>
                </a:solidFill>
              </a:rPr>
              <a:t>Speaker notes updated OISP/OEEMP 10/13/2022 (SY/JP)</a:t>
            </a:r>
          </a:p>
          <a:p>
            <a:r>
              <a:rPr lang="en-US" dirty="0">
                <a:solidFill>
                  <a:srgbClr val="000000"/>
                </a:solidFill>
              </a:rPr>
              <a:t>Speaker notes updated 12/6/2022 (SY/JP)</a:t>
            </a:r>
          </a:p>
        </p:txBody>
      </p:sp>
      <p:sp>
        <p:nvSpPr>
          <p:cNvPr id="4" name="Slide Number Placeholder 3"/>
          <p:cNvSpPr>
            <a:spLocks noGrp="1"/>
          </p:cNvSpPr>
          <p:nvPr>
            <p:ph type="sldNum" sz="quarter" idx="10"/>
          </p:nvPr>
        </p:nvSpPr>
        <p:spPr/>
        <p:txBody>
          <a:bodyPr/>
          <a:lstStyle/>
          <a:p>
            <a:fld id="{7AA6493C-F506-43B6-9B4D-1CDB5879358C}" type="slidenum">
              <a:rPr lang="en-US" smtClean="0"/>
              <a:t>21</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IEP, GEP, and SEP </a:t>
            </a:r>
          </a:p>
          <a:p>
            <a:pPr defTabSz="912205">
              <a:defRPr/>
            </a:pPr>
            <a:endParaRPr lang="en-US" b="1" dirty="0"/>
          </a:p>
          <a:p>
            <a:pPr defTabSz="912205">
              <a:defRPr/>
            </a:pPr>
            <a:r>
              <a:rPr lang="en-US" dirty="0"/>
              <a:t>Updated OISP/OEEMP 1/31/2023 (JP/SY)</a:t>
            </a:r>
          </a:p>
          <a:p>
            <a:pPr defTabSz="912205">
              <a:defRPr/>
            </a:pPr>
            <a:endParaRPr lang="en-US" b="1"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22</a:t>
            </a:fld>
            <a:endParaRPr lang="en-US"/>
          </a:p>
        </p:txBody>
      </p:sp>
    </p:spTree>
    <p:extLst>
      <p:ext uri="{BB962C8B-B14F-4D97-AF65-F5344CB8AC3E}">
        <p14:creationId xmlns:p14="http://schemas.microsoft.com/office/powerpoint/2010/main" val="46788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when your Medicare will become effective if you apply during your initial enrollment period.</a:t>
            </a:r>
          </a:p>
          <a:p>
            <a:endParaRPr lang="en-US" dirty="0"/>
          </a:p>
          <a:p>
            <a:r>
              <a:rPr lang="en-US" dirty="0"/>
              <a:t>If you apply during the 3-month window prior to the month you turn age 65, your Medicare is effective on the 1</a:t>
            </a:r>
            <a:r>
              <a:rPr lang="en-US" baseline="30000" dirty="0"/>
              <a:t>st</a:t>
            </a:r>
            <a:r>
              <a:rPr lang="en-US" dirty="0"/>
              <a:t> day of the month you turn age 65.</a:t>
            </a:r>
          </a:p>
          <a:p>
            <a:pPr defTabSz="912205">
              <a:defRPr/>
            </a:pPr>
            <a:endParaRPr lang="en-US" b="1" dirty="0"/>
          </a:p>
          <a:p>
            <a:pPr defTabSz="912205">
              <a:defRPr/>
            </a:pPr>
            <a:r>
              <a:rPr lang="en-US" dirty="0"/>
              <a:t>Slide updated OISP/OEEMP 11/6/2024 (SY)</a:t>
            </a:r>
          </a:p>
        </p:txBody>
      </p:sp>
      <p:sp>
        <p:nvSpPr>
          <p:cNvPr id="4" name="Slide Number Placeholder 3"/>
          <p:cNvSpPr>
            <a:spLocks noGrp="1"/>
          </p:cNvSpPr>
          <p:nvPr>
            <p:ph type="sldNum" sz="quarter" idx="10"/>
          </p:nvPr>
        </p:nvSpPr>
        <p:spPr/>
        <p:txBody>
          <a:bodyPr/>
          <a:lstStyle/>
          <a:p>
            <a:fld id="{7AA6493C-F506-43B6-9B4D-1CDB5879358C}" type="slidenum">
              <a:rPr lang="en-US" smtClean="0"/>
              <a:t>23</a:t>
            </a:fld>
            <a:endParaRPr lang="en-US"/>
          </a:p>
        </p:txBody>
      </p:sp>
    </p:spTree>
    <p:extLst>
      <p:ext uri="{BB962C8B-B14F-4D97-AF65-F5344CB8AC3E}">
        <p14:creationId xmlns:p14="http://schemas.microsoft.com/office/powerpoint/2010/main" val="293732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r>
              <a:rPr lang="en-US" b="0" i="0" dirty="0">
                <a:solidFill>
                  <a:srgbClr val="212121"/>
                </a:solidFill>
                <a:effectLst/>
                <a:latin typeface="ui-sans-serif"/>
              </a:rPr>
              <a:t>If you choose not to sign up for Medicare Part B but then decide to do so later, your coverage could be delayed. You may have to pay a higher monthly premium for as long as you have Part B. Your monthly premium will go up 10% for each 12-month period you were eligible for Part B but didn’t sign up for it. </a:t>
            </a:r>
          </a:p>
          <a:p>
            <a:pPr algn="l"/>
            <a:endParaRPr lang="en-US" b="0" i="0" dirty="0">
              <a:solidFill>
                <a:srgbClr val="212121"/>
              </a:solidFill>
              <a:effectLst/>
              <a:latin typeface="ui-sans-serif"/>
            </a:endParaRPr>
          </a:p>
          <a:p>
            <a:pPr algn="l"/>
            <a:r>
              <a:rPr lang="en-US" b="0" i="0" dirty="0">
                <a:solidFill>
                  <a:srgbClr val="212121"/>
                </a:solidFill>
                <a:effectLst/>
                <a:latin typeface="ui-sans-serif"/>
              </a:rPr>
              <a:t>If you don’t sign up for Medicare Part B during your IEP, you have another chance each year to sign up during the “</a:t>
            </a:r>
            <a:r>
              <a:rPr lang="en-US" b="0" i="0" u="none" strike="noStrike" dirty="0">
                <a:solidFill>
                  <a:srgbClr val="1155CC"/>
                </a:solidFill>
                <a:effectLst/>
                <a:latin typeface="ui-sans-serif"/>
              </a:rPr>
              <a:t>General Enrollment Period”</a:t>
            </a:r>
            <a:r>
              <a:rPr lang="en-US" b="0" i="0" u="none" strike="noStrike" dirty="0">
                <a:solidFill>
                  <a:srgbClr val="212121"/>
                </a:solidFill>
                <a:effectLst/>
                <a:latin typeface="ui-sans-serif"/>
              </a:rPr>
              <a:t> </a:t>
            </a:r>
            <a:r>
              <a:rPr lang="en-US" b="0" i="0" dirty="0">
                <a:solidFill>
                  <a:srgbClr val="212121"/>
                </a:solidFill>
                <a:effectLst/>
                <a:latin typeface="ui-sans-serif"/>
              </a:rPr>
              <a:t>(GEP) from January 1 through March 31. Your coverage starts the 1st day of the month after you sign up. Read our publication, “Medicare” for more information.</a:t>
            </a:r>
          </a:p>
          <a:p>
            <a:pPr algn="l"/>
            <a:endParaRPr lang="en-US" sz="1100" dirty="0">
              <a:solidFill>
                <a:srgbClr val="212121"/>
              </a:solidFill>
              <a:latin typeface="ui-sans-serif"/>
            </a:endParaRPr>
          </a:p>
          <a:p>
            <a:pPr algn="l"/>
            <a:r>
              <a:rPr lang="en-US" sz="1100" dirty="0">
                <a:solidFill>
                  <a:srgbClr val="212121"/>
                </a:solidFill>
                <a:latin typeface="ui-sans-serif"/>
              </a:rPr>
              <a:t>Publication:  </a:t>
            </a:r>
          </a:p>
          <a:p>
            <a:pPr marL="171039" indent="-171039">
              <a:buFont typeface="Arial" panose="020B0604020202020204" pitchFamily="34" charset="0"/>
              <a:buChar char="•"/>
            </a:pPr>
            <a:r>
              <a:rPr lang="en-US" sz="1100" b="1" dirty="0">
                <a:solidFill>
                  <a:srgbClr val="212121"/>
                </a:solidFill>
                <a:latin typeface="ui-sans-serif"/>
              </a:rPr>
              <a:t>Medicare </a:t>
            </a:r>
            <a:r>
              <a:rPr lang="en-US" sz="1100" dirty="0">
                <a:solidFill>
                  <a:srgbClr val="212121"/>
                </a:solidFill>
                <a:latin typeface="ui-sans-serif"/>
              </a:rPr>
              <a:t>- ssa.gov/pubs/EN-05-10043.pdf</a:t>
            </a:r>
          </a:p>
          <a:p>
            <a:pPr algn="l"/>
            <a:endParaRPr lang="en-US" sz="1100" b="1" dirty="0"/>
          </a:p>
          <a:p>
            <a:pPr defTabSz="912205">
              <a:defRPr/>
            </a:pPr>
            <a:r>
              <a:rPr lang="en-US" dirty="0"/>
              <a:t>Slide updated OISP/OEEMP 11/6/2024</a:t>
            </a:r>
          </a:p>
        </p:txBody>
      </p:sp>
      <p:sp>
        <p:nvSpPr>
          <p:cNvPr id="4" name="Slide Number Placeholder 3"/>
          <p:cNvSpPr>
            <a:spLocks noGrp="1"/>
          </p:cNvSpPr>
          <p:nvPr>
            <p:ph type="sldNum" sz="quarter" idx="10"/>
          </p:nvPr>
        </p:nvSpPr>
        <p:spPr/>
        <p:txBody>
          <a:bodyPr/>
          <a:lstStyle/>
          <a:p>
            <a:fld id="{7AA6493C-F506-43B6-9B4D-1CDB5879358C}" type="slidenum">
              <a:rPr lang="en-US" smtClean="0"/>
              <a:t>24</a:t>
            </a:fld>
            <a:endParaRPr lang="en-US"/>
          </a:p>
        </p:txBody>
      </p:sp>
    </p:spTree>
    <p:extLst>
      <p:ext uri="{BB962C8B-B14F-4D97-AF65-F5344CB8AC3E}">
        <p14:creationId xmlns:p14="http://schemas.microsoft.com/office/powerpoint/2010/main" val="221800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medical insurance coverage under a group health plan based on your or your spouse's </a:t>
            </a:r>
            <a:r>
              <a:rPr lang="en-US" b="1" dirty="0"/>
              <a:t>current employment</a:t>
            </a:r>
            <a:r>
              <a:rPr lang="en-US" dirty="0"/>
              <a:t>. In this case, you may not need to apply for Medicare Part B at age 65. You may be eligible for an "SEP”.</a:t>
            </a:r>
          </a:p>
          <a:p>
            <a:endParaRPr lang="en-US" dirty="0"/>
          </a:p>
          <a:p>
            <a:pPr>
              <a:defRPr/>
            </a:pPr>
            <a:r>
              <a:rPr lang="en-US" dirty="0"/>
              <a:t>If you apply online for Medicare Part A only – and refuse Part B (which does have a monthly premium) – you can enroll in Part B later anytime you are still covered by your employer’s group health plan or within 8 months after your coverage or employment ends.  </a:t>
            </a:r>
          </a:p>
          <a:p>
            <a:pPr>
              <a:defRPr/>
            </a:pPr>
            <a:endParaRPr lang="en-US" dirty="0"/>
          </a:p>
          <a:p>
            <a:pPr defTabSz="912205">
              <a:defRPr/>
            </a:pPr>
            <a:r>
              <a:rPr lang="en-US" dirty="0"/>
              <a:t>Updated OISP/OEEMP 1/31/2023 (JP/SY)</a:t>
            </a:r>
          </a:p>
          <a:p>
            <a:pPr>
              <a:defRPr/>
            </a:pPr>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25</a:t>
            </a:fld>
            <a:endParaRPr lang="en-US"/>
          </a:p>
        </p:txBody>
      </p:sp>
    </p:spTree>
    <p:extLst>
      <p:ext uri="{BB962C8B-B14F-4D97-AF65-F5344CB8AC3E}">
        <p14:creationId xmlns:p14="http://schemas.microsoft.com/office/powerpoint/2010/main" val="80066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rPr>
              <a:t>You can use our website to apply for Medicare Parts A and B along with Social Security retirement benefits. Most people apply for Medicare Part A along with their retirement benefits because you are required to enroll for Medicare Part A at the same time you start retirement benefits. (Medicare Part A has no monthly premium for those who have 40 work credits.) If you apply online for Medicare Part A only – and refuse Part B (which does have a monthly premium) – you can enroll in Part B later anytime you are still covered by your employer’s GHP or within 8 months after your coverage or employment ends, </a:t>
            </a:r>
            <a:r>
              <a:rPr lang="en-US" dirty="0">
                <a:solidFill>
                  <a:srgbClr val="000000"/>
                </a:solidFill>
                <a:cs typeface="Segoe UI"/>
              </a:rPr>
              <a:t>or during the General Enrollment Period (GEP), Jan-March of the current year. Your Part B</a:t>
            </a:r>
            <a:r>
              <a:rPr lang="en-US" dirty="0">
                <a:solidFill>
                  <a:srgbClr val="000000"/>
                </a:solidFill>
                <a:cs typeface="Calibri"/>
              </a:rPr>
              <a:t> </a:t>
            </a:r>
            <a:r>
              <a:rPr lang="en-US" dirty="0">
                <a:solidFill>
                  <a:srgbClr val="000000"/>
                </a:solidFill>
              </a:rPr>
              <a:t>coverage starts the first day of the month after you sign up.</a:t>
            </a:r>
            <a:endParaRPr lang="en-US" dirty="0">
              <a:solidFill>
                <a:srgbClr val="000000"/>
              </a:solidFill>
              <a:cs typeface="Segoe UI"/>
            </a:endParaRPr>
          </a:p>
          <a:p>
            <a:pPr defTabSz="912205">
              <a:defRPr/>
            </a:pPr>
            <a:endParaRPr lang="en-US" dirty="0">
              <a:solidFill>
                <a:srgbClr val="000000"/>
              </a:solidFill>
            </a:endParaRPr>
          </a:p>
          <a:p>
            <a:pPr>
              <a:defRPr/>
            </a:pPr>
            <a:r>
              <a:rPr lang="en-US" dirty="0">
                <a:solidFill>
                  <a:srgbClr val="000000"/>
                </a:solidFill>
                <a:cs typeface="Segoe UI"/>
              </a:rPr>
              <a:t>If you don’t enroll in Medicare Part B during your initial enrollment period, you have another chance each year to sign up during a “general enrollment period” from January 1 through March 31. Your coverage begins the month after you enroll. Read our Medicare publication for more information – ssa.gov/pubs/EN-05-10043.pdf</a:t>
            </a:r>
          </a:p>
          <a:p>
            <a:r>
              <a:rPr lang="en-US" dirty="0">
                <a:solidFill>
                  <a:srgbClr val="000000"/>
                </a:solidFill>
              </a:rPr>
              <a:t> </a:t>
            </a:r>
            <a:endParaRPr lang="en-US" dirty="0">
              <a:solidFill>
                <a:srgbClr val="000000"/>
              </a:solidFill>
              <a:cs typeface="Calibri"/>
            </a:endParaRPr>
          </a:p>
          <a:p>
            <a:r>
              <a:rPr lang="en-US" dirty="0">
                <a:solidFill>
                  <a:srgbClr val="000000"/>
                </a:solidFill>
              </a:rPr>
              <a:t>If you are already enrolled in Medicare Part A and later you want to add Part B under the Special Enrollment Period, you have three options.  You can visit ssa.gov/Medicare-</a:t>
            </a:r>
            <a:r>
              <a:rPr lang="en-US" dirty="0" err="1">
                <a:solidFill>
                  <a:srgbClr val="000000"/>
                </a:solidFill>
              </a:rPr>
              <a:t>PartB</a:t>
            </a:r>
            <a:r>
              <a:rPr lang="en-US" dirty="0">
                <a:solidFill>
                  <a:srgbClr val="000000"/>
                </a:solidFill>
              </a:rPr>
              <a:t>-SEP to complete the online application.  You can also fax your completed CMS-40B, Application for Enrollment in Medicare – Part B (Medical Insurance) and CMS-L564 (Request for Employment Information), and proofs to your local Social Security office.  Refer to “HI 00805.295 Evidence of GHP or LGHP Coverage Based on Current Employment Status” for secondary proofs if the CMS-L564 cannot be provided.  Lastly, you can also mail your completed forms to your local Social Security office.  The two forms are available on our homepage.  </a:t>
            </a:r>
            <a:r>
              <a:rPr lang="en-US" dirty="0">
                <a:solidFill>
                  <a:srgbClr val="000000"/>
                </a:solidFill>
                <a:ea typeface="Calibri" panose="020F0502020204030204" pitchFamily="34" charset="0"/>
                <a:cs typeface="Times New Roman" panose="02020603050405020304" pitchFamily="18" charset="0"/>
              </a:rPr>
              <a:t>Just click on the Forms button at the bottom of the page.</a:t>
            </a:r>
          </a:p>
          <a:p>
            <a:endParaRPr lang="en-US" dirty="0">
              <a:solidFill>
                <a:srgbClr val="000000"/>
              </a:solidFill>
            </a:endParaRPr>
          </a:p>
          <a:p>
            <a:pPr>
              <a:defRPr/>
            </a:pPr>
            <a:r>
              <a:rPr lang="en-US" b="1" dirty="0">
                <a:solidFill>
                  <a:srgbClr val="000000"/>
                </a:solidFill>
              </a:rPr>
              <a:t>Field Office Locator:  </a:t>
            </a:r>
            <a:r>
              <a:rPr lang="en-US" dirty="0">
                <a:solidFill>
                  <a:srgbClr val="000000"/>
                </a:solidFill>
              </a:rPr>
              <a:t>secure.ssa.gov/ICON/</a:t>
            </a:r>
            <a:r>
              <a:rPr lang="en-US" dirty="0" err="1">
                <a:solidFill>
                  <a:srgbClr val="000000"/>
                </a:solidFill>
              </a:rPr>
              <a:t>main.jsp</a:t>
            </a:r>
            <a:endParaRPr lang="en-US" dirty="0">
              <a:solidFill>
                <a:srgbClr val="000000"/>
              </a:solidFill>
            </a:endParaRPr>
          </a:p>
          <a:p>
            <a:endParaRPr lang="en-US" dirty="0">
              <a:solidFill>
                <a:srgbClr val="000000"/>
              </a:solidFill>
            </a:endParaRPr>
          </a:p>
          <a:p>
            <a:r>
              <a:rPr lang="en-US" dirty="0">
                <a:solidFill>
                  <a:srgbClr val="000000"/>
                </a:solidFill>
                <a:cs typeface="Calibri"/>
              </a:rPr>
              <a:t>Slide (screenshot) updated OISP/OEEMP 11/3/2023 (SY)</a:t>
            </a:r>
          </a:p>
          <a:p>
            <a:r>
              <a:rPr lang="en-US" dirty="0">
                <a:solidFill>
                  <a:srgbClr val="000000"/>
                </a:solidFill>
                <a:cs typeface="Calibri"/>
              </a:rPr>
              <a:t>Note from OISP/OEEMP 11/2024: </a:t>
            </a:r>
            <a:r>
              <a:rPr lang="en-US" dirty="0"/>
              <a:t>We are exploring new ways to intake the 40B and L564, however, the online application link is still available for now.</a:t>
            </a:r>
            <a:endParaRPr lang="en-US" dirty="0">
              <a:solidFill>
                <a:srgbClr val="000000"/>
              </a:solidFill>
              <a:cs typeface="Calibri"/>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26</a:t>
            </a:fld>
            <a:endParaRPr lang="en-US"/>
          </a:p>
        </p:txBody>
      </p:sp>
    </p:spTree>
    <p:extLst>
      <p:ext uri="{BB962C8B-B14F-4D97-AF65-F5344CB8AC3E}">
        <p14:creationId xmlns:p14="http://schemas.microsoft.com/office/powerpoint/2010/main" val="3232863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has a free, secure online service for accessing personalized information about </a:t>
            </a:r>
            <a:r>
              <a:rPr lang="en-US" u="sng" dirty="0"/>
              <a:t>your</a:t>
            </a:r>
            <a:r>
              <a:rPr lang="en-US" dirty="0"/>
              <a:t> Medicare benefits and services. Create an account at Medicare.gov to get started.</a:t>
            </a:r>
          </a:p>
          <a:p>
            <a:endParaRPr lang="en-US" dirty="0"/>
          </a:p>
          <a:p>
            <a:r>
              <a:rPr lang="en-US" dirty="0"/>
              <a:t>After you create</a:t>
            </a:r>
            <a:r>
              <a:rPr lang="en-US" baseline="0" dirty="0"/>
              <a:t> an account</a:t>
            </a:r>
            <a:r>
              <a:rPr lang="en-US" dirty="0"/>
              <a:t>, you can fill out the Initial Enrollment Questionnaire (IEQ), view claims information, get quality information about your providers, and more.</a:t>
            </a:r>
          </a:p>
          <a:p>
            <a:endParaRPr lang="en-US" dirty="0"/>
          </a:p>
          <a:p>
            <a:r>
              <a:rPr lang="en-US" dirty="0"/>
              <a:t>For more information or help</a:t>
            </a:r>
            <a:r>
              <a:rPr lang="en-US" baseline="0" dirty="0"/>
              <a:t> with the site, please contact </a:t>
            </a:r>
            <a:r>
              <a:rPr lang="en-US" dirty="0"/>
              <a:t>the Centers for Medicare &amp; Medicaid Services</a:t>
            </a:r>
            <a:r>
              <a:rPr lang="en-US" baseline="0" dirty="0"/>
              <a:t> at 1-</a:t>
            </a:r>
            <a:r>
              <a:rPr lang="en-US" dirty="0">
                <a:effectLst/>
              </a:rPr>
              <a:t>800-MEDICARE (1-800-633-4227).</a:t>
            </a:r>
          </a:p>
          <a:p>
            <a:endParaRPr lang="en-US" dirty="0">
              <a:effectLst/>
            </a:endParaRPr>
          </a:p>
          <a:p>
            <a:r>
              <a:rPr lang="en-US" dirty="0">
                <a:effectLst/>
              </a:rPr>
              <a:t>Source(s): </a:t>
            </a:r>
          </a:p>
          <a:p>
            <a:pPr marL="171039" indent="-171039">
              <a:buFont typeface="Arial" panose="020B0604020202020204" pitchFamily="34" charset="0"/>
              <a:buChar char="•"/>
            </a:pPr>
            <a:r>
              <a:rPr lang="en-US" dirty="0">
                <a:effectLst/>
              </a:rPr>
              <a:t>medicare.gov/basics/get-started-with-medicare</a:t>
            </a:r>
          </a:p>
          <a:p>
            <a:endParaRPr lang="en-US" dirty="0">
              <a:effectLst/>
            </a:endParaRPr>
          </a:p>
          <a:p>
            <a:r>
              <a:rPr lang="en-US" dirty="0">
                <a:effectLst/>
              </a:rPr>
              <a:t>Slide updated OISP/OEEMP 11/3/2023 (SY)</a:t>
            </a:r>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27</a:t>
            </a:fld>
            <a:endParaRPr lang="en-US"/>
          </a:p>
        </p:txBody>
      </p:sp>
    </p:spTree>
    <p:extLst>
      <p:ext uri="{BB962C8B-B14F-4D97-AF65-F5344CB8AC3E}">
        <p14:creationId xmlns:p14="http://schemas.microsoft.com/office/powerpoint/2010/main" val="24160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039" indent="-171039">
              <a:spcBef>
                <a:spcPts val="1191"/>
              </a:spcBef>
              <a:buFont typeface="Arial" panose="020B0604020202020204" pitchFamily="34" charset="0"/>
              <a:buChar char="•"/>
              <a:defRPr/>
            </a:pPr>
            <a:r>
              <a:rPr lang="en-US" altLang="en-US" dirty="0">
                <a:solidFill>
                  <a:srgbClr val="000000"/>
                </a:solidFill>
                <a:cs typeface="Arial" charset="0"/>
              </a:rPr>
              <a:t>You have three options, when it comes time to file:</a:t>
            </a:r>
          </a:p>
          <a:p>
            <a:pPr marL="798180" lvl="1" indent="-342077">
              <a:spcBef>
                <a:spcPts val="1191"/>
              </a:spcBef>
              <a:buFont typeface="+mj-lt"/>
              <a:buAutoNum type="arabicPeriod"/>
              <a:defRPr/>
            </a:pPr>
            <a:r>
              <a:rPr lang="en-US" altLang="en-US" dirty="0">
                <a:solidFill>
                  <a:srgbClr val="000000"/>
                </a:solidFill>
                <a:cs typeface="Arial" charset="0"/>
              </a:rPr>
              <a:t>Apply online at ssa.gov. This is the most convenient way to apply. </a:t>
            </a:r>
          </a:p>
          <a:p>
            <a:pPr marL="798180" lvl="1" indent="-342077">
              <a:spcBef>
                <a:spcPts val="1191"/>
              </a:spcBef>
              <a:buFont typeface="+mj-lt"/>
              <a:buAutoNum type="arabicPeriod"/>
              <a:defRPr/>
            </a:pPr>
            <a:r>
              <a:rPr lang="en-US" altLang="en-US" dirty="0">
                <a:solidFill>
                  <a:srgbClr val="000000"/>
                </a:solidFill>
                <a:cs typeface="Arial" charset="0"/>
              </a:rPr>
              <a:t>Call Social Security to schedule an appointment to apply over the telephone on a day and time that is convenient for you.  </a:t>
            </a:r>
          </a:p>
          <a:p>
            <a:pPr marL="798180" lvl="1" indent="-342077">
              <a:spcBef>
                <a:spcPts val="1191"/>
              </a:spcBef>
              <a:buFont typeface="+mj-lt"/>
              <a:buAutoNum type="arabicPeriod"/>
              <a:defRPr/>
            </a:pPr>
            <a:r>
              <a:rPr lang="en-US" altLang="en-US" dirty="0">
                <a:solidFill>
                  <a:srgbClr val="000000"/>
                </a:solidFill>
                <a:cs typeface="Arial" charset="0"/>
              </a:rPr>
              <a:t>Call Social Security to schedule an appointment to apply in-person at your local Social Security office with a face-to-face interview.  </a:t>
            </a:r>
          </a:p>
          <a:p>
            <a:pPr marL="456103" lvl="1">
              <a:spcBef>
                <a:spcPts val="1191"/>
              </a:spcBef>
              <a:defRPr/>
            </a:pPr>
            <a:endParaRPr lang="en-US" altLang="en-US" dirty="0">
              <a:solidFill>
                <a:srgbClr val="000000"/>
              </a:solidFill>
              <a:cs typeface="Arial" charset="0"/>
            </a:endParaRPr>
          </a:p>
          <a:p>
            <a:pPr marL="171039" indent="-171039">
              <a:buFont typeface="Arial" panose="020B0604020202020204" pitchFamily="34" charset="0"/>
              <a:buChar char="•"/>
            </a:pPr>
            <a:r>
              <a:rPr lang="en-US" dirty="0">
                <a:solidFill>
                  <a:srgbClr val="000000"/>
                </a:solidFill>
              </a:rPr>
              <a:t>You cannot file online for auxiliary child’s benefits, disabled adult child benefits, or survivor’s benefits. </a:t>
            </a:r>
          </a:p>
          <a:p>
            <a:pPr marL="285064" indent="-285064">
              <a:buFont typeface="Arial" panose="020B0604020202020204" pitchFamily="34" charset="0"/>
              <a:buChar char="•"/>
            </a:pPr>
            <a:endParaRPr lang="en-US" dirty="0">
              <a:solidFill>
                <a:srgbClr val="000000"/>
              </a:solidFill>
            </a:endParaRPr>
          </a:p>
          <a:p>
            <a:pPr marL="171039" indent="-171039" defTabSz="912205">
              <a:buFont typeface="Arial" panose="020B0604020202020204" pitchFamily="34" charset="0"/>
              <a:buChar char="•"/>
              <a:defRPr/>
            </a:pPr>
            <a:r>
              <a:rPr lang="en-US" dirty="0">
                <a:solidFill>
                  <a:srgbClr val="000000"/>
                </a:solidFill>
              </a:rPr>
              <a:t>Applying online is still the most convenient way to apply for benefits.  You can apply for retirement benefits in as little as 15 minutes.</a:t>
            </a:r>
          </a:p>
          <a:p>
            <a:pPr defTabSz="912205">
              <a:defRPr/>
            </a:pPr>
            <a:endParaRPr lang="en-US" dirty="0">
              <a:solidFill>
                <a:srgbClr val="000000"/>
              </a:solidFill>
            </a:endParaRPr>
          </a:p>
          <a:p>
            <a:pPr defTabSz="912205">
              <a:defRPr/>
            </a:pPr>
            <a:r>
              <a:rPr lang="en-US" dirty="0">
                <a:solidFill>
                  <a:srgbClr val="000000"/>
                </a:solidFill>
              </a:rPr>
              <a:t>Slide updated 1/5/2026 AESIP (SY)</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693">
              <a:defRPr sz="2400" b="1">
                <a:solidFill>
                  <a:srgbClr val="DDDDDD"/>
                </a:solidFill>
                <a:latin typeface="Arial" panose="020B0604020202020204" pitchFamily="34" charset="0"/>
              </a:defRPr>
            </a:lvl1pPr>
            <a:lvl2pPr marL="754337" indent="-289511" defTabSz="937693">
              <a:defRPr sz="2400" b="1">
                <a:solidFill>
                  <a:srgbClr val="DDDDDD"/>
                </a:solidFill>
                <a:latin typeface="Arial" panose="020B0604020202020204" pitchFamily="34" charset="0"/>
              </a:defRPr>
            </a:lvl2pPr>
            <a:lvl3pPr marL="1161261" indent="-231610" defTabSz="937693">
              <a:defRPr sz="2400" b="1">
                <a:solidFill>
                  <a:srgbClr val="DDDDDD"/>
                </a:solidFill>
                <a:latin typeface="Arial" panose="020B0604020202020204" pitchFamily="34" charset="0"/>
              </a:defRPr>
            </a:lvl3pPr>
            <a:lvl4pPr marL="1626088" indent="-231610" defTabSz="937693">
              <a:defRPr sz="2400" b="1">
                <a:solidFill>
                  <a:srgbClr val="DDDDDD"/>
                </a:solidFill>
                <a:latin typeface="Arial" panose="020B0604020202020204" pitchFamily="34" charset="0"/>
              </a:defRPr>
            </a:lvl4pPr>
            <a:lvl5pPr marL="2090914" indent="-231610" defTabSz="937693">
              <a:defRPr sz="2400" b="1">
                <a:solidFill>
                  <a:srgbClr val="DDDDDD"/>
                </a:solidFill>
                <a:latin typeface="Arial" panose="020B0604020202020204" pitchFamily="34" charset="0"/>
              </a:defRPr>
            </a:lvl5pPr>
            <a:lvl6pPr marL="2554130" indent="-231610" defTabSz="937693" eaLnBrk="0" fontAlgn="base" hangingPunct="0">
              <a:spcBef>
                <a:spcPct val="0"/>
              </a:spcBef>
              <a:spcAft>
                <a:spcPct val="0"/>
              </a:spcAft>
              <a:defRPr sz="2400" b="1">
                <a:solidFill>
                  <a:srgbClr val="DDDDDD"/>
                </a:solidFill>
                <a:latin typeface="Arial" panose="020B0604020202020204" pitchFamily="34" charset="0"/>
              </a:defRPr>
            </a:lvl6pPr>
            <a:lvl7pPr marL="3017349" indent="-231610" defTabSz="937693" eaLnBrk="0" fontAlgn="base" hangingPunct="0">
              <a:spcBef>
                <a:spcPct val="0"/>
              </a:spcBef>
              <a:spcAft>
                <a:spcPct val="0"/>
              </a:spcAft>
              <a:defRPr sz="2400" b="1">
                <a:solidFill>
                  <a:srgbClr val="DDDDDD"/>
                </a:solidFill>
                <a:latin typeface="Arial" panose="020B0604020202020204" pitchFamily="34" charset="0"/>
              </a:defRPr>
            </a:lvl7pPr>
            <a:lvl8pPr marL="3480567" indent="-231610" defTabSz="937693" eaLnBrk="0" fontAlgn="base" hangingPunct="0">
              <a:spcBef>
                <a:spcPct val="0"/>
              </a:spcBef>
              <a:spcAft>
                <a:spcPct val="0"/>
              </a:spcAft>
              <a:defRPr sz="2400" b="1">
                <a:solidFill>
                  <a:srgbClr val="DDDDDD"/>
                </a:solidFill>
                <a:latin typeface="Arial" panose="020B0604020202020204" pitchFamily="34" charset="0"/>
              </a:defRPr>
            </a:lvl8pPr>
            <a:lvl9pPr marL="3943784" indent="-231610" defTabSz="93769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Tree>
    <p:extLst>
      <p:ext uri="{BB962C8B-B14F-4D97-AF65-F5344CB8AC3E}">
        <p14:creationId xmlns:p14="http://schemas.microsoft.com/office/powerpoint/2010/main" val="4016725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98"/>
              </a:spcAft>
            </a:pPr>
            <a:r>
              <a:rPr lang="en-US" i="1" dirty="0">
                <a:ea typeface="Aptos" panose="020B0004020202020204" pitchFamily="34" charset="0"/>
                <a:cs typeface="Times New Roman" panose="02020603050405020304" pitchFamily="18" charset="0"/>
              </a:rPr>
              <a:t>my</a:t>
            </a:r>
            <a:r>
              <a:rPr lang="en-US" dirty="0">
                <a:ea typeface="Aptos" panose="020B0004020202020204" pitchFamily="34" charset="0"/>
                <a:cs typeface="Times New Roman" panose="02020603050405020304" pitchFamily="18" charset="0"/>
              </a:rPr>
              <a:t> Social Security is a convenient and secure suite of online services designed to put you in control of your personal Social Security information. It also helps you manage your benefits when you start receiving them.  Your account gives you the information you need at your convenience - all without calling or visiting a local office. </a:t>
            </a:r>
          </a:p>
          <a:p>
            <a:pPr>
              <a:lnSpc>
                <a:spcPct val="107000"/>
              </a:lnSpc>
              <a:spcAft>
                <a:spcPts val="798"/>
              </a:spcAft>
            </a:pPr>
            <a:endParaRPr lang="en-US" b="1" i="1" u="sng" dirty="0">
              <a:ea typeface="Aptos" panose="020B0004020202020204" pitchFamily="34" charset="0"/>
              <a:cs typeface="Times New Roman" panose="02020603050405020304" pitchFamily="18" charset="0"/>
            </a:endParaRPr>
          </a:p>
          <a:p>
            <a:pPr>
              <a:lnSpc>
                <a:spcPct val="107000"/>
              </a:lnSpc>
              <a:spcAft>
                <a:spcPts val="798"/>
              </a:spcAft>
            </a:pPr>
            <a:r>
              <a:rPr lang="en-US" b="1" i="1" u="sng" dirty="0">
                <a:ea typeface="Aptos" panose="020B0004020202020204" pitchFamily="34" charset="0"/>
                <a:cs typeface="Times New Roman" panose="02020603050405020304" pitchFamily="18" charset="0"/>
              </a:rPr>
              <a:t>We’re making changes to the way you access your personal my Social Security account:</a:t>
            </a:r>
            <a:endParaRPr lang="en-US" dirty="0">
              <a:ea typeface="Aptos" panose="020B0004020202020204" pitchFamily="34" charset="0"/>
              <a:cs typeface="Times New Roman" panose="02020603050405020304" pitchFamily="18" charset="0"/>
            </a:endParaRPr>
          </a:p>
          <a:p>
            <a:pPr>
              <a:lnSpc>
                <a:spcPct val="107000"/>
              </a:lnSpc>
              <a:spcAft>
                <a:spcPts val="798"/>
              </a:spcAft>
            </a:pPr>
            <a:r>
              <a:rPr lang="en-US" dirty="0">
                <a:ea typeface="Aptos" panose="020B0004020202020204" pitchFamily="34" charset="0"/>
                <a:cs typeface="Times New Roman" panose="02020603050405020304" pitchFamily="18" charset="0"/>
              </a:rPr>
              <a:t>If you created a Social Security username before September 18, 2021,  you will need to transition to a Login.gov or use an ID.me account to have continuous access to our online services. If you created your personal </a:t>
            </a:r>
            <a:r>
              <a:rPr lang="en-US" i="1" dirty="0">
                <a:ea typeface="Aptos" panose="020B0004020202020204" pitchFamily="34" charset="0"/>
                <a:cs typeface="Times New Roman" panose="02020603050405020304" pitchFamily="18" charset="0"/>
              </a:rPr>
              <a:t>my </a:t>
            </a:r>
            <a:r>
              <a:rPr lang="en-US" dirty="0">
                <a:ea typeface="Aptos" panose="020B0004020202020204" pitchFamily="34" charset="0"/>
                <a:cs typeface="Times New Roman" panose="02020603050405020304" pitchFamily="18" charset="0"/>
              </a:rPr>
              <a:t>Social Security account on or after September 18, 2021, no action is necessary because you already have the right setup. These changes simplify your sign-in experience and align with federal authentication standards. At the same time, we’re continuing to provide safe and secure access to our online services. Be sure to visit </a:t>
            </a:r>
            <a:r>
              <a:rPr lang="en-US" u="sng" dirty="0">
                <a:solidFill>
                  <a:srgbClr val="467886"/>
                </a:solidFill>
                <a:ea typeface="Aptos" panose="020B0004020202020204" pitchFamily="34" charset="0"/>
                <a:cs typeface="Times New Roman" panose="02020603050405020304" pitchFamily="18" charset="0"/>
                <a:hlinkClick r:id="rId3"/>
              </a:rPr>
              <a:t>ssa.gov/myaccount/account-transition-faqs.html</a:t>
            </a:r>
            <a:r>
              <a:rPr lang="en-US" dirty="0">
                <a:ea typeface="Aptos" panose="020B0004020202020204" pitchFamily="34" charset="0"/>
                <a:cs typeface="Times New Roman" panose="02020603050405020304" pitchFamily="18" charset="0"/>
              </a:rPr>
              <a:t> to find answers to Frequently Asked Questions for Transitioning Your Social Security Username to Login.gov.</a:t>
            </a:r>
          </a:p>
          <a:p>
            <a:pPr>
              <a:lnSpc>
                <a:spcPct val="107000"/>
              </a:lnSpc>
              <a:spcAft>
                <a:spcPts val="798"/>
              </a:spcAft>
            </a:pPr>
            <a:endParaRPr lang="en-US" dirty="0">
              <a:ea typeface="Aptos" panose="020B0004020202020204" pitchFamily="34" charset="0"/>
              <a:cs typeface="Times New Roman" panose="02020603050405020304" pitchFamily="18" charset="0"/>
            </a:endParaRPr>
          </a:p>
          <a:p>
            <a:pPr>
              <a:lnSpc>
                <a:spcPct val="107000"/>
              </a:lnSpc>
              <a:spcAft>
                <a:spcPts val="798"/>
              </a:spcAft>
            </a:pPr>
            <a:r>
              <a:rPr lang="en-US" dirty="0">
                <a:ea typeface="Aptos" panose="020B0004020202020204" pitchFamily="34" charset="0"/>
                <a:cs typeface="Times New Roman" panose="02020603050405020304" pitchFamily="18" charset="0"/>
              </a:rPr>
              <a:t>Sources:</a:t>
            </a:r>
          </a:p>
          <a:p>
            <a:pPr marL="285064" indent="-285064">
              <a:lnSpc>
                <a:spcPct val="107000"/>
              </a:lnSpc>
              <a:spcAft>
                <a:spcPts val="798"/>
              </a:spcAft>
              <a:buFont typeface="Arial" panose="020B0604020202020204" pitchFamily="34" charset="0"/>
              <a:buChar char="•"/>
              <a:tabLst>
                <a:tab pos="456103" algn="l"/>
              </a:tabLst>
            </a:pPr>
            <a:r>
              <a:rPr lang="en-US" dirty="0">
                <a:ea typeface="Aptos" panose="020B0004020202020204" pitchFamily="34" charset="0"/>
                <a:cs typeface="Times New Roman" panose="02020603050405020304" pitchFamily="18" charset="0"/>
              </a:rPr>
              <a:t>ssa.gov/myaccount</a:t>
            </a:r>
          </a:p>
          <a:p>
            <a:pPr marL="285064" indent="-285064">
              <a:lnSpc>
                <a:spcPct val="107000"/>
              </a:lnSpc>
              <a:spcAft>
                <a:spcPts val="798"/>
              </a:spcAft>
              <a:buFont typeface="Arial" panose="020B0604020202020204" pitchFamily="34" charset="0"/>
              <a:buChar char="•"/>
              <a:tabLst>
                <a:tab pos="456103" algn="l"/>
              </a:tabLst>
            </a:pPr>
            <a:r>
              <a:rPr lang="en-US" dirty="0">
                <a:ea typeface="Aptos" panose="020B0004020202020204" pitchFamily="34" charset="0"/>
                <a:cs typeface="Times New Roman" panose="02020603050405020304" pitchFamily="18" charset="0"/>
              </a:rPr>
              <a:t>ssa.gov/myaccount/account-transition-faqs.html</a:t>
            </a:r>
          </a:p>
          <a:p>
            <a:pPr marL="285064" indent="-285064">
              <a:lnSpc>
                <a:spcPct val="107000"/>
              </a:lnSpc>
              <a:spcAft>
                <a:spcPts val="798"/>
              </a:spcAft>
              <a:buFont typeface="Arial" panose="020B0604020202020204" pitchFamily="34" charset="0"/>
              <a:buChar char="•"/>
              <a:tabLst>
                <a:tab pos="456103" algn="l"/>
              </a:tabLst>
            </a:pPr>
            <a:r>
              <a:rPr lang="en-US" dirty="0">
                <a:ea typeface="Aptos" panose="020B0004020202020204" pitchFamily="34" charset="0"/>
                <a:cs typeface="Times New Roman" panose="02020603050405020304" pitchFamily="18" charset="0"/>
              </a:rPr>
              <a:t>YouTube Video: “How To: Transition Your Personal my Social Security Account” </a:t>
            </a:r>
            <a:r>
              <a:rPr lang="en-US" u="sng" dirty="0">
                <a:ea typeface="Aptos" panose="020B0004020202020204" pitchFamily="34" charset="0"/>
                <a:cs typeface="Times New Roman" panose="02020603050405020304" pitchFamily="18" charset="0"/>
              </a:rPr>
              <a:t>https://www.youtube.com/watch?v=ntUtk160MtY</a:t>
            </a:r>
          </a:p>
          <a:p>
            <a:pPr>
              <a:lnSpc>
                <a:spcPct val="107000"/>
              </a:lnSpc>
              <a:spcAft>
                <a:spcPts val="798"/>
              </a:spcAft>
              <a:tabLst>
                <a:tab pos="456103" algn="l"/>
              </a:tabLst>
            </a:pPr>
            <a:endParaRPr lang="en-US" dirty="0">
              <a:ea typeface="Aptos" panose="020B0004020202020204" pitchFamily="34" charset="0"/>
              <a:cs typeface="Times New Roman" panose="02020603050405020304" pitchFamily="18" charset="0"/>
            </a:endParaRPr>
          </a:p>
          <a:p>
            <a:pPr>
              <a:lnSpc>
                <a:spcPct val="107000"/>
              </a:lnSpc>
              <a:spcAft>
                <a:spcPts val="798"/>
              </a:spcAft>
              <a:tabLst>
                <a:tab pos="456103" algn="l"/>
              </a:tabLst>
            </a:pPr>
            <a:endParaRPr lang="en-US" dirty="0">
              <a:ea typeface="Aptos" panose="020B0004020202020204" pitchFamily="34" charset="0"/>
              <a:cs typeface="Times New Roman" panose="02020603050405020304" pitchFamily="18" charset="0"/>
            </a:endParaRPr>
          </a:p>
          <a:p>
            <a:pPr>
              <a:lnSpc>
                <a:spcPct val="107000"/>
              </a:lnSpc>
              <a:spcAft>
                <a:spcPts val="798"/>
              </a:spcAft>
            </a:pPr>
            <a:r>
              <a:rPr lang="en-US" dirty="0">
                <a:ea typeface="Aptos" panose="020B0004020202020204" pitchFamily="34" charset="0"/>
                <a:cs typeface="Times New Roman" panose="02020603050405020304" pitchFamily="18" charset="0"/>
              </a:rPr>
              <a:t>Slide updated 1/5/2026 (SY)</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00">
              <a:defRPr sz="2400" b="1">
                <a:solidFill>
                  <a:srgbClr val="DDDDDD"/>
                </a:solidFill>
                <a:latin typeface="Arial" panose="020B0604020202020204" pitchFamily="34" charset="0"/>
              </a:defRPr>
            </a:lvl1pPr>
            <a:lvl2pPr marL="756676" indent="-290408" defTabSz="940600">
              <a:defRPr sz="2400" b="1">
                <a:solidFill>
                  <a:srgbClr val="DDDDDD"/>
                </a:solidFill>
                <a:latin typeface="Arial" panose="020B0604020202020204" pitchFamily="34" charset="0"/>
              </a:defRPr>
            </a:lvl2pPr>
            <a:lvl3pPr marL="1164862" indent="-232328" defTabSz="940600">
              <a:defRPr sz="2400" b="1">
                <a:solidFill>
                  <a:srgbClr val="DDDDDD"/>
                </a:solidFill>
                <a:latin typeface="Arial" panose="020B0604020202020204" pitchFamily="34" charset="0"/>
              </a:defRPr>
            </a:lvl3pPr>
            <a:lvl4pPr marL="1631129" indent="-232328" defTabSz="940600">
              <a:defRPr sz="2400" b="1">
                <a:solidFill>
                  <a:srgbClr val="DDDDDD"/>
                </a:solidFill>
                <a:latin typeface="Arial" panose="020B0604020202020204" pitchFamily="34" charset="0"/>
              </a:defRPr>
            </a:lvl4pPr>
            <a:lvl5pPr marL="2097395" indent="-232328" defTabSz="940600">
              <a:defRPr sz="2400" b="1">
                <a:solidFill>
                  <a:srgbClr val="DDDDDD"/>
                </a:solidFill>
                <a:latin typeface="Arial" panose="020B0604020202020204" pitchFamily="34" charset="0"/>
              </a:defRPr>
            </a:lvl5pPr>
            <a:lvl6pPr marL="2562048" indent="-232328" defTabSz="940600" eaLnBrk="0" fontAlgn="base" hangingPunct="0">
              <a:spcBef>
                <a:spcPct val="0"/>
              </a:spcBef>
              <a:spcAft>
                <a:spcPct val="0"/>
              </a:spcAft>
              <a:defRPr sz="2400" b="1">
                <a:solidFill>
                  <a:srgbClr val="DDDDDD"/>
                </a:solidFill>
                <a:latin typeface="Arial" panose="020B0604020202020204" pitchFamily="34" charset="0"/>
              </a:defRPr>
            </a:lvl6pPr>
            <a:lvl7pPr marL="3026702" indent="-232328" defTabSz="940600" eaLnBrk="0" fontAlgn="base" hangingPunct="0">
              <a:spcBef>
                <a:spcPct val="0"/>
              </a:spcBef>
              <a:spcAft>
                <a:spcPct val="0"/>
              </a:spcAft>
              <a:defRPr sz="2400" b="1">
                <a:solidFill>
                  <a:srgbClr val="DDDDDD"/>
                </a:solidFill>
                <a:latin typeface="Arial" panose="020B0604020202020204" pitchFamily="34" charset="0"/>
              </a:defRPr>
            </a:lvl7pPr>
            <a:lvl8pPr marL="3491357" indent="-232328" defTabSz="940600" eaLnBrk="0" fontAlgn="base" hangingPunct="0">
              <a:spcBef>
                <a:spcPct val="0"/>
              </a:spcBef>
              <a:spcAft>
                <a:spcPct val="0"/>
              </a:spcAft>
              <a:defRPr sz="2400" b="1">
                <a:solidFill>
                  <a:srgbClr val="DDDDDD"/>
                </a:solidFill>
                <a:latin typeface="Arial" panose="020B0604020202020204" pitchFamily="34" charset="0"/>
              </a:defRPr>
            </a:lvl8pPr>
            <a:lvl9pPr marL="3956010" indent="-232328" defTabSz="940600"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29</a:t>
            </a:fld>
            <a:endParaRPr lang="en-US" altLang="en-US" sz="1100" b="0">
              <a:solidFill>
                <a:srgbClr val="000000"/>
              </a:solidFill>
            </a:endParaRPr>
          </a:p>
        </p:txBody>
      </p:sp>
    </p:spTree>
    <p:extLst>
      <p:ext uri="{BB962C8B-B14F-4D97-AF65-F5344CB8AC3E}">
        <p14:creationId xmlns:p14="http://schemas.microsoft.com/office/powerpoint/2010/main" val="391081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0185" y="4409760"/>
            <a:ext cx="6184673" cy="4569559"/>
          </a:xfrm>
        </p:spPr>
        <p:txBody>
          <a:bodyPr/>
          <a:lstStyle/>
          <a:p>
            <a:pPr marL="285064" indent="-285064">
              <a:buFont typeface="Arial" panose="020B0604020202020204" pitchFamily="34" charset="0"/>
              <a:buChar char="•"/>
            </a:pPr>
            <a:r>
              <a:rPr lang="en-US" dirty="0">
                <a:solidFill>
                  <a:srgbClr val="000000"/>
                </a:solidFill>
              </a:rPr>
              <a:t>Most employers collect a </a:t>
            </a:r>
            <a:r>
              <a:rPr lang="en-US" b="1" dirty="0">
                <a:solidFill>
                  <a:srgbClr val="000000"/>
                </a:solidFill>
              </a:rPr>
              <a:t>federal payroll tax </a:t>
            </a:r>
            <a:r>
              <a:rPr lang="en-US" dirty="0">
                <a:solidFill>
                  <a:srgbClr val="000000"/>
                </a:solidFill>
              </a:rPr>
              <a:t>known as</a:t>
            </a:r>
            <a:r>
              <a:rPr lang="en-US" b="1" dirty="0">
                <a:solidFill>
                  <a:srgbClr val="000000"/>
                </a:solidFill>
              </a:rPr>
              <a:t> FICA, Federal Insurance Contributions Act, </a:t>
            </a:r>
            <a:r>
              <a:rPr lang="en-US" dirty="0">
                <a:solidFill>
                  <a:srgbClr val="000000"/>
                </a:solidFill>
              </a:rPr>
              <a:t>and report your earnings electronically. </a:t>
            </a:r>
          </a:p>
          <a:p>
            <a:pPr marL="285064" indent="-285064">
              <a:buFont typeface="Arial" panose="020B0604020202020204" pitchFamily="34" charset="0"/>
              <a:buChar char="•"/>
            </a:pPr>
            <a:r>
              <a:rPr lang="en-US" dirty="0">
                <a:solidFill>
                  <a:srgbClr val="000000"/>
                </a:solidFill>
              </a:rPr>
              <a:t>This tax is collected from both employees and employers to fund Social Security and Medicare — federal programs that provide benefits for retirees, people with disabilities, and survivors.   </a:t>
            </a:r>
          </a:p>
          <a:p>
            <a:pPr marL="285064" indent="-285064">
              <a:buFont typeface="Arial" panose="020B0604020202020204" pitchFamily="34" charset="0"/>
              <a:buChar char="•"/>
            </a:pPr>
            <a:r>
              <a:rPr lang="en-US" dirty="0">
                <a:solidFill>
                  <a:srgbClr val="000000"/>
                </a:solidFill>
              </a:rPr>
              <a:t>The total FICA tax is 15.3% of your gross wages. You and your employer each pay 7.65% for FICA, 6.2% for Social Security and 1.45% for Medicare.</a:t>
            </a:r>
          </a:p>
          <a:p>
            <a:pPr marL="285064" indent="-285064" defTabSz="912205">
              <a:buFont typeface="Arial" panose="020B0604020202020204" pitchFamily="34" charset="0"/>
              <a:buChar char="•"/>
              <a:defRPr/>
            </a:pPr>
            <a:r>
              <a:rPr lang="en-US" dirty="0">
                <a:solidFill>
                  <a:srgbClr val="000000"/>
                </a:solidFill>
              </a:rPr>
              <a:t>The current Social Security system works like this: when you work, you pay taxes into Social Security. The amount of taxes is based on your earnings, up to a certain amount. </a:t>
            </a:r>
            <a:r>
              <a:rPr lang="en-US" b="1" dirty="0">
                <a:solidFill>
                  <a:srgbClr val="000000"/>
                </a:solidFill>
              </a:rPr>
              <a:t>In 2026, that amount is $184,500.</a:t>
            </a:r>
            <a:endParaRPr lang="en-US" b="1" dirty="0">
              <a:solidFill>
                <a:srgbClr val="000000"/>
              </a:solidFill>
              <a:cs typeface="Calibri"/>
            </a:endParaRPr>
          </a:p>
          <a:p>
            <a:pPr marL="285064" indent="-285064">
              <a:buFont typeface="Arial" panose="020B0604020202020204" pitchFamily="34" charset="0"/>
              <a:buChar char="•"/>
            </a:pPr>
            <a:r>
              <a:rPr lang="en-US" dirty="0">
                <a:solidFill>
                  <a:srgbClr val="000000"/>
                </a:solidFill>
              </a:rPr>
              <a:t>You pay the Medicare tax on all your earnings.  There is no taxable maximum.</a:t>
            </a:r>
          </a:p>
          <a:p>
            <a:pPr marL="285064" indent="-285064">
              <a:buFont typeface="Arial" panose="020B0604020202020204" pitchFamily="34" charset="0"/>
              <a:buChar char="•"/>
            </a:pPr>
            <a:r>
              <a:rPr lang="en-US" dirty="0">
                <a:solidFill>
                  <a:srgbClr val="000000"/>
                </a:solidFill>
              </a:rPr>
              <a:t>The money you pay in taxes is not held in a personal account for you to use when you get benefits. We use your taxes to pay people who are getting benefits right now.</a:t>
            </a:r>
          </a:p>
          <a:p>
            <a:pPr marL="285064" indent="-285064">
              <a:buFont typeface="Arial" panose="020B0604020202020204" pitchFamily="34" charset="0"/>
              <a:buChar char="•"/>
            </a:pPr>
            <a:endParaRPr lang="en-US" dirty="0">
              <a:solidFill>
                <a:srgbClr val="000000"/>
              </a:solidFill>
            </a:endParaRPr>
          </a:p>
          <a:p>
            <a:pPr defTabSz="912205">
              <a:defRPr/>
            </a:pPr>
            <a:r>
              <a:rPr lang="en-US" dirty="0">
                <a:solidFill>
                  <a:srgbClr val="000000"/>
                </a:solidFill>
              </a:rPr>
              <a:t>Source(s): </a:t>
            </a:r>
          </a:p>
          <a:p>
            <a:pPr marL="285064" indent="-285064" defTabSz="912205">
              <a:buFont typeface="Arial" panose="020B0604020202020204" pitchFamily="34" charset="0"/>
              <a:buChar char="•"/>
              <a:defRPr/>
            </a:pPr>
            <a:r>
              <a:rPr lang="en-US" dirty="0">
                <a:solidFill>
                  <a:srgbClr val="000000"/>
                </a:solidFill>
              </a:rPr>
              <a:t>2026 COLA Fact Sheet:  ssa.gov/news/en/cola/factsheets/2026.html</a:t>
            </a:r>
          </a:p>
          <a:p>
            <a:pPr defTabSz="912205">
              <a:defRPr/>
            </a:pPr>
            <a:endParaRPr lang="en-US" dirty="0">
              <a:solidFill>
                <a:srgbClr val="000000"/>
              </a:solidFill>
            </a:endParaRPr>
          </a:p>
          <a:p>
            <a:pPr defTabSz="912205">
              <a:defRPr/>
            </a:pPr>
            <a:r>
              <a:rPr lang="en-US" dirty="0">
                <a:solidFill>
                  <a:srgbClr val="000000"/>
                </a:solidFill>
              </a:rPr>
              <a:t>Speaker Notes updated 12/16/2025 (SY)</a:t>
            </a:r>
          </a:p>
        </p:txBody>
      </p:sp>
      <p:sp>
        <p:nvSpPr>
          <p:cNvPr id="4" name="Slide Number Placeholder 3"/>
          <p:cNvSpPr>
            <a:spLocks noGrp="1"/>
          </p:cNvSpPr>
          <p:nvPr>
            <p:ph type="sldNum" sz="quarter" idx="10"/>
          </p:nvPr>
        </p:nvSpPr>
        <p:spPr/>
        <p:txBody>
          <a:bodyPr/>
          <a:lstStyle/>
          <a:p>
            <a:fld id="{D8AD8C53-ECBC-44FC-9144-A8C38BDE651D}" type="slidenum">
              <a:rPr lang="en-US" smtClean="0"/>
              <a:t>3</a:t>
            </a:fld>
            <a:endParaRPr lang="en-US"/>
          </a:p>
        </p:txBody>
      </p:sp>
    </p:spTree>
    <p:extLst>
      <p:ext uri="{BB962C8B-B14F-4D97-AF65-F5344CB8AC3E}">
        <p14:creationId xmlns:p14="http://schemas.microsoft.com/office/powerpoint/2010/main" val="2442393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rPr>
              <a:t>So, what can you do with your </a:t>
            </a:r>
            <a:r>
              <a:rPr lang="en-US" altLang="en-US" i="1" dirty="0">
                <a:solidFill>
                  <a:srgbClr val="000000"/>
                </a:solidFill>
              </a:rPr>
              <a:t>my</a:t>
            </a:r>
            <a:r>
              <a:rPr lang="en-US" altLang="en-US" dirty="0">
                <a:solidFill>
                  <a:srgbClr val="000000"/>
                </a:solidFill>
              </a:rPr>
              <a:t> Social Security account?  Your online</a:t>
            </a:r>
            <a:r>
              <a:rPr lang="en-US" altLang="en-US" i="1" dirty="0">
                <a:solidFill>
                  <a:srgbClr val="000000"/>
                </a:solidFill>
              </a:rPr>
              <a:t> my</a:t>
            </a:r>
            <a:r>
              <a:rPr lang="en-US" altLang="en-US" dirty="0">
                <a:solidFill>
                  <a:srgbClr val="000000"/>
                </a:solidFill>
              </a:rPr>
              <a:t> Social Security account provides a wealth of information to help you and your family plan for your financial future.</a:t>
            </a:r>
          </a:p>
          <a:p>
            <a:pPr defTabSz="912205">
              <a:defRPr/>
            </a:pPr>
            <a:endParaRPr lang="en-US" dirty="0">
              <a:solidFill>
                <a:srgbClr val="000000"/>
              </a:solidFill>
            </a:endParaRPr>
          </a:p>
          <a:p>
            <a:pPr defTabSz="912205">
              <a:defRPr/>
            </a:pPr>
            <a:r>
              <a:rPr lang="en-US" dirty="0">
                <a:solidFill>
                  <a:srgbClr val="000000"/>
                </a:solidFill>
              </a:rPr>
              <a:t>*We offer advance designation to capable adults and emancipated minors who are applying for or receiving Social Security benefits, Supplemental Security Income, or Special Veterans Benefits. Please note that having Medicare-only coverage is not eligible for an individual to submit advance designation of representative payee.</a:t>
            </a:r>
          </a:p>
          <a:p>
            <a:endParaRPr lang="en-US" dirty="0">
              <a:solidFill>
                <a:srgbClr val="000000"/>
              </a:solidFill>
              <a:cs typeface="Calibri"/>
            </a:endParaRPr>
          </a:p>
          <a:p>
            <a:endParaRPr lang="en-US" dirty="0">
              <a:solidFill>
                <a:srgbClr val="000000"/>
              </a:solidFill>
            </a:endParaRPr>
          </a:p>
          <a:p>
            <a:r>
              <a:rPr lang="en-US" altLang="en-US" dirty="0">
                <a:solidFill>
                  <a:srgbClr val="000000"/>
                </a:solidFill>
              </a:rPr>
              <a:t>Slide updated 3/14/2025 (SY)</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00">
              <a:defRPr sz="2400" b="1">
                <a:solidFill>
                  <a:srgbClr val="DDDDDD"/>
                </a:solidFill>
                <a:latin typeface="Arial" panose="020B0604020202020204" pitchFamily="34" charset="0"/>
              </a:defRPr>
            </a:lvl1pPr>
            <a:lvl2pPr marL="756676" indent="-290408" defTabSz="940600">
              <a:defRPr sz="2400" b="1">
                <a:solidFill>
                  <a:srgbClr val="DDDDDD"/>
                </a:solidFill>
                <a:latin typeface="Arial" panose="020B0604020202020204" pitchFamily="34" charset="0"/>
              </a:defRPr>
            </a:lvl2pPr>
            <a:lvl3pPr marL="1164862" indent="-232328" defTabSz="940600">
              <a:defRPr sz="2400" b="1">
                <a:solidFill>
                  <a:srgbClr val="DDDDDD"/>
                </a:solidFill>
                <a:latin typeface="Arial" panose="020B0604020202020204" pitchFamily="34" charset="0"/>
              </a:defRPr>
            </a:lvl3pPr>
            <a:lvl4pPr marL="1631129" indent="-232328" defTabSz="940600">
              <a:defRPr sz="2400" b="1">
                <a:solidFill>
                  <a:srgbClr val="DDDDDD"/>
                </a:solidFill>
                <a:latin typeface="Arial" panose="020B0604020202020204" pitchFamily="34" charset="0"/>
              </a:defRPr>
            </a:lvl4pPr>
            <a:lvl5pPr marL="2097395" indent="-232328" defTabSz="940600">
              <a:defRPr sz="2400" b="1">
                <a:solidFill>
                  <a:srgbClr val="DDDDDD"/>
                </a:solidFill>
                <a:latin typeface="Arial" panose="020B0604020202020204" pitchFamily="34" charset="0"/>
              </a:defRPr>
            </a:lvl5pPr>
            <a:lvl6pPr marL="2562048" indent="-232328" defTabSz="940600" eaLnBrk="0" fontAlgn="base" hangingPunct="0">
              <a:spcBef>
                <a:spcPct val="0"/>
              </a:spcBef>
              <a:spcAft>
                <a:spcPct val="0"/>
              </a:spcAft>
              <a:defRPr sz="2400" b="1">
                <a:solidFill>
                  <a:srgbClr val="DDDDDD"/>
                </a:solidFill>
                <a:latin typeface="Arial" panose="020B0604020202020204" pitchFamily="34" charset="0"/>
              </a:defRPr>
            </a:lvl6pPr>
            <a:lvl7pPr marL="3026702" indent="-232328" defTabSz="940600" eaLnBrk="0" fontAlgn="base" hangingPunct="0">
              <a:spcBef>
                <a:spcPct val="0"/>
              </a:spcBef>
              <a:spcAft>
                <a:spcPct val="0"/>
              </a:spcAft>
              <a:defRPr sz="2400" b="1">
                <a:solidFill>
                  <a:srgbClr val="DDDDDD"/>
                </a:solidFill>
                <a:latin typeface="Arial" panose="020B0604020202020204" pitchFamily="34" charset="0"/>
              </a:defRPr>
            </a:lvl7pPr>
            <a:lvl8pPr marL="3491357" indent="-232328" defTabSz="940600" eaLnBrk="0" fontAlgn="base" hangingPunct="0">
              <a:spcBef>
                <a:spcPct val="0"/>
              </a:spcBef>
              <a:spcAft>
                <a:spcPct val="0"/>
              </a:spcAft>
              <a:defRPr sz="2400" b="1">
                <a:solidFill>
                  <a:srgbClr val="DDDDDD"/>
                </a:solidFill>
                <a:latin typeface="Arial" panose="020B0604020202020204" pitchFamily="34" charset="0"/>
              </a:defRPr>
            </a:lvl8pPr>
            <a:lvl9pPr marL="3956010" indent="-232328" defTabSz="940600"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Tree>
    <p:extLst>
      <p:ext uri="{BB962C8B-B14F-4D97-AF65-F5344CB8AC3E}">
        <p14:creationId xmlns:p14="http://schemas.microsoft.com/office/powerpoint/2010/main" val="326513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Slide updated 12/29/2025 (SY)</a:t>
            </a: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00">
              <a:defRPr sz="2400" b="1">
                <a:solidFill>
                  <a:srgbClr val="DDDDDD"/>
                </a:solidFill>
                <a:latin typeface="Arial" panose="020B0604020202020204" pitchFamily="34" charset="0"/>
              </a:defRPr>
            </a:lvl1pPr>
            <a:lvl2pPr marL="756676" indent="-290408" defTabSz="940600">
              <a:defRPr sz="2400" b="1">
                <a:solidFill>
                  <a:srgbClr val="DDDDDD"/>
                </a:solidFill>
                <a:latin typeface="Arial" panose="020B0604020202020204" pitchFamily="34" charset="0"/>
              </a:defRPr>
            </a:lvl2pPr>
            <a:lvl3pPr marL="1164862" indent="-232328" defTabSz="940600">
              <a:defRPr sz="2400" b="1">
                <a:solidFill>
                  <a:srgbClr val="DDDDDD"/>
                </a:solidFill>
                <a:latin typeface="Arial" panose="020B0604020202020204" pitchFamily="34" charset="0"/>
              </a:defRPr>
            </a:lvl3pPr>
            <a:lvl4pPr marL="1631129" indent="-232328" defTabSz="940600">
              <a:defRPr sz="2400" b="1">
                <a:solidFill>
                  <a:srgbClr val="DDDDDD"/>
                </a:solidFill>
                <a:latin typeface="Arial" panose="020B0604020202020204" pitchFamily="34" charset="0"/>
              </a:defRPr>
            </a:lvl4pPr>
            <a:lvl5pPr marL="2097395" indent="-232328" defTabSz="940600">
              <a:defRPr sz="2400" b="1">
                <a:solidFill>
                  <a:srgbClr val="DDDDDD"/>
                </a:solidFill>
                <a:latin typeface="Arial" panose="020B0604020202020204" pitchFamily="34" charset="0"/>
              </a:defRPr>
            </a:lvl5pPr>
            <a:lvl6pPr marL="2562048" indent="-232328" defTabSz="940600" eaLnBrk="0" fontAlgn="base" hangingPunct="0">
              <a:spcBef>
                <a:spcPct val="0"/>
              </a:spcBef>
              <a:spcAft>
                <a:spcPct val="0"/>
              </a:spcAft>
              <a:defRPr sz="2400" b="1">
                <a:solidFill>
                  <a:srgbClr val="DDDDDD"/>
                </a:solidFill>
                <a:latin typeface="Arial" panose="020B0604020202020204" pitchFamily="34" charset="0"/>
              </a:defRPr>
            </a:lvl6pPr>
            <a:lvl7pPr marL="3026702" indent="-232328" defTabSz="940600" eaLnBrk="0" fontAlgn="base" hangingPunct="0">
              <a:spcBef>
                <a:spcPct val="0"/>
              </a:spcBef>
              <a:spcAft>
                <a:spcPct val="0"/>
              </a:spcAft>
              <a:defRPr sz="2400" b="1">
                <a:solidFill>
                  <a:srgbClr val="DDDDDD"/>
                </a:solidFill>
                <a:latin typeface="Arial" panose="020B0604020202020204" pitchFamily="34" charset="0"/>
              </a:defRPr>
            </a:lvl7pPr>
            <a:lvl8pPr marL="3491357" indent="-232328" defTabSz="940600" eaLnBrk="0" fontAlgn="base" hangingPunct="0">
              <a:spcBef>
                <a:spcPct val="0"/>
              </a:spcBef>
              <a:spcAft>
                <a:spcPct val="0"/>
              </a:spcAft>
              <a:defRPr sz="2400" b="1">
                <a:solidFill>
                  <a:srgbClr val="DDDDDD"/>
                </a:solidFill>
                <a:latin typeface="Arial" panose="020B0604020202020204" pitchFamily="34" charset="0"/>
              </a:defRPr>
            </a:lvl8pPr>
            <a:lvl9pPr marL="3956010" indent="-232328" defTabSz="940600"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81</a:t>
            </a:r>
          </a:p>
        </p:txBody>
      </p:sp>
    </p:spTree>
    <p:extLst>
      <p:ext uri="{BB962C8B-B14F-4D97-AF65-F5344CB8AC3E}">
        <p14:creationId xmlns:p14="http://schemas.microsoft.com/office/powerpoint/2010/main" val="3790457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Slide added 1/9/2023 (SY/JP)</a:t>
            </a: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693">
              <a:defRPr sz="2400" b="1">
                <a:solidFill>
                  <a:srgbClr val="DDDDDD"/>
                </a:solidFill>
                <a:latin typeface="Arial" panose="020B0604020202020204" pitchFamily="34" charset="0"/>
              </a:defRPr>
            </a:lvl1pPr>
            <a:lvl2pPr marL="754337" indent="-289511" defTabSz="937693">
              <a:defRPr sz="2400" b="1">
                <a:solidFill>
                  <a:srgbClr val="DDDDDD"/>
                </a:solidFill>
                <a:latin typeface="Arial" panose="020B0604020202020204" pitchFamily="34" charset="0"/>
              </a:defRPr>
            </a:lvl2pPr>
            <a:lvl3pPr marL="1161261" indent="-231610" defTabSz="937693">
              <a:defRPr sz="2400" b="1">
                <a:solidFill>
                  <a:srgbClr val="DDDDDD"/>
                </a:solidFill>
                <a:latin typeface="Arial" panose="020B0604020202020204" pitchFamily="34" charset="0"/>
              </a:defRPr>
            </a:lvl3pPr>
            <a:lvl4pPr marL="1626088" indent="-231610" defTabSz="937693">
              <a:defRPr sz="2400" b="1">
                <a:solidFill>
                  <a:srgbClr val="DDDDDD"/>
                </a:solidFill>
                <a:latin typeface="Arial" panose="020B0604020202020204" pitchFamily="34" charset="0"/>
              </a:defRPr>
            </a:lvl4pPr>
            <a:lvl5pPr marL="2090914" indent="-231610" defTabSz="937693">
              <a:defRPr sz="2400" b="1">
                <a:solidFill>
                  <a:srgbClr val="DDDDDD"/>
                </a:solidFill>
                <a:latin typeface="Arial" panose="020B0604020202020204" pitchFamily="34" charset="0"/>
              </a:defRPr>
            </a:lvl5pPr>
            <a:lvl6pPr marL="2554130" indent="-231610" defTabSz="937693" eaLnBrk="0" fontAlgn="base" hangingPunct="0">
              <a:spcBef>
                <a:spcPct val="0"/>
              </a:spcBef>
              <a:spcAft>
                <a:spcPct val="0"/>
              </a:spcAft>
              <a:defRPr sz="2400" b="1">
                <a:solidFill>
                  <a:srgbClr val="DDDDDD"/>
                </a:solidFill>
                <a:latin typeface="Arial" panose="020B0604020202020204" pitchFamily="34" charset="0"/>
              </a:defRPr>
            </a:lvl6pPr>
            <a:lvl7pPr marL="3017349" indent="-231610" defTabSz="937693" eaLnBrk="0" fontAlgn="base" hangingPunct="0">
              <a:spcBef>
                <a:spcPct val="0"/>
              </a:spcBef>
              <a:spcAft>
                <a:spcPct val="0"/>
              </a:spcAft>
              <a:defRPr sz="2400" b="1">
                <a:solidFill>
                  <a:srgbClr val="DDDDDD"/>
                </a:solidFill>
                <a:latin typeface="Arial" panose="020B0604020202020204" pitchFamily="34" charset="0"/>
              </a:defRPr>
            </a:lvl7pPr>
            <a:lvl8pPr marL="3480567" indent="-231610" defTabSz="937693" eaLnBrk="0" fontAlgn="base" hangingPunct="0">
              <a:spcBef>
                <a:spcPct val="0"/>
              </a:spcBef>
              <a:spcAft>
                <a:spcPct val="0"/>
              </a:spcAft>
              <a:defRPr sz="2400" b="1">
                <a:solidFill>
                  <a:srgbClr val="DDDDDD"/>
                </a:solidFill>
                <a:latin typeface="Arial" panose="020B0604020202020204" pitchFamily="34" charset="0"/>
              </a:defRPr>
            </a:lvl8pPr>
            <a:lvl9pPr marL="3943784" indent="-231610" defTabSz="937693" eaLnBrk="0" fontAlgn="base" hangingPunct="0">
              <a:spcBef>
                <a:spcPct val="0"/>
              </a:spcBef>
              <a:spcAft>
                <a:spcPct val="0"/>
              </a:spcAft>
              <a:defRPr sz="2400" b="1">
                <a:solidFill>
                  <a:srgbClr val="DDDDDD"/>
                </a:solidFill>
                <a:latin typeface="Arial" panose="020B0604020202020204" pitchFamily="34" charset="0"/>
              </a:defRPr>
            </a:lvl9pPr>
          </a:lstStyle>
          <a:p>
            <a:pPr>
              <a:defRPr/>
            </a:pPr>
            <a:r>
              <a:rPr lang="en-US" altLang="en-US" sz="1100" b="0">
                <a:solidFill>
                  <a:srgbClr val="000000"/>
                </a:solidFill>
              </a:rPr>
              <a:t>80</a:t>
            </a:r>
          </a:p>
        </p:txBody>
      </p:sp>
    </p:spTree>
    <p:extLst>
      <p:ext uri="{BB962C8B-B14F-4D97-AF65-F5344CB8AC3E}">
        <p14:creationId xmlns:p14="http://schemas.microsoft.com/office/powerpoint/2010/main" val="2885728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01" eaLnBrk="0" hangingPunct="0">
              <a:defRPr sz="2400" b="1">
                <a:solidFill>
                  <a:srgbClr val="DDDDDD"/>
                </a:solidFill>
                <a:latin typeface="Times New Roman" pitchFamily="18" charset="0"/>
              </a:defRPr>
            </a:lvl1pPr>
            <a:lvl2pPr marL="740867" indent="-284949" defTabSz="924501" eaLnBrk="0" hangingPunct="0">
              <a:defRPr sz="2400" b="1">
                <a:solidFill>
                  <a:srgbClr val="DDDDDD"/>
                </a:solidFill>
                <a:latin typeface="Times New Roman" pitchFamily="18" charset="0"/>
              </a:defRPr>
            </a:lvl2pPr>
            <a:lvl3pPr marL="1139796" indent="-227960" defTabSz="924501" eaLnBrk="0" hangingPunct="0">
              <a:defRPr sz="2400" b="1">
                <a:solidFill>
                  <a:srgbClr val="DDDDDD"/>
                </a:solidFill>
                <a:latin typeface="Times New Roman" pitchFamily="18" charset="0"/>
              </a:defRPr>
            </a:lvl3pPr>
            <a:lvl4pPr marL="1595712" indent="-227960" defTabSz="924501" eaLnBrk="0" hangingPunct="0">
              <a:defRPr sz="2400" b="1">
                <a:solidFill>
                  <a:srgbClr val="DDDDDD"/>
                </a:solidFill>
                <a:latin typeface="Times New Roman" pitchFamily="18" charset="0"/>
              </a:defRPr>
            </a:lvl4pPr>
            <a:lvl5pPr marL="2051632" indent="-227960" defTabSz="924501" eaLnBrk="0" hangingPunct="0">
              <a:defRPr sz="2400" b="1">
                <a:solidFill>
                  <a:srgbClr val="DDDDDD"/>
                </a:solidFill>
                <a:latin typeface="Times New Roman" pitchFamily="18" charset="0"/>
              </a:defRPr>
            </a:lvl5pPr>
            <a:lvl6pPr marL="2507550" indent="-227960" defTabSz="924501" eaLnBrk="0" fontAlgn="base" hangingPunct="0">
              <a:spcBef>
                <a:spcPct val="0"/>
              </a:spcBef>
              <a:spcAft>
                <a:spcPct val="0"/>
              </a:spcAft>
              <a:defRPr sz="2400" b="1">
                <a:solidFill>
                  <a:srgbClr val="DDDDDD"/>
                </a:solidFill>
                <a:latin typeface="Times New Roman" pitchFamily="18" charset="0"/>
              </a:defRPr>
            </a:lvl6pPr>
            <a:lvl7pPr marL="2963467" indent="-227960" defTabSz="924501" eaLnBrk="0" fontAlgn="base" hangingPunct="0">
              <a:spcBef>
                <a:spcPct val="0"/>
              </a:spcBef>
              <a:spcAft>
                <a:spcPct val="0"/>
              </a:spcAft>
              <a:defRPr sz="2400" b="1">
                <a:solidFill>
                  <a:srgbClr val="DDDDDD"/>
                </a:solidFill>
                <a:latin typeface="Times New Roman" pitchFamily="18" charset="0"/>
              </a:defRPr>
            </a:lvl7pPr>
            <a:lvl8pPr marL="3419385" indent="-227960" defTabSz="924501" eaLnBrk="0" fontAlgn="base" hangingPunct="0">
              <a:spcBef>
                <a:spcPct val="0"/>
              </a:spcBef>
              <a:spcAft>
                <a:spcPct val="0"/>
              </a:spcAft>
              <a:defRPr sz="2400" b="1">
                <a:solidFill>
                  <a:srgbClr val="DDDDDD"/>
                </a:solidFill>
                <a:latin typeface="Times New Roman" pitchFamily="18" charset="0"/>
              </a:defRPr>
            </a:lvl8pPr>
            <a:lvl9pPr marL="3875303" indent="-227960" defTabSz="924501"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33</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endParaRPr lang="en-US" dirty="0">
              <a:solidFill>
                <a:srgbClr val="FF0000"/>
              </a:solidFill>
            </a:endParaRPr>
          </a:p>
        </p:txBody>
      </p:sp>
    </p:spTree>
    <p:extLst>
      <p:ext uri="{BB962C8B-B14F-4D97-AF65-F5344CB8AC3E}">
        <p14:creationId xmlns:p14="http://schemas.microsoft.com/office/powerpoint/2010/main" val="258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4</a:t>
            </a:fld>
            <a:endParaRPr lang="en-US"/>
          </a:p>
        </p:txBody>
      </p:sp>
      <p:sp>
        <p:nvSpPr>
          <p:cNvPr id="5" name="Notes Placeholder 4"/>
          <p:cNvSpPr>
            <a:spLocks noGrp="1"/>
          </p:cNvSpPr>
          <p:nvPr>
            <p:ph type="body" sz="quarter" idx="11"/>
          </p:nvPr>
        </p:nvSpPr>
        <p:spPr>
          <a:xfrm>
            <a:off x="698500" y="4409758"/>
            <a:ext cx="5588000" cy="4641850"/>
          </a:xfrm>
        </p:spPr>
        <p:txBody>
          <a:bodyPr/>
          <a:lstStyle/>
          <a:p>
            <a:pPr lvl="0"/>
            <a:r>
              <a:rPr lang="en-US" dirty="0">
                <a:solidFill>
                  <a:srgbClr val="000000"/>
                </a:solidFill>
              </a:rPr>
              <a:t>Credits are the "building blocks" Social Security uses to find out whether you have the minimum amount of covered work to become eligible for each type of Social Security benefit.  If you stop working before you have enough credits to be eligible  for benefits, your credits will stay on your record. If you return to work later, you can add more credits so you can become eligible. </a:t>
            </a:r>
            <a:r>
              <a:rPr lang="en-US" b="0" dirty="0">
                <a:solidFill>
                  <a:srgbClr val="000000"/>
                </a:solidFill>
              </a:rPr>
              <a:t>No benefits can be paid if you do not have enough credits.</a:t>
            </a:r>
          </a:p>
          <a:p>
            <a:pPr lvl="0"/>
            <a:endParaRPr lang="en-US" b="0" dirty="0">
              <a:solidFill>
                <a:srgbClr val="000000"/>
              </a:solidFill>
            </a:endParaRPr>
          </a:p>
          <a:p>
            <a:pPr lvl="0"/>
            <a:r>
              <a:rPr lang="en-US" b="0" dirty="0">
                <a:solidFill>
                  <a:srgbClr val="000000"/>
                </a:solidFill>
              </a:rPr>
              <a:t>In </a:t>
            </a:r>
            <a:r>
              <a:rPr lang="en-US" b="0" i="0" strike="noStrike" baseline="0" dirty="0">
                <a:solidFill>
                  <a:srgbClr val="000000"/>
                </a:solidFill>
              </a:rPr>
              <a:t>2026</a:t>
            </a:r>
            <a:r>
              <a:rPr lang="en-US" b="0" dirty="0">
                <a:solidFill>
                  <a:srgbClr val="000000"/>
                </a:solidFill>
              </a:rPr>
              <a:t> you must earn</a:t>
            </a:r>
            <a:r>
              <a:rPr lang="en-US" b="0" strike="noStrike" dirty="0">
                <a:solidFill>
                  <a:srgbClr val="000000"/>
                </a:solidFill>
              </a:rPr>
              <a:t> $1,890</a:t>
            </a:r>
            <a:r>
              <a:rPr lang="en-US" b="0" strike="noStrike" baseline="0" dirty="0">
                <a:solidFill>
                  <a:srgbClr val="000000"/>
                </a:solidFill>
              </a:rPr>
              <a:t> </a:t>
            </a:r>
            <a:r>
              <a:rPr lang="en-US" b="0" dirty="0">
                <a:solidFill>
                  <a:srgbClr val="000000"/>
                </a:solidFill>
              </a:rPr>
              <a:t>in covered earnings to get one Social Security or Medicare work credit and</a:t>
            </a:r>
            <a:r>
              <a:rPr lang="en-US" b="0" strike="noStrike" dirty="0">
                <a:solidFill>
                  <a:srgbClr val="000000"/>
                </a:solidFill>
              </a:rPr>
              <a:t> $7,560 </a:t>
            </a:r>
            <a:r>
              <a:rPr lang="en-US" b="0" dirty="0">
                <a:solidFill>
                  <a:srgbClr val="000000"/>
                </a:solidFill>
              </a:rPr>
              <a:t>to get the maximum four credits for the year.</a:t>
            </a:r>
          </a:p>
          <a:p>
            <a:r>
              <a:rPr lang="en-US" b="0" dirty="0">
                <a:solidFill>
                  <a:srgbClr val="000000"/>
                </a:solidFill>
              </a:rPr>
              <a:t> </a:t>
            </a:r>
          </a:p>
          <a:p>
            <a:pPr lvl="0"/>
            <a:r>
              <a:rPr lang="en-US" b="0" dirty="0">
                <a:solidFill>
                  <a:srgbClr val="000000"/>
                </a:solidFill>
              </a:rPr>
              <a:t>When you </a:t>
            </a:r>
            <a:r>
              <a:rPr lang="en-US" dirty="0">
                <a:solidFill>
                  <a:srgbClr val="000000"/>
                </a:solidFill>
              </a:rPr>
              <a:t>work and pay Social Security taxes, you earn up to a maximum of four "credits" for each year.</a:t>
            </a:r>
          </a:p>
          <a:p>
            <a:r>
              <a:rPr lang="en-US" dirty="0">
                <a:solidFill>
                  <a:srgbClr val="000000"/>
                </a:solidFill>
              </a:rPr>
              <a:t> </a:t>
            </a:r>
          </a:p>
          <a:p>
            <a:pPr lvl="0"/>
            <a:r>
              <a:rPr lang="en-US" dirty="0">
                <a:solidFill>
                  <a:srgbClr val="000000"/>
                </a:solidFill>
              </a:rPr>
              <a:t>During your lifetime, you will probably earn more credits than the minimum number you need to be eligible for benefits; however, these extra credits do not increase your benefit amount. </a:t>
            </a:r>
          </a:p>
          <a:p>
            <a:r>
              <a:rPr lang="en-US" dirty="0">
                <a:solidFill>
                  <a:srgbClr val="000000"/>
                </a:solidFill>
              </a:rPr>
              <a:t> </a:t>
            </a:r>
          </a:p>
          <a:p>
            <a:pPr lvl="0"/>
            <a:r>
              <a:rPr lang="en-US" dirty="0">
                <a:solidFill>
                  <a:srgbClr val="000000"/>
                </a:solidFill>
              </a:rPr>
              <a:t>Your average earnings during your working years determine how much your monthly payment will be.</a:t>
            </a:r>
          </a:p>
          <a:p>
            <a:pPr lvl="0"/>
            <a:endParaRPr lang="en-US" dirty="0">
              <a:solidFill>
                <a:srgbClr val="000000"/>
              </a:solidFill>
            </a:endParaRPr>
          </a:p>
          <a:p>
            <a:pPr lvl="0"/>
            <a:r>
              <a:rPr lang="en-US" dirty="0">
                <a:solidFill>
                  <a:srgbClr val="000000"/>
                </a:solidFill>
              </a:rPr>
              <a:t>Publications:</a:t>
            </a:r>
            <a:r>
              <a:rPr lang="en-US" baseline="0" dirty="0">
                <a:solidFill>
                  <a:srgbClr val="000000"/>
                </a:solidFill>
              </a:rPr>
              <a:t>  </a:t>
            </a:r>
          </a:p>
          <a:p>
            <a:pPr marL="171039" indent="-171039">
              <a:buFont typeface="Arial" panose="020B0604020202020204" pitchFamily="34" charset="0"/>
              <a:buChar char="•"/>
            </a:pPr>
            <a:r>
              <a:rPr lang="en-US" dirty="0">
                <a:solidFill>
                  <a:srgbClr val="000000"/>
                </a:solidFill>
              </a:rPr>
              <a:t>ssa.gov/pubs/EN-05-10003.pdf </a:t>
            </a:r>
            <a:r>
              <a:rPr lang="en-US" u="none" baseline="0" dirty="0">
                <a:solidFill>
                  <a:srgbClr val="000000"/>
                </a:solidFill>
              </a:rPr>
              <a:t>(Update)</a:t>
            </a:r>
            <a:endParaRPr lang="en-US" baseline="0" dirty="0">
              <a:solidFill>
                <a:srgbClr val="000000"/>
              </a:solidFill>
            </a:endParaRPr>
          </a:p>
          <a:p>
            <a:pPr marL="171039" indent="-171039">
              <a:buFont typeface="Arial" panose="020B0604020202020204" pitchFamily="34" charset="0"/>
              <a:buChar char="•"/>
            </a:pPr>
            <a:r>
              <a:rPr lang="en-US" dirty="0">
                <a:solidFill>
                  <a:srgbClr val="000000"/>
                </a:solidFill>
              </a:rPr>
              <a:t>ssa.gov/pubs/EN-05-10072.pdf (How You Earn Credits)</a:t>
            </a:r>
          </a:p>
          <a:p>
            <a:pPr lvl="0"/>
            <a:endParaRPr lang="en-US" dirty="0">
              <a:solidFill>
                <a:srgbClr val="000000"/>
              </a:solidFill>
            </a:endParaRPr>
          </a:p>
          <a:p>
            <a:pPr lvl="0"/>
            <a:r>
              <a:rPr lang="en-US" dirty="0">
                <a:solidFill>
                  <a:srgbClr val="000000"/>
                </a:solidFill>
              </a:rPr>
              <a:t>Slide and Speaker Notes updated 12/16/2025 (SY)</a:t>
            </a:r>
          </a:p>
        </p:txBody>
      </p:sp>
    </p:spTree>
    <p:extLst>
      <p:ext uri="{BB962C8B-B14F-4D97-AF65-F5344CB8AC3E}">
        <p14:creationId xmlns:p14="http://schemas.microsoft.com/office/powerpoint/2010/main" val="162070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205">
              <a:defRPr/>
            </a:pPr>
            <a:fld id="{D8AD8C53-ECBC-44FC-9144-A8C38BDE651D}" type="slidenum">
              <a:rPr lang="en-US">
                <a:solidFill>
                  <a:prstClr val="black"/>
                </a:solidFill>
                <a:latin typeface="Calibri"/>
              </a:rPr>
              <a:pPr defTabSz="912205">
                <a:defRPr/>
              </a:pPr>
              <a:t>5</a:t>
            </a:fld>
            <a:endParaRPr lang="en-US">
              <a:solidFill>
                <a:prstClr val="black"/>
              </a:solidFill>
              <a:latin typeface="Calibri"/>
            </a:endParaRPr>
          </a:p>
        </p:txBody>
      </p:sp>
    </p:spTree>
    <p:extLst>
      <p:ext uri="{BB962C8B-B14F-4D97-AF65-F5344CB8AC3E}">
        <p14:creationId xmlns:p14="http://schemas.microsoft.com/office/powerpoint/2010/main" val="81788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29307">
              <a:defRPr/>
            </a:pPr>
            <a:r>
              <a:rPr lang="en-US" altLang="en-US" dirty="0"/>
              <a:t>Choosing when to retire is an important and personal decision.  Financial experts say you’ll need 70-80% of your pre-retirement income to have a comfortable retirement.  </a:t>
            </a:r>
            <a:r>
              <a:rPr lang="en-US" dirty="0"/>
              <a:t>You’ll want to choose a retirement age based on your circumstances, so you’ll have enough income when you need it.</a:t>
            </a:r>
          </a:p>
          <a:p>
            <a:endParaRPr lang="en-US" dirty="0"/>
          </a:p>
          <a:p>
            <a:r>
              <a:rPr lang="en-US" dirty="0"/>
              <a:t>As you can see on this chart, your monthly retirement benefit will be higher if you delay starting it. We calculate your basic Social Security benefit — the amount you would receive at your full retirement age — based on your lifetime earnings. </a:t>
            </a:r>
          </a:p>
          <a:p>
            <a:endParaRPr lang="en-US" dirty="0"/>
          </a:p>
          <a:p>
            <a:r>
              <a:rPr lang="en-US" dirty="0"/>
              <a:t>However, the actual amount you receive each month depends on when you start receiving benefits. You can start your retirement benefit at any point from age 62 up until age 70, and your benefit will be higher the longer you delay starting it. This adjustment is usually permanent: it sets the base for the benefits you’ll get for the rest of your life. </a:t>
            </a:r>
          </a:p>
          <a:p>
            <a:endParaRPr lang="en-US" dirty="0"/>
          </a:p>
          <a:p>
            <a:r>
              <a:rPr lang="en-US" dirty="0"/>
              <a:t>You may receive an annual cost-of-living adjustments and, depending on your work history, may receive higher benefits if you continue to work. </a:t>
            </a:r>
          </a:p>
          <a:p>
            <a:endParaRPr lang="en-US" dirty="0"/>
          </a:p>
          <a:p>
            <a:r>
              <a:rPr lang="en-US" dirty="0"/>
              <a:t>Let’s say your full retirement age is 67 and your monthly benefit starting at that age is $2,000. If you choose to start getting benefits at age 62, we’ll reduce your monthly benefit 30% to $1,400, to account for the longer period of time you receive benefits. If you choose to delay getting benefits until age 70, you will increase your monthly benefit to $2,480. This increase is from delayed retirement credits you earn for your decision to postpone receiving benefits past your full retirement age. The benefit at age 70 in this example is 24% more than you would receive each month if you had chosen to start getting benefits at full retirement age. </a:t>
            </a:r>
          </a:p>
          <a:p>
            <a:endParaRPr lang="en-US" dirty="0"/>
          </a:p>
          <a:p>
            <a:pPr defTabSz="929307">
              <a:defRPr/>
            </a:pPr>
            <a:r>
              <a:rPr lang="en-US" dirty="0"/>
              <a:t>I encourage you to read our publication #05-10147 - When To Start Receiving Retirement Benefits - ssa.gov/pubs/EN-05-10147.pdf</a:t>
            </a:r>
          </a:p>
          <a:p>
            <a:pPr defTabSz="929307">
              <a:defRPr/>
            </a:pPr>
            <a:endParaRPr lang="en-US" dirty="0"/>
          </a:p>
          <a:p>
            <a:pPr defTabSz="929307">
              <a:defRPr/>
            </a:pPr>
            <a:r>
              <a:rPr lang="en-US" dirty="0"/>
              <a:t>Slide and Speaker Notes updated 1/9/2023 (SY/JP)</a:t>
            </a:r>
          </a:p>
        </p:txBody>
      </p:sp>
      <p:sp>
        <p:nvSpPr>
          <p:cNvPr id="1454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375">
              <a:defRPr sz="2400" b="1">
                <a:solidFill>
                  <a:srgbClr val="DDDDDD"/>
                </a:solidFill>
                <a:latin typeface="Arial" panose="020B0604020202020204" pitchFamily="34" charset="0"/>
              </a:defRPr>
            </a:lvl1pPr>
            <a:lvl2pPr marL="753451" indent="-288796" defTabSz="937375">
              <a:defRPr sz="2400" b="1">
                <a:solidFill>
                  <a:srgbClr val="DDDDDD"/>
                </a:solidFill>
                <a:latin typeface="Arial" panose="020B0604020202020204" pitchFamily="34" charset="0"/>
              </a:defRPr>
            </a:lvl2pPr>
            <a:lvl3pPr marL="1160020" indent="-230715" defTabSz="937375">
              <a:defRPr sz="2400" b="1">
                <a:solidFill>
                  <a:srgbClr val="DDDDDD"/>
                </a:solidFill>
                <a:latin typeface="Arial" panose="020B0604020202020204" pitchFamily="34" charset="0"/>
              </a:defRPr>
            </a:lvl3pPr>
            <a:lvl4pPr marL="1624675" indent="-230715" defTabSz="937375">
              <a:defRPr sz="2400" b="1">
                <a:solidFill>
                  <a:srgbClr val="DDDDDD"/>
                </a:solidFill>
                <a:latin typeface="Arial" panose="020B0604020202020204" pitchFamily="34" charset="0"/>
              </a:defRPr>
            </a:lvl4pPr>
            <a:lvl5pPr marL="2089329" indent="-230715" defTabSz="937375">
              <a:defRPr sz="2400" b="1">
                <a:solidFill>
                  <a:srgbClr val="DDDDDD"/>
                </a:solidFill>
                <a:latin typeface="Arial" panose="020B0604020202020204" pitchFamily="34" charset="0"/>
              </a:defRPr>
            </a:lvl5pPr>
            <a:lvl6pPr marL="2553983" indent="-230715" defTabSz="937375" eaLnBrk="0" fontAlgn="base" hangingPunct="0">
              <a:spcBef>
                <a:spcPct val="0"/>
              </a:spcBef>
              <a:spcAft>
                <a:spcPct val="0"/>
              </a:spcAft>
              <a:defRPr sz="2400" b="1">
                <a:solidFill>
                  <a:srgbClr val="DDDDDD"/>
                </a:solidFill>
                <a:latin typeface="Arial" panose="020B0604020202020204" pitchFamily="34" charset="0"/>
              </a:defRPr>
            </a:lvl6pPr>
            <a:lvl7pPr marL="3018635" indent="-230715" defTabSz="937375" eaLnBrk="0" fontAlgn="base" hangingPunct="0">
              <a:spcBef>
                <a:spcPct val="0"/>
              </a:spcBef>
              <a:spcAft>
                <a:spcPct val="0"/>
              </a:spcAft>
              <a:defRPr sz="2400" b="1">
                <a:solidFill>
                  <a:srgbClr val="DDDDDD"/>
                </a:solidFill>
                <a:latin typeface="Arial" panose="020B0604020202020204" pitchFamily="34" charset="0"/>
              </a:defRPr>
            </a:lvl7pPr>
            <a:lvl8pPr marL="3483290" indent="-230715" defTabSz="937375" eaLnBrk="0" fontAlgn="base" hangingPunct="0">
              <a:spcBef>
                <a:spcPct val="0"/>
              </a:spcBef>
              <a:spcAft>
                <a:spcPct val="0"/>
              </a:spcAft>
              <a:defRPr sz="2400" b="1">
                <a:solidFill>
                  <a:srgbClr val="DDDDDD"/>
                </a:solidFill>
                <a:latin typeface="Arial" panose="020B0604020202020204" pitchFamily="34" charset="0"/>
              </a:defRPr>
            </a:lvl8pPr>
            <a:lvl9pPr marL="3947944" indent="-230715" defTabSz="937375" eaLnBrk="0" fontAlgn="base" hangingPunct="0">
              <a:spcBef>
                <a:spcPct val="0"/>
              </a:spcBef>
              <a:spcAft>
                <a:spcPct val="0"/>
              </a:spcAft>
              <a:defRPr sz="2400" b="1">
                <a:solidFill>
                  <a:srgbClr val="DDDDDD"/>
                </a:solidFill>
                <a:latin typeface="Arial" panose="020B0604020202020204" pitchFamily="34" charset="0"/>
              </a:defRPr>
            </a:lvl9pPr>
          </a:lstStyle>
          <a:p>
            <a:pPr>
              <a:defRPr/>
            </a:pPr>
            <a:r>
              <a:rPr lang="en-US" altLang="en-US" sz="1200" b="0">
                <a:solidFill>
                  <a:srgbClr val="000000"/>
                </a:solidFill>
              </a:rPr>
              <a:t>51</a:t>
            </a:r>
          </a:p>
        </p:txBody>
      </p:sp>
    </p:spTree>
    <p:extLst>
      <p:ext uri="{BB962C8B-B14F-4D97-AF65-F5344CB8AC3E}">
        <p14:creationId xmlns:p14="http://schemas.microsoft.com/office/powerpoint/2010/main" val="388424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889" y="4409761"/>
            <a:ext cx="5820833" cy="4332393"/>
          </a:xfrm>
        </p:spPr>
        <p:txBody>
          <a:bodyPr/>
          <a:lstStyle/>
          <a:p>
            <a:r>
              <a:rPr lang="en-US" dirty="0">
                <a:solidFill>
                  <a:srgbClr val="000000"/>
                </a:solidFill>
              </a:rPr>
              <a:t>The first thing we recommend is that you visit </a:t>
            </a:r>
            <a:r>
              <a:rPr lang="en-US" u="sng" dirty="0">
                <a:solidFill>
                  <a:srgbClr val="000000"/>
                </a:solidFill>
              </a:rPr>
              <a:t>ssa.gov/pubs</a:t>
            </a:r>
            <a:r>
              <a:rPr lang="en-US" dirty="0">
                <a:solidFill>
                  <a:srgbClr val="000000"/>
                </a:solidFill>
              </a:rPr>
              <a:t> and search for the publication entitled, </a:t>
            </a:r>
            <a:r>
              <a:rPr lang="en-US" i="1" dirty="0">
                <a:solidFill>
                  <a:srgbClr val="000000"/>
                </a:solidFill>
              </a:rPr>
              <a:t>How Work Affects Your Benefits</a:t>
            </a:r>
            <a:r>
              <a:rPr lang="en-US" dirty="0">
                <a:solidFill>
                  <a:srgbClr val="000000"/>
                </a:solidFill>
              </a:rPr>
              <a:t>. It explains the rules you must follow in order to avoid an overpayment, and it gives some great examples for different scenarios that could apply to your individual situation.</a:t>
            </a:r>
          </a:p>
          <a:p>
            <a:endParaRPr lang="en-US" dirty="0">
              <a:solidFill>
                <a:srgbClr val="000000"/>
              </a:solidFill>
            </a:endParaRPr>
          </a:p>
          <a:p>
            <a:r>
              <a:rPr lang="en-US" dirty="0">
                <a:solidFill>
                  <a:srgbClr val="000000"/>
                </a:solidFill>
              </a:rPr>
              <a:t>You can get Social Security retirement or survivors benefits and work at the same time. However, if you’re younger than full retirement age, and earn more than certain amounts, your monthly benefit remains the same but the total amount of benefits you receive for the year will be reduced. The amount that your annual benefits are reduced, however, isn’t truly lost. Your monthly benefit will be increased at your full retirement age to account for benefits withheld due to earlier earnings.</a:t>
            </a:r>
          </a:p>
          <a:p>
            <a:endParaRPr lang="en-US" dirty="0">
              <a:solidFill>
                <a:srgbClr val="000000"/>
              </a:solidFill>
            </a:endParaRPr>
          </a:p>
          <a:p>
            <a:r>
              <a:rPr lang="en-US" dirty="0">
                <a:solidFill>
                  <a:srgbClr val="000000"/>
                </a:solidFill>
              </a:rPr>
              <a:t>Note that spouses and survivors who receive benefits because they have minor children or children in their care with a disability, don’t receive increased benefits at full retirement age if benefits were withheld because of work. </a:t>
            </a:r>
          </a:p>
          <a:p>
            <a:endParaRPr lang="en-US" dirty="0">
              <a:solidFill>
                <a:srgbClr val="000000"/>
              </a:solidFill>
            </a:endParaRPr>
          </a:p>
          <a:p>
            <a:r>
              <a:rPr lang="en-US" dirty="0">
                <a:solidFill>
                  <a:srgbClr val="000000"/>
                </a:solidFill>
              </a:rPr>
              <a:t>I should also mention that different rules apply if you work outside the United States, where benefit withholding may apply if you work more than a certain number of hours in a month. Contact us if you’re working (or plan to work) outside the country. You can also read how working outside the United States affects your benefits in the publication, </a:t>
            </a:r>
            <a:r>
              <a:rPr lang="en-US" i="1" dirty="0">
                <a:solidFill>
                  <a:srgbClr val="000000"/>
                </a:solidFill>
                <a:ea typeface="Calibri" panose="020F0502020204030204" pitchFamily="34" charset="0"/>
              </a:rPr>
              <a:t>Your Payments While You Are Outside the United States.</a:t>
            </a:r>
            <a:endParaRPr lang="en-US" i="1" dirty="0">
              <a:solidFill>
                <a:srgbClr val="000000"/>
              </a:solidFill>
            </a:endParaRPr>
          </a:p>
          <a:p>
            <a:endParaRPr lang="en-US" dirty="0">
              <a:solidFill>
                <a:srgbClr val="000000"/>
              </a:solidFill>
            </a:endParaRPr>
          </a:p>
          <a:p>
            <a:r>
              <a:rPr lang="en-US" dirty="0">
                <a:solidFill>
                  <a:srgbClr val="000000"/>
                </a:solidFill>
              </a:rPr>
              <a:t>But for most of you, here’s how this works. If you work, and are full retirement age or older, you may keep all of your benefits, no matter how much you earn.</a:t>
            </a:r>
          </a:p>
          <a:p>
            <a:endParaRPr lang="en-US" i="1" dirty="0">
              <a:solidFill>
                <a:srgbClr val="000000"/>
              </a:solidFill>
            </a:endParaRPr>
          </a:p>
          <a:p>
            <a:pPr>
              <a:defRPr/>
            </a:pPr>
            <a:r>
              <a:rPr lang="en-US" altLang="en-US" dirty="0">
                <a:solidFill>
                  <a:srgbClr val="000000"/>
                </a:solidFill>
              </a:rPr>
              <a:t>If you’re younger than full retirement age, there is a limit to how much you can earn and still receive full Social Security benefits. If you’re younger than full retirement age, we must deduct $1 from your benefits for each $2 you earn above the annual limit. </a:t>
            </a:r>
            <a:r>
              <a:rPr lang="en-US" altLang="en-US" b="1" dirty="0">
                <a:solidFill>
                  <a:srgbClr val="000000"/>
                </a:solidFill>
              </a:rPr>
              <a:t>For 2026, that limit is $24,480.</a:t>
            </a:r>
          </a:p>
          <a:p>
            <a:pPr>
              <a:defRPr/>
            </a:pPr>
            <a:endParaRPr lang="en-US" altLang="en-US" dirty="0">
              <a:solidFill>
                <a:srgbClr val="000000"/>
              </a:solidFill>
            </a:endParaRPr>
          </a:p>
          <a:p>
            <a:pPr>
              <a:defRPr/>
            </a:pPr>
            <a:r>
              <a:rPr lang="en-US" altLang="en-US" dirty="0">
                <a:solidFill>
                  <a:srgbClr val="000000"/>
                </a:solidFill>
              </a:rPr>
              <a:t>If you reach full retirement age during </a:t>
            </a:r>
            <a:r>
              <a:rPr lang="en-US" altLang="en-US" b="1" dirty="0">
                <a:solidFill>
                  <a:srgbClr val="000000"/>
                </a:solidFill>
              </a:rPr>
              <a:t>2026</a:t>
            </a:r>
            <a:r>
              <a:rPr lang="en-US" altLang="en-US" dirty="0">
                <a:solidFill>
                  <a:srgbClr val="000000"/>
                </a:solidFill>
              </a:rPr>
              <a:t>, we must deduct $1 from your benefits for each $3 you earn above </a:t>
            </a:r>
            <a:r>
              <a:rPr lang="en-US" altLang="en-US" b="1" dirty="0">
                <a:solidFill>
                  <a:srgbClr val="000000"/>
                </a:solidFill>
              </a:rPr>
              <a:t>$65,160 </a:t>
            </a:r>
            <a:r>
              <a:rPr lang="en-US" altLang="en-US" dirty="0">
                <a:solidFill>
                  <a:srgbClr val="000000"/>
                </a:solidFill>
              </a:rPr>
              <a:t>until the month you reach full retirement age.</a:t>
            </a:r>
          </a:p>
          <a:p>
            <a:pPr>
              <a:defRPr/>
            </a:pPr>
            <a:endParaRPr lang="en-US" altLang="en-US" dirty="0">
              <a:solidFill>
                <a:srgbClr val="000000"/>
              </a:solidFill>
            </a:endParaRPr>
          </a:p>
          <a:p>
            <a:pPr>
              <a:defRPr/>
            </a:pPr>
            <a:r>
              <a:rPr lang="en-US" altLang="en-US" dirty="0">
                <a:solidFill>
                  <a:srgbClr val="000000"/>
                </a:solidFill>
              </a:rPr>
              <a:t>Starting with the month you reach full retirement age, there is </a:t>
            </a:r>
            <a:r>
              <a:rPr lang="en-US" altLang="en-US" u="sng" dirty="0">
                <a:solidFill>
                  <a:srgbClr val="000000"/>
                </a:solidFill>
              </a:rPr>
              <a:t>no limit</a:t>
            </a:r>
            <a:r>
              <a:rPr lang="en-US" altLang="en-US" dirty="0">
                <a:solidFill>
                  <a:srgbClr val="000000"/>
                </a:solidFill>
              </a:rPr>
              <a:t> on how much you can earn and still receive all of your Social Security benefits.</a:t>
            </a:r>
          </a:p>
          <a:p>
            <a:pPr>
              <a:defRPr/>
            </a:pPr>
            <a:endParaRPr lang="en-US" altLang="en-US" dirty="0">
              <a:solidFill>
                <a:srgbClr val="000000"/>
              </a:solidFill>
            </a:endParaRPr>
          </a:p>
          <a:p>
            <a:pPr defTabSz="912205">
              <a:defRPr/>
            </a:pPr>
            <a:r>
              <a:rPr lang="en-US" altLang="en-US" dirty="0">
                <a:solidFill>
                  <a:srgbClr val="000000"/>
                </a:solidFill>
              </a:rPr>
              <a:t>Note: If some of your retirement benefits are withheld because of your earnings, your benefits will be increased starting at your full retirement age to take into account those months in which benefits were withheld.</a:t>
            </a:r>
          </a:p>
          <a:p>
            <a:pPr>
              <a:defRPr/>
            </a:pPr>
            <a:endParaRPr lang="en-US" altLang="en-US" dirty="0">
              <a:solidFill>
                <a:srgbClr val="000000"/>
              </a:solidFill>
            </a:endParaRPr>
          </a:p>
          <a:p>
            <a:pPr defTabSz="915034">
              <a:defRPr/>
            </a:pPr>
            <a:r>
              <a:rPr lang="en-US" altLang="en-US" dirty="0">
                <a:solidFill>
                  <a:srgbClr val="000000"/>
                </a:solidFill>
              </a:rPr>
              <a:t>Source(s):  	</a:t>
            </a:r>
          </a:p>
          <a:p>
            <a:pPr marL="171039" indent="-171039" defTabSz="915034">
              <a:buFont typeface="Arial" panose="020B0604020202020204" pitchFamily="34" charset="0"/>
              <a:buChar char="•"/>
              <a:defRPr/>
            </a:pPr>
            <a:r>
              <a:rPr lang="en-US" altLang="en-US" dirty="0">
                <a:solidFill>
                  <a:srgbClr val="000000"/>
                </a:solidFill>
              </a:rPr>
              <a:t>OISP/OAESP </a:t>
            </a:r>
            <a:r>
              <a:rPr lang="en-US" dirty="0">
                <a:solidFill>
                  <a:srgbClr val="000000"/>
                </a:solidFill>
              </a:rPr>
              <a:t>ssa.gov/pubs/EN-05-10069.pdf  </a:t>
            </a:r>
            <a:r>
              <a:rPr lang="en-US" altLang="en-US" dirty="0">
                <a:solidFill>
                  <a:srgbClr val="000000"/>
                </a:solidFill>
              </a:rPr>
              <a:t>(How Work Affects Your Benefits)</a:t>
            </a:r>
            <a:endParaRPr lang="en-US" i="1" dirty="0">
              <a:solidFill>
                <a:srgbClr val="000000"/>
              </a:solidFill>
            </a:endParaRPr>
          </a:p>
          <a:p>
            <a:pPr marL="171039" indent="-171039" defTabSz="915034">
              <a:buFont typeface="Arial" panose="020B0604020202020204" pitchFamily="34" charset="0"/>
              <a:buChar char="•"/>
              <a:defRPr/>
            </a:pPr>
            <a:r>
              <a:rPr lang="en-US" dirty="0">
                <a:solidFill>
                  <a:srgbClr val="000000"/>
                </a:solidFill>
              </a:rPr>
              <a:t>OISP/OSNIP ssa.gov/pubs/EN-05-10137.pdf (Your Payments While You Are Outside the United States) - P</a:t>
            </a:r>
            <a:r>
              <a:rPr lang="en-US" dirty="0">
                <a:solidFill>
                  <a:srgbClr val="000000"/>
                </a:solidFill>
                <a:ea typeface="Times New Roman" panose="02020603050405020304" pitchFamily="18" charset="0"/>
              </a:rPr>
              <a:t>ages 12-16 contain the relevant information about the effect of work outside the U.S</a:t>
            </a: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Slide and Speaker Notes updated 12/16/2025 (SY)</a:t>
            </a:r>
          </a:p>
        </p:txBody>
      </p:sp>
      <p:sp>
        <p:nvSpPr>
          <p:cNvPr id="4" name="Slide Number Placeholder 3"/>
          <p:cNvSpPr>
            <a:spLocks noGrp="1"/>
          </p:cNvSpPr>
          <p:nvPr>
            <p:ph type="sldNum" sz="quarter" idx="10"/>
          </p:nvPr>
        </p:nvSpPr>
        <p:spPr/>
        <p:txBody>
          <a:bodyPr/>
          <a:lstStyle/>
          <a:p>
            <a:fld id="{7AA6493C-F506-43B6-9B4D-1CDB5879358C}" type="slidenum">
              <a:rPr lang="en-US" smtClean="0"/>
              <a:t>7</a:t>
            </a:fld>
            <a:endParaRPr lang="en-US"/>
          </a:p>
        </p:txBody>
      </p:sp>
    </p:spTree>
    <p:extLst>
      <p:ext uri="{BB962C8B-B14F-4D97-AF65-F5344CB8AC3E}">
        <p14:creationId xmlns:p14="http://schemas.microsoft.com/office/powerpoint/2010/main" val="137979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8</a:t>
            </a:fld>
            <a:endParaRPr lang="en-US"/>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3280" y="4413565"/>
            <a:ext cx="5898444" cy="4251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rPr>
              <a:t>No one pays federal income tax on more than 85% of his or her Social Security benefits based on Internal Revenue Service (IRS) rules.</a:t>
            </a:r>
          </a:p>
          <a:p>
            <a:endParaRPr lang="en-US" dirty="0">
              <a:solidFill>
                <a:srgbClr val="000000"/>
              </a:solidFill>
            </a:endParaRPr>
          </a:p>
          <a:p>
            <a:r>
              <a:rPr lang="en-US" dirty="0">
                <a:solidFill>
                  <a:srgbClr val="000000"/>
                </a:solidFill>
              </a:rPr>
              <a:t>At the end of each year, we’ll mail you a </a:t>
            </a:r>
            <a:r>
              <a:rPr lang="en-US" i="1" dirty="0">
                <a:solidFill>
                  <a:srgbClr val="000000"/>
                </a:solidFill>
              </a:rPr>
              <a:t>Social Security Benefit Statement </a:t>
            </a:r>
            <a:r>
              <a:rPr lang="en-US" dirty="0">
                <a:solidFill>
                  <a:srgbClr val="000000"/>
                </a:solidFill>
              </a:rPr>
              <a:t>(Form SSA-1099, or Form SSA-1042S if you are not a U.S. citizen or resident) showing the amount of benefits you received. Use this statement when you complete your federal income tax return to find out if you must pay taxes on your benefits. </a:t>
            </a:r>
          </a:p>
          <a:p>
            <a:endParaRPr lang="en-US" dirty="0">
              <a:solidFill>
                <a:srgbClr val="000000"/>
              </a:solidFill>
            </a:endParaRPr>
          </a:p>
          <a:p>
            <a:r>
              <a:rPr lang="en-US" dirty="0">
                <a:solidFill>
                  <a:srgbClr val="000000"/>
                </a:solidFill>
              </a:rPr>
              <a:t>Although you’re not required to have Social Security withhold federal taxes, you may find it easier than paying quarterly estimated tax payments. </a:t>
            </a:r>
          </a:p>
          <a:p>
            <a:endParaRPr lang="en-US" dirty="0">
              <a:solidFill>
                <a:srgbClr val="000000"/>
              </a:solidFill>
            </a:endParaRPr>
          </a:p>
          <a:p>
            <a:r>
              <a:rPr lang="en-US" dirty="0">
                <a:solidFill>
                  <a:srgbClr val="000000"/>
                </a:solidFill>
              </a:rPr>
              <a:t>For more information, read </a:t>
            </a:r>
            <a:r>
              <a:rPr lang="en-US" i="1" dirty="0">
                <a:solidFill>
                  <a:srgbClr val="000000"/>
                </a:solidFill>
              </a:rPr>
              <a:t>Tax Guide for Seniors </a:t>
            </a:r>
            <a:r>
              <a:rPr lang="en-US" dirty="0">
                <a:solidFill>
                  <a:srgbClr val="000000"/>
                </a:solidFill>
              </a:rPr>
              <a:t>(IRS Publication No. 554) and </a:t>
            </a:r>
            <a:r>
              <a:rPr lang="en-US" i="1" dirty="0">
                <a:solidFill>
                  <a:srgbClr val="000000"/>
                </a:solidFill>
              </a:rPr>
              <a:t>Social Security and Equivalent Railroad Retirement Benefits </a:t>
            </a:r>
            <a:r>
              <a:rPr lang="en-US" dirty="0">
                <a:solidFill>
                  <a:srgbClr val="000000"/>
                </a:solidFill>
              </a:rPr>
              <a:t>(IRS Publication No. 915) at </a:t>
            </a:r>
            <a:r>
              <a:rPr lang="en-US" b="1" i="1" dirty="0">
                <a:solidFill>
                  <a:srgbClr val="000000"/>
                </a:solidFill>
              </a:rPr>
              <a:t>irs.gov/publications</a:t>
            </a:r>
            <a:r>
              <a:rPr lang="en-US" dirty="0">
                <a:solidFill>
                  <a:srgbClr val="000000"/>
                </a:solidFill>
              </a:rPr>
              <a:t>, or call the Internal Revenue Service’s toll-free telephone number, </a:t>
            </a:r>
            <a:r>
              <a:rPr lang="en-US" b="1" dirty="0">
                <a:solidFill>
                  <a:srgbClr val="000000"/>
                </a:solidFill>
              </a:rPr>
              <a:t>1-800-829-3676</a:t>
            </a:r>
            <a:r>
              <a:rPr lang="en-US" dirty="0">
                <a:solidFill>
                  <a:srgbClr val="000000"/>
                </a:solidFill>
              </a:rPr>
              <a:t>. </a:t>
            </a:r>
          </a:p>
          <a:p>
            <a:endParaRPr lang="en-US" dirty="0">
              <a:solidFill>
                <a:srgbClr val="000000"/>
              </a:solidFill>
            </a:endParaRPr>
          </a:p>
          <a:p>
            <a:r>
              <a:rPr lang="en-US" b="1" dirty="0">
                <a:solidFill>
                  <a:srgbClr val="000000"/>
                </a:solidFill>
              </a:rPr>
              <a:t>NOTE: </a:t>
            </a:r>
            <a:r>
              <a:rPr lang="en-US" i="1" dirty="0">
                <a:solidFill>
                  <a:srgbClr val="000000"/>
                </a:solidFill>
              </a:rPr>
              <a:t>On the 1040 tax return, your “combined income” is the sum of your adjusted gross income plus nontaxable interest plus half of your Social Security benefits. </a:t>
            </a:r>
          </a:p>
          <a:p>
            <a:endParaRPr lang="en-US" dirty="0">
              <a:solidFill>
                <a:srgbClr val="000000"/>
              </a:solidFill>
            </a:endParaRPr>
          </a:p>
          <a:p>
            <a:r>
              <a:rPr lang="en-US" dirty="0">
                <a:solidFill>
                  <a:srgbClr val="000000"/>
                </a:solidFill>
              </a:rPr>
              <a:t>-----</a:t>
            </a:r>
          </a:p>
          <a:p>
            <a:endParaRPr lang="en-US" dirty="0">
              <a:solidFill>
                <a:srgbClr val="000000"/>
              </a:solidFill>
            </a:endParaRPr>
          </a:p>
          <a:p>
            <a:r>
              <a:rPr lang="en-US" dirty="0">
                <a:solidFill>
                  <a:srgbClr val="000000"/>
                </a:solidFill>
              </a:rPr>
              <a:t>Source(s):  </a:t>
            </a:r>
          </a:p>
          <a:p>
            <a:pPr marL="171039" indent="-171039">
              <a:buFont typeface="Arial" panose="020B0604020202020204" pitchFamily="34" charset="0"/>
              <a:buChar char="•"/>
            </a:pPr>
            <a:r>
              <a:rPr lang="en-US" dirty="0">
                <a:solidFill>
                  <a:srgbClr val="000000"/>
                </a:solidFill>
              </a:rPr>
              <a:t>ssa.gov/pubs/EN-05-10035.pdf (Retirement)</a:t>
            </a:r>
          </a:p>
          <a:p>
            <a:pPr marL="171039" indent="-171039">
              <a:buFont typeface="Arial" panose="020B0604020202020204" pitchFamily="34" charset="0"/>
              <a:buChar char="•"/>
            </a:pPr>
            <a:endParaRPr lang="en-US" dirty="0">
              <a:solidFill>
                <a:srgbClr val="000000"/>
              </a:solidFill>
            </a:endParaRPr>
          </a:p>
          <a:p>
            <a:r>
              <a:rPr lang="en-US" dirty="0">
                <a:solidFill>
                  <a:srgbClr val="000000"/>
                </a:solidFill>
              </a:rPr>
              <a:t>Slide contents verified 11/8/2023 (SY) – via: </a:t>
            </a:r>
            <a:r>
              <a:rPr lang="en-US" dirty="0">
                <a:solidFill>
                  <a:srgbClr val="000000"/>
                </a:solidFill>
                <a:ea typeface="Calibri" panose="020F0502020204030204" pitchFamily="34" charset="0"/>
                <a:cs typeface="Times New Roman" panose="02020603050405020304" pitchFamily="18" charset="0"/>
              </a:rPr>
              <a:t>ssa.gov/benefits/retirement/planner/taxes.html</a:t>
            </a:r>
            <a:endParaRPr lang="en-US" dirty="0">
              <a:solidFill>
                <a:srgbClr val="000000"/>
              </a:solidFill>
            </a:endParaRPr>
          </a:p>
        </p:txBody>
      </p:sp>
    </p:spTree>
    <p:extLst>
      <p:ext uri="{BB962C8B-B14F-4D97-AF65-F5344CB8AC3E}">
        <p14:creationId xmlns:p14="http://schemas.microsoft.com/office/powerpoint/2010/main" val="203121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9</a:t>
            </a:fld>
            <a:endParaRPr lang="en-US"/>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3280" y="4413565"/>
            <a:ext cx="5898444" cy="4251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l"/>
            <a:endParaRPr lang="en-US" dirty="0"/>
          </a:p>
        </p:txBody>
      </p:sp>
    </p:spTree>
    <p:extLst>
      <p:ext uri="{BB962C8B-B14F-4D97-AF65-F5344CB8AC3E}">
        <p14:creationId xmlns:p14="http://schemas.microsoft.com/office/powerpoint/2010/main" val="3451212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17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a:t>Title</a:t>
            </a:r>
          </a:p>
        </p:txBody>
      </p:sp>
    </p:spTree>
    <p:extLst>
      <p:ext uri="{BB962C8B-B14F-4D97-AF65-F5344CB8AC3E}">
        <p14:creationId xmlns:p14="http://schemas.microsoft.com/office/powerpoint/2010/main" val="237393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0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17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19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145190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42943" y="6166440"/>
            <a:ext cx="2806861" cy="477054"/>
          </a:xfrm>
          <a:prstGeom prst="rect">
            <a:avLst/>
          </a:prstGeom>
          <a:noFill/>
        </p:spPr>
        <p:txBody>
          <a:bodyPr wrap="square" rtlCol="0">
            <a:spAutoFit/>
          </a:bodyPr>
          <a:lstStyle/>
          <a:p>
            <a:pPr algn="r"/>
            <a:r>
              <a:rPr lang="en-US" sz="2500" b="0">
                <a:solidFill>
                  <a:srgbClr val="00295B"/>
                </a:solidFill>
              </a:rPr>
              <a:t>SSA.gov</a:t>
            </a:r>
          </a:p>
        </p:txBody>
      </p:sp>
      <p:pic>
        <p:nvPicPr>
          <p:cNvPr id="10" name="Picture 9"/>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4" r:id="rId3"/>
    <p:sldLayoutId id="2147483661" r:id="rId4"/>
    <p:sldLayoutId id="2147483663" r:id="rId5"/>
    <p:sldLayoutId id="2147483666" r:id="rId6"/>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prepare/plan-retiremen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ssa.gov/benefits/retirement/planner/credit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sa.gov/famil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sa.gov/family/eligibility"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ssa.gov/benefits/retirement/planner/claiming.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a.gov/survivo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famil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ssa.gov/survivo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sa.gov/benefits/retirement/social-security-fairness-act.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ssa.gov/number-car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www.ssa.gov/medicar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www.socialsecurity.gov/myaccoun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ssa.gov/myaccount/what.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sa.gov/myaccount/what.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sa.gov/benefits/retirement/planner/credit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ssa.gov/OACT/COLA/RTeffec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sa.gov/manage-benefits/request-withhold-tax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07474"/>
            <a:ext cx="9144000" cy="1288870"/>
          </a:xfrm>
          <a:prstGeom prst="rect">
            <a:avLst/>
          </a:prstGeom>
        </p:spPr>
        <p:txBody>
          <a:bodyPr>
            <a:normAutofit fontScale="90000"/>
          </a:bodyPr>
          <a:lstStyle/>
          <a:p>
            <a:r>
              <a:rPr lang="en-US" dirty="0"/>
              <a:t>Social Security: </a:t>
            </a:r>
            <a:br>
              <a:rPr lang="en-US" dirty="0"/>
            </a:br>
            <a:r>
              <a:rPr lang="en-US" dirty="0"/>
              <a:t>With You Through Life’s Journey…</a:t>
            </a:r>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pic>
        <p:nvPicPr>
          <p:cNvPr id="3" name="Picture 2" descr="Social Security Administration, USA, Go Digital! logo">
            <a:extLst>
              <a:ext uri="{FF2B5EF4-FFF2-40B4-BE49-F238E27FC236}">
                <a16:creationId xmlns:a16="http://schemas.microsoft.com/office/drawing/2014/main" id="{FCA4C1E4-CB4D-DEDC-7EF1-41B4D5BFB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852" y="3429000"/>
            <a:ext cx="2714295" cy="1085408"/>
          </a:xfrm>
          <a:prstGeom prst="rect">
            <a:avLst/>
          </a:prstGeom>
        </p:spPr>
      </p:pic>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620"/>
            <a:ext cx="9144000" cy="599662"/>
          </a:xfrm>
          <a:prstGeom prst="rect">
            <a:avLst/>
          </a:prstGeom>
        </p:spPr>
        <p:txBody>
          <a:bodyPr>
            <a:normAutofit fontScale="90000"/>
          </a:bodyPr>
          <a:lstStyle/>
          <a:p>
            <a:r>
              <a:rPr lang="en-US" altLang="en-US" sz="4000" b="0" i="1">
                <a:solidFill>
                  <a:srgbClr val="D12229"/>
                </a:solidFill>
                <a:latin typeface="Georgia" panose="02040502050405020303" pitchFamily="18" charset="0"/>
              </a:rPr>
              <a:t>my</a:t>
            </a:r>
            <a:r>
              <a:rPr lang="en-US" altLang="en-US" sz="4000" b="0" i="1">
                <a:solidFill>
                  <a:srgbClr val="002060"/>
                </a:solidFill>
                <a:latin typeface="Georgia" panose="02040502050405020303" pitchFamily="18" charset="0"/>
              </a:rPr>
              <a:t> </a:t>
            </a:r>
            <a:r>
              <a:rPr lang="en-US" altLang="en-US" sz="4000" b="0">
                <a:solidFill>
                  <a:srgbClr val="0054A6"/>
                </a:solidFill>
                <a:latin typeface="Georgia" panose="02040502050405020303" pitchFamily="18" charset="0"/>
              </a:rPr>
              <a:t>Social Security</a:t>
            </a:r>
            <a:endParaRPr lang="en-US" sz="4000"/>
          </a:p>
        </p:txBody>
      </p:sp>
      <p:sp>
        <p:nvSpPr>
          <p:cNvPr id="3" name="Content Placeholder 2"/>
          <p:cNvSpPr>
            <a:spLocks noGrp="1"/>
          </p:cNvSpPr>
          <p:nvPr>
            <p:ph sz="quarter" idx="10"/>
          </p:nvPr>
        </p:nvSpPr>
        <p:spPr>
          <a:xfrm>
            <a:off x="0" y="1646593"/>
            <a:ext cx="9144000" cy="4130565"/>
          </a:xfrm>
          <a:prstGeom prst="rect">
            <a:avLst/>
          </a:prstGeom>
        </p:spPr>
        <p:txBody>
          <a:bodyPr>
            <a:noAutofit/>
          </a:bodyPr>
          <a:lstStyle/>
          <a:p>
            <a:pPr marL="457200" lvl="1">
              <a:buFont typeface="Arial" panose="020B0604020202020204" pitchFamily="34" charset="0"/>
              <a:buChar char="•"/>
            </a:pPr>
            <a:r>
              <a:rPr lang="en-US" sz="2000" dirty="0">
                <a:latin typeface="Helvetica (Body)"/>
              </a:rPr>
              <a:t>View </a:t>
            </a:r>
            <a:r>
              <a:rPr lang="en-US" sz="2000" dirty="0">
                <a:latin typeface="Helvetica (Body)"/>
                <a:hlinkClick r:id="rId3"/>
              </a:rPr>
              <a:t>retirement benefit estimates</a:t>
            </a:r>
            <a:r>
              <a:rPr lang="en-US" sz="2000" dirty="0">
                <a:latin typeface="Helvetica (Body)"/>
              </a:rPr>
              <a:t> at different ages or dates when you want to start receiving benefits.</a:t>
            </a:r>
          </a:p>
          <a:p>
            <a:pPr marL="457200" lvl="1">
              <a:buFont typeface="Arial" panose="020B0604020202020204" pitchFamily="34" charset="0"/>
              <a:buChar char="•"/>
            </a:pPr>
            <a:r>
              <a:rPr lang="en-US" sz="2000" dirty="0">
                <a:latin typeface="Helvetica (Body)"/>
              </a:rPr>
              <a:t>Estimates are available if:</a:t>
            </a:r>
          </a:p>
          <a:p>
            <a:pPr marL="640080" lvl="2"/>
            <a:r>
              <a:rPr lang="en-US" sz="2000" dirty="0">
                <a:latin typeface="Helvetica (Body)"/>
              </a:rPr>
              <a:t>You have enough </a:t>
            </a:r>
            <a:r>
              <a:rPr lang="en-US" sz="2000" u="sng" dirty="0">
                <a:latin typeface="Helvetica (Body)"/>
                <a:hlinkClick r:id="rId4"/>
              </a:rPr>
              <a:t>Social Security credits</a:t>
            </a:r>
            <a:r>
              <a:rPr lang="en-US" sz="2000" dirty="0">
                <a:latin typeface="Helvetica (Body)"/>
              </a:rPr>
              <a:t> at this time to be eligible for benefits </a:t>
            </a:r>
            <a:r>
              <a:rPr lang="en-US" sz="2000" b="1" dirty="0">
                <a:latin typeface="Helvetica (Body)"/>
              </a:rPr>
              <a:t>and</a:t>
            </a:r>
            <a:r>
              <a:rPr lang="en-US" sz="2000" dirty="0">
                <a:latin typeface="Helvetica (Body)"/>
              </a:rPr>
              <a:t> </a:t>
            </a:r>
          </a:p>
          <a:p>
            <a:pPr marL="640080" lvl="2"/>
            <a:r>
              <a:rPr lang="en-US" sz="2000" dirty="0">
                <a:latin typeface="Helvetica (Body)"/>
              </a:rPr>
              <a:t>You are </a:t>
            </a:r>
            <a:r>
              <a:rPr lang="en-US" sz="2000" b="1" dirty="0">
                <a:latin typeface="Helvetica (Body)"/>
              </a:rPr>
              <a:t>not</a:t>
            </a:r>
            <a:r>
              <a:rPr lang="en-US" sz="2000" dirty="0">
                <a:latin typeface="Helvetica (Body)"/>
              </a:rPr>
              <a:t>: </a:t>
            </a:r>
          </a:p>
          <a:p>
            <a:pPr marL="914400" lvl="3">
              <a:buFont typeface="Arial" panose="020B0604020202020204" pitchFamily="34" charset="0"/>
              <a:buChar char="•"/>
            </a:pPr>
            <a:r>
              <a:rPr lang="en-US" dirty="0">
                <a:latin typeface="Helvetica (Body)"/>
              </a:rPr>
              <a:t>Currently receiving benefits on your own Social Security record; </a:t>
            </a:r>
          </a:p>
          <a:p>
            <a:pPr marL="914400" lvl="3">
              <a:buFont typeface="Arial" panose="020B0604020202020204" pitchFamily="34" charset="0"/>
              <a:buChar char="•"/>
            </a:pPr>
            <a:r>
              <a:rPr lang="en-US" dirty="0">
                <a:latin typeface="Helvetica (Body)"/>
              </a:rPr>
              <a:t>Waiting for a decision about your application for benefits or Medicare; </a:t>
            </a:r>
            <a:r>
              <a:rPr lang="en-US" b="1" dirty="0">
                <a:latin typeface="Helvetica (Body)"/>
              </a:rPr>
              <a:t>or </a:t>
            </a:r>
            <a:endParaRPr lang="en-US" dirty="0">
              <a:latin typeface="Helvetica (Body)"/>
            </a:endParaRPr>
          </a:p>
          <a:p>
            <a:pPr marL="914400" lvl="3">
              <a:buFont typeface="Arial" panose="020B0604020202020204" pitchFamily="34" charset="0"/>
              <a:buChar char="•"/>
            </a:pPr>
            <a:r>
              <a:rPr lang="en-US" dirty="0">
                <a:latin typeface="Helvetica (Body)"/>
              </a:rPr>
              <a:t>Age 62 or older and receiving benefits on another Social Security record.</a:t>
            </a:r>
          </a:p>
        </p:txBody>
      </p:sp>
    </p:spTree>
    <p:extLst>
      <p:ext uri="{BB962C8B-B14F-4D97-AF65-F5344CB8AC3E}">
        <p14:creationId xmlns:p14="http://schemas.microsoft.com/office/powerpoint/2010/main" val="18346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3400">
                <a:cs typeface="Calibri" pitchFamily="34" charset="0"/>
              </a:rPr>
              <a:t>Advance Designation of Representative Payees</a:t>
            </a:r>
            <a:endParaRPr lang="en-US" sz="3400"/>
          </a:p>
        </p:txBody>
      </p:sp>
      <p:sp>
        <p:nvSpPr>
          <p:cNvPr id="5" name="Content Placeholder 2"/>
          <p:cNvSpPr>
            <a:spLocks noGrp="1"/>
          </p:cNvSpPr>
          <p:nvPr>
            <p:ph sz="quarter" idx="11"/>
          </p:nvPr>
        </p:nvSpPr>
        <p:spPr>
          <a:xfrm>
            <a:off x="389964" y="990600"/>
            <a:ext cx="8364071" cy="4343400"/>
          </a:xfrm>
        </p:spPr>
        <p:txBody>
          <a:bodyPr/>
          <a:lstStyle/>
          <a:p>
            <a:pPr marL="0" indent="0">
              <a:buNone/>
            </a:pPr>
            <a:r>
              <a:rPr lang="en-US" sz="2400" b="1" dirty="0"/>
              <a:t>What is it? </a:t>
            </a:r>
            <a:endParaRPr lang="en-US" sz="2400" dirty="0"/>
          </a:p>
          <a:p>
            <a:r>
              <a:rPr lang="en-US" sz="2400" dirty="0"/>
              <a:t>Advance Designation of Representative Payees allows you to designate in advance up to three people who could serve as a representative payee for you, should the need arise. </a:t>
            </a:r>
            <a:r>
              <a:rPr lang="en-US" sz="2400" b="1" dirty="0"/>
              <a:t> </a:t>
            </a:r>
          </a:p>
          <a:p>
            <a:pPr marL="0" indent="0">
              <a:buNone/>
            </a:pPr>
            <a:endParaRPr lang="en-US" sz="2400" dirty="0"/>
          </a:p>
          <a:p>
            <a:pPr marL="0" indent="0">
              <a:buNone/>
            </a:pPr>
            <a:r>
              <a:rPr lang="en-US" sz="2400" b="1" dirty="0"/>
              <a:t>Who is it for?</a:t>
            </a:r>
            <a:endParaRPr lang="en-US" sz="2400" dirty="0"/>
          </a:p>
          <a:p>
            <a:r>
              <a:rPr lang="en-US" sz="2400" dirty="0"/>
              <a:t>Adult and emancipated minor applicants and beneficiaries of Social Security or Supplemental Security Income, who do not have a representative payee.</a:t>
            </a:r>
          </a:p>
        </p:txBody>
      </p:sp>
    </p:spTree>
    <p:extLst>
      <p:ext uri="{BB962C8B-B14F-4D97-AF65-F5344CB8AC3E}">
        <p14:creationId xmlns:p14="http://schemas.microsoft.com/office/powerpoint/2010/main" val="42238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81"/>
            <a:ext cx="9144000" cy="919932"/>
          </a:xfrm>
          <a:prstGeom prst="rect">
            <a:avLst/>
          </a:prstGeom>
        </p:spPr>
        <p:txBody>
          <a:bodyPr>
            <a:normAutofit/>
          </a:bodyPr>
          <a:lstStyle/>
          <a:p>
            <a:r>
              <a:rPr lang="en-US">
                <a:solidFill>
                  <a:schemeClr val="tx2">
                    <a:lumMod val="75000"/>
                  </a:schemeClr>
                </a:solidFill>
                <a:ea typeface="+mn-ea"/>
                <a:cs typeface="+mn-cs"/>
              </a:rPr>
              <a:t>Benefits for a Spouse</a:t>
            </a:r>
          </a:p>
        </p:txBody>
      </p:sp>
      <p:sp>
        <p:nvSpPr>
          <p:cNvPr id="3" name="Content Placeholder 2"/>
          <p:cNvSpPr>
            <a:spLocks noGrp="1"/>
          </p:cNvSpPr>
          <p:nvPr>
            <p:ph sz="quarter" idx="10"/>
          </p:nvPr>
        </p:nvSpPr>
        <p:spPr>
          <a:xfrm>
            <a:off x="121920" y="1579813"/>
            <a:ext cx="8869680" cy="3793851"/>
          </a:xfrm>
        </p:spPr>
        <p:txBody>
          <a:bodyPr/>
          <a:lstStyle/>
          <a:p>
            <a:pPr marL="365760">
              <a:spcBef>
                <a:spcPts val="1200"/>
              </a:spcBef>
              <a:buClr>
                <a:srgbClr val="003366"/>
              </a:buClr>
            </a:pPr>
            <a:r>
              <a:rPr lang="en-US" sz="2400" dirty="0">
                <a:solidFill>
                  <a:srgbClr val="002060"/>
                </a:solidFill>
              </a:rPr>
              <a:t>Maximum benefit = 50% of worker’s unreduced benefit</a:t>
            </a:r>
          </a:p>
          <a:p>
            <a:pPr marL="365760">
              <a:spcBef>
                <a:spcPts val="1200"/>
              </a:spcBef>
              <a:buClr>
                <a:srgbClr val="003366"/>
              </a:buClr>
            </a:pPr>
            <a:r>
              <a:rPr lang="en-US" sz="2400" dirty="0">
                <a:solidFill>
                  <a:srgbClr val="002060"/>
                </a:solidFill>
              </a:rPr>
              <a:t>Reduction for early retirement</a:t>
            </a:r>
          </a:p>
          <a:p>
            <a:pPr marL="365760">
              <a:spcBef>
                <a:spcPts val="1200"/>
              </a:spcBef>
              <a:buClr>
                <a:srgbClr val="003366"/>
              </a:buClr>
            </a:pPr>
            <a:r>
              <a:rPr lang="en-US" sz="2400" dirty="0">
                <a:solidFill>
                  <a:srgbClr val="002060"/>
                </a:solidFill>
              </a:rPr>
              <a:t>If spouse's own benefit is less than 50% of the worker's, benefits will be combined to equal 50% of the higher amount.</a:t>
            </a:r>
          </a:p>
          <a:p>
            <a:pPr marL="365760">
              <a:spcBef>
                <a:spcPts val="1200"/>
              </a:spcBef>
              <a:buClr>
                <a:srgbClr val="003366"/>
              </a:buClr>
            </a:pPr>
            <a:r>
              <a:rPr lang="en-US" sz="2400" dirty="0">
                <a:solidFill>
                  <a:srgbClr val="002060"/>
                </a:solidFill>
              </a:rPr>
              <a:t>Does not reduce payment to the </a:t>
            </a:r>
            <a:r>
              <a:rPr lang="en-US" sz="2400" dirty="0"/>
              <a:t>worker</a:t>
            </a:r>
            <a:endParaRPr lang="en-US" sz="2400" dirty="0">
              <a:solidFill>
                <a:srgbClr val="003366"/>
              </a:solidFill>
            </a:endParaRPr>
          </a:p>
          <a:p>
            <a:pPr marL="365760">
              <a:spcBef>
                <a:spcPts val="1200"/>
              </a:spcBef>
              <a:buClr>
                <a:srgbClr val="003366"/>
              </a:buClr>
            </a:pPr>
            <a:r>
              <a:rPr lang="en-US" sz="2400" dirty="0"/>
              <a:t>Benefit is unreduced if claiming spouse is caring for the worker’s child who is under age 16 or who has a disability</a:t>
            </a:r>
          </a:p>
          <a:p>
            <a:pPr marL="365760">
              <a:spcBef>
                <a:spcPts val="1200"/>
              </a:spcBef>
              <a:buClr>
                <a:srgbClr val="003366"/>
              </a:buClr>
            </a:pPr>
            <a:r>
              <a:rPr lang="en-US" sz="2400" dirty="0">
                <a:solidFill>
                  <a:srgbClr val="003366"/>
                </a:solidFill>
              </a:rPr>
              <a:t>Spouse benefits are not payable until worker collects </a:t>
            </a:r>
          </a:p>
        </p:txBody>
      </p:sp>
      <p:sp>
        <p:nvSpPr>
          <p:cNvPr id="4" name="Rectangle 3"/>
          <p:cNvSpPr/>
          <p:nvPr/>
        </p:nvSpPr>
        <p:spPr>
          <a:xfrm>
            <a:off x="0" y="5365987"/>
            <a:ext cx="9144000" cy="461665"/>
          </a:xfrm>
          <a:prstGeom prst="rect">
            <a:avLst/>
          </a:prstGeom>
        </p:spPr>
        <p:txBody>
          <a:bodyPr wrap="square">
            <a:spAutoFit/>
          </a:bodyPr>
          <a:lstStyle/>
          <a:p>
            <a:pPr algn="ctr" defTabSz="931543">
              <a:defRPr/>
            </a:pPr>
            <a:r>
              <a:rPr lang="en-US" sz="2400" b="1" dirty="0">
                <a:solidFill>
                  <a:schemeClr val="tx1">
                    <a:lumMod val="75000"/>
                  </a:schemeClr>
                </a:solidFill>
                <a:hlinkClick r:id="rId3"/>
              </a:rPr>
              <a:t>ssa.gov/family</a:t>
            </a:r>
            <a:endParaRPr lang="en-US" sz="2400" b="1" dirty="0">
              <a:solidFill>
                <a:schemeClr val="tx1">
                  <a:lumMod val="75000"/>
                </a:schemeClr>
              </a:solidFill>
            </a:endParaRPr>
          </a:p>
        </p:txBody>
      </p:sp>
    </p:spTree>
    <p:extLst>
      <p:ext uri="{BB962C8B-B14F-4D97-AF65-F5344CB8AC3E}">
        <p14:creationId xmlns:p14="http://schemas.microsoft.com/office/powerpoint/2010/main" val="198347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39754"/>
            <a:ext cx="9144000" cy="602680"/>
          </a:xfrm>
        </p:spPr>
        <p:txBody>
          <a:bodyPr/>
          <a:lstStyle/>
          <a:p>
            <a:r>
              <a:rPr lang="en-US">
                <a:solidFill>
                  <a:schemeClr val="tx2">
                    <a:lumMod val="75000"/>
                  </a:schemeClr>
                </a:solidFill>
              </a:rPr>
              <a:t>Benefits for Divorced Spouses</a:t>
            </a:r>
            <a:endParaRPr lang="en-US"/>
          </a:p>
        </p:txBody>
      </p:sp>
      <p:sp>
        <p:nvSpPr>
          <p:cNvPr id="6" name="Content Placeholder 5"/>
          <p:cNvSpPr>
            <a:spLocks noGrp="1"/>
          </p:cNvSpPr>
          <p:nvPr>
            <p:ph sz="quarter" idx="10"/>
          </p:nvPr>
        </p:nvSpPr>
        <p:spPr>
          <a:xfrm>
            <a:off x="171249" y="1702220"/>
            <a:ext cx="8801502" cy="4032374"/>
          </a:xfrm>
        </p:spPr>
        <p:txBody>
          <a:bodyPr/>
          <a:lstStyle/>
          <a:p>
            <a:pPr marL="0" indent="0">
              <a:buNone/>
            </a:pPr>
            <a:r>
              <a:rPr lang="en-US" sz="2400" dirty="0"/>
              <a:t>You may receive benefits on your former spouse's record (even if they have remarried) if:</a:t>
            </a:r>
          </a:p>
          <a:p>
            <a:pPr lvl="1">
              <a:buFont typeface="Arial" panose="020B0604020202020204" pitchFamily="34" charset="0"/>
              <a:buChar char="•"/>
            </a:pPr>
            <a:r>
              <a:rPr lang="en-US" sz="2200" dirty="0"/>
              <a:t>Marriage lasted at least 10 years</a:t>
            </a:r>
          </a:p>
          <a:p>
            <a:pPr lvl="1">
              <a:buFont typeface="Arial" panose="020B0604020202020204" pitchFamily="34" charset="0"/>
              <a:buChar char="•"/>
            </a:pPr>
            <a:r>
              <a:rPr lang="en-US" sz="2200" dirty="0"/>
              <a:t>You are unmarried</a:t>
            </a:r>
          </a:p>
          <a:p>
            <a:pPr lvl="1">
              <a:buFont typeface="Arial" panose="020B0604020202020204" pitchFamily="34" charset="0"/>
              <a:buChar char="•"/>
            </a:pPr>
            <a:r>
              <a:rPr lang="en-US" sz="2200" dirty="0"/>
              <a:t>You are age 62 or older</a:t>
            </a:r>
          </a:p>
          <a:p>
            <a:pPr lvl="1">
              <a:buFont typeface="Arial" panose="020B0604020202020204" pitchFamily="34" charset="0"/>
              <a:buChar char="•"/>
            </a:pPr>
            <a:r>
              <a:rPr lang="en-US" sz="2200" dirty="0"/>
              <a:t>Your ex-spouse is at least 62 and eligible for Social Security retirement or disability benefits, even if not collecting</a:t>
            </a:r>
          </a:p>
          <a:p>
            <a:pPr lvl="1">
              <a:spcBef>
                <a:spcPts val="0"/>
              </a:spcBef>
              <a:spcAft>
                <a:spcPts val="1200"/>
              </a:spcAft>
              <a:buFont typeface="Arial" panose="020B0604020202020204" pitchFamily="34" charset="0"/>
              <a:buChar char="•"/>
            </a:pPr>
            <a:r>
              <a:rPr lang="en-US" sz="2200" dirty="0"/>
              <a:t>Benefit you would receive based on your own work is less than benefit you would receive based on ex-spouse’s work</a:t>
            </a:r>
            <a:endParaRPr lang="en-US" sz="2000" i="1" dirty="0"/>
          </a:p>
          <a:p>
            <a:pPr marL="0" indent="0" algn="ctr">
              <a:buNone/>
            </a:pPr>
            <a:r>
              <a:rPr lang="en-US" sz="2200" b="1" dirty="0">
                <a:solidFill>
                  <a:schemeClr val="tx1">
                    <a:lumMod val="75000"/>
                  </a:schemeClr>
                </a:solidFill>
                <a:hlinkClick r:id="rId3"/>
              </a:rPr>
              <a:t>ssa.gov/family/eligibility</a:t>
            </a:r>
            <a:endParaRPr lang="en-US" sz="2200" b="1" dirty="0">
              <a:solidFill>
                <a:schemeClr val="tx1">
                  <a:lumMod val="75000"/>
                </a:schemeClr>
              </a:solidFill>
            </a:endParaRPr>
          </a:p>
          <a:p>
            <a:pPr marL="0" indent="0">
              <a:buNone/>
            </a:pPr>
            <a:endParaRPr lang="en-US" dirty="0"/>
          </a:p>
        </p:txBody>
      </p:sp>
    </p:spTree>
    <p:extLst>
      <p:ext uri="{BB962C8B-B14F-4D97-AF65-F5344CB8AC3E}">
        <p14:creationId xmlns:p14="http://schemas.microsoft.com/office/powerpoint/2010/main" val="74208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Deemed Filing</a:t>
            </a:r>
            <a:endParaRPr lang="en-US" dirty="0"/>
          </a:p>
        </p:txBody>
      </p:sp>
      <p:sp>
        <p:nvSpPr>
          <p:cNvPr id="4" name="Content Placeholder 3"/>
          <p:cNvSpPr>
            <a:spLocks noGrp="1"/>
          </p:cNvSpPr>
          <p:nvPr>
            <p:ph sz="quarter" idx="11"/>
          </p:nvPr>
        </p:nvSpPr>
        <p:spPr>
          <a:xfrm>
            <a:off x="256675" y="935579"/>
            <a:ext cx="8582525" cy="4775410"/>
          </a:xfrm>
        </p:spPr>
        <p:txBody>
          <a:bodyPr/>
          <a:lstStyle/>
          <a:p>
            <a:r>
              <a:rPr lang="en-US" sz="2400" b="1" dirty="0"/>
              <a:t>If you were born on or after January 2, 1954</a:t>
            </a:r>
            <a:r>
              <a:rPr lang="en-US" sz="2400" dirty="0"/>
              <a:t> and are eligible for both retirement and spouse’s (or divorced spouse’s) benefits, you must apply for both benefits. This is called “deemed filing.” If you file for one benefit, you are “deemed” to file for the other one, too, even if you don’t become eligible for it until later.</a:t>
            </a:r>
          </a:p>
          <a:p>
            <a:pPr marL="0" indent="0">
              <a:buNone/>
            </a:pPr>
            <a:endParaRPr lang="en-US" sz="900" dirty="0"/>
          </a:p>
          <a:p>
            <a:pPr eaLnBrk="0" hangingPunct="0">
              <a:spcBef>
                <a:spcPts val="0"/>
              </a:spcBef>
            </a:pPr>
            <a:r>
              <a:rPr lang="en-US" sz="2400" dirty="0">
                <a:solidFill>
                  <a:srgbClr val="003366"/>
                </a:solidFill>
              </a:rPr>
              <a:t>Applies to people at any age who turned age 62 after January 1, 2016.</a:t>
            </a:r>
          </a:p>
          <a:p>
            <a:pPr marL="0" lvl="0" indent="0" algn="ctr">
              <a:spcBef>
                <a:spcPts val="0"/>
              </a:spcBef>
              <a:buNone/>
            </a:pPr>
            <a:endParaRPr lang="en-US" sz="2800" dirty="0">
              <a:solidFill>
                <a:srgbClr val="003366"/>
              </a:solidFill>
            </a:endParaRPr>
          </a:p>
          <a:p>
            <a:pPr marL="0" lvl="0" indent="0" algn="ctr">
              <a:spcBef>
                <a:spcPts val="0"/>
              </a:spcBef>
              <a:buNone/>
            </a:pPr>
            <a:r>
              <a:rPr lang="en-US" sz="2400" i="1" dirty="0">
                <a:solidFill>
                  <a:srgbClr val="003366"/>
                </a:solidFill>
              </a:rPr>
              <a:t>Note: There are two exceptions.</a:t>
            </a:r>
          </a:p>
          <a:p>
            <a:pPr marL="0" lvl="0" indent="0" algn="ctr">
              <a:spcBef>
                <a:spcPts val="0"/>
              </a:spcBef>
              <a:buNone/>
            </a:pPr>
            <a:endParaRPr lang="en-US" sz="2400" i="1" dirty="0">
              <a:solidFill>
                <a:srgbClr val="003366"/>
              </a:solidFill>
            </a:endParaRPr>
          </a:p>
          <a:p>
            <a:pPr marL="0" lvl="0" indent="0" algn="ctr">
              <a:spcBef>
                <a:spcPts val="0"/>
              </a:spcBef>
              <a:buNone/>
            </a:pPr>
            <a:r>
              <a:rPr lang="en-US" sz="2400" b="1" dirty="0">
                <a:solidFill>
                  <a:schemeClr val="bg1"/>
                </a:solidFill>
                <a:hlinkClick r:id="rId3"/>
              </a:rPr>
              <a:t>ssa.gov/benefits/retirement/planner/claiming.html</a:t>
            </a:r>
            <a:endParaRPr lang="en-US" sz="2400" b="1" i="1" dirty="0">
              <a:solidFill>
                <a:srgbClr val="003366"/>
              </a:solidFill>
            </a:endParaRPr>
          </a:p>
          <a:p>
            <a:pPr marL="0" indent="0">
              <a:buNone/>
            </a:pPr>
            <a:endParaRPr lang="en-US" dirty="0"/>
          </a:p>
        </p:txBody>
      </p:sp>
    </p:spTree>
    <p:extLst>
      <p:ext uri="{BB962C8B-B14F-4D97-AF65-F5344CB8AC3E}">
        <p14:creationId xmlns:p14="http://schemas.microsoft.com/office/powerpoint/2010/main" val="289073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671209"/>
          </a:xfrm>
        </p:spPr>
        <p:txBody>
          <a:bodyPr/>
          <a:lstStyle/>
          <a:p>
            <a:pPr lvl="0">
              <a:spcBef>
                <a:spcPts val="0"/>
              </a:spcBef>
            </a:pPr>
            <a:r>
              <a:rPr lang="en-US" dirty="0">
                <a:solidFill>
                  <a:srgbClr val="002060"/>
                </a:solidFill>
              </a:rPr>
              <a:t>Survivors Benefits</a:t>
            </a:r>
            <a:br>
              <a:rPr lang="en-US" sz="4200" dirty="0">
                <a:solidFill>
                  <a:srgbClr val="002060"/>
                </a:solidFill>
              </a:rPr>
            </a:br>
            <a:endParaRPr lang="en-US" sz="4200"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65918289"/>
              </p:ext>
            </p:extLst>
          </p:nvPr>
        </p:nvGraphicFramePr>
        <p:xfrm>
          <a:off x="129885" y="999811"/>
          <a:ext cx="8884227" cy="4297680"/>
        </p:xfrm>
        <a:graphic>
          <a:graphicData uri="http://schemas.openxmlformats.org/drawingml/2006/table">
            <a:tbl>
              <a:tblPr firstRow="1" bandRow="1">
                <a:tableStyleId>{69CF1AB2-1976-4502-BF36-3FF5EA218861}</a:tableStyleId>
              </a:tblPr>
              <a:tblGrid>
                <a:gridCol w="2743200">
                  <a:extLst>
                    <a:ext uri="{9D8B030D-6E8A-4147-A177-3AD203B41FA5}">
                      <a16:colId xmlns:a16="http://schemas.microsoft.com/office/drawing/2014/main" val="20000"/>
                    </a:ext>
                  </a:extLst>
                </a:gridCol>
                <a:gridCol w="6141027">
                  <a:extLst>
                    <a:ext uri="{9D8B030D-6E8A-4147-A177-3AD203B41FA5}">
                      <a16:colId xmlns:a16="http://schemas.microsoft.com/office/drawing/2014/main" val="20001"/>
                    </a:ext>
                  </a:extLst>
                </a:gridCol>
              </a:tblGrid>
              <a:tr h="998707">
                <a:tc>
                  <a:txBody>
                    <a:bodyPr/>
                    <a:lstStyle/>
                    <a:p>
                      <a:r>
                        <a:rPr lang="en-US" sz="2200" b="1" dirty="0"/>
                        <a:t>Child</a:t>
                      </a:r>
                      <a:endParaRPr lang="en-US" sz="2200" b="1" dirty="0">
                        <a:solidFill>
                          <a:schemeClr val="tx1"/>
                        </a:solidFill>
                      </a:endParaRPr>
                    </a:p>
                  </a:txBody>
                  <a:tcPr/>
                </a:tc>
                <a:tc>
                  <a:txBody>
                    <a:bodyPr/>
                    <a:lstStyle/>
                    <a:p>
                      <a:r>
                        <a:rPr lang="en-US" sz="2200" b="0" dirty="0"/>
                        <a:t>May receive benefits if unmarried and younger</a:t>
                      </a:r>
                      <a:r>
                        <a:rPr lang="en-US" sz="2200" b="0" baseline="0" dirty="0"/>
                        <a:t> than age </a:t>
                      </a:r>
                      <a:r>
                        <a:rPr lang="en-US" sz="2200" b="0" dirty="0"/>
                        <a:t>18, or between ages 18 and 19 and a full-time high school student</a:t>
                      </a:r>
                      <a:endParaRPr lang="en-US" sz="2200" b="0" dirty="0">
                        <a:solidFill>
                          <a:schemeClr val="tx1"/>
                        </a:solidFill>
                      </a:endParaRPr>
                    </a:p>
                  </a:txBody>
                  <a:tcPr/>
                </a:tc>
                <a:extLst>
                  <a:ext uri="{0D108BD9-81ED-4DB2-BD59-A6C34878D82A}">
                    <a16:rowId xmlns:a16="http://schemas.microsoft.com/office/drawing/2014/main" val="10000"/>
                  </a:ext>
                </a:extLst>
              </a:tr>
              <a:tr h="753570">
                <a:tc>
                  <a:txBody>
                    <a:bodyPr/>
                    <a:lstStyle/>
                    <a:p>
                      <a:r>
                        <a:rPr lang="en-US" sz="2200" b="1" dirty="0"/>
                        <a:t>Disabled Child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May receive benefits after age 18 if unmarried and has a disability that started before age 22</a:t>
                      </a:r>
                      <a:endParaRPr lang="en-US" sz="2200" dirty="0"/>
                    </a:p>
                  </a:txBody>
                  <a:tcPr/>
                </a:tc>
                <a:extLst>
                  <a:ext uri="{0D108BD9-81ED-4DB2-BD59-A6C34878D82A}">
                    <a16:rowId xmlns:a16="http://schemas.microsoft.com/office/drawing/2014/main" val="10001"/>
                  </a:ext>
                </a:extLst>
              </a:tr>
              <a:tr h="1871579">
                <a:tc>
                  <a:txBody>
                    <a:bodyPr/>
                    <a:lstStyle/>
                    <a:p>
                      <a:r>
                        <a:rPr lang="en-US" sz="2200" b="1" dirty="0"/>
                        <a:t>Surviving Spouse</a:t>
                      </a:r>
                    </a:p>
                    <a:p>
                      <a:r>
                        <a:rPr lang="en-US" sz="2200" b="1" dirty="0"/>
                        <a:t>or Divorced Surviving Spouse</a:t>
                      </a:r>
                      <a:br>
                        <a:rPr lang="en-US" sz="2200" dirty="0"/>
                      </a:br>
                      <a:endParaRPr lang="en-US" sz="2200" dirty="0"/>
                    </a:p>
                    <a:p>
                      <a:r>
                        <a:rPr lang="en-US" sz="2000" dirty="0"/>
                        <a:t>Note: Remarriage after age 60 will</a:t>
                      </a:r>
                      <a:r>
                        <a:rPr lang="en-US" sz="2000" baseline="0" dirty="0"/>
                        <a:t> not affect benefits.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a:t>May receive</a:t>
                      </a:r>
                      <a:r>
                        <a:rPr lang="en-US" sz="2200" baseline="0" dirty="0"/>
                        <a:t> </a:t>
                      </a:r>
                      <a:r>
                        <a:rPr lang="en-US" sz="2200" dirty="0"/>
                        <a:t>full benefits at full retirement age or reduced benefits: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as early as </a:t>
                      </a:r>
                      <a:r>
                        <a:rPr lang="en-US" sz="2200" dirty="0"/>
                        <a:t>age 60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as</a:t>
                      </a:r>
                      <a:r>
                        <a:rPr lang="en-US" sz="2200" baseline="0" dirty="0"/>
                        <a:t> </a:t>
                      </a:r>
                      <a:r>
                        <a:rPr lang="en-US" sz="2200" dirty="0"/>
                        <a:t>early as 50 and has a disability</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at any age if caring for a child of a deceased worker who is under age 16, has a disability, and receives child's benefits</a:t>
                      </a:r>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926925" y="5297491"/>
            <a:ext cx="7290148" cy="461665"/>
          </a:xfrm>
          <a:prstGeom prst="rect">
            <a:avLst/>
          </a:prstGeom>
        </p:spPr>
        <p:txBody>
          <a:bodyPr wrap="square">
            <a:spAutoFit/>
          </a:bodyPr>
          <a:lstStyle/>
          <a:p>
            <a:pPr algn="ctr"/>
            <a:r>
              <a:rPr lang="en-US" sz="2400" b="1" dirty="0">
                <a:solidFill>
                  <a:schemeClr val="tx1">
                    <a:lumMod val="75000"/>
                  </a:schemeClr>
                </a:solidFill>
                <a:hlinkClick r:id="rId3"/>
              </a:rPr>
              <a:t>ssa.gov/survivors</a:t>
            </a:r>
            <a:endParaRPr lang="en-US" sz="2400" b="1" dirty="0">
              <a:solidFill>
                <a:schemeClr val="tx1">
                  <a:lumMod val="75000"/>
                </a:schemeClr>
              </a:solidFill>
            </a:endParaRPr>
          </a:p>
        </p:txBody>
      </p:sp>
    </p:spTree>
    <p:extLst>
      <p:ext uri="{BB962C8B-B14F-4D97-AF65-F5344CB8AC3E}">
        <p14:creationId xmlns:p14="http://schemas.microsoft.com/office/powerpoint/2010/main" val="310901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12111"/>
            <a:ext cx="9144000" cy="641592"/>
          </a:xfrm>
        </p:spPr>
        <p:txBody>
          <a:bodyPr/>
          <a:lstStyle/>
          <a:p>
            <a:r>
              <a:rPr lang="en-US" dirty="0"/>
              <a:t>Survivors Benefits</a:t>
            </a:r>
          </a:p>
        </p:txBody>
      </p:sp>
      <p:sp>
        <p:nvSpPr>
          <p:cNvPr id="4" name="Content Placeholder 3"/>
          <p:cNvSpPr>
            <a:spLocks noGrp="1"/>
          </p:cNvSpPr>
          <p:nvPr>
            <p:ph sz="quarter" idx="10"/>
          </p:nvPr>
        </p:nvSpPr>
        <p:spPr>
          <a:xfrm>
            <a:off x="250724" y="1731522"/>
            <a:ext cx="8613058" cy="4114367"/>
          </a:xfrm>
        </p:spPr>
        <p:txBody>
          <a:bodyPr/>
          <a:lstStyle/>
          <a:p>
            <a:pPr marL="0" lvl="0" indent="0">
              <a:spcBef>
                <a:spcPts val="0"/>
              </a:spcBef>
              <a:buNone/>
            </a:pPr>
            <a:r>
              <a:rPr lang="en-US" sz="2800" dirty="0">
                <a:solidFill>
                  <a:srgbClr val="003366"/>
                </a:solidFill>
              </a:rPr>
              <a:t>When you pass away, your surviving spouse may:</a:t>
            </a:r>
          </a:p>
          <a:p>
            <a:pPr marL="914400" lvl="1" indent="-457200">
              <a:spcBef>
                <a:spcPts val="1200"/>
              </a:spcBef>
              <a:buFont typeface="Arial" panose="020B0604020202020204" pitchFamily="34" charset="0"/>
              <a:buChar char="•"/>
            </a:pPr>
            <a:r>
              <a:rPr lang="en-US" dirty="0">
                <a:solidFill>
                  <a:srgbClr val="003366"/>
                </a:solidFill>
              </a:rPr>
              <a:t>Claim survivors benefits as early as age 50 if they have a disability, otherwise any age between 60 and full retirement age;</a:t>
            </a:r>
            <a:endParaRPr lang="en-US" dirty="0"/>
          </a:p>
          <a:p>
            <a:pPr marL="914400" lvl="1" indent="-457200">
              <a:spcBef>
                <a:spcPts val="0"/>
              </a:spcBef>
              <a:buFont typeface="Arial" panose="020B0604020202020204" pitchFamily="34" charset="0"/>
              <a:buChar char="•"/>
            </a:pPr>
            <a:r>
              <a:rPr lang="en-US" dirty="0">
                <a:solidFill>
                  <a:srgbClr val="003366"/>
                </a:solidFill>
              </a:rPr>
              <a:t>At age 60, receive 71.5% of your full benefit and increases each month they wait up to 100% if they start at full retirement age; or</a:t>
            </a:r>
          </a:p>
          <a:p>
            <a:pPr marL="914400" lvl="1" indent="-457200">
              <a:spcBef>
                <a:spcPts val="0"/>
              </a:spcBef>
              <a:buFont typeface="Arial" panose="020B0604020202020204" pitchFamily="34" charset="0"/>
              <a:buChar char="•"/>
            </a:pPr>
            <a:r>
              <a:rPr lang="en-US" dirty="0">
                <a:solidFill>
                  <a:srgbClr val="003366"/>
                </a:solidFill>
              </a:rPr>
              <a:t>At full retirement age, receive 100% of your unreduced benefit.</a:t>
            </a:r>
          </a:p>
        </p:txBody>
      </p:sp>
    </p:spTree>
    <p:extLst>
      <p:ext uri="{BB962C8B-B14F-4D97-AF65-F5344CB8AC3E}">
        <p14:creationId xmlns:p14="http://schemas.microsoft.com/office/powerpoint/2010/main" val="5279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943583"/>
            <a:ext cx="9144000" cy="719847"/>
          </a:xfrm>
        </p:spPr>
        <p:txBody>
          <a:bodyPr/>
          <a:lstStyle/>
          <a:p>
            <a:r>
              <a:rPr lang="en-US" dirty="0">
                <a:solidFill>
                  <a:schemeClr val="tx2">
                    <a:lumMod val="75000"/>
                  </a:schemeClr>
                </a:solidFill>
              </a:rPr>
              <a:t>Auxiliary Benefits for Children</a:t>
            </a:r>
            <a:endParaRPr lang="en-US" dirty="0"/>
          </a:p>
        </p:txBody>
      </p:sp>
      <p:sp>
        <p:nvSpPr>
          <p:cNvPr id="10" name="Content Placeholder 9"/>
          <p:cNvSpPr>
            <a:spLocks noGrp="1"/>
          </p:cNvSpPr>
          <p:nvPr>
            <p:ph sz="quarter" idx="10"/>
          </p:nvPr>
        </p:nvSpPr>
        <p:spPr>
          <a:xfrm>
            <a:off x="0" y="1659985"/>
            <a:ext cx="4535487" cy="3863975"/>
          </a:xfrm>
        </p:spPr>
        <p:txBody>
          <a:bodyPr/>
          <a:lstStyle/>
          <a:p>
            <a:pPr marL="0" indent="0" algn="ctr">
              <a:buNone/>
            </a:pPr>
            <a:r>
              <a:rPr lang="en-US" sz="2400"/>
              <a:t>A child must have:</a:t>
            </a:r>
          </a:p>
          <a:p>
            <a:pPr lvl="1">
              <a:spcBef>
                <a:spcPts val="1200"/>
              </a:spcBef>
              <a:buFont typeface="Arial" panose="020B0604020202020204" pitchFamily="34" charset="0"/>
              <a:buChar char="•"/>
            </a:pPr>
            <a:r>
              <a:rPr lang="en-US" sz="2400" dirty="0">
                <a:effectLst/>
              </a:rPr>
              <a:t>A parent entitled to benefits due to disability or retirement</a:t>
            </a:r>
            <a:r>
              <a:rPr lang="en-US" sz="2400"/>
              <a:t>; or</a:t>
            </a:r>
          </a:p>
          <a:p>
            <a:pPr lvl="1">
              <a:buFont typeface="Arial" panose="020B0604020202020204" pitchFamily="34" charset="0"/>
              <a:buChar char="•"/>
            </a:pPr>
            <a:r>
              <a:rPr lang="en-US" sz="2400"/>
              <a:t>A parent who died after having worked long enough in a job where they paid Social Security taxes.</a:t>
            </a:r>
          </a:p>
        </p:txBody>
      </p:sp>
      <p:sp>
        <p:nvSpPr>
          <p:cNvPr id="11" name="Content Placeholder 10"/>
          <p:cNvSpPr>
            <a:spLocks noGrp="1"/>
          </p:cNvSpPr>
          <p:nvPr>
            <p:ph sz="quarter" idx="11"/>
          </p:nvPr>
        </p:nvSpPr>
        <p:spPr>
          <a:xfrm>
            <a:off x="4572000" y="1659984"/>
            <a:ext cx="4355901" cy="3863975"/>
          </a:xfrm>
        </p:spPr>
        <p:txBody>
          <a:bodyPr/>
          <a:lstStyle/>
          <a:p>
            <a:pPr marL="0" lvl="0" indent="0">
              <a:spcBef>
                <a:spcPts val="0"/>
              </a:spcBef>
              <a:buNone/>
            </a:pPr>
            <a:r>
              <a:rPr lang="en-US" sz="2400" dirty="0">
                <a:solidFill>
                  <a:srgbClr val="003366"/>
                </a:solidFill>
              </a:rPr>
              <a:t>The child must also be:</a:t>
            </a:r>
          </a:p>
          <a:p>
            <a:pPr lvl="0">
              <a:spcBef>
                <a:spcPts val="1200"/>
              </a:spcBef>
            </a:pPr>
            <a:r>
              <a:rPr lang="en-US" sz="2400" dirty="0">
                <a:solidFill>
                  <a:srgbClr val="003366"/>
                </a:solidFill>
              </a:rPr>
              <a:t>Unmarried;</a:t>
            </a:r>
          </a:p>
          <a:p>
            <a:pPr lvl="0">
              <a:spcBef>
                <a:spcPts val="0"/>
              </a:spcBef>
            </a:pPr>
            <a:r>
              <a:rPr lang="en-US" sz="2400" dirty="0">
                <a:solidFill>
                  <a:srgbClr val="003366"/>
                </a:solidFill>
              </a:rPr>
              <a:t>Younger than age 18;</a:t>
            </a:r>
          </a:p>
          <a:p>
            <a:pPr lvl="0">
              <a:spcBef>
                <a:spcPts val="0"/>
              </a:spcBef>
            </a:pPr>
            <a:r>
              <a:rPr lang="en-US" sz="2400" dirty="0">
                <a:solidFill>
                  <a:srgbClr val="003366"/>
                </a:solidFill>
              </a:rPr>
              <a:t>18-19 years old and a full-time high school student;</a:t>
            </a:r>
          </a:p>
          <a:p>
            <a:pPr lvl="0">
              <a:spcBef>
                <a:spcPts val="0"/>
              </a:spcBef>
            </a:pPr>
            <a:r>
              <a:rPr lang="en-US" sz="2400" dirty="0">
                <a:solidFill>
                  <a:srgbClr val="003366"/>
                </a:solidFill>
              </a:rPr>
              <a:t>18 or older and have a disability that started before age 22</a:t>
            </a:r>
            <a:r>
              <a:rPr lang="en-US" sz="2800" dirty="0">
                <a:solidFill>
                  <a:srgbClr val="003366"/>
                </a:solidFill>
              </a:rPr>
              <a:t>.</a:t>
            </a:r>
            <a:endParaRPr lang="en-US" sz="2800" dirty="0"/>
          </a:p>
        </p:txBody>
      </p:sp>
      <p:sp>
        <p:nvSpPr>
          <p:cNvPr id="6" name="Rectangle 5"/>
          <p:cNvSpPr/>
          <p:nvPr/>
        </p:nvSpPr>
        <p:spPr>
          <a:xfrm>
            <a:off x="460304" y="5293126"/>
            <a:ext cx="8223392" cy="461665"/>
          </a:xfrm>
          <a:prstGeom prst="rect">
            <a:avLst/>
          </a:prstGeom>
        </p:spPr>
        <p:txBody>
          <a:bodyPr wrap="square">
            <a:spAutoFit/>
          </a:bodyPr>
          <a:lstStyle/>
          <a:p>
            <a:pPr algn="ctr"/>
            <a:r>
              <a:rPr lang="en-US" sz="2400" b="1" dirty="0">
                <a:solidFill>
                  <a:schemeClr val="tx1">
                    <a:lumMod val="75000"/>
                  </a:schemeClr>
                </a:solidFill>
                <a:hlinkClick r:id="rId3"/>
              </a:rPr>
              <a:t>ssa.gov/family</a:t>
            </a:r>
            <a:endParaRPr lang="en-US" sz="2400" b="1" dirty="0">
              <a:solidFill>
                <a:schemeClr val="tx1">
                  <a:lumMod val="75000"/>
                </a:schemeClr>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364396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Survivors Benefits</a:t>
            </a:r>
          </a:p>
        </p:txBody>
      </p:sp>
      <p:sp>
        <p:nvSpPr>
          <p:cNvPr id="3" name="Content Placeholder 2"/>
          <p:cNvSpPr>
            <a:spLocks noGrp="1"/>
          </p:cNvSpPr>
          <p:nvPr>
            <p:ph sz="quarter" idx="10"/>
          </p:nvPr>
        </p:nvSpPr>
        <p:spPr>
          <a:xfrm>
            <a:off x="626301" y="1825254"/>
            <a:ext cx="7766137" cy="2737416"/>
          </a:xfrm>
        </p:spPr>
        <p:txBody>
          <a:bodyPr/>
          <a:lstStyle/>
          <a:p>
            <a:pPr marL="228600" lvl="0" indent="-228600">
              <a:spcBef>
                <a:spcPts val="1200"/>
              </a:spcBef>
            </a:pPr>
            <a:r>
              <a:rPr lang="en-US" sz="2600" dirty="0">
                <a:solidFill>
                  <a:srgbClr val="003366"/>
                </a:solidFill>
              </a:rPr>
              <a:t>Lump Sum Death Payment of $255 is a one-time payment to surviving spouse or child(ren) who meet certain requirements.</a:t>
            </a:r>
          </a:p>
          <a:p>
            <a:pPr marL="228600" indent="-228600">
              <a:spcBef>
                <a:spcPts val="1200"/>
              </a:spcBef>
            </a:pPr>
            <a:r>
              <a:rPr lang="en-US" sz="2600" dirty="0">
                <a:solidFill>
                  <a:srgbClr val="003366"/>
                </a:solidFill>
              </a:rPr>
              <a:t>Parents’ Benefits are for a parent age 62 or older who was receiving at least one-half support from their child.</a:t>
            </a:r>
          </a:p>
          <a:p>
            <a:pPr marL="0" indent="0">
              <a:spcBef>
                <a:spcPts val="1200"/>
              </a:spcBef>
              <a:buNone/>
            </a:pPr>
            <a:endParaRPr lang="en-US" sz="1000" dirty="0">
              <a:solidFill>
                <a:srgbClr val="003366"/>
              </a:solidFill>
            </a:endParaRPr>
          </a:p>
          <a:p>
            <a:pPr marL="0" lvl="0" indent="0" algn="ctr">
              <a:spcBef>
                <a:spcPts val="1200"/>
              </a:spcBef>
              <a:buNone/>
            </a:pPr>
            <a:endParaRPr lang="en-US" sz="2200" b="1" dirty="0">
              <a:solidFill>
                <a:srgbClr val="C00000"/>
              </a:solidFill>
            </a:endParaRPr>
          </a:p>
          <a:p>
            <a:pPr marL="0" lvl="0" indent="0" algn="ctr">
              <a:spcBef>
                <a:spcPts val="1200"/>
              </a:spcBef>
              <a:buNone/>
            </a:pPr>
            <a:r>
              <a:rPr lang="en-US" sz="2400" b="1" dirty="0">
                <a:solidFill>
                  <a:schemeClr val="tx1">
                    <a:lumMod val="75000"/>
                  </a:schemeClr>
                </a:solidFill>
                <a:hlinkClick r:id="rId3"/>
              </a:rPr>
              <a:t>ssa.gov/survivors</a:t>
            </a:r>
            <a:endParaRPr lang="en-US" sz="2400" b="1" dirty="0">
              <a:solidFill>
                <a:schemeClr val="tx1">
                  <a:lumMod val="75000"/>
                </a:schemeClr>
              </a:solidFill>
            </a:endParaRPr>
          </a:p>
        </p:txBody>
      </p:sp>
    </p:spTree>
    <p:extLst>
      <p:ext uri="{BB962C8B-B14F-4D97-AF65-F5344CB8AC3E}">
        <p14:creationId xmlns:p14="http://schemas.microsoft.com/office/powerpoint/2010/main" val="273159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61E2-B2CE-E2A5-D63D-9D43331D594F}"/>
              </a:ext>
            </a:extLst>
          </p:cNvPr>
          <p:cNvSpPr>
            <a:spLocks noGrp="1"/>
          </p:cNvSpPr>
          <p:nvPr>
            <p:ph type="title"/>
          </p:nvPr>
        </p:nvSpPr>
        <p:spPr>
          <a:xfrm>
            <a:off x="46416" y="0"/>
            <a:ext cx="9109188" cy="924675"/>
          </a:xfrm>
        </p:spPr>
        <p:txBody>
          <a:bodyPr lIns="91440" tIns="45720" rIns="91440" bIns="45720" anchor="t"/>
          <a:lstStyle/>
          <a:p>
            <a:r>
              <a:rPr lang="en-US" sz="4000" dirty="0">
                <a:cs typeface="Times"/>
              </a:rPr>
              <a:t>What is the Social Security Fairness Act?</a:t>
            </a:r>
            <a:endParaRPr lang="en-US" sz="4000">
              <a:cs typeface="Times"/>
            </a:endParaRPr>
          </a:p>
        </p:txBody>
      </p:sp>
      <p:sp>
        <p:nvSpPr>
          <p:cNvPr id="3" name="Content Placeholder 2">
            <a:extLst>
              <a:ext uri="{FF2B5EF4-FFF2-40B4-BE49-F238E27FC236}">
                <a16:creationId xmlns:a16="http://schemas.microsoft.com/office/drawing/2014/main" id="{8BD6C736-68CE-7009-3E20-D2AE514048D3}"/>
              </a:ext>
            </a:extLst>
          </p:cNvPr>
          <p:cNvSpPr>
            <a:spLocks noGrp="1"/>
          </p:cNvSpPr>
          <p:nvPr>
            <p:ph sz="quarter" idx="11"/>
          </p:nvPr>
        </p:nvSpPr>
        <p:spPr>
          <a:xfrm>
            <a:off x="155479" y="932761"/>
            <a:ext cx="8889565" cy="4861632"/>
          </a:xfrm>
        </p:spPr>
        <p:txBody>
          <a:bodyPr lIns="91440" tIns="45720" rIns="91440" bIns="45720" anchor="t"/>
          <a:lstStyle/>
          <a:p>
            <a:pPr marL="0" indent="0">
              <a:buNone/>
            </a:pPr>
            <a:r>
              <a:rPr lang="en-US" sz="1950" dirty="0">
                <a:ea typeface="+mn-lt"/>
                <a:cs typeface="+mn-lt"/>
              </a:rPr>
              <a:t>The Social Security Fairness Act (Act) was signed into law on January 5, 2025. </a:t>
            </a:r>
          </a:p>
          <a:p>
            <a:pPr marL="0" indent="0">
              <a:buNone/>
            </a:pPr>
            <a:endParaRPr lang="en-US" sz="1950" dirty="0">
              <a:ea typeface="+mn-lt"/>
              <a:cs typeface="+mn-lt"/>
            </a:endParaRPr>
          </a:p>
          <a:p>
            <a:pPr marL="0" indent="0">
              <a:buNone/>
            </a:pPr>
            <a:r>
              <a:rPr lang="en-US" sz="1950" dirty="0">
                <a:ea typeface="+mn-lt"/>
                <a:cs typeface="+mn-lt"/>
              </a:rPr>
              <a:t>The Act ends the Windfall Elimination Provision (WEP) and Government Pension Offset (GPO). This law increases Social Security benefits for certain types of workers, including some: </a:t>
            </a:r>
            <a:br>
              <a:rPr lang="en-US" sz="1950" dirty="0">
                <a:ea typeface="+mn-lt"/>
                <a:cs typeface="+mn-lt"/>
              </a:rPr>
            </a:br>
            <a:endParaRPr lang="en-US" sz="1950" dirty="0">
              <a:ea typeface="+mn-lt"/>
              <a:cs typeface="+mn-lt"/>
            </a:endParaRPr>
          </a:p>
          <a:p>
            <a:pPr lvl="1">
              <a:buChar char="•"/>
            </a:pPr>
            <a:r>
              <a:rPr lang="en-US" sz="1950" dirty="0">
                <a:ea typeface="+mn-lt"/>
                <a:cs typeface="+mn-lt"/>
              </a:rPr>
              <a:t>teachers, firefighters, and police officers in many states;</a:t>
            </a:r>
            <a:endParaRPr lang="en-US" sz="1950" dirty="0">
              <a:cs typeface="Helvetica"/>
            </a:endParaRPr>
          </a:p>
          <a:p>
            <a:pPr lvl="1">
              <a:buChar char="•"/>
            </a:pPr>
            <a:r>
              <a:rPr lang="en-US" sz="1950" dirty="0">
                <a:ea typeface="+mn-lt"/>
                <a:cs typeface="+mn-lt"/>
              </a:rPr>
              <a:t>federal employees covered by the Civil Service Retirement System; and</a:t>
            </a:r>
            <a:endParaRPr lang="en-US" sz="1950" dirty="0">
              <a:cs typeface="Helvetica"/>
            </a:endParaRPr>
          </a:p>
          <a:p>
            <a:pPr lvl="1">
              <a:buChar char="•"/>
            </a:pPr>
            <a:r>
              <a:rPr lang="en-US" sz="1950" dirty="0">
                <a:ea typeface="+mn-lt"/>
                <a:cs typeface="+mn-lt"/>
              </a:rPr>
              <a:t>people whose work had been covered by a foreign social security system.</a:t>
            </a:r>
          </a:p>
          <a:p>
            <a:pPr marL="57150" indent="0">
              <a:buNone/>
            </a:pPr>
            <a:br>
              <a:rPr lang="en-US" sz="1950" dirty="0">
                <a:cs typeface="Helvetica"/>
              </a:rPr>
            </a:br>
            <a:r>
              <a:rPr lang="en-US" sz="1950" dirty="0">
                <a:cs typeface="Helvetica"/>
              </a:rPr>
              <a:t>To learn more below about the steps the Social Security Administration is taking to implement the law, visit: </a:t>
            </a:r>
            <a:br>
              <a:rPr lang="en-US" sz="1950" dirty="0">
                <a:cs typeface="Helvetica"/>
              </a:rPr>
            </a:br>
            <a:r>
              <a:rPr lang="en-US" sz="1950" b="1" dirty="0">
                <a:cs typeface="Helvetica"/>
                <a:hlinkClick r:id="rId3"/>
              </a:rPr>
              <a:t>ssa.gov/benefits/retirement/social-security-fairness-act.html</a:t>
            </a:r>
            <a:endParaRPr lang="en-US" sz="1950" dirty="0">
              <a:cs typeface="Helvetica"/>
            </a:endParaRPr>
          </a:p>
        </p:txBody>
      </p:sp>
    </p:spTree>
    <p:extLst>
      <p:ext uri="{BB962C8B-B14F-4D97-AF65-F5344CB8AC3E}">
        <p14:creationId xmlns:p14="http://schemas.microsoft.com/office/powerpoint/2010/main" val="68460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106232A-5326-490A-9ED3-2DC25D353352}"/>
              </a:ext>
            </a:extLst>
          </p:cNvPr>
          <p:cNvSpPr>
            <a:spLocks noGrp="1"/>
          </p:cNvSpPr>
          <p:nvPr>
            <p:ph type="title"/>
          </p:nvPr>
        </p:nvSpPr>
        <p:spPr>
          <a:xfrm>
            <a:off x="0" y="0"/>
            <a:ext cx="9144000" cy="868363"/>
          </a:xfrm>
        </p:spPr>
        <p:txBody>
          <a:bodyPr/>
          <a:lstStyle/>
          <a:p>
            <a:pPr marL="0" marR="0">
              <a:spcBef>
                <a:spcPts val="0"/>
              </a:spcBef>
              <a:spcAft>
                <a:spcPts val="0"/>
              </a:spcAft>
            </a:pPr>
            <a:r>
              <a:rPr lang="en-US" b="1">
                <a:effectLst/>
                <a:ea typeface="Calibri" panose="020F0502020204030204" pitchFamily="34" charset="0"/>
                <a:cs typeface="Arial" panose="020B0604020202020204" pitchFamily="34" charset="0"/>
              </a:rPr>
              <a:t>Social Security Number and Card </a:t>
            </a:r>
            <a:endParaRPr lang="en-US">
              <a:effectLst/>
              <a:ea typeface="Calibri" panose="020F050202020403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426A1575-02E4-4218-9940-A1E62CE780BD}"/>
              </a:ext>
            </a:extLst>
          </p:cNvPr>
          <p:cNvSpPr>
            <a:spLocks noGrp="1"/>
          </p:cNvSpPr>
          <p:nvPr>
            <p:ph sz="quarter" idx="11"/>
          </p:nvPr>
        </p:nvSpPr>
        <p:spPr>
          <a:xfrm>
            <a:off x="76200" y="849818"/>
            <a:ext cx="8991600" cy="4910660"/>
          </a:xfrm>
        </p:spPr>
        <p:txBody>
          <a:bodyPr lIns="91440" tIns="45720" rIns="91440" bIns="45720" anchor="t"/>
          <a:lstStyle/>
          <a:p>
            <a:pPr marL="0" lvl="0" indent="0">
              <a:spcBef>
                <a:spcPts val="0"/>
              </a:spcBef>
              <a:buNone/>
            </a:pPr>
            <a:r>
              <a:rPr lang="en-US" sz="1950" dirty="0">
                <a:solidFill>
                  <a:srgbClr val="003366"/>
                </a:solidFill>
              </a:rPr>
              <a:t>Applying online is the fastest way to request a Social Security card. Just go to </a:t>
            </a:r>
            <a:r>
              <a:rPr lang="en-US" sz="1950" b="1" dirty="0">
                <a:solidFill>
                  <a:srgbClr val="003366"/>
                </a:solidFill>
                <a:hlinkClick r:id="rId3"/>
              </a:rPr>
              <a:t>ssa.gov/number-card</a:t>
            </a:r>
            <a:r>
              <a:rPr lang="en-US" sz="1950" dirty="0">
                <a:solidFill>
                  <a:srgbClr val="003366"/>
                </a:solidFill>
              </a:rPr>
              <a:t> and answer a few questions to find out the best way to apply.</a:t>
            </a:r>
          </a:p>
          <a:p>
            <a:pPr marL="0" lvl="0" indent="0">
              <a:spcBef>
                <a:spcPts val="0"/>
              </a:spcBef>
              <a:buNone/>
            </a:pPr>
            <a:endParaRPr lang="en-US" sz="1950" dirty="0">
              <a:solidFill>
                <a:srgbClr val="003366"/>
              </a:solidFill>
            </a:endParaRPr>
          </a:p>
          <a:p>
            <a:pPr marL="0" lvl="0" indent="0">
              <a:spcBef>
                <a:spcPts val="0"/>
              </a:spcBef>
              <a:buNone/>
            </a:pPr>
            <a:r>
              <a:rPr lang="en-US" sz="1950" dirty="0">
                <a:solidFill>
                  <a:srgbClr val="003366"/>
                </a:solidFill>
              </a:rPr>
              <a:t>You can: </a:t>
            </a:r>
            <a:endParaRPr lang="en-US" sz="1950" dirty="0">
              <a:solidFill>
                <a:srgbClr val="003366"/>
              </a:solidFill>
              <a:cs typeface="Helvetica"/>
            </a:endParaRPr>
          </a:p>
          <a:p>
            <a:pPr>
              <a:spcBef>
                <a:spcPts val="0"/>
              </a:spcBef>
            </a:pPr>
            <a:r>
              <a:rPr lang="en-US" sz="1950" dirty="0">
                <a:solidFill>
                  <a:srgbClr val="003366"/>
                </a:solidFill>
              </a:rPr>
              <a:t>Request a Social Security number for the first time.</a:t>
            </a:r>
          </a:p>
          <a:p>
            <a:pPr>
              <a:spcBef>
                <a:spcPts val="0"/>
              </a:spcBef>
            </a:pPr>
            <a:r>
              <a:rPr lang="en-US" sz="1950" dirty="0">
                <a:solidFill>
                  <a:srgbClr val="003366"/>
                </a:solidFill>
              </a:rPr>
              <a:t>Request a replacement Social Security card.</a:t>
            </a:r>
          </a:p>
          <a:p>
            <a:pPr>
              <a:spcBef>
                <a:spcPts val="0"/>
              </a:spcBef>
            </a:pPr>
            <a:r>
              <a:rPr lang="en-US" sz="1950" dirty="0">
                <a:solidFill>
                  <a:srgbClr val="003366"/>
                </a:solidFill>
              </a:rPr>
              <a:t>Update or correct your personal information </a:t>
            </a:r>
            <a:br>
              <a:rPr lang="en-US" sz="1950" dirty="0"/>
            </a:br>
            <a:r>
              <a:rPr lang="en-US" sz="1950" dirty="0">
                <a:solidFill>
                  <a:srgbClr val="003366"/>
                </a:solidFill>
              </a:rPr>
              <a:t>(e.g., name, date of birth).</a:t>
            </a:r>
            <a:br>
              <a:rPr lang="en-US" sz="1950" dirty="0"/>
            </a:br>
            <a:endParaRPr lang="en-US" sz="1950" dirty="0">
              <a:solidFill>
                <a:srgbClr val="003366"/>
              </a:solidFill>
            </a:endParaRPr>
          </a:p>
          <a:p>
            <a:pPr marL="0" lvl="0" indent="0">
              <a:spcBef>
                <a:spcPts val="0"/>
              </a:spcBef>
              <a:buNone/>
            </a:pPr>
            <a:r>
              <a:rPr lang="en-US" sz="1950" dirty="0">
                <a:solidFill>
                  <a:srgbClr val="003366"/>
                </a:solidFill>
              </a:rPr>
              <a:t>You may be able to apply completely online. In some cases, you can start the process online and complete it at a local Social Security office or Card Center. You may also have the option to self-schedule an in-office appointment online to finish the process. If you are unable to self-schedule online, please call </a:t>
            </a:r>
            <a:br>
              <a:rPr lang="en-US" sz="1950" dirty="0"/>
            </a:br>
            <a:r>
              <a:rPr lang="en-US" sz="1950" b="1" dirty="0">
                <a:solidFill>
                  <a:srgbClr val="003366"/>
                </a:solidFill>
              </a:rPr>
              <a:t>1-800-772-1213</a:t>
            </a:r>
            <a:r>
              <a:rPr lang="en-US" sz="1950" dirty="0">
                <a:solidFill>
                  <a:srgbClr val="003366"/>
                </a:solidFill>
              </a:rPr>
              <a:t> to make an appointment to come into a local office. If you are deaf or hard of hearing, please call our TTY number, </a:t>
            </a:r>
            <a:r>
              <a:rPr lang="en-US" sz="1950" b="1" dirty="0">
                <a:solidFill>
                  <a:srgbClr val="003366"/>
                </a:solidFill>
              </a:rPr>
              <a:t>1-800-325-0778</a:t>
            </a:r>
            <a:r>
              <a:rPr lang="en-US" sz="1950" dirty="0">
                <a:solidFill>
                  <a:srgbClr val="003366"/>
                </a:solidFill>
              </a:rPr>
              <a:t>.</a:t>
            </a:r>
            <a:endParaRPr lang="en-US" sz="1950" dirty="0">
              <a:solidFill>
                <a:srgbClr val="003366"/>
              </a:solidFill>
              <a:cs typeface="Helvetica"/>
            </a:endParaRPr>
          </a:p>
        </p:txBody>
      </p:sp>
      <p:pic>
        <p:nvPicPr>
          <p:cNvPr id="3" name="Picture 2" descr="QR Code link to ssa.gov/number-card">
            <a:extLst>
              <a:ext uri="{FF2B5EF4-FFF2-40B4-BE49-F238E27FC236}">
                <a16:creationId xmlns:a16="http://schemas.microsoft.com/office/drawing/2014/main" id="{D681AA46-F95B-2E03-8DE2-AE8B4145D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290" y="1507465"/>
            <a:ext cx="2309998" cy="2309998"/>
          </a:xfrm>
          <a:prstGeom prst="rect">
            <a:avLst/>
          </a:prstGeom>
        </p:spPr>
      </p:pic>
    </p:spTree>
    <p:extLst>
      <p:ext uri="{BB962C8B-B14F-4D97-AF65-F5344CB8AC3E}">
        <p14:creationId xmlns:p14="http://schemas.microsoft.com/office/powerpoint/2010/main" val="181947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8969"/>
            <a:ext cx="9144000" cy="620672"/>
          </a:xfrm>
        </p:spPr>
        <p:txBody>
          <a:bodyPr/>
          <a:lstStyle/>
          <a:p>
            <a:pPr lvl="0">
              <a:spcBef>
                <a:spcPts val="0"/>
              </a:spcBef>
            </a:pPr>
            <a:r>
              <a:rPr lang="en-US" dirty="0">
                <a:solidFill>
                  <a:srgbClr val="003366"/>
                </a:solidFill>
              </a:rPr>
              <a:t>Medicare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4284786"/>
              </p:ext>
            </p:extLst>
          </p:nvPr>
        </p:nvGraphicFramePr>
        <p:xfrm>
          <a:off x="228600" y="1630772"/>
          <a:ext cx="8793480" cy="3718560"/>
        </p:xfrm>
        <a:graphic>
          <a:graphicData uri="http://schemas.openxmlformats.org/drawingml/2006/table">
            <a:tbl>
              <a:tblPr firstRow="1" bandRow="1">
                <a:tableStyleId>{5C22544A-7EE6-4342-B048-85BDC9FD1C3A}</a:tableStyleId>
              </a:tblPr>
              <a:tblGrid>
                <a:gridCol w="4037243">
                  <a:extLst>
                    <a:ext uri="{9D8B030D-6E8A-4147-A177-3AD203B41FA5}">
                      <a16:colId xmlns:a16="http://schemas.microsoft.com/office/drawing/2014/main" val="2022696171"/>
                    </a:ext>
                  </a:extLst>
                </a:gridCol>
                <a:gridCol w="4756237">
                  <a:extLst>
                    <a:ext uri="{9D8B030D-6E8A-4147-A177-3AD203B41FA5}">
                      <a16:colId xmlns:a16="http://schemas.microsoft.com/office/drawing/2014/main" val="479563972"/>
                    </a:ext>
                  </a:extLst>
                </a:gridCol>
              </a:tblGrid>
              <a:tr h="370840">
                <a:tc>
                  <a:txBody>
                    <a:bodyPr/>
                    <a:lstStyle/>
                    <a:p>
                      <a:pPr algn="ctr"/>
                      <a:r>
                        <a:rPr lang="en-US" sz="2200" b="1" dirty="0"/>
                        <a:t>Original</a:t>
                      </a:r>
                      <a:r>
                        <a:rPr lang="en-US" sz="2200" b="1" baseline="0" dirty="0"/>
                        <a:t> Medicare</a:t>
                      </a:r>
                      <a:endParaRPr lang="en-US" sz="2200" b="1" dirty="0"/>
                    </a:p>
                  </a:txBody>
                  <a:tcPr/>
                </a:tc>
                <a:tc>
                  <a:txBody>
                    <a:bodyPr/>
                    <a:lstStyle/>
                    <a:p>
                      <a:pPr algn="ctr"/>
                      <a:r>
                        <a:rPr lang="en-US" sz="2200" dirty="0"/>
                        <a:t>Medicare</a:t>
                      </a:r>
                      <a:r>
                        <a:rPr lang="en-US" sz="2200" baseline="0" dirty="0"/>
                        <a:t> Advantage (aka Part C)</a:t>
                      </a:r>
                      <a:endParaRPr lang="en-US" sz="2200" dirty="0"/>
                    </a:p>
                  </a:txBody>
                  <a:tcPr/>
                </a:tc>
                <a:extLst>
                  <a:ext uri="{0D108BD9-81ED-4DB2-BD59-A6C34878D82A}">
                    <a16:rowId xmlns:a16="http://schemas.microsoft.com/office/drawing/2014/main" val="2294744755"/>
                  </a:ext>
                </a:extLst>
              </a:tr>
              <a:tr h="370840">
                <a:tc>
                  <a:txBody>
                    <a:bodyPr/>
                    <a:lstStyle/>
                    <a:p>
                      <a:r>
                        <a:rPr lang="en-US" sz="2200"/>
                        <a:t>Part A (Hospital Insurance)</a:t>
                      </a:r>
                    </a:p>
                    <a:p>
                      <a:r>
                        <a:rPr lang="en-US" sz="2200"/>
                        <a:t>Part B (Medical</a:t>
                      </a:r>
                      <a:r>
                        <a:rPr lang="en-US" sz="2200" baseline="0"/>
                        <a:t> Insurance)</a:t>
                      </a:r>
                      <a:endParaRPr lang="en-US" sz="2200"/>
                    </a:p>
                  </a:txBody>
                  <a:tcPr/>
                </a:tc>
                <a:tc>
                  <a:txBody>
                    <a:bodyPr/>
                    <a:lstStyle/>
                    <a:p>
                      <a:r>
                        <a:rPr lang="en-US" sz="2200"/>
                        <a:t>Part A (Hospital Insurance)</a:t>
                      </a:r>
                    </a:p>
                    <a:p>
                      <a:r>
                        <a:rPr lang="en-US" sz="2200"/>
                        <a:t>Part B (Medical Insurance)</a:t>
                      </a:r>
                    </a:p>
                  </a:txBody>
                  <a:tcPr/>
                </a:tc>
                <a:extLst>
                  <a:ext uri="{0D108BD9-81ED-4DB2-BD59-A6C34878D82A}">
                    <a16:rowId xmlns:a16="http://schemas.microsoft.com/office/drawing/2014/main" val="3966349361"/>
                  </a:ext>
                </a:extLst>
              </a:tr>
              <a:tr h="370840">
                <a:tc>
                  <a:txBody>
                    <a:bodyPr/>
                    <a:lstStyle/>
                    <a:p>
                      <a:r>
                        <a:rPr lang="en-US" sz="2200" b="1" dirty="0"/>
                        <a:t>You</a:t>
                      </a:r>
                      <a:r>
                        <a:rPr lang="en-US" sz="2200" b="1" baseline="0" dirty="0"/>
                        <a:t> can add:</a:t>
                      </a:r>
                    </a:p>
                    <a:p>
                      <a:r>
                        <a:rPr lang="en-US" sz="2200" baseline="0" dirty="0"/>
                        <a:t>Part D (Prescription Drug Coverage)</a:t>
                      </a:r>
                      <a:endParaRPr lang="en-US" sz="2200" dirty="0"/>
                    </a:p>
                  </a:txBody>
                  <a:tcPr/>
                </a:tc>
                <a:tc>
                  <a:txBody>
                    <a:bodyPr/>
                    <a:lstStyle/>
                    <a:p>
                      <a:r>
                        <a:rPr lang="en-US" sz="2200" b="1" dirty="0"/>
                        <a:t>Most plans include:</a:t>
                      </a:r>
                    </a:p>
                    <a:p>
                      <a:r>
                        <a:rPr lang="en-US" sz="2200" dirty="0"/>
                        <a:t>Part</a:t>
                      </a:r>
                      <a:r>
                        <a:rPr lang="en-US" sz="2200" baseline="0" dirty="0"/>
                        <a:t> D (Prescription Drug Coverage)</a:t>
                      </a:r>
                    </a:p>
                    <a:p>
                      <a:r>
                        <a:rPr lang="en-US" sz="2200" baseline="0" dirty="0"/>
                        <a:t>Extra Benefits (e.g., vision, hearing, dental, and more)</a:t>
                      </a:r>
                      <a:endParaRPr lang="en-US" sz="2200" dirty="0"/>
                    </a:p>
                  </a:txBody>
                  <a:tcPr/>
                </a:tc>
                <a:extLst>
                  <a:ext uri="{0D108BD9-81ED-4DB2-BD59-A6C34878D82A}">
                    <a16:rowId xmlns:a16="http://schemas.microsoft.com/office/drawing/2014/main" val="2534572013"/>
                  </a:ext>
                </a:extLst>
              </a:tr>
              <a:tr h="370840">
                <a:tc>
                  <a:txBody>
                    <a:bodyPr/>
                    <a:lstStyle/>
                    <a:p>
                      <a:r>
                        <a:rPr lang="en-US" sz="2200" b="1" dirty="0"/>
                        <a:t>You can also</a:t>
                      </a:r>
                      <a:r>
                        <a:rPr lang="en-US" sz="2200" b="1" baseline="0" dirty="0"/>
                        <a:t> add:</a:t>
                      </a:r>
                    </a:p>
                    <a:p>
                      <a:r>
                        <a:rPr lang="en-US" sz="2200" baseline="0" dirty="0"/>
                        <a:t>Supplemental insurance coverage (Medigap)</a:t>
                      </a:r>
                    </a:p>
                  </a:txBody>
                  <a:tcPr/>
                </a:tc>
                <a:tc>
                  <a:txBody>
                    <a:bodyPr/>
                    <a:lstStyle/>
                    <a:p>
                      <a:r>
                        <a:rPr lang="en-US" sz="2200" b="1" dirty="0"/>
                        <a:t>Some plans</a:t>
                      </a:r>
                      <a:r>
                        <a:rPr lang="en-US" sz="2200" b="1" baseline="0" dirty="0"/>
                        <a:t> also include:</a:t>
                      </a:r>
                    </a:p>
                    <a:p>
                      <a:r>
                        <a:rPr lang="en-US" sz="2200" baseline="0" dirty="0"/>
                        <a:t>Lower out-of-pocket costs</a:t>
                      </a:r>
                      <a:endParaRPr lang="en-US" sz="2200" dirty="0"/>
                    </a:p>
                  </a:txBody>
                  <a:tcPr/>
                </a:tc>
                <a:extLst>
                  <a:ext uri="{0D108BD9-81ED-4DB2-BD59-A6C34878D82A}">
                    <a16:rowId xmlns:a16="http://schemas.microsoft.com/office/drawing/2014/main" val="3708594718"/>
                  </a:ext>
                </a:extLst>
              </a:tr>
            </a:tbl>
          </a:graphicData>
        </a:graphic>
      </p:graphicFrame>
      <p:sp>
        <p:nvSpPr>
          <p:cNvPr id="6" name="TextBox 5"/>
          <p:cNvSpPr txBox="1"/>
          <p:nvPr/>
        </p:nvSpPr>
        <p:spPr>
          <a:xfrm>
            <a:off x="3231931" y="5265683"/>
            <a:ext cx="3121572" cy="523220"/>
          </a:xfrm>
          <a:prstGeom prst="rect">
            <a:avLst/>
          </a:prstGeom>
          <a:noFill/>
        </p:spPr>
        <p:txBody>
          <a:bodyPr wrap="square" rtlCol="0">
            <a:spAutoFit/>
          </a:bodyPr>
          <a:lstStyle/>
          <a:p>
            <a:r>
              <a:rPr lang="en-US" sz="2800" b="1" dirty="0">
                <a:hlinkClick r:id="rId3"/>
              </a:rPr>
              <a:t>Medicare.gov</a:t>
            </a:r>
            <a:endParaRPr lang="en-US" sz="2800" b="1" dirty="0"/>
          </a:p>
        </p:txBody>
      </p:sp>
    </p:spTree>
    <p:extLst>
      <p:ext uri="{BB962C8B-B14F-4D97-AF65-F5344CB8AC3E}">
        <p14:creationId xmlns:p14="http://schemas.microsoft.com/office/powerpoint/2010/main" val="3860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Medicare Enrollment</a:t>
            </a:r>
          </a:p>
        </p:txBody>
      </p:sp>
      <p:pic>
        <p:nvPicPr>
          <p:cNvPr id="5" name="Picture 4" descr="Medicare has three enrollment periods: 1. Initial enrollment Period begins three months before your 65th birthday, includes the month you turn age 65, and ends three months after that birthday. 2. Special enrollment period for people age 65 or older, or if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t the time you retire. 3. General enrollment period – if you didn’t sign up for Part A and/or Part B (for which you must pay premiums) when you were first eligible, and you aren’t eligible for a special enrollment period, you can sign up during the general enrollment period between January 1 and March 31 each yea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8973879" cy="6095940"/>
          </a:xfrm>
          <a:prstGeom prst="rect">
            <a:avLst/>
          </a:prstGeom>
        </p:spPr>
      </p:pic>
    </p:spTree>
    <p:extLst>
      <p:ext uri="{BB962C8B-B14F-4D97-AF65-F5344CB8AC3E}">
        <p14:creationId xmlns:p14="http://schemas.microsoft.com/office/powerpoint/2010/main" val="1505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Enrollment Periods</a:t>
            </a:r>
            <a:endParaRPr lang="en-US" dirty="0"/>
          </a:p>
        </p:txBody>
      </p:sp>
      <p:graphicFrame>
        <p:nvGraphicFramePr>
          <p:cNvPr id="4" name="Table 3">
            <a:extLst>
              <a:ext uri="{FF2B5EF4-FFF2-40B4-BE49-F238E27FC236}">
                <a16:creationId xmlns:a16="http://schemas.microsoft.com/office/drawing/2014/main" id="{B13A8333-9691-4935-A106-307A299809C0}"/>
              </a:ext>
            </a:extLst>
          </p:cNvPr>
          <p:cNvGraphicFramePr>
            <a:graphicFrameLocks noGrp="1"/>
          </p:cNvGraphicFramePr>
          <p:nvPr>
            <p:extLst>
              <p:ext uri="{D42A27DB-BD31-4B8C-83A1-F6EECF244321}">
                <p14:modId xmlns:p14="http://schemas.microsoft.com/office/powerpoint/2010/main" val="519893018"/>
              </p:ext>
            </p:extLst>
          </p:nvPr>
        </p:nvGraphicFramePr>
        <p:xfrm>
          <a:off x="266700" y="921698"/>
          <a:ext cx="8610600" cy="4809247"/>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8661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When the period occurs: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Initial Enrollment Period – Your first opportunity to enroll</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000" dirty="0"/>
                        <a:t>3 months before you turn age 65, the month you turn age 65, and 3 months after you turn age 65</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000" dirty="0"/>
                        <a:t>General Enrollment Period</a:t>
                      </a:r>
                    </a:p>
                  </a:txBody>
                  <a:tcPr marL="104371" marR="104371" marT="52185" marB="52185"/>
                </a:tc>
                <a:tc>
                  <a:txBody>
                    <a:bodyPr/>
                    <a:lstStyle/>
                    <a:p>
                      <a:pPr lvl="0">
                        <a:buNone/>
                      </a:pPr>
                      <a:r>
                        <a:rPr lang="en-US" sz="2000" b="0" i="0" u="none" strike="noStrike" noProof="0" dirty="0">
                          <a:latin typeface="Helvetica"/>
                        </a:rPr>
                        <a:t>Annually, January 1 – March 31</a:t>
                      </a:r>
                      <a:endParaRPr lang="en-US" sz="2000" dirty="0"/>
                    </a:p>
                  </a:txBody>
                  <a:tcPr marL="104371" marR="104371" marT="52185" marB="52185"/>
                </a:tc>
                <a:extLst>
                  <a:ext uri="{0D108BD9-81ED-4DB2-BD59-A6C34878D82A}">
                    <a16:rowId xmlns:a16="http://schemas.microsoft.com/office/drawing/2014/main" val="10002"/>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000" dirty="0"/>
                        <a:t>Special Enrollment Period</a:t>
                      </a:r>
                    </a:p>
                  </a:txBody>
                  <a:tcPr marL="104371" marR="104371" marT="52185" marB="52185"/>
                </a:tc>
                <a:tc>
                  <a:txBody>
                    <a:bodyPr/>
                    <a:lstStyle/>
                    <a:p>
                      <a:r>
                        <a:rPr lang="en-US" sz="2000" dirty="0"/>
                        <a:t>During any month you remain covered under the group health plan </a:t>
                      </a:r>
                      <a:r>
                        <a:rPr lang="en-US" sz="2000" b="1" dirty="0"/>
                        <a:t>and</a:t>
                      </a:r>
                      <a:r>
                        <a:rPr lang="en-US" sz="2000" dirty="0"/>
                        <a:t> your, or your spouse's, current employment continues; </a:t>
                      </a:r>
                      <a:r>
                        <a:rPr lang="en-US" sz="2000" b="1" dirty="0"/>
                        <a:t>or</a:t>
                      </a:r>
                      <a:endParaRPr lang="en-US" sz="2000" dirty="0"/>
                    </a:p>
                    <a:p>
                      <a:r>
                        <a:rPr lang="en-US" sz="2000" dirty="0"/>
                        <a:t>In the eight-month period that begins with the month your group health plan coverage or the current employment it is based on ends, whichever comes first.</a:t>
                      </a:r>
                    </a:p>
                  </a:txBody>
                  <a:tcPr marL="104371" marR="104371" marT="52185" marB="52185"/>
                </a:tc>
                <a:extLst>
                  <a:ext uri="{0D108BD9-81ED-4DB2-BD59-A6C34878D82A}">
                    <a16:rowId xmlns:a16="http://schemas.microsoft.com/office/drawing/2014/main" val="1245617021"/>
                  </a:ext>
                </a:extLst>
              </a:tr>
            </a:tbl>
          </a:graphicData>
        </a:graphic>
      </p:graphicFrame>
    </p:spTree>
    <p:extLst>
      <p:ext uri="{BB962C8B-B14F-4D97-AF65-F5344CB8AC3E}">
        <p14:creationId xmlns:p14="http://schemas.microsoft.com/office/powerpoint/2010/main" val="36274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IEP</a:t>
            </a:r>
            <a:endParaRPr lang="en-US" dirty="0"/>
          </a:p>
        </p:txBody>
      </p:sp>
      <p:graphicFrame>
        <p:nvGraphicFramePr>
          <p:cNvPr id="4" name="Table 3">
            <a:extLst>
              <a:ext uri="{FF2B5EF4-FFF2-40B4-BE49-F238E27FC236}">
                <a16:creationId xmlns:a16="http://schemas.microsoft.com/office/drawing/2014/main" id="{B13A8333-9691-4935-A106-307A299809C0}"/>
              </a:ext>
            </a:extLst>
          </p:cNvPr>
          <p:cNvGraphicFramePr>
            <a:graphicFrameLocks noGrp="1"/>
          </p:cNvGraphicFramePr>
          <p:nvPr>
            <p:extLst>
              <p:ext uri="{D42A27DB-BD31-4B8C-83A1-F6EECF244321}">
                <p14:modId xmlns:p14="http://schemas.microsoft.com/office/powerpoint/2010/main" val="2470300071"/>
              </p:ext>
            </p:extLst>
          </p:nvPr>
        </p:nvGraphicFramePr>
        <p:xfrm>
          <a:off x="266700" y="1476884"/>
          <a:ext cx="8610600" cy="2765672"/>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If you enroll during your Initial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One to three months before you turn age 65</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The month you turn age 65</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The month you turn age 65, </a:t>
                      </a:r>
                      <a:r>
                        <a:rPr lang="en-US" sz="2100" b="0" i="0" u="none" strike="noStrike" noProof="0" dirty="0">
                          <a:latin typeface="Helvetica"/>
                        </a:rPr>
                        <a:t>or one to three months after you turn age 65</a:t>
                      </a:r>
                      <a:r>
                        <a:rPr lang="en-US" sz="2100" dirty="0"/>
                        <a:t> </a:t>
                      </a:r>
                    </a:p>
                  </a:txBody>
                  <a:tcPr marL="104371" marR="104371" marT="52185" marB="52185"/>
                </a:tc>
                <a:tc>
                  <a:txBody>
                    <a:bodyPr/>
                    <a:lstStyle/>
                    <a:p>
                      <a:pPr lvl="0">
                        <a:buNone/>
                      </a:pPr>
                      <a:r>
                        <a:rPr lang="en-US" sz="2100" b="0" i="0" u="none" strike="noStrike" noProof="0" dirty="0">
                          <a:latin typeface="Helvetica"/>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13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GEP</a:t>
            </a:r>
            <a:endParaRPr lang="en-US" dirty="0"/>
          </a:p>
        </p:txBody>
      </p:sp>
      <p:graphicFrame>
        <p:nvGraphicFramePr>
          <p:cNvPr id="4" name="Table 3">
            <a:extLst>
              <a:ext uri="{FF2B5EF4-FFF2-40B4-BE49-F238E27FC236}">
                <a16:creationId xmlns:a16="http://schemas.microsoft.com/office/drawing/2014/main" id="{B13A8333-9691-4935-A106-307A299809C0}"/>
              </a:ext>
            </a:extLst>
          </p:cNvPr>
          <p:cNvGraphicFramePr>
            <a:graphicFrameLocks noGrp="1"/>
          </p:cNvGraphicFramePr>
          <p:nvPr>
            <p:extLst>
              <p:ext uri="{D42A27DB-BD31-4B8C-83A1-F6EECF244321}">
                <p14:modId xmlns:p14="http://schemas.microsoft.com/office/powerpoint/2010/main" val="2305746323"/>
              </p:ext>
            </p:extLst>
          </p:nvPr>
        </p:nvGraphicFramePr>
        <p:xfrm>
          <a:off x="266700" y="1476884"/>
          <a:ext cx="8610600" cy="1701182"/>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If you enroll during the General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Your Medicare Part B coverage starts:</a:t>
                      </a:r>
                    </a:p>
                  </a:txBody>
                  <a:tcPr marL="104371" marR="104371" marT="52185" marB="52185">
                    <a:solidFill>
                      <a:srgbClr val="007D7D"/>
                    </a:solidFill>
                  </a:tcPr>
                </a:tc>
                <a:extLst>
                  <a:ext uri="{0D108BD9-81ED-4DB2-BD59-A6C34878D82A}">
                    <a16:rowId xmlns:a16="http://schemas.microsoft.com/office/drawing/2014/main" val="10000"/>
                  </a:ext>
                </a:extLst>
              </a:tr>
              <a:tr h="488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mn-lt"/>
                          <a:ea typeface="+mn-ea"/>
                          <a:cs typeface="+mn-cs"/>
                        </a:rPr>
                        <a:t>January 1 to March 31 (You might pay a late enrollment penalty) </a:t>
                      </a:r>
                      <a:endParaRPr lang="en-US" sz="2100" dirty="0"/>
                    </a:p>
                  </a:txBody>
                  <a:tcPr marL="104371" marR="104371" marT="52185" marB="52185"/>
                </a:tc>
                <a:tc>
                  <a:txBody>
                    <a:bodyPr/>
                    <a:lstStyle/>
                    <a:p>
                      <a:pPr lvl="0">
                        <a:buNone/>
                      </a:pPr>
                      <a:r>
                        <a:rPr lang="en-US" sz="2100" b="0" i="0" u="none" strike="noStrike" noProof="0" dirty="0">
                          <a:latin typeface="+mn-lt"/>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66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SEP</a:t>
            </a:r>
            <a:endParaRPr lang="en-US" dirty="0"/>
          </a:p>
        </p:txBody>
      </p:sp>
      <p:graphicFrame>
        <p:nvGraphicFramePr>
          <p:cNvPr id="4" name="Table 3">
            <a:extLst>
              <a:ext uri="{FF2B5EF4-FFF2-40B4-BE49-F238E27FC236}">
                <a16:creationId xmlns:a16="http://schemas.microsoft.com/office/drawing/2014/main" id="{B13A8333-9691-4935-A106-307A299809C0}"/>
              </a:ext>
            </a:extLst>
          </p:cNvPr>
          <p:cNvGraphicFramePr>
            <a:graphicFrameLocks noGrp="1"/>
          </p:cNvGraphicFramePr>
          <p:nvPr>
            <p:extLst>
              <p:ext uri="{D42A27DB-BD31-4B8C-83A1-F6EECF244321}">
                <p14:modId xmlns:p14="http://schemas.microsoft.com/office/powerpoint/2010/main" val="2653321862"/>
              </p:ext>
            </p:extLst>
          </p:nvPr>
        </p:nvGraphicFramePr>
        <p:xfrm>
          <a:off x="266700" y="1476884"/>
          <a:ext cx="8610600" cy="3405752"/>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If you enroll during your Special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Your Medicare Part B coverage starts: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Any time while you or your spouse have a group health plan based on current employment, or during the first full month you are no longer covered or employed</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 On the first day of the month you enroll, or </a:t>
                      </a:r>
                    </a:p>
                    <a:p>
                      <a:pPr marL="0" marR="0" indent="0" algn="l" rtl="0" eaLnBrk="1" fontAlgn="auto" latinLnBrk="0" hangingPunct="1">
                        <a:lnSpc>
                          <a:spcPct val="100000"/>
                        </a:lnSpc>
                        <a:spcBef>
                          <a:spcPts val="0"/>
                        </a:spcBef>
                        <a:spcAft>
                          <a:spcPts val="0"/>
                        </a:spcAft>
                        <a:buClrTx/>
                        <a:buSzTx/>
                        <a:buFontTx/>
                        <a:buNone/>
                      </a:pPr>
                      <a:r>
                        <a:rPr lang="en-US" sz="2100" dirty="0"/>
                        <a:t>• By your choice, on the first day of any of the following 3 months</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During any of the remaining 7 months of the SEP</a:t>
                      </a:r>
                    </a:p>
                  </a:txBody>
                  <a:tcPr marL="104371" marR="104371" marT="52185" marB="52185"/>
                </a:tc>
                <a:tc>
                  <a:txBody>
                    <a:bodyPr/>
                    <a:lstStyle/>
                    <a:p>
                      <a:pPr lvl="0">
                        <a:buNone/>
                      </a:pPr>
                      <a:r>
                        <a:rPr lang="en-US" sz="2100" b="0" i="0" u="none" strike="noStrike" noProof="0" dirty="0">
                          <a:latin typeface="Helvetica"/>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81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4"/>
            <a:ext cx="9144000" cy="788276"/>
          </a:xfrm>
        </p:spPr>
        <p:txBody>
          <a:bodyPr/>
          <a:lstStyle/>
          <a:p>
            <a:r>
              <a:rPr lang="en-US" dirty="0"/>
              <a:t>Medicare Applications</a:t>
            </a:r>
          </a:p>
        </p:txBody>
      </p:sp>
      <p:pic>
        <p:nvPicPr>
          <p:cNvPr id="7" name="Picture 6" descr="SSA.gov/medicare web page.">
            <a:extLst>
              <a:ext uri="{FF2B5EF4-FFF2-40B4-BE49-F238E27FC236}">
                <a16:creationId xmlns:a16="http://schemas.microsoft.com/office/drawing/2014/main" id="{52ACE231-F669-3989-A281-0E9CBC879DB2}"/>
              </a:ext>
            </a:extLst>
          </p:cNvPr>
          <p:cNvPicPr>
            <a:picLocks noChangeAspect="1"/>
          </p:cNvPicPr>
          <p:nvPr/>
        </p:nvPicPr>
        <p:blipFill>
          <a:blip r:embed="rId3"/>
          <a:stretch>
            <a:fillRect/>
          </a:stretch>
        </p:blipFill>
        <p:spPr>
          <a:xfrm>
            <a:off x="0" y="1040236"/>
            <a:ext cx="5314001" cy="3691163"/>
          </a:xfrm>
          <a:prstGeom prst="rect">
            <a:avLst/>
          </a:prstGeom>
        </p:spPr>
      </p:pic>
      <p:sp>
        <p:nvSpPr>
          <p:cNvPr id="4" name="Content Placeholder 3"/>
          <p:cNvSpPr>
            <a:spLocks noGrp="1"/>
          </p:cNvSpPr>
          <p:nvPr>
            <p:ph sz="quarter" idx="11"/>
          </p:nvPr>
        </p:nvSpPr>
        <p:spPr>
          <a:xfrm>
            <a:off x="5540991" y="891106"/>
            <a:ext cx="3603009" cy="4227799"/>
          </a:xfrm>
        </p:spPr>
        <p:txBody>
          <a:bodyPr/>
          <a:lstStyle/>
          <a:p>
            <a:pPr marL="0" indent="0">
              <a:buNone/>
            </a:pPr>
            <a:r>
              <a:rPr lang="en-US" sz="2600" dirty="0"/>
              <a:t>If you already have Medicare Part A and wish to add Medicare Part B, complete the online application, or fax or mail completed forms CMS-40B and CMS-L564 to your local Social Security office.</a:t>
            </a:r>
          </a:p>
        </p:txBody>
      </p:sp>
      <p:sp>
        <p:nvSpPr>
          <p:cNvPr id="3" name="Content Placeholder 2"/>
          <p:cNvSpPr>
            <a:spLocks noGrp="1"/>
          </p:cNvSpPr>
          <p:nvPr>
            <p:ph sz="quarter" idx="10"/>
          </p:nvPr>
        </p:nvSpPr>
        <p:spPr>
          <a:xfrm>
            <a:off x="291662" y="5118905"/>
            <a:ext cx="8560675" cy="698858"/>
          </a:xfrm>
        </p:spPr>
        <p:txBody>
          <a:bodyPr/>
          <a:lstStyle/>
          <a:p>
            <a:pPr marL="0" lvl="0" indent="0" algn="ctr">
              <a:spcBef>
                <a:spcPts val="0"/>
              </a:spcBef>
              <a:buNone/>
            </a:pPr>
            <a:endParaRPr lang="en-US" sz="800" b="1" dirty="0">
              <a:solidFill>
                <a:prstClr val="white"/>
              </a:solidFill>
            </a:endParaRPr>
          </a:p>
          <a:p>
            <a:pPr marL="0" lvl="0" indent="0" algn="ctr">
              <a:spcBef>
                <a:spcPts val="0"/>
              </a:spcBef>
              <a:buNone/>
            </a:pPr>
            <a:r>
              <a:rPr lang="en-US" b="1" u="sng" dirty="0">
                <a:hlinkClick r:id="rId4"/>
              </a:rPr>
              <a:t>ssa.gov/</a:t>
            </a:r>
            <a:r>
              <a:rPr lang="en-US" b="1" u="sng" dirty="0" err="1">
                <a:hlinkClick r:id="rId4"/>
              </a:rPr>
              <a:t>medicare</a:t>
            </a:r>
            <a:endParaRPr lang="en-US" b="1" dirty="0">
              <a:solidFill>
                <a:prstClr val="white"/>
              </a:solidFill>
            </a:endParaRPr>
          </a:p>
        </p:txBody>
      </p:sp>
    </p:spTree>
    <p:extLst>
      <p:ext uri="{BB962C8B-B14F-4D97-AF65-F5344CB8AC3E}">
        <p14:creationId xmlns:p14="http://schemas.microsoft.com/office/powerpoint/2010/main" val="343890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74"/>
            <a:ext cx="9144000" cy="950433"/>
          </a:xfrm>
        </p:spPr>
        <p:txBody>
          <a:bodyPr/>
          <a:lstStyle/>
          <a:p>
            <a:r>
              <a:rPr lang="en-US" dirty="0"/>
              <a:t>Medicare.gov</a:t>
            </a:r>
          </a:p>
        </p:txBody>
      </p:sp>
      <p:sp>
        <p:nvSpPr>
          <p:cNvPr id="6" name="TextBox 5"/>
          <p:cNvSpPr txBox="1"/>
          <p:nvPr/>
        </p:nvSpPr>
        <p:spPr>
          <a:xfrm>
            <a:off x="0" y="5318234"/>
            <a:ext cx="9144000" cy="472966"/>
          </a:xfrm>
          <a:prstGeom prst="rect">
            <a:avLst/>
          </a:prstGeom>
          <a:noFill/>
        </p:spPr>
        <p:txBody>
          <a:bodyPr wrap="square" rtlCol="0">
            <a:spAutoFit/>
          </a:bodyPr>
          <a:lstStyle/>
          <a:p>
            <a:pPr algn="ctr"/>
            <a:r>
              <a:rPr lang="en-US" sz="2400" b="1" dirty="0"/>
              <a:t>Create an account at </a:t>
            </a:r>
            <a:r>
              <a:rPr lang="en-US" sz="2400" b="1" dirty="0">
                <a:hlinkClick r:id="rId3"/>
              </a:rPr>
              <a:t>Medicare.gov</a:t>
            </a:r>
            <a:endParaRPr lang="en-US" sz="2400" b="1" dirty="0"/>
          </a:p>
        </p:txBody>
      </p:sp>
      <p:pic>
        <p:nvPicPr>
          <p:cNvPr id="4" name="Picture 3" descr="medicare.gov webpage">
            <a:extLst>
              <a:ext uri="{FF2B5EF4-FFF2-40B4-BE49-F238E27FC236}">
                <a16:creationId xmlns:a16="http://schemas.microsoft.com/office/drawing/2014/main" id="{A797FEAC-D801-B466-791C-4A4270FB345C}"/>
              </a:ext>
            </a:extLst>
          </p:cNvPr>
          <p:cNvPicPr>
            <a:picLocks noChangeAspect="1"/>
          </p:cNvPicPr>
          <p:nvPr/>
        </p:nvPicPr>
        <p:blipFill>
          <a:blip r:embed="rId4"/>
          <a:stretch>
            <a:fillRect/>
          </a:stretch>
        </p:blipFill>
        <p:spPr>
          <a:xfrm>
            <a:off x="1146411" y="817916"/>
            <a:ext cx="6851177" cy="4500318"/>
          </a:xfrm>
          <a:prstGeom prst="rect">
            <a:avLst/>
          </a:prstGeom>
        </p:spPr>
      </p:pic>
    </p:spTree>
    <p:extLst>
      <p:ext uri="{BB962C8B-B14F-4D97-AF65-F5344CB8AC3E}">
        <p14:creationId xmlns:p14="http://schemas.microsoft.com/office/powerpoint/2010/main" val="10916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4000">
                <a:cs typeface="Calibri" pitchFamily="34" charset="0"/>
              </a:rPr>
              <a:t>How to Apply for Benefits</a:t>
            </a:r>
            <a:endParaRPr lang="en-US" sz="4000"/>
          </a:p>
        </p:txBody>
      </p:sp>
      <p:sp>
        <p:nvSpPr>
          <p:cNvPr id="5" name="Content Placeholder 2"/>
          <p:cNvSpPr>
            <a:spLocks noGrp="1"/>
          </p:cNvSpPr>
          <p:nvPr>
            <p:ph sz="quarter" idx="11"/>
          </p:nvPr>
        </p:nvSpPr>
        <p:spPr>
          <a:xfrm>
            <a:off x="147918" y="990599"/>
            <a:ext cx="8996082" cy="4791635"/>
          </a:xfrm>
        </p:spPr>
        <p:txBody>
          <a:bodyPr/>
          <a:lstStyle/>
          <a:p>
            <a:pPr marL="0" lvl="0" indent="0">
              <a:spcBef>
                <a:spcPts val="0"/>
              </a:spcBef>
              <a:buNone/>
            </a:pPr>
            <a:r>
              <a:rPr lang="en-US" sz="2600" dirty="0">
                <a:solidFill>
                  <a:srgbClr val="003366"/>
                </a:solidFill>
              </a:rPr>
              <a:t>          File online for Retirement, Spouse, Lump Sum Death</a:t>
            </a:r>
            <a:br>
              <a:rPr lang="en-US" sz="2600" dirty="0">
                <a:solidFill>
                  <a:srgbClr val="003366"/>
                </a:solidFill>
              </a:rPr>
            </a:br>
            <a:r>
              <a:rPr lang="en-US" sz="2600" dirty="0">
                <a:solidFill>
                  <a:srgbClr val="003366"/>
                </a:solidFill>
              </a:rPr>
              <a:t> 	Payment, Disability, or Medicare Only</a:t>
            </a:r>
          </a:p>
          <a:p>
            <a:pPr marL="1147763" lvl="0" indent="-233363">
              <a:spcBef>
                <a:spcPts val="0"/>
              </a:spcBef>
            </a:pPr>
            <a:r>
              <a:rPr lang="en-US" sz="2200" dirty="0">
                <a:solidFill>
                  <a:srgbClr val="003366"/>
                </a:solidFill>
              </a:rPr>
              <a:t>If you have a disability, you can file for Retirement and Disability with same application if you are at least 62 but not yet FRA.</a:t>
            </a:r>
          </a:p>
          <a:p>
            <a:pPr marL="1147763" lvl="0" indent="-233363">
              <a:spcBef>
                <a:spcPts val="0"/>
              </a:spcBef>
            </a:pPr>
            <a:r>
              <a:rPr lang="en-US" sz="2200" dirty="0">
                <a:solidFill>
                  <a:srgbClr val="003366"/>
                </a:solidFill>
              </a:rPr>
              <a:t>Survivor</a:t>
            </a:r>
            <a:r>
              <a:rPr lang="en-US" sz="2200" dirty="0">
                <a:solidFill>
                  <a:srgbClr val="C00000"/>
                </a:solidFill>
              </a:rPr>
              <a:t>*</a:t>
            </a:r>
            <a:r>
              <a:rPr lang="en-US" sz="2200" dirty="0">
                <a:solidFill>
                  <a:srgbClr val="003366"/>
                </a:solidFill>
              </a:rPr>
              <a:t> application is not available online.</a:t>
            </a:r>
          </a:p>
          <a:p>
            <a:pPr marL="914400" lvl="0" indent="0">
              <a:spcBef>
                <a:spcPts val="0"/>
              </a:spcBef>
              <a:buNone/>
            </a:pPr>
            <a:endParaRPr lang="en-US" sz="1100" dirty="0">
              <a:solidFill>
                <a:srgbClr val="003366"/>
              </a:solidFill>
            </a:endParaRPr>
          </a:p>
          <a:p>
            <a:pPr marL="0" indent="0">
              <a:buNone/>
            </a:pPr>
            <a:r>
              <a:rPr lang="en-US" sz="2400" dirty="0">
                <a:solidFill>
                  <a:srgbClr val="003366"/>
                </a:solidFill>
              </a:rPr>
              <a:t>	Schedule a phone appointment at </a:t>
            </a:r>
            <a:r>
              <a:rPr lang="en-US" sz="2400" b="1" dirty="0">
                <a:solidFill>
                  <a:srgbClr val="003366"/>
                </a:solidFill>
              </a:rPr>
              <a:t>1-800-772-1213</a:t>
            </a:r>
            <a:r>
              <a:rPr lang="en-US" sz="2400" dirty="0">
                <a:solidFill>
                  <a:srgbClr val="003366"/>
                </a:solidFill>
              </a:rPr>
              <a:t>,                         	8 a.m. – 7 p.m. Monday through Friday.</a:t>
            </a:r>
          </a:p>
          <a:p>
            <a:pPr marL="0" indent="0">
              <a:buNone/>
            </a:pPr>
            <a:endParaRPr lang="en-US" sz="1100" dirty="0">
              <a:solidFill>
                <a:srgbClr val="003366"/>
              </a:solidFill>
            </a:endParaRPr>
          </a:p>
          <a:p>
            <a:pPr marL="0" indent="0">
              <a:buNone/>
            </a:pPr>
            <a:r>
              <a:rPr lang="en-US" sz="2400" dirty="0">
                <a:solidFill>
                  <a:srgbClr val="003366"/>
                </a:solidFill>
              </a:rPr>
              <a:t>	Schedule an in-office appointment at </a:t>
            </a:r>
            <a:r>
              <a:rPr lang="en-US" sz="2400" b="1" dirty="0">
                <a:solidFill>
                  <a:srgbClr val="003366"/>
                </a:solidFill>
              </a:rPr>
              <a:t>1-800-772-1213</a:t>
            </a:r>
            <a:r>
              <a:rPr lang="en-US" sz="2400" dirty="0">
                <a:solidFill>
                  <a:srgbClr val="003366"/>
                </a:solidFill>
              </a:rPr>
              <a:t>. </a:t>
            </a:r>
          </a:p>
          <a:p>
            <a:pPr marL="0" indent="0">
              <a:buNone/>
            </a:pPr>
            <a:endParaRPr lang="en-US" sz="1200" dirty="0">
              <a:solidFill>
                <a:srgbClr val="003366"/>
              </a:solidFill>
            </a:endParaRPr>
          </a:p>
          <a:p>
            <a:pPr marL="0" indent="0" algn="ctr">
              <a:buNone/>
            </a:pPr>
            <a:r>
              <a:rPr lang="en-US" sz="1900" i="1" dirty="0">
                <a:solidFill>
                  <a:srgbClr val="C00000"/>
                </a:solidFill>
              </a:rPr>
              <a:t>*</a:t>
            </a:r>
            <a:r>
              <a:rPr lang="en-US" sz="1900" b="1" i="1" dirty="0">
                <a:solidFill>
                  <a:srgbClr val="003366"/>
                </a:solidFill>
              </a:rPr>
              <a:t>Child and survivor claims can only be done by phone or in the office.</a:t>
            </a:r>
          </a:p>
        </p:txBody>
      </p:sp>
      <p:pic>
        <p:nvPicPr>
          <p:cNvPr id="4" name="Picture 2">
            <a:extLst>
              <a:ext uri="{FF2B5EF4-FFF2-40B4-BE49-F238E27FC236}">
                <a16:creationId xmlns:a16="http://schemas.microsoft.com/office/drawing/2014/main" id="{B6A2122B-671D-49F3-ABB4-A590CF3AF8E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010" y="1172620"/>
            <a:ext cx="584200" cy="508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5A2697A-C988-4EA5-AC03-54A203EC504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010" y="3344625"/>
            <a:ext cx="584200" cy="650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AFA1F66-57BB-4511-9E81-9AF89241C88D}"/>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010" y="4289955"/>
            <a:ext cx="605730" cy="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762000"/>
          </a:xfrm>
        </p:spPr>
        <p:txBody>
          <a:bodyPr/>
          <a:lstStyle/>
          <a:p>
            <a:pPr lvl="0"/>
            <a:r>
              <a:rPr lang="en-US" altLang="en-US" sz="4800" b="0" i="1">
                <a:solidFill>
                  <a:srgbClr val="D12229"/>
                </a:solidFill>
                <a:latin typeface="Georgia" panose="02040502050405020303" pitchFamily="18" charset="0"/>
              </a:rPr>
              <a:t>my</a:t>
            </a:r>
            <a:r>
              <a:rPr lang="en-US" altLang="en-US" sz="4800" b="0" i="1">
                <a:solidFill>
                  <a:srgbClr val="002060"/>
                </a:solidFill>
                <a:latin typeface="Georgia" panose="02040502050405020303" pitchFamily="18" charset="0"/>
              </a:rPr>
              <a:t> </a:t>
            </a:r>
            <a:r>
              <a:rPr lang="en-US" altLang="en-US" sz="4800" b="0">
                <a:solidFill>
                  <a:srgbClr val="0054A6"/>
                </a:solidFill>
                <a:latin typeface="Georgia" panose="02040502050405020303" pitchFamily="18" charset="0"/>
              </a:rPr>
              <a:t>Social Security</a:t>
            </a:r>
            <a:endParaRPr lang="en-US"/>
          </a:p>
        </p:txBody>
      </p:sp>
      <p:sp>
        <p:nvSpPr>
          <p:cNvPr id="10" name="Content Placeholder 9"/>
          <p:cNvSpPr>
            <a:spLocks noGrp="1"/>
          </p:cNvSpPr>
          <p:nvPr>
            <p:ph sz="quarter" idx="11"/>
          </p:nvPr>
        </p:nvSpPr>
        <p:spPr>
          <a:xfrm>
            <a:off x="0" y="5151120"/>
            <a:ext cx="9144000" cy="578074"/>
          </a:xfrm>
        </p:spPr>
        <p:txBody>
          <a:bodyPr/>
          <a:lstStyle/>
          <a:p>
            <a:pPr marL="0" indent="0" algn="ctr">
              <a:buNone/>
            </a:pPr>
            <a:r>
              <a:rPr lang="en-US" altLang="en-US" b="1" dirty="0">
                <a:solidFill>
                  <a:srgbClr val="FFFFFF"/>
                </a:solidFill>
                <a:hlinkClick r:id="rId3"/>
              </a:rPr>
              <a:t>ssa.gov/myaccount</a:t>
            </a:r>
            <a:endParaRPr lang="en-US" altLang="en-US" b="1" dirty="0">
              <a:solidFill>
                <a:srgbClr val="FFFFFF"/>
              </a:solidFill>
            </a:endParaRPr>
          </a:p>
          <a:p>
            <a:pPr marL="0" indent="0">
              <a:buNone/>
            </a:pPr>
            <a:endParaRPr lang="en-US" dirty="0"/>
          </a:p>
        </p:txBody>
      </p:sp>
      <p:pic>
        <p:nvPicPr>
          <p:cNvPr id="1026" name="Picture 2">
            <a:extLst>
              <a:ext uri="{FF2B5EF4-FFF2-40B4-BE49-F238E27FC236}">
                <a16:creationId xmlns:a16="http://schemas.microsoft.com/office/drawing/2014/main" id="{B7C21316-E5CC-388B-59B7-C05796AE0742}"/>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59" r="892" b="12243"/>
          <a:stretch/>
        </p:blipFill>
        <p:spPr bwMode="auto">
          <a:xfrm>
            <a:off x="746978" y="875867"/>
            <a:ext cx="7650044" cy="427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8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3756"/>
            <a:ext cx="9144000" cy="729465"/>
          </a:xfrm>
        </p:spPr>
        <p:txBody>
          <a:bodyPr/>
          <a:lstStyle/>
          <a:p>
            <a:r>
              <a:rPr lang="en-US"/>
              <a:t>What is FICA?</a:t>
            </a:r>
          </a:p>
        </p:txBody>
      </p:sp>
      <p:sp>
        <p:nvSpPr>
          <p:cNvPr id="4" name="Content Placeholder 2"/>
          <p:cNvSpPr txBox="1">
            <a:spLocks/>
          </p:cNvSpPr>
          <p:nvPr/>
        </p:nvSpPr>
        <p:spPr>
          <a:xfrm>
            <a:off x="309196" y="1623218"/>
            <a:ext cx="8525608" cy="3763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Stands for Federal Insurance Contributions Act</a:t>
            </a:r>
          </a:p>
          <a:p>
            <a:pPr lvl="1"/>
            <a:r>
              <a:rPr lang="en-US" sz="2400" dirty="0">
                <a:solidFill>
                  <a:srgbClr val="002060"/>
                </a:solidFill>
              </a:rPr>
              <a:t>May show on paycheck as OASDI or Social Security </a:t>
            </a:r>
          </a:p>
          <a:p>
            <a:r>
              <a:rPr lang="en-US" sz="2400" dirty="0"/>
              <a:t>Federal payroll tax deducted from workers’ paychecks, matched by employer, and reported by employer to IRS  </a:t>
            </a:r>
          </a:p>
          <a:p>
            <a:r>
              <a:rPr lang="en-US" sz="2400" dirty="0"/>
              <a:t>Total FICA tax = 15.3% of gross wages. You and your employer each pay 7.65% </a:t>
            </a:r>
          </a:p>
          <a:p>
            <a:pPr lvl="1"/>
            <a:r>
              <a:rPr lang="en-US" sz="2400" dirty="0"/>
              <a:t>6.2% for Social Security </a:t>
            </a:r>
          </a:p>
          <a:p>
            <a:pPr lvl="1"/>
            <a:r>
              <a:rPr lang="en-US" sz="2400" dirty="0"/>
              <a:t>1.45% for Medicare</a:t>
            </a:r>
          </a:p>
          <a:p>
            <a:r>
              <a:rPr lang="en-US" sz="2400" dirty="0"/>
              <a:t>FICA taxes help fund Social Security retirement, disability, survivor benefits and Medicare health insurance </a:t>
            </a:r>
          </a:p>
        </p:txBody>
      </p:sp>
    </p:spTree>
    <p:extLst>
      <p:ext uri="{BB962C8B-B14F-4D97-AF65-F5344CB8AC3E}">
        <p14:creationId xmlns:p14="http://schemas.microsoft.com/office/powerpoint/2010/main" val="1555779056"/>
      </p:ext>
    </p:extLst>
  </p:cSld>
  <p:clrMapOvr>
    <a:masterClrMapping/>
  </p:clrMapOvr>
  <mc:AlternateContent xmlns:mc="http://schemas.openxmlformats.org/markup-compatibility/2006" xmlns:p14="http://schemas.microsoft.com/office/powerpoint/2010/main">
    <mc:Choice Requires="p14">
      <p:transition spd="med" p14:dur="700" advTm="42020">
        <p:fade/>
      </p:transition>
    </mc:Choice>
    <mc:Fallback xmlns="">
      <p:transition spd="med" advTm="4202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772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
        <p:nvSpPr>
          <p:cNvPr id="3" name="Content Placeholder 2"/>
          <p:cNvSpPr>
            <a:spLocks noGrp="1"/>
          </p:cNvSpPr>
          <p:nvPr>
            <p:ph sz="quarter" idx="11"/>
          </p:nvPr>
        </p:nvSpPr>
        <p:spPr>
          <a:xfrm>
            <a:off x="0" y="784421"/>
            <a:ext cx="9143999" cy="4518280"/>
          </a:xfrm>
        </p:spPr>
        <p:txBody>
          <a:bodyPr/>
          <a:lstStyle/>
          <a:p>
            <a:pPr marL="0" indent="0">
              <a:buNone/>
              <a:defRPr/>
            </a:pPr>
            <a:r>
              <a:rPr lang="en-US" sz="1700" dirty="0"/>
              <a:t>If you receive benefits or have Medicare, you can:</a:t>
            </a:r>
          </a:p>
          <a:p>
            <a:pPr marL="569913" lvl="1" indent="-342900">
              <a:spcBef>
                <a:spcPts val="1200"/>
              </a:spcBef>
              <a:buFont typeface="Arial" panose="020B0604020202020204" pitchFamily="34" charset="0"/>
              <a:buChar char="•"/>
              <a:defRPr/>
            </a:pPr>
            <a:r>
              <a:rPr lang="en-US" sz="1700" dirty="0"/>
              <a:t>Opt out of mailed notices for those available online</a:t>
            </a:r>
          </a:p>
          <a:p>
            <a:pPr marL="569913" lvl="1" indent="-342900">
              <a:spcBef>
                <a:spcPts val="600"/>
              </a:spcBef>
              <a:buFont typeface="Arial" panose="020B0604020202020204" pitchFamily="34" charset="0"/>
              <a:buChar char="•"/>
              <a:defRPr/>
            </a:pPr>
            <a:r>
              <a:rPr lang="en-US" sz="1700" dirty="0"/>
              <a:t>Request a replacement Social Security card if you meet certain requirements</a:t>
            </a:r>
          </a:p>
          <a:p>
            <a:pPr marL="569913" lvl="1" indent="-342900">
              <a:spcBef>
                <a:spcPts val="600"/>
              </a:spcBef>
              <a:buFont typeface="Arial" panose="020B0604020202020204" pitchFamily="34" charset="0"/>
              <a:buChar char="•"/>
              <a:defRPr/>
            </a:pPr>
            <a:r>
              <a:rPr lang="en-US" sz="1700" dirty="0"/>
              <a:t>Report your wages if you work and receive Social Security Disability Insurance (SSDI) and/or Supplemental Security Income (SSI) benefits</a:t>
            </a:r>
          </a:p>
          <a:p>
            <a:pPr marL="569913" lvl="1" indent="-342900">
              <a:spcBef>
                <a:spcPts val="600"/>
              </a:spcBef>
              <a:buFont typeface="Arial" panose="020B0604020202020204" pitchFamily="34" charset="0"/>
              <a:buChar char="•"/>
              <a:defRPr/>
            </a:pPr>
            <a:r>
              <a:rPr lang="en-US" sz="1700" dirty="0"/>
              <a:t>Get a benefit verification letter as proof that you are getting benefits</a:t>
            </a:r>
          </a:p>
          <a:p>
            <a:pPr marL="569913" lvl="1" indent="-342900">
              <a:spcBef>
                <a:spcPts val="600"/>
              </a:spcBef>
              <a:buFont typeface="Arial" panose="020B0604020202020204" pitchFamily="34" charset="0"/>
              <a:buChar char="•"/>
              <a:defRPr/>
            </a:pPr>
            <a:r>
              <a:rPr lang="en-US" sz="1700" dirty="0"/>
              <a:t>Check your earnings record, benefit, and payment information</a:t>
            </a:r>
          </a:p>
          <a:p>
            <a:pPr marL="569913" lvl="1" indent="-342900">
              <a:spcBef>
                <a:spcPts val="600"/>
              </a:spcBef>
              <a:buFont typeface="Arial" panose="020B0604020202020204" pitchFamily="34" charset="0"/>
              <a:buChar char="•"/>
              <a:defRPr/>
            </a:pPr>
            <a:r>
              <a:rPr lang="en-US" sz="1700" dirty="0"/>
              <a:t>Update your contact information</a:t>
            </a:r>
          </a:p>
          <a:p>
            <a:pPr marL="569913" lvl="1" indent="-342900">
              <a:spcBef>
                <a:spcPts val="600"/>
              </a:spcBef>
              <a:buFont typeface="Arial" panose="020B0604020202020204" pitchFamily="34" charset="0"/>
              <a:buChar char="•"/>
              <a:defRPr/>
            </a:pPr>
            <a:r>
              <a:rPr lang="en-US" sz="1700" dirty="0"/>
              <a:t>Start or change direct deposit of your benefit payment (Social Security beneficiaries only)</a:t>
            </a:r>
          </a:p>
          <a:p>
            <a:pPr marL="569913" lvl="1" indent="-342900">
              <a:spcBef>
                <a:spcPts val="600"/>
              </a:spcBef>
              <a:buFont typeface="Arial" panose="020B0604020202020204" pitchFamily="34" charset="0"/>
              <a:buChar char="•"/>
              <a:defRPr/>
            </a:pPr>
            <a:r>
              <a:rPr lang="en-US" sz="1700" dirty="0"/>
              <a:t>Submit your advance designation of representative payee request*</a:t>
            </a:r>
          </a:p>
          <a:p>
            <a:pPr marL="569913" lvl="1" indent="-342900">
              <a:spcBef>
                <a:spcPts val="600"/>
              </a:spcBef>
              <a:buFont typeface="Arial" panose="020B0604020202020204" pitchFamily="34" charset="0"/>
              <a:buChar char="•"/>
              <a:defRPr/>
            </a:pPr>
            <a:r>
              <a:rPr lang="en-US" sz="1700" dirty="0"/>
              <a:t>Request a replacement Medicare card</a:t>
            </a:r>
          </a:p>
          <a:p>
            <a:pPr marL="569913" lvl="1" indent="-342900">
              <a:spcBef>
                <a:spcPts val="600"/>
              </a:spcBef>
              <a:buFont typeface="Arial" panose="020B0604020202020204" pitchFamily="34" charset="0"/>
              <a:buChar char="•"/>
              <a:defRPr/>
            </a:pPr>
            <a:r>
              <a:rPr lang="en-US" sz="1700" dirty="0"/>
              <a:t>Get a replacement SSA-1099 or SSA-1042S for tax season</a:t>
            </a:r>
          </a:p>
          <a:p>
            <a:pPr marL="569913" lvl="1" indent="-342900">
              <a:spcBef>
                <a:spcPts val="600"/>
              </a:spcBef>
              <a:buFont typeface="Arial" panose="020B0604020202020204" pitchFamily="34" charset="0"/>
              <a:buChar char="•"/>
              <a:defRPr/>
            </a:pPr>
            <a:r>
              <a:rPr lang="en-US" sz="1700" dirty="0"/>
              <a:t>Complete the Medical Continuing Disability Review Report (SSA-454)</a:t>
            </a:r>
          </a:p>
        </p:txBody>
      </p:sp>
      <p:sp>
        <p:nvSpPr>
          <p:cNvPr id="4" name="Rectangle 3"/>
          <p:cNvSpPr/>
          <p:nvPr/>
        </p:nvSpPr>
        <p:spPr>
          <a:xfrm>
            <a:off x="1" y="5372858"/>
            <a:ext cx="9143998" cy="907941"/>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hlinkClick r:id="rId3"/>
              </a:rPr>
              <a:t>ssa.gov/myaccount/what.html</a:t>
            </a:r>
            <a:endParaRPr lang="en-US" sz="2200" b="1" dirty="0"/>
          </a:p>
          <a:p>
            <a:pPr marL="227013" lvl="1" algn="ctr">
              <a:spcBef>
                <a:spcPts val="600"/>
              </a:spcBef>
              <a:defRPr/>
            </a:pPr>
            <a:endParaRPr lang="en-US" sz="2400" b="1" dirty="0">
              <a:solidFill>
                <a:srgbClr val="002060"/>
              </a:solidFill>
            </a:endParaRPr>
          </a:p>
        </p:txBody>
      </p:sp>
    </p:spTree>
    <p:extLst>
      <p:ext uri="{BB962C8B-B14F-4D97-AF65-F5344CB8AC3E}">
        <p14:creationId xmlns:p14="http://schemas.microsoft.com/office/powerpoint/2010/main" val="28768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9144000" cy="697430"/>
          </a:xfrm>
        </p:spPr>
        <p:txBody>
          <a:bodyPr/>
          <a:lstStyle/>
          <a:p>
            <a:pPr lvl="0"/>
            <a:r>
              <a:rPr lang="en-US" altLang="en-US" sz="4000" b="0" i="1">
                <a:solidFill>
                  <a:srgbClr val="D12229"/>
                </a:solidFill>
                <a:latin typeface="Georgia" panose="02040502050405020303" pitchFamily="18" charset="0"/>
              </a:rPr>
              <a:t>my</a:t>
            </a:r>
            <a:r>
              <a:rPr lang="en-US" altLang="en-US" sz="4000" b="0" i="1">
                <a:solidFill>
                  <a:srgbClr val="002060"/>
                </a:solidFill>
                <a:latin typeface="Georgia" panose="02040502050405020303" pitchFamily="18" charset="0"/>
              </a:rPr>
              <a:t> </a:t>
            </a:r>
            <a:r>
              <a:rPr lang="en-US" altLang="en-US" sz="4000" b="0">
                <a:solidFill>
                  <a:srgbClr val="0054A6"/>
                </a:solidFill>
                <a:latin typeface="Georgia" panose="02040502050405020303" pitchFamily="18" charset="0"/>
              </a:rPr>
              <a:t>Social Security </a:t>
            </a:r>
            <a:r>
              <a:rPr lang="en-US" altLang="en-US" sz="4000">
                <a:solidFill>
                  <a:srgbClr val="003366"/>
                </a:solidFill>
                <a:cs typeface="Calibri" pitchFamily="34" charset="0"/>
              </a:rPr>
              <a:t>Services</a:t>
            </a:r>
            <a:endParaRPr lang="en-US"/>
          </a:p>
        </p:txBody>
      </p:sp>
      <p:sp>
        <p:nvSpPr>
          <p:cNvPr id="4" name="Content Placeholder 3"/>
          <p:cNvSpPr>
            <a:spLocks noGrp="1"/>
          </p:cNvSpPr>
          <p:nvPr>
            <p:ph sz="quarter" idx="11"/>
          </p:nvPr>
        </p:nvSpPr>
        <p:spPr>
          <a:xfrm>
            <a:off x="96253" y="687290"/>
            <a:ext cx="9047747" cy="5095053"/>
          </a:xfrm>
        </p:spPr>
        <p:txBody>
          <a:bodyPr/>
          <a:lstStyle/>
          <a:p>
            <a:pPr marL="0" indent="0">
              <a:buNone/>
              <a:defRPr/>
            </a:pPr>
            <a:r>
              <a:rPr lang="en-US" sz="2200" dirty="0"/>
              <a:t>If you do not receive benefits, you can:</a:t>
            </a:r>
          </a:p>
          <a:p>
            <a:pPr marL="800100" lvl="1" indent="-342900">
              <a:spcBef>
                <a:spcPts val="600"/>
              </a:spcBef>
              <a:buFont typeface="Arial" panose="020B0604020202020204" pitchFamily="34" charset="0"/>
              <a:buChar char="•"/>
              <a:defRPr/>
            </a:pPr>
            <a:r>
              <a:rPr lang="en-US" sz="2000" dirty="0"/>
              <a:t>View retirement benefit estimates at different ages or dates when you want to start receiving benefits</a:t>
            </a:r>
          </a:p>
          <a:p>
            <a:pPr marL="800100" lvl="1" indent="-342900">
              <a:spcBef>
                <a:spcPts val="600"/>
              </a:spcBef>
              <a:buFont typeface="Arial" panose="020B0604020202020204" pitchFamily="34" charset="0"/>
              <a:buChar char="•"/>
              <a:defRPr/>
            </a:pPr>
            <a:r>
              <a:rPr lang="en-US" sz="2000" dirty="0"/>
              <a:t>View possible spouse’s benefits</a:t>
            </a:r>
          </a:p>
          <a:p>
            <a:pPr marL="800100" lvl="1" indent="-342900">
              <a:spcBef>
                <a:spcPts val="600"/>
              </a:spcBef>
              <a:buFont typeface="Arial" panose="020B0604020202020204" pitchFamily="34" charset="0"/>
              <a:buChar char="•"/>
              <a:defRPr/>
            </a:pPr>
            <a:r>
              <a:rPr lang="en-US" sz="2000" dirty="0"/>
              <a:t>Request a replacement Social Security card if you meet certain requirements</a:t>
            </a:r>
          </a:p>
          <a:p>
            <a:pPr marL="800100" lvl="1" indent="-342900">
              <a:spcBef>
                <a:spcPts val="600"/>
              </a:spcBef>
              <a:buFont typeface="Arial" panose="020B0604020202020204" pitchFamily="34" charset="0"/>
              <a:buChar char="•"/>
              <a:defRPr/>
            </a:pPr>
            <a:r>
              <a:rPr lang="en-US" sz="2000" dirty="0"/>
              <a:t>Check the status of your application or appeal</a:t>
            </a:r>
          </a:p>
          <a:p>
            <a:pPr marL="800100" lvl="1" indent="-342900">
              <a:spcBef>
                <a:spcPts val="600"/>
              </a:spcBef>
              <a:buFont typeface="Arial" panose="020B0604020202020204" pitchFamily="34" charset="0"/>
              <a:buChar char="•"/>
              <a:defRPr/>
            </a:pPr>
            <a:r>
              <a:rPr lang="en-US" sz="2000" dirty="0"/>
              <a:t>Get a benefit verification letter as proof that you are not getting benefits</a:t>
            </a:r>
          </a:p>
          <a:p>
            <a:pPr marL="800100" lvl="1" indent="-342900">
              <a:spcBef>
                <a:spcPts val="600"/>
              </a:spcBef>
              <a:buFont typeface="Arial" panose="020B0604020202020204" pitchFamily="34" charset="0"/>
              <a:buChar char="•"/>
              <a:defRPr/>
            </a:pPr>
            <a:r>
              <a:rPr lang="en-US" sz="2000" dirty="0"/>
              <a:t>Get your Social Security </a:t>
            </a:r>
            <a:r>
              <a:rPr lang="en-US" sz="2000" i="1" dirty="0"/>
              <a:t>Statement </a:t>
            </a:r>
            <a:r>
              <a:rPr lang="en-US" sz="2000" dirty="0"/>
              <a:t>to:</a:t>
            </a:r>
          </a:p>
          <a:p>
            <a:pPr lvl="2">
              <a:spcBef>
                <a:spcPts val="600"/>
              </a:spcBef>
              <a:spcAft>
                <a:spcPts val="0"/>
              </a:spcAft>
              <a:buFont typeface="Helvetica" panose="020B0504020202030204" pitchFamily="34" charset="0"/>
              <a:buChar char="–"/>
              <a:defRPr/>
            </a:pPr>
            <a:r>
              <a:rPr lang="en-US" sz="2000" dirty="0"/>
              <a:t>View estimates of your future benefits;</a:t>
            </a:r>
          </a:p>
          <a:p>
            <a:pPr lvl="2">
              <a:spcBef>
                <a:spcPts val="600"/>
              </a:spcBef>
              <a:spcAft>
                <a:spcPts val="0"/>
              </a:spcAft>
              <a:buFont typeface="Helvetica" panose="020B0504020202030204" pitchFamily="34" charset="0"/>
              <a:buChar char="–"/>
              <a:defRPr/>
            </a:pPr>
            <a:r>
              <a:rPr lang="en-US" sz="2000" dirty="0"/>
              <a:t>Verify your earnings; and</a:t>
            </a:r>
          </a:p>
          <a:p>
            <a:pPr lvl="2">
              <a:spcBef>
                <a:spcPts val="600"/>
              </a:spcBef>
              <a:spcAft>
                <a:spcPts val="0"/>
              </a:spcAft>
              <a:buFont typeface="Helvetica" panose="020B0504020202030204" pitchFamily="34" charset="0"/>
              <a:buChar char="–"/>
              <a:defRPr/>
            </a:pPr>
            <a:r>
              <a:rPr lang="en-US" sz="2000" dirty="0"/>
              <a:t>View the estimated Social Security and Medicare taxes you’ve paid</a:t>
            </a:r>
          </a:p>
        </p:txBody>
      </p:sp>
      <p:sp>
        <p:nvSpPr>
          <p:cNvPr id="5" name="Rectangle 4"/>
          <p:cNvSpPr/>
          <p:nvPr/>
        </p:nvSpPr>
        <p:spPr>
          <a:xfrm>
            <a:off x="794064" y="5351456"/>
            <a:ext cx="7281948" cy="430887"/>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hlinkClick r:id="rId3"/>
              </a:rPr>
              <a:t>ssa.gov/myaccount/what.html</a:t>
            </a:r>
            <a:endParaRPr lang="en-US" sz="2200" b="1" dirty="0">
              <a:solidFill>
                <a:schemeClr val="tx1">
                  <a:lumMod val="75000"/>
                </a:schemeClr>
              </a:solidFill>
            </a:endParaRPr>
          </a:p>
        </p:txBody>
      </p:sp>
    </p:spTree>
    <p:extLst>
      <p:ext uri="{BB962C8B-B14F-4D97-AF65-F5344CB8AC3E}">
        <p14:creationId xmlns:p14="http://schemas.microsoft.com/office/powerpoint/2010/main" val="3148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3994"/>
            <a:ext cx="9144000" cy="685800"/>
          </a:xfrm>
        </p:spPr>
        <p:txBody>
          <a:bodyPr/>
          <a:lstStyle/>
          <a:p>
            <a:pPr lvl="0"/>
            <a:r>
              <a:rPr lang="en-US" altLang="en-US" dirty="0">
                <a:cs typeface="Calibri" pitchFamily="34" charset="0"/>
              </a:rPr>
              <a:t>Disclaimer</a:t>
            </a:r>
            <a:endParaRPr lang="en-US" i="1" dirty="0"/>
          </a:p>
        </p:txBody>
      </p:sp>
      <p:sp>
        <p:nvSpPr>
          <p:cNvPr id="5" name="Content Placeholder 2"/>
          <p:cNvSpPr>
            <a:spLocks noGrp="1"/>
          </p:cNvSpPr>
          <p:nvPr>
            <p:ph sz="quarter" idx="11"/>
          </p:nvPr>
        </p:nvSpPr>
        <p:spPr>
          <a:xfrm>
            <a:off x="574766" y="1894113"/>
            <a:ext cx="7955280" cy="3344093"/>
          </a:xfrm>
        </p:spPr>
        <p:txBody>
          <a:bodyPr/>
          <a:lstStyle/>
          <a:p>
            <a:pPr marL="0" indent="0">
              <a:buNone/>
            </a:pPr>
            <a:r>
              <a:rPr lang="en-US" sz="2400" dirty="0">
                <a:effectLst/>
                <a:ea typeface="Calibri" panose="020F0502020204030204" pitchFamily="34" charset="0"/>
              </a:rPr>
              <a:t>This information is current at the time of the presentation, but Social Security policy is subject to change. Please visit SSA.gov for up-to-date information on our programs.</a:t>
            </a:r>
          </a:p>
          <a:p>
            <a:pPr marL="0" lvl="0" indent="0" algn="ctr">
              <a:buNone/>
            </a:pPr>
            <a:endParaRPr lang="en-US" sz="1900" dirty="0"/>
          </a:p>
        </p:txBody>
      </p:sp>
    </p:spTree>
    <p:extLst>
      <p:ext uri="{BB962C8B-B14F-4D97-AF65-F5344CB8AC3E}">
        <p14:creationId xmlns:p14="http://schemas.microsoft.com/office/powerpoint/2010/main" val="38890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C183D7F6-B498-43B3-948B-1728B52AA6E4}">
                <adec:decorative xmlns:adec="http://schemas.microsoft.com/office/drawing/2017/decorative" val="1"/>
              </a:ext>
            </a:extLst>
          </p:cNvPr>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a:stretch/>
        </p:blipFill>
        <p:spPr>
          <a:xfrm>
            <a:off x="-28244" y="0"/>
            <a:ext cx="9172243" cy="5818188"/>
          </a:xfrm>
          <a:prstGeom prst="rect">
            <a:avLst/>
          </a:prstGeom>
        </p:spPr>
      </p:pic>
      <p:sp>
        <p:nvSpPr>
          <p:cNvPr id="3" name="Title 2"/>
          <p:cNvSpPr>
            <a:spLocks noGrp="1"/>
          </p:cNvSpPr>
          <p:nvPr>
            <p:ph type="title"/>
          </p:nvPr>
        </p:nvSpPr>
        <p:spPr>
          <a:xfrm>
            <a:off x="0" y="257176"/>
            <a:ext cx="9144000" cy="800100"/>
          </a:xfrm>
        </p:spPr>
        <p:txBody>
          <a:bodyPr/>
          <a:lstStyle/>
          <a:p>
            <a:r>
              <a:rPr lang="en-US" b="1" dirty="0"/>
              <a:t>Q&amp;A Session</a:t>
            </a:r>
            <a:endParaRPr lang="en-US" dirty="0"/>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389"/>
            <a:ext cx="9144000" cy="622136"/>
          </a:xfrm>
        </p:spPr>
        <p:txBody>
          <a:bodyPr/>
          <a:lstStyle/>
          <a:p>
            <a:pPr lvl="0"/>
            <a:r>
              <a:rPr lang="en-US" altLang="en-US" sz="3000" dirty="0">
                <a:solidFill>
                  <a:srgbClr val="002060"/>
                </a:solidFill>
                <a:latin typeface="Times New Roman" panose="02020603050405020304" pitchFamily="18" charset="0"/>
              </a:rPr>
              <a:t>How Do You Become Eligible for Retirement Benefits?</a:t>
            </a:r>
            <a:endParaRPr lang="en-US" sz="3000" dirty="0"/>
          </a:p>
        </p:txBody>
      </p:sp>
      <p:sp>
        <p:nvSpPr>
          <p:cNvPr id="3" name="Content Placeholder 2"/>
          <p:cNvSpPr>
            <a:spLocks noGrp="1"/>
          </p:cNvSpPr>
          <p:nvPr>
            <p:ph sz="quarter" idx="10"/>
          </p:nvPr>
        </p:nvSpPr>
        <p:spPr>
          <a:xfrm>
            <a:off x="166254" y="1718567"/>
            <a:ext cx="8804766" cy="3576699"/>
          </a:xfrm>
        </p:spPr>
        <p:txBody>
          <a:bodyPr/>
          <a:lstStyle/>
          <a:p>
            <a:pPr>
              <a:spcBef>
                <a:spcPts val="1200"/>
              </a:spcBef>
              <a:buClr>
                <a:srgbClr val="002060"/>
              </a:buClr>
              <a:defRPr/>
            </a:pPr>
            <a:r>
              <a:rPr lang="en-US" altLang="en-US" sz="2700" dirty="0">
                <a:solidFill>
                  <a:srgbClr val="002060"/>
                </a:solidFill>
              </a:rPr>
              <a:t>By earning “credits” when you work and pay Social Security taxes</a:t>
            </a:r>
          </a:p>
          <a:p>
            <a:pPr>
              <a:spcBef>
                <a:spcPts val="1200"/>
              </a:spcBef>
              <a:buClr>
                <a:srgbClr val="002060"/>
              </a:buClr>
              <a:defRPr/>
            </a:pPr>
            <a:r>
              <a:rPr lang="en-US" altLang="en-US" sz="2700" dirty="0">
                <a:solidFill>
                  <a:srgbClr val="002060"/>
                </a:solidFill>
              </a:rPr>
              <a:t>You need 40 credits (10 years of work) and you must be 62 or older</a:t>
            </a:r>
          </a:p>
          <a:p>
            <a:pPr>
              <a:spcBef>
                <a:spcPts val="1200"/>
              </a:spcBef>
              <a:buClr>
                <a:srgbClr val="002060"/>
              </a:buClr>
              <a:defRPr/>
            </a:pPr>
            <a:r>
              <a:rPr lang="en-US" altLang="en-US" sz="2700" dirty="0">
                <a:solidFill>
                  <a:srgbClr val="002060"/>
                </a:solidFill>
              </a:rPr>
              <a:t>In 2026, each $1,890 in earnings gives you one credit</a:t>
            </a:r>
          </a:p>
          <a:p>
            <a:pPr>
              <a:spcBef>
                <a:spcPts val="1200"/>
              </a:spcBef>
              <a:buClr>
                <a:srgbClr val="002060"/>
              </a:buClr>
              <a:defRPr/>
            </a:pPr>
            <a:r>
              <a:rPr lang="en-US" altLang="en-US" sz="2700" dirty="0">
                <a:solidFill>
                  <a:srgbClr val="002060"/>
                </a:solidFill>
              </a:rPr>
              <a:t>You can earn a maximum of 4 credits per year</a:t>
            </a:r>
          </a:p>
        </p:txBody>
      </p:sp>
      <p:sp>
        <p:nvSpPr>
          <p:cNvPr id="4" name="Rectangle 3"/>
          <p:cNvSpPr/>
          <p:nvPr/>
        </p:nvSpPr>
        <p:spPr>
          <a:xfrm>
            <a:off x="0" y="4749294"/>
            <a:ext cx="9137275" cy="430887"/>
          </a:xfrm>
          <a:prstGeom prst="rect">
            <a:avLst/>
          </a:prstGeom>
        </p:spPr>
        <p:txBody>
          <a:bodyPr wrap="square">
            <a:spAutoFit/>
          </a:bodyPr>
          <a:lstStyle/>
          <a:p>
            <a:pPr algn="ctr">
              <a:spcBef>
                <a:spcPts val="1200"/>
              </a:spcBef>
              <a:buClr>
                <a:srgbClr val="002060"/>
              </a:buClr>
              <a:defRPr/>
            </a:pPr>
            <a:r>
              <a:rPr lang="en-US" altLang="en-US" sz="2200" b="1" i="1" dirty="0">
                <a:solidFill>
                  <a:srgbClr val="002060"/>
                </a:solidFill>
              </a:rPr>
              <a:t>Note: To earn 4 credits in 2026, you must earn at least $7,560.  </a:t>
            </a:r>
          </a:p>
        </p:txBody>
      </p:sp>
      <p:sp>
        <p:nvSpPr>
          <p:cNvPr id="5" name="Rectangle 4"/>
          <p:cNvSpPr/>
          <p:nvPr/>
        </p:nvSpPr>
        <p:spPr>
          <a:xfrm>
            <a:off x="0" y="5295266"/>
            <a:ext cx="9144000" cy="461665"/>
          </a:xfrm>
          <a:prstGeom prst="rect">
            <a:avLst/>
          </a:prstGeom>
        </p:spPr>
        <p:txBody>
          <a:bodyPr wrap="square">
            <a:spAutoFit/>
          </a:bodyPr>
          <a:lstStyle/>
          <a:p>
            <a:pPr algn="ctr"/>
            <a:r>
              <a:rPr lang="en-US" sz="2400" b="1" dirty="0">
                <a:solidFill>
                  <a:schemeClr val="tx1">
                    <a:lumMod val="75000"/>
                  </a:schemeClr>
                </a:solidFill>
                <a:hlinkClick r:id="rId3"/>
              </a:rPr>
              <a:t>ssa.gov/benefits/retirement/planner/credits.html</a:t>
            </a:r>
            <a:endParaRPr lang="en-US" sz="2400" b="1" dirty="0">
              <a:solidFill>
                <a:schemeClr val="tx1">
                  <a:lumMod val="75000"/>
                </a:schemeClr>
              </a:solidFill>
            </a:endParaRPr>
          </a:p>
        </p:txBody>
      </p:sp>
    </p:spTree>
    <p:extLst>
      <p:ext uri="{BB962C8B-B14F-4D97-AF65-F5344CB8AC3E}">
        <p14:creationId xmlns:p14="http://schemas.microsoft.com/office/powerpoint/2010/main" val="22829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045777" y="1366685"/>
            <a:ext cx="5269423"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tabLst>
                <a:tab pos="457200" algn="l"/>
                <a:tab pos="2578100" algn="l"/>
              </a:tabLst>
              <a:defRPr sz="2400" b="1">
                <a:solidFill>
                  <a:srgbClr val="DDDDDD"/>
                </a:solidFill>
                <a:latin typeface="Times New Roman" panose="02020603050405020304" pitchFamily="18" charset="0"/>
              </a:defRPr>
            </a:lvl1pPr>
            <a:lvl2pPr marL="742950" indent="-285750">
              <a:tabLst>
                <a:tab pos="457200" algn="l"/>
                <a:tab pos="2578100" algn="l"/>
              </a:tabLst>
              <a:defRPr sz="2400" b="1">
                <a:solidFill>
                  <a:srgbClr val="DDDDDD"/>
                </a:solidFill>
                <a:latin typeface="Times New Roman" panose="02020603050405020304" pitchFamily="18" charset="0"/>
              </a:defRPr>
            </a:lvl2pPr>
            <a:lvl3pPr marL="1143000" indent="-228600">
              <a:tabLst>
                <a:tab pos="457200" algn="l"/>
                <a:tab pos="2578100" algn="l"/>
              </a:tabLst>
              <a:defRPr sz="2400" b="1">
                <a:solidFill>
                  <a:srgbClr val="DDDDDD"/>
                </a:solidFill>
                <a:latin typeface="Times New Roman" panose="02020603050405020304" pitchFamily="18" charset="0"/>
              </a:defRPr>
            </a:lvl3pPr>
            <a:lvl4pPr marL="1600200" indent="-228600">
              <a:tabLst>
                <a:tab pos="457200" algn="l"/>
                <a:tab pos="2578100" algn="l"/>
              </a:tabLst>
              <a:defRPr sz="2400" b="1">
                <a:solidFill>
                  <a:srgbClr val="DDDDDD"/>
                </a:solidFill>
                <a:latin typeface="Times New Roman" panose="02020603050405020304" pitchFamily="18" charset="0"/>
              </a:defRPr>
            </a:lvl4pPr>
            <a:lvl5pPr marL="2057400" indent="-228600">
              <a:tabLst>
                <a:tab pos="457200" algn="l"/>
                <a:tab pos="2578100"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9pPr>
          </a:lstStyle>
          <a:p>
            <a:r>
              <a:rPr lang="en-US" altLang="en-US" sz="1600" dirty="0">
                <a:solidFill>
                  <a:prstClr val="white"/>
                </a:solidFill>
                <a:latin typeface="+mn-lt"/>
              </a:rPr>
              <a:t>	</a:t>
            </a:r>
            <a:r>
              <a:rPr lang="en-US" altLang="en-US" sz="1600" dirty="0">
                <a:solidFill>
                  <a:srgbClr val="002060"/>
                </a:solidFill>
                <a:latin typeface="+mn-lt"/>
              </a:rPr>
              <a:t>Year of Birth	Full Retirement Age</a:t>
            </a:r>
          </a:p>
          <a:p>
            <a:pPr>
              <a:spcBef>
                <a:spcPct val="100000"/>
              </a:spcBef>
            </a:pPr>
            <a:r>
              <a:rPr lang="en-US" altLang="en-US" sz="1600" dirty="0">
                <a:solidFill>
                  <a:srgbClr val="002060"/>
                </a:solidFill>
                <a:latin typeface="+mn-lt"/>
              </a:rPr>
              <a:t>	1937 or earlier	65</a:t>
            </a:r>
          </a:p>
          <a:p>
            <a:pPr>
              <a:spcBef>
                <a:spcPct val="20000"/>
              </a:spcBef>
            </a:pPr>
            <a:r>
              <a:rPr lang="en-US" altLang="en-US" sz="1600" dirty="0">
                <a:solidFill>
                  <a:srgbClr val="002060"/>
                </a:solidFill>
                <a:latin typeface="+mn-lt"/>
              </a:rPr>
              <a:t>	1938	65 &amp; 2 months</a:t>
            </a:r>
          </a:p>
          <a:p>
            <a:pPr>
              <a:spcBef>
                <a:spcPct val="20000"/>
              </a:spcBef>
            </a:pPr>
            <a:r>
              <a:rPr lang="en-US" altLang="en-US" sz="1600" dirty="0">
                <a:solidFill>
                  <a:srgbClr val="002060"/>
                </a:solidFill>
                <a:latin typeface="+mn-lt"/>
              </a:rPr>
              <a:t>	1939	65 &amp; 4 months</a:t>
            </a:r>
          </a:p>
          <a:p>
            <a:pPr>
              <a:spcBef>
                <a:spcPct val="20000"/>
              </a:spcBef>
            </a:pPr>
            <a:r>
              <a:rPr lang="en-US" altLang="en-US" sz="1600" dirty="0">
                <a:solidFill>
                  <a:srgbClr val="002060"/>
                </a:solidFill>
                <a:latin typeface="+mn-lt"/>
              </a:rPr>
              <a:t>	1940	65 &amp; 6 months</a:t>
            </a:r>
          </a:p>
          <a:p>
            <a:pPr>
              <a:spcBef>
                <a:spcPct val="20000"/>
              </a:spcBef>
            </a:pPr>
            <a:r>
              <a:rPr lang="en-US" altLang="en-US" sz="1600" dirty="0">
                <a:solidFill>
                  <a:srgbClr val="002060"/>
                </a:solidFill>
                <a:latin typeface="+mn-lt"/>
              </a:rPr>
              <a:t>	1941	65 &amp; 8 months</a:t>
            </a:r>
          </a:p>
          <a:p>
            <a:pPr>
              <a:spcBef>
                <a:spcPct val="20000"/>
              </a:spcBef>
            </a:pPr>
            <a:r>
              <a:rPr lang="en-US" altLang="en-US" sz="1600" dirty="0">
                <a:solidFill>
                  <a:srgbClr val="002060"/>
                </a:solidFill>
                <a:latin typeface="+mn-lt"/>
              </a:rPr>
              <a:t>	1942	65 &amp; 10 months</a:t>
            </a:r>
          </a:p>
          <a:p>
            <a:pPr>
              <a:spcBef>
                <a:spcPct val="20000"/>
              </a:spcBef>
            </a:pPr>
            <a:r>
              <a:rPr lang="en-US" altLang="en-US" sz="1600" dirty="0">
                <a:solidFill>
                  <a:srgbClr val="002060"/>
                </a:solidFill>
                <a:latin typeface="+mn-lt"/>
              </a:rPr>
              <a:t>	1943 – 1954	66</a:t>
            </a:r>
          </a:p>
          <a:p>
            <a:pPr>
              <a:spcBef>
                <a:spcPct val="20000"/>
              </a:spcBef>
            </a:pPr>
            <a:r>
              <a:rPr lang="en-US" altLang="en-US" sz="1600" dirty="0">
                <a:solidFill>
                  <a:srgbClr val="002060"/>
                </a:solidFill>
                <a:latin typeface="+mn-lt"/>
              </a:rPr>
              <a:t>	1955	66 &amp; 2 months</a:t>
            </a:r>
          </a:p>
          <a:p>
            <a:pPr>
              <a:spcBef>
                <a:spcPct val="20000"/>
              </a:spcBef>
            </a:pPr>
            <a:r>
              <a:rPr lang="en-US" altLang="en-US" sz="1600" dirty="0">
                <a:solidFill>
                  <a:srgbClr val="002060"/>
                </a:solidFill>
                <a:latin typeface="+mn-lt"/>
              </a:rPr>
              <a:t>	1956	66 &amp; 4 months</a:t>
            </a:r>
          </a:p>
          <a:p>
            <a:pPr>
              <a:spcBef>
                <a:spcPct val="20000"/>
              </a:spcBef>
            </a:pPr>
            <a:r>
              <a:rPr lang="en-US" altLang="en-US" sz="1600" dirty="0">
                <a:solidFill>
                  <a:srgbClr val="002060"/>
                </a:solidFill>
                <a:latin typeface="+mn-lt"/>
              </a:rPr>
              <a:t>	1957	66 &amp; 6 months</a:t>
            </a:r>
          </a:p>
          <a:p>
            <a:pPr>
              <a:spcBef>
                <a:spcPct val="20000"/>
              </a:spcBef>
            </a:pPr>
            <a:r>
              <a:rPr lang="en-US" altLang="en-US" sz="1600" dirty="0">
                <a:solidFill>
                  <a:srgbClr val="002060"/>
                </a:solidFill>
                <a:latin typeface="+mn-lt"/>
              </a:rPr>
              <a:t>	1958	66 &amp; 8 months</a:t>
            </a:r>
          </a:p>
          <a:p>
            <a:pPr>
              <a:spcBef>
                <a:spcPct val="20000"/>
              </a:spcBef>
            </a:pPr>
            <a:r>
              <a:rPr lang="en-US" altLang="en-US" sz="1600" dirty="0">
                <a:solidFill>
                  <a:srgbClr val="002060"/>
                </a:solidFill>
                <a:latin typeface="+mn-lt"/>
              </a:rPr>
              <a:t>	1959	66 &amp; 10 months</a:t>
            </a:r>
          </a:p>
          <a:p>
            <a:pPr>
              <a:spcBef>
                <a:spcPct val="20000"/>
              </a:spcBef>
            </a:pPr>
            <a:r>
              <a:rPr lang="en-US" altLang="en-US" sz="1600" dirty="0">
                <a:solidFill>
                  <a:srgbClr val="002060"/>
                </a:solidFill>
                <a:latin typeface="+mn-lt"/>
              </a:rPr>
              <a:t>	1960 or later	67</a:t>
            </a:r>
          </a:p>
        </p:txBody>
      </p:sp>
    </p:spTree>
    <p:extLst>
      <p:ext uri="{BB962C8B-B14F-4D97-AF65-F5344CB8AC3E}">
        <p14:creationId xmlns:p14="http://schemas.microsoft.com/office/powerpoint/2010/main" val="200906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6320"/>
          </a:xfrm>
        </p:spPr>
        <p:txBody>
          <a:bodyPr/>
          <a:lstStyle/>
          <a:p>
            <a:r>
              <a:rPr lang="en-US" sz="3600">
                <a:latin typeface="Times New Roman" panose="02020603050405020304" pitchFamily="18" charset="0"/>
                <a:cs typeface="Times New Roman" panose="02020603050405020304" pitchFamily="18" charset="0"/>
              </a:rPr>
              <a:t>What Is the Best Age to Start Receiving Social Security Retirement Benefits</a:t>
            </a:r>
            <a:r>
              <a:rPr lang="en-US" altLang="en-US" sz="3600">
                <a:solidFill>
                  <a:srgbClr val="002060"/>
                </a:solidFill>
                <a:latin typeface="Times New Roman" panose="02020603050405020304" pitchFamily="18" charset="0"/>
                <a:cs typeface="Times New Roman" panose="02020603050405020304" pitchFamily="18" charset="0"/>
              </a:rPr>
              <a:t>?</a:t>
            </a:r>
          </a:p>
        </p:txBody>
      </p:sp>
      <p:pic>
        <p:nvPicPr>
          <p:cNvPr id="15" name="Graphic 14" descr="Monthly Benefit Amounts Differ Based on the Age You Decide to Start Receiving Benefits. &#10;You can start your retirement benefit at any point from age 62 up until age 70, and your benefit will be higher the longer you delay starting it.  This example assumes a benefit of $1,867 at a full retirement age of 66 and 6 months. If you retire at age 62 the benefit amount would be $1,400, at age 65 $1,733, at full retirement age 66 years and 6 months $1,867, and at age 70 $2,480.">
            <a:extLst>
              <a:ext uri="{FF2B5EF4-FFF2-40B4-BE49-F238E27FC236}">
                <a16:creationId xmlns:a16="http://schemas.microsoft.com/office/drawing/2014/main" id="{073DDEEA-8051-4396-988C-5CF09FEB29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9189" y="1339528"/>
            <a:ext cx="7205622" cy="4032504"/>
          </a:xfrm>
          <a:prstGeom prst="rect">
            <a:avLst/>
          </a:prstGeom>
        </p:spPr>
      </p:pic>
      <p:sp>
        <p:nvSpPr>
          <p:cNvPr id="6" name="Content Placeholder 5"/>
          <p:cNvSpPr>
            <a:spLocks noGrp="1"/>
          </p:cNvSpPr>
          <p:nvPr>
            <p:ph sz="quarter" idx="11"/>
          </p:nvPr>
        </p:nvSpPr>
        <p:spPr>
          <a:xfrm>
            <a:off x="0" y="5410200"/>
            <a:ext cx="9144000" cy="335280"/>
          </a:xfrm>
        </p:spPr>
        <p:txBody>
          <a:bodyPr/>
          <a:lstStyle/>
          <a:p>
            <a:pPr marL="0" lvl="0" indent="0" algn="ctr">
              <a:spcBef>
                <a:spcPct val="0"/>
              </a:spcBef>
              <a:buNone/>
              <a:defRPr/>
            </a:pPr>
            <a:r>
              <a:rPr lang="en-US" altLang="en-US" sz="1800" i="1">
                <a:solidFill>
                  <a:srgbClr val="002060"/>
                </a:solidFill>
              </a:rPr>
              <a:t>Note: This example assumes a benefit of $2,000 at a full retirement age of 67</a:t>
            </a:r>
            <a:endParaRPr lang="en-US"/>
          </a:p>
        </p:txBody>
      </p:sp>
    </p:spTree>
    <p:extLst>
      <p:ext uri="{BB962C8B-B14F-4D97-AF65-F5344CB8AC3E}">
        <p14:creationId xmlns:p14="http://schemas.microsoft.com/office/powerpoint/2010/main" val="733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93683"/>
          </a:xfrm>
        </p:spPr>
        <p:txBody>
          <a:bodyPr/>
          <a:lstStyle/>
          <a:p>
            <a:r>
              <a:rPr lang="en-US"/>
              <a:t>Working While Receiving Benefits</a:t>
            </a:r>
          </a:p>
        </p:txBody>
      </p:sp>
      <p:graphicFrame>
        <p:nvGraphicFramePr>
          <p:cNvPr id="6" name="Table 5"/>
          <p:cNvGraphicFramePr>
            <a:graphicFrameLocks noGrp="1"/>
          </p:cNvGraphicFramePr>
          <p:nvPr/>
        </p:nvGraphicFramePr>
        <p:xfrm>
          <a:off x="152400" y="851336"/>
          <a:ext cx="8861237" cy="4038593"/>
        </p:xfrm>
        <a:graphic>
          <a:graphicData uri="http://schemas.openxmlformats.org/drawingml/2006/table">
            <a:tbl>
              <a:tblPr firstRow="1" bandRow="1">
                <a:tableStyleId>{69CF1AB2-1976-4502-BF36-3FF5EA218861}</a:tableStyleId>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98637">
                  <a:extLst>
                    <a:ext uri="{9D8B030D-6E8A-4147-A177-3AD203B41FA5}">
                      <a16:colId xmlns:a16="http://schemas.microsoft.com/office/drawing/2014/main" val="20002"/>
                    </a:ext>
                  </a:extLst>
                </a:gridCol>
              </a:tblGrid>
              <a:tr h="746576">
                <a:tc>
                  <a:txBody>
                    <a:bodyPr/>
                    <a:lstStyle/>
                    <a:p>
                      <a:pPr algn="l"/>
                      <a:r>
                        <a:rPr lang="en-US" sz="2400" dirty="0">
                          <a:solidFill>
                            <a:schemeClr val="bg1"/>
                          </a:solidFill>
                        </a:rPr>
                        <a:t>If you are</a:t>
                      </a:r>
                    </a:p>
                  </a:txBody>
                  <a:tcPr marT="45730" marB="45730" anchor="ctr">
                    <a:solidFill>
                      <a:srgbClr val="007D7D"/>
                    </a:solidFill>
                  </a:tcPr>
                </a:tc>
                <a:tc>
                  <a:txBody>
                    <a:bodyPr/>
                    <a:lstStyle/>
                    <a:p>
                      <a:pPr algn="ctr"/>
                      <a:r>
                        <a:rPr lang="en-US" sz="2400" dirty="0">
                          <a:solidFill>
                            <a:schemeClr val="bg1"/>
                          </a:solidFill>
                        </a:rPr>
                        <a:t>In 2026, you can</a:t>
                      </a:r>
                      <a:r>
                        <a:rPr lang="en-US" sz="2400" baseline="0" dirty="0">
                          <a:solidFill>
                            <a:schemeClr val="bg1"/>
                          </a:solidFill>
                        </a:rPr>
                        <a:t> earn up to</a:t>
                      </a:r>
                      <a:endParaRPr lang="en-US" sz="2400" dirty="0">
                        <a:solidFill>
                          <a:schemeClr val="bg1"/>
                        </a:solidFill>
                      </a:endParaRPr>
                    </a:p>
                  </a:txBody>
                  <a:tcPr marT="45730" marB="45730" anchor="ctr">
                    <a:solidFill>
                      <a:srgbClr val="007D7D"/>
                    </a:solidFill>
                  </a:tcPr>
                </a:tc>
                <a:tc>
                  <a:txBody>
                    <a:bodyPr/>
                    <a:lstStyle/>
                    <a:p>
                      <a:pPr algn="ctr"/>
                      <a:r>
                        <a:rPr lang="en-US" sz="2400" dirty="0">
                          <a:solidFill>
                            <a:schemeClr val="bg1"/>
                          </a:solidFill>
                        </a:rPr>
                        <a:t>If you</a:t>
                      </a:r>
                      <a:r>
                        <a:rPr lang="en-US" sz="2400" baseline="0" dirty="0">
                          <a:solidFill>
                            <a:schemeClr val="bg1"/>
                          </a:solidFill>
                        </a:rPr>
                        <a:t> earn more, some benefits will be withheld</a:t>
                      </a:r>
                      <a:endParaRPr lang="en-US" sz="2400" dirty="0">
                        <a:solidFill>
                          <a:schemeClr val="bg1"/>
                        </a:solidFill>
                      </a:endParaRPr>
                    </a:p>
                  </a:txBody>
                  <a:tcPr marT="45730" marB="45730" anchor="ctr">
                    <a:solidFill>
                      <a:srgbClr val="007D7D"/>
                    </a:solidFill>
                  </a:tcPr>
                </a:tc>
                <a:extLst>
                  <a:ext uri="{0D108BD9-81ED-4DB2-BD59-A6C34878D82A}">
                    <a16:rowId xmlns:a16="http://schemas.microsoft.com/office/drawing/2014/main" val="10000"/>
                  </a:ext>
                </a:extLst>
              </a:tr>
              <a:tr h="746693">
                <a:tc>
                  <a:txBody>
                    <a:bodyPr/>
                    <a:lstStyle/>
                    <a:p>
                      <a:r>
                        <a:rPr lang="en-US" sz="2100" dirty="0"/>
                        <a:t>Under Full </a:t>
                      </a:r>
                    </a:p>
                    <a:p>
                      <a:r>
                        <a:rPr lang="en-US" sz="2100" dirty="0"/>
                        <a:t>Retirement Age</a:t>
                      </a:r>
                    </a:p>
                  </a:txBody>
                  <a:tcPr marT="45730" marB="45730"/>
                </a:tc>
                <a:tc>
                  <a:txBody>
                    <a:bodyPr/>
                    <a:lstStyle/>
                    <a:p>
                      <a:pPr algn="ctr"/>
                      <a:r>
                        <a:rPr lang="en-US" sz="2100" dirty="0"/>
                        <a:t>$24,480/yr. </a:t>
                      </a:r>
                    </a:p>
                  </a:txBody>
                  <a:tcPr marT="45730" marB="45730"/>
                </a:tc>
                <a:tc>
                  <a:txBody>
                    <a:bodyPr/>
                    <a:lstStyle/>
                    <a:p>
                      <a:pPr algn="ctr"/>
                      <a:r>
                        <a:rPr lang="en-US" sz="2100" dirty="0"/>
                        <a:t>$1 for every $2 earned above the limit</a:t>
                      </a:r>
                    </a:p>
                  </a:txBody>
                  <a:tcPr marT="45730" marB="45730"/>
                </a:tc>
                <a:extLst>
                  <a:ext uri="{0D108BD9-81ED-4DB2-BD59-A6C34878D82A}">
                    <a16:rowId xmlns:a16="http://schemas.microsoft.com/office/drawing/2014/main" val="10001"/>
                  </a:ext>
                </a:extLst>
              </a:tr>
              <a:tr h="1005896">
                <a:tc>
                  <a:txBody>
                    <a:bodyPr/>
                    <a:lstStyle/>
                    <a:p>
                      <a:r>
                        <a:rPr lang="en-US" sz="2100" dirty="0"/>
                        <a:t>The Year Full Retirement Age is Reached</a:t>
                      </a:r>
                    </a:p>
                  </a:txBody>
                  <a:tcPr marT="45730" marB="45730"/>
                </a:tc>
                <a:tc>
                  <a:txBody>
                    <a:bodyPr/>
                    <a:lstStyle/>
                    <a:p>
                      <a:pPr algn="ctr"/>
                      <a:r>
                        <a:rPr lang="en-US" sz="2100" dirty="0"/>
                        <a:t>$65,160/yr. </a:t>
                      </a:r>
                      <a:br>
                        <a:rPr lang="en-US" sz="2100" dirty="0"/>
                      </a:br>
                      <a:r>
                        <a:rPr lang="en-US" sz="2100" dirty="0"/>
                        <a:t>before month of full</a:t>
                      </a:r>
                      <a:r>
                        <a:rPr lang="en-US" sz="2100" baseline="0" dirty="0"/>
                        <a:t> retirement age</a:t>
                      </a:r>
                      <a:endParaRPr lang="en-US" sz="2100" dirty="0"/>
                    </a:p>
                  </a:txBody>
                  <a:tcPr marT="45730" marB="45730"/>
                </a:tc>
                <a:tc>
                  <a:txBody>
                    <a:bodyPr/>
                    <a:lstStyle/>
                    <a:p>
                      <a:pPr algn="ctr"/>
                      <a:r>
                        <a:rPr lang="en-US" sz="2100" dirty="0"/>
                        <a:t>$1 for every $3 earned above the limit</a:t>
                      </a:r>
                    </a:p>
                  </a:txBody>
                  <a:tcPr marT="45730" marB="45730"/>
                </a:tc>
                <a:extLst>
                  <a:ext uri="{0D108BD9-81ED-4DB2-BD59-A6C34878D82A}">
                    <a16:rowId xmlns:a16="http://schemas.microsoft.com/office/drawing/2014/main" val="10002"/>
                  </a:ext>
                </a:extLst>
              </a:tr>
              <a:tr h="967935">
                <a:tc>
                  <a:txBody>
                    <a:bodyPr/>
                    <a:lstStyle/>
                    <a:p>
                      <a:r>
                        <a:rPr lang="en-US" sz="2100" dirty="0"/>
                        <a:t>Month of Full Retirement Age </a:t>
                      </a:r>
                      <a:br>
                        <a:rPr lang="en-US" sz="2100" dirty="0"/>
                      </a:br>
                      <a:r>
                        <a:rPr lang="en-US" sz="2100" dirty="0"/>
                        <a:t>and Above</a:t>
                      </a:r>
                    </a:p>
                  </a:txBody>
                  <a:tcPr marT="45730" marB="45730"/>
                </a:tc>
                <a:tc>
                  <a:txBody>
                    <a:bodyPr/>
                    <a:lstStyle/>
                    <a:p>
                      <a:pPr algn="ctr"/>
                      <a:endParaRPr lang="en-US" sz="2100" dirty="0"/>
                    </a:p>
                    <a:p>
                      <a:pPr algn="ctr"/>
                      <a:r>
                        <a:rPr lang="en-US" sz="2100" dirty="0"/>
                        <a:t>No Limit</a:t>
                      </a:r>
                    </a:p>
                    <a:p>
                      <a:pPr algn="ctr"/>
                      <a:endParaRPr lang="en-US" sz="2100" dirty="0"/>
                    </a:p>
                  </a:txBody>
                  <a:tcPr marT="45730" marB="45730"/>
                </a:tc>
                <a:tc>
                  <a:txBody>
                    <a:bodyPr/>
                    <a:lstStyle/>
                    <a:p>
                      <a:pPr algn="ctr"/>
                      <a:endParaRPr lang="en-US" sz="2100" dirty="0"/>
                    </a:p>
                    <a:p>
                      <a:pPr algn="ctr"/>
                      <a:r>
                        <a:rPr lang="en-US" sz="2100" dirty="0"/>
                        <a:t>No Limit</a:t>
                      </a:r>
                    </a:p>
                  </a:txBody>
                  <a:tcPr marT="45730" marB="45730"/>
                </a:tc>
                <a:extLst>
                  <a:ext uri="{0D108BD9-81ED-4DB2-BD59-A6C34878D82A}">
                    <a16:rowId xmlns:a16="http://schemas.microsoft.com/office/drawing/2014/main" val="10003"/>
                  </a:ext>
                </a:extLst>
              </a:tr>
            </a:tbl>
          </a:graphicData>
        </a:graphic>
      </p:graphicFrame>
      <p:sp>
        <p:nvSpPr>
          <p:cNvPr id="4" name="Content Placeholder 3"/>
          <p:cNvSpPr>
            <a:spLocks noGrp="1"/>
          </p:cNvSpPr>
          <p:nvPr>
            <p:ph sz="quarter" idx="11"/>
          </p:nvPr>
        </p:nvSpPr>
        <p:spPr>
          <a:xfrm>
            <a:off x="394447" y="5047582"/>
            <a:ext cx="8364071" cy="739422"/>
          </a:xfrm>
        </p:spPr>
        <p:txBody>
          <a:bodyPr/>
          <a:lstStyle/>
          <a:p>
            <a:pPr marL="0" lvl="0" indent="0" algn="ctr">
              <a:spcBef>
                <a:spcPct val="0"/>
              </a:spcBef>
              <a:buNone/>
            </a:pPr>
            <a:r>
              <a:rPr lang="en-US" sz="2200" b="1" dirty="0">
                <a:solidFill>
                  <a:schemeClr val="tx1">
                    <a:lumMod val="75000"/>
                  </a:schemeClr>
                </a:solidFill>
              </a:rPr>
              <a:t>Retirement Earnings Test Calculator:</a:t>
            </a:r>
          </a:p>
          <a:p>
            <a:pPr marL="0" lvl="0" indent="0" algn="ctr">
              <a:spcBef>
                <a:spcPct val="0"/>
              </a:spcBef>
              <a:buNone/>
            </a:pPr>
            <a:r>
              <a:rPr lang="en-US" sz="2200" b="1" dirty="0">
                <a:solidFill>
                  <a:schemeClr val="tx1">
                    <a:lumMod val="75000"/>
                  </a:schemeClr>
                </a:solidFill>
                <a:hlinkClick r:id="rId3"/>
              </a:rPr>
              <a:t>ssa.gov/OACT/COLA/RTeffect.html</a:t>
            </a:r>
            <a:endParaRPr lang="en-US" altLang="en-US" sz="2200" dirty="0">
              <a:solidFill>
                <a:schemeClr val="tx1">
                  <a:lumMod val="75000"/>
                </a:schemeClr>
              </a:solidFill>
            </a:endParaRPr>
          </a:p>
          <a:p>
            <a:pPr marL="0" lvl="0" indent="0">
              <a:spcBef>
                <a:spcPct val="0"/>
              </a:spcBef>
              <a:buNone/>
            </a:pPr>
            <a:endParaRPr lang="en-US" altLang="en-US" sz="2200" dirty="0">
              <a:solidFill>
                <a:srgbClr val="003366"/>
              </a:solidFill>
            </a:endParaRPr>
          </a:p>
        </p:txBody>
      </p:sp>
    </p:spTree>
    <p:extLst>
      <p:ext uri="{BB962C8B-B14F-4D97-AF65-F5344CB8AC3E}">
        <p14:creationId xmlns:p14="http://schemas.microsoft.com/office/powerpoint/2010/main" val="41421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511"/>
          </a:xfrm>
        </p:spPr>
        <p:txBody>
          <a:bodyPr/>
          <a:lstStyle/>
          <a:p>
            <a:pPr lvl="0"/>
            <a:r>
              <a:rPr lang="en-US" sz="4000"/>
              <a:t>Will I pay federal taxes on my benefits?</a:t>
            </a:r>
          </a:p>
        </p:txBody>
      </p:sp>
      <p:sp>
        <p:nvSpPr>
          <p:cNvPr id="6" name="Content Placeholder 5"/>
          <p:cNvSpPr>
            <a:spLocks noGrp="1"/>
          </p:cNvSpPr>
          <p:nvPr>
            <p:ph sz="quarter" idx="11"/>
          </p:nvPr>
        </p:nvSpPr>
        <p:spPr>
          <a:xfrm>
            <a:off x="1497723" y="677917"/>
            <a:ext cx="7483439" cy="5108028"/>
          </a:xfrm>
        </p:spPr>
        <p:txBody>
          <a:bodyPr/>
          <a:lstStyle/>
          <a:p>
            <a:pPr marL="0" lvl="0" indent="0">
              <a:spcBef>
                <a:spcPts val="0"/>
              </a:spcBef>
              <a:buNone/>
            </a:pPr>
            <a:r>
              <a:rPr lang="en-US" sz="1800" dirty="0">
                <a:solidFill>
                  <a:srgbClr val="003366"/>
                </a:solidFill>
              </a:rPr>
              <a:t>If you: </a:t>
            </a:r>
          </a:p>
          <a:p>
            <a:pPr marL="0" lvl="0" indent="0">
              <a:spcBef>
                <a:spcPts val="0"/>
              </a:spcBef>
              <a:buNone/>
            </a:pPr>
            <a:r>
              <a:rPr lang="en-US" sz="2000" b="1" dirty="0">
                <a:solidFill>
                  <a:srgbClr val="003366"/>
                </a:solidFill>
              </a:rPr>
              <a:t>file a federal tax return as an individual</a:t>
            </a:r>
            <a:r>
              <a:rPr lang="en-US" sz="2000" dirty="0">
                <a:solidFill>
                  <a:srgbClr val="003366"/>
                </a:solidFill>
              </a:rPr>
              <a:t> and your </a:t>
            </a:r>
            <a:r>
              <a:rPr lang="en-US" sz="2000" i="1" dirty="0">
                <a:solidFill>
                  <a:srgbClr val="003366"/>
                </a:solidFill>
              </a:rPr>
              <a:t>combined income</a:t>
            </a:r>
            <a:r>
              <a:rPr lang="en-US" sz="2000" dirty="0">
                <a:solidFill>
                  <a:srgbClr val="003366"/>
                </a:solidFill>
              </a:rPr>
              <a:t> is </a:t>
            </a:r>
          </a:p>
          <a:p>
            <a:pPr marL="616894" lvl="1" indent="-168244">
              <a:spcBef>
                <a:spcPts val="0"/>
              </a:spcBef>
              <a:buFont typeface="Arial" panose="020B0604020202020204" pitchFamily="34" charset="0"/>
              <a:buChar char="•"/>
            </a:pPr>
            <a:r>
              <a:rPr lang="en-US" sz="1800" dirty="0">
                <a:solidFill>
                  <a:srgbClr val="003366"/>
                </a:solidFill>
              </a:rPr>
              <a:t>between $25,000 and $34,000, you may have to pay income tax on up to 50% of your benefits. </a:t>
            </a:r>
          </a:p>
          <a:p>
            <a:pPr marL="616894" lvl="1" indent="-168244">
              <a:spcBef>
                <a:spcPts val="0"/>
              </a:spcBef>
              <a:buFont typeface="Arial" panose="020B0604020202020204" pitchFamily="34" charset="0"/>
              <a:buChar char="•"/>
            </a:pPr>
            <a:r>
              <a:rPr lang="en-US" sz="1800" dirty="0">
                <a:solidFill>
                  <a:srgbClr val="003366"/>
                </a:solidFill>
              </a:rPr>
              <a:t>more than $34,000, up to 85% of your benefits may be taxable.</a:t>
            </a:r>
            <a:endParaRPr lang="en-US" sz="1600" dirty="0">
              <a:solidFill>
                <a:srgbClr val="003366"/>
              </a:solidFill>
            </a:endParaRPr>
          </a:p>
          <a:p>
            <a:pPr marL="0" lvl="0" indent="0">
              <a:spcBef>
                <a:spcPts val="0"/>
              </a:spcBef>
              <a:buNone/>
            </a:pPr>
            <a:br>
              <a:rPr lang="en-US" sz="2000" b="1" dirty="0">
                <a:solidFill>
                  <a:srgbClr val="003366"/>
                </a:solidFill>
              </a:rPr>
            </a:br>
            <a:r>
              <a:rPr lang="en-US" sz="2000" b="1" dirty="0">
                <a:solidFill>
                  <a:srgbClr val="003366"/>
                </a:solidFill>
              </a:rPr>
              <a:t>file a joint return</a:t>
            </a:r>
            <a:r>
              <a:rPr lang="en-US" sz="2000" dirty="0">
                <a:solidFill>
                  <a:srgbClr val="003366"/>
                </a:solidFill>
              </a:rPr>
              <a:t>, and you and your spouse have a </a:t>
            </a:r>
            <a:r>
              <a:rPr lang="en-US" sz="2000" i="1" dirty="0">
                <a:solidFill>
                  <a:srgbClr val="003366"/>
                </a:solidFill>
              </a:rPr>
              <a:t>combined income</a:t>
            </a:r>
            <a:r>
              <a:rPr lang="en-US" sz="2000" dirty="0">
                <a:solidFill>
                  <a:srgbClr val="003366"/>
                </a:solidFill>
              </a:rPr>
              <a:t> that is </a:t>
            </a:r>
          </a:p>
          <a:p>
            <a:pPr marL="616894" lvl="1" indent="-168244">
              <a:spcBef>
                <a:spcPts val="0"/>
              </a:spcBef>
              <a:buFont typeface="Arial" panose="020B0604020202020204" pitchFamily="34" charset="0"/>
              <a:buChar char="•"/>
            </a:pPr>
            <a:r>
              <a:rPr lang="en-US" sz="1800" dirty="0">
                <a:solidFill>
                  <a:srgbClr val="003366"/>
                </a:solidFill>
              </a:rPr>
              <a:t>between $32,000 and $44,000, you may have to pay income tax on up to 50% of your benefits </a:t>
            </a:r>
          </a:p>
          <a:p>
            <a:pPr marL="616894" lvl="1" indent="-168244">
              <a:spcBef>
                <a:spcPts val="0"/>
              </a:spcBef>
              <a:buFont typeface="Arial" panose="020B0604020202020204" pitchFamily="34" charset="0"/>
              <a:buChar char="•"/>
            </a:pPr>
            <a:r>
              <a:rPr lang="en-US" sz="1800" dirty="0">
                <a:solidFill>
                  <a:srgbClr val="003366"/>
                </a:solidFill>
              </a:rPr>
              <a:t>more than $44,000, up to 85% of your benefits may be taxable.</a:t>
            </a:r>
            <a:endParaRPr lang="en-US" sz="1600" dirty="0">
              <a:solidFill>
                <a:srgbClr val="003366"/>
              </a:solidFill>
            </a:endParaRPr>
          </a:p>
          <a:p>
            <a:pPr marL="0" lvl="0" indent="0">
              <a:spcBef>
                <a:spcPts val="0"/>
              </a:spcBef>
              <a:buNone/>
            </a:pPr>
            <a:br>
              <a:rPr lang="en-US" sz="2000" b="1" dirty="0">
                <a:solidFill>
                  <a:srgbClr val="003366"/>
                </a:solidFill>
              </a:rPr>
            </a:br>
            <a:r>
              <a:rPr lang="en-US" sz="2000" b="1" dirty="0">
                <a:solidFill>
                  <a:srgbClr val="003366"/>
                </a:solidFill>
              </a:rPr>
              <a:t>are married and file a separate tax return</a:t>
            </a:r>
            <a:r>
              <a:rPr lang="en-US" sz="2000" dirty="0">
                <a:solidFill>
                  <a:srgbClr val="003366"/>
                </a:solidFill>
              </a:rPr>
              <a:t>, you will probably pay taxes on your benefits.</a:t>
            </a:r>
            <a:r>
              <a:rPr lang="en-US" sz="1800" dirty="0">
                <a:solidFill>
                  <a:srgbClr val="003366"/>
                </a:solidFill>
              </a:rPr>
              <a:t> </a:t>
            </a:r>
          </a:p>
          <a:p>
            <a:pPr marL="0" lvl="0" indent="0">
              <a:spcBef>
                <a:spcPts val="0"/>
              </a:spcBef>
              <a:buNone/>
            </a:pPr>
            <a:endParaRPr lang="en-US" sz="1800" dirty="0">
              <a:solidFill>
                <a:srgbClr val="003366"/>
              </a:solidFill>
            </a:endParaRPr>
          </a:p>
          <a:p>
            <a:pPr marL="0" lvl="0" indent="0" algn="ctr">
              <a:spcBef>
                <a:spcPts val="0"/>
              </a:spcBef>
              <a:buNone/>
            </a:pPr>
            <a:r>
              <a:rPr lang="en-US" sz="2400" b="1" dirty="0">
                <a:solidFill>
                  <a:srgbClr val="003366"/>
                </a:solidFill>
                <a:hlinkClick r:id="rId3"/>
              </a:rPr>
              <a:t>ssa.gov/manage-benefits/request-withhold-taxes</a:t>
            </a:r>
            <a:endParaRPr lang="en-US" sz="2400" b="1" dirty="0">
              <a:solidFill>
                <a:srgbClr val="003366"/>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99898"/>
            <a:ext cx="1457070" cy="823031"/>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379" y="2589290"/>
            <a:ext cx="1030313" cy="85961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786" y="700672"/>
            <a:ext cx="1231499" cy="1231499"/>
          </a:xfrm>
          <a:prstGeom prst="rect">
            <a:avLst/>
          </a:prstGeom>
        </p:spPr>
      </p:pic>
    </p:spTree>
    <p:extLst>
      <p:ext uri="{BB962C8B-B14F-4D97-AF65-F5344CB8AC3E}">
        <p14:creationId xmlns:p14="http://schemas.microsoft.com/office/powerpoint/2010/main" val="21515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656"/>
            <a:ext cx="9144000" cy="725785"/>
          </a:xfrm>
        </p:spPr>
        <p:txBody>
          <a:bodyPr/>
          <a:lstStyle/>
          <a:p>
            <a:pPr lvl="0"/>
            <a:r>
              <a:rPr lang="en-US"/>
              <a:t>Taxation of Social Security Benefits</a:t>
            </a:r>
          </a:p>
        </p:txBody>
      </p:sp>
      <p:sp>
        <p:nvSpPr>
          <p:cNvPr id="4" name="Content Placeholder 3"/>
          <p:cNvSpPr>
            <a:spLocks noGrp="1"/>
          </p:cNvSpPr>
          <p:nvPr>
            <p:ph sz="quarter" idx="10"/>
          </p:nvPr>
        </p:nvSpPr>
        <p:spPr>
          <a:xfrm>
            <a:off x="0" y="1952652"/>
            <a:ext cx="9144000" cy="2653150"/>
          </a:xfrm>
        </p:spPr>
        <p:txBody>
          <a:bodyPr/>
          <a:lstStyle/>
          <a:p>
            <a:pPr marL="457200" lvl="1" indent="0" algn="ctr">
              <a:lnSpc>
                <a:spcPct val="150000"/>
              </a:lnSpc>
              <a:spcBef>
                <a:spcPts val="0"/>
              </a:spcBef>
              <a:buNone/>
            </a:pPr>
            <a:r>
              <a:rPr lang="en-US">
                <a:solidFill>
                  <a:srgbClr val="003366"/>
                </a:solidFill>
              </a:rPr>
              <a:t>Your adjusted gross income </a:t>
            </a:r>
            <a:br>
              <a:rPr lang="en-US">
                <a:solidFill>
                  <a:srgbClr val="003366"/>
                </a:solidFill>
              </a:rPr>
            </a:br>
            <a:r>
              <a:rPr lang="en-US">
                <a:solidFill>
                  <a:srgbClr val="003366"/>
                </a:solidFill>
              </a:rPr>
              <a:t>+ Nontaxable interest </a:t>
            </a:r>
            <a:br>
              <a:rPr lang="en-US">
                <a:solidFill>
                  <a:srgbClr val="003366"/>
                </a:solidFill>
              </a:rPr>
            </a:br>
            <a:r>
              <a:rPr lang="en-US">
                <a:solidFill>
                  <a:srgbClr val="003366"/>
                </a:solidFill>
              </a:rPr>
              <a:t>+ </a:t>
            </a:r>
            <a:r>
              <a:rPr lang="en-US" u="sng">
                <a:solidFill>
                  <a:srgbClr val="003366"/>
                </a:solidFill>
              </a:rPr>
              <a:t>½ of your Social Security benefits</a:t>
            </a:r>
            <a:r>
              <a:rPr lang="en-US">
                <a:solidFill>
                  <a:srgbClr val="003366"/>
                </a:solidFill>
              </a:rPr>
              <a:t> </a:t>
            </a:r>
            <a:br>
              <a:rPr lang="en-US">
                <a:solidFill>
                  <a:srgbClr val="003366"/>
                </a:solidFill>
              </a:rPr>
            </a:br>
            <a:r>
              <a:rPr lang="en-US">
                <a:solidFill>
                  <a:srgbClr val="003366"/>
                </a:solidFill>
              </a:rPr>
              <a:t>= Your “</a:t>
            </a:r>
            <a:r>
              <a:rPr lang="en-US" b="1" i="1">
                <a:solidFill>
                  <a:srgbClr val="003366"/>
                </a:solidFill>
              </a:rPr>
              <a:t>combined income</a:t>
            </a:r>
            <a:r>
              <a:rPr lang="en-US">
                <a:solidFill>
                  <a:srgbClr val="003366"/>
                </a:solidFill>
              </a:rPr>
              <a:t>”</a:t>
            </a:r>
          </a:p>
        </p:txBody>
      </p:sp>
      <p:sp>
        <p:nvSpPr>
          <p:cNvPr id="5" name="Rectangle 4"/>
          <p:cNvSpPr/>
          <p:nvPr/>
        </p:nvSpPr>
        <p:spPr>
          <a:xfrm>
            <a:off x="0" y="4840014"/>
            <a:ext cx="9144000" cy="1015663"/>
          </a:xfrm>
          <a:prstGeom prst="rect">
            <a:avLst/>
          </a:prstGeom>
        </p:spPr>
        <p:txBody>
          <a:bodyPr wrap="square">
            <a:spAutoFit/>
          </a:bodyPr>
          <a:lstStyle/>
          <a:p>
            <a:pPr lvl="0" algn="ctr"/>
            <a:r>
              <a:rPr lang="en-US" b="1"/>
              <a:t>Publication 554, </a:t>
            </a:r>
            <a:r>
              <a:rPr lang="en-US" b="1" i="1"/>
              <a:t>Tax Guide for Seniors</a:t>
            </a:r>
            <a:endParaRPr lang="en-US" b="1"/>
          </a:p>
          <a:p>
            <a:pPr lvl="0" algn="ctr"/>
            <a:r>
              <a:rPr lang="en-US" b="1"/>
              <a:t>Publication 915, </a:t>
            </a:r>
            <a:r>
              <a:rPr lang="en-US" b="1" i="1"/>
              <a:t>Social Security and Equivalent Railroad Retirement Benefits</a:t>
            </a:r>
          </a:p>
          <a:p>
            <a:pPr lvl="0" algn="ctr"/>
            <a:r>
              <a:rPr lang="en-US" sz="2200" b="1">
                <a:solidFill>
                  <a:srgbClr val="002060"/>
                </a:solidFill>
              </a:rPr>
              <a:t>IRS.gov </a:t>
            </a:r>
          </a:p>
        </p:txBody>
      </p:sp>
    </p:spTree>
    <p:extLst>
      <p:ext uri="{BB962C8B-B14F-4D97-AF65-F5344CB8AC3E}">
        <p14:creationId xmlns:p14="http://schemas.microsoft.com/office/powerpoint/2010/main" val="261154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930cf1-4b77-4774-a866-937c1b6f08b6" xsi:nil="true"/>
    <lcf76f155ced4ddcb4097134ff3c332f xmlns="a0dabd57-865f-4e82-8c9f-5b4a9904582b">
      <Terms xmlns="http://schemas.microsoft.com/office/infopath/2007/PartnerControls"/>
    </lcf76f155ced4ddcb4097134ff3c332f>
    <TimeandDate xmlns="a0dabd57-865f-4e82-8c9f-5b4a9904582b"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FD76000C1A7E418166C425A2042878" ma:contentTypeVersion="19" ma:contentTypeDescription="Create a new document." ma:contentTypeScope="" ma:versionID="8ea448650f91c5019c1c344f4fa62976">
  <xsd:schema xmlns:xsd="http://www.w3.org/2001/XMLSchema" xmlns:xs="http://www.w3.org/2001/XMLSchema" xmlns:p="http://schemas.microsoft.com/office/2006/metadata/properties" xmlns:ns1="http://schemas.microsoft.com/sharepoint/v3" xmlns:ns2="6c930cf1-4b77-4774-a866-937c1b6f08b6" xmlns:ns3="a0dabd57-865f-4e82-8c9f-5b4a9904582b" targetNamespace="http://schemas.microsoft.com/office/2006/metadata/properties" ma:root="true" ma:fieldsID="ecad873028d1e170ecfdfb148157d980" ns1:_="" ns2:_="" ns3:_="">
    <xsd:import namespace="http://schemas.microsoft.com/sharepoint/v3"/>
    <xsd:import namespace="6c930cf1-4b77-4774-a866-937c1b6f08b6"/>
    <xsd:import namespace="a0dabd57-865f-4e82-8c9f-5b4a9904582b"/>
    <xsd:element name="properties">
      <xsd:complexType>
        <xsd:sequence>
          <xsd:element name="documentManagement">
            <xsd:complexType>
              <xsd:all>
                <xsd:element ref="ns2:SharedWithUser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2:SharedWithDetails" minOccurs="0"/>
                <xsd:element ref="ns3:MediaServiceObjectDetectorVersions" minOccurs="0"/>
                <xsd:element ref="ns3:TimeandDate"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930cf1-4b77-4774-a866-937c1b6f08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3" nillable="true" ma:displayName="Taxonomy Catch All Column" ma:hidden="true" ma:list="{5bb1e4a0-2046-4054-810c-72712e0d28fc}" ma:internalName="TaxCatchAll" ma:showField="CatchAllData" ma:web="6c930cf1-4b77-4774-a866-937c1b6f08b6">
      <xsd:complexType>
        <xsd:complexContent>
          <xsd:extension base="dms:MultiChoiceLookup">
            <xsd:sequence>
              <xsd:element name="Value" type="dms:Lookup" maxOccurs="unbounded" minOccurs="0" nillable="true"/>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dabd57-865f-4e82-8c9f-5b4a9904582b"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b2e37a-31f1-4c44-9971-9f95b922df6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TimeandDate" ma:index="21" nillable="true" ma:displayName="Time and Date" ma:description="Time and Date" ma:format="Dropdown" ma:internalName="TimeandDate">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2.xml><?xml version="1.0" encoding="utf-8"?>
<ds:datastoreItem xmlns:ds="http://schemas.openxmlformats.org/officeDocument/2006/customXml" ds:itemID="{76C1D150-B45C-4469-AD4B-55248EA5D73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a0dabd57-865f-4e82-8c9f-5b4a9904582b"/>
    <ds:schemaRef ds:uri="6c930cf1-4b77-4774-a866-937c1b6f08b6"/>
    <ds:schemaRef ds:uri="http://www.w3.org/XML/1998/namespace"/>
  </ds:schemaRefs>
</ds:datastoreItem>
</file>

<file path=customXml/itemProps3.xml><?xml version="1.0" encoding="utf-8"?>
<ds:datastoreItem xmlns:ds="http://schemas.openxmlformats.org/officeDocument/2006/customXml" ds:itemID="{0D7673BF-9687-4F35-A882-2D04C56D7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930cf1-4b77-4774-a866-937c1b6f08b6"/>
    <ds:schemaRef ds:uri="a0dabd57-865f-4e82-8c9f-5b4a99045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20-046PPT_Master Copy English UPP from SharePoint 9-8-2020</Template>
  <TotalTime>9171</TotalTime>
  <Words>8555</Words>
  <Application>Microsoft Office PowerPoint</Application>
  <PresentationFormat>On-screen Show (4:3)</PresentationFormat>
  <Paragraphs>578</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Aptos</vt:lpstr>
      <vt:lpstr>Arial</vt:lpstr>
      <vt:lpstr>Calibri</vt:lpstr>
      <vt:lpstr>Courier New</vt:lpstr>
      <vt:lpstr>Georgia</vt:lpstr>
      <vt:lpstr>Helvetica</vt:lpstr>
      <vt:lpstr>Helvetica (Body)</vt:lpstr>
      <vt:lpstr>Segoe UI</vt:lpstr>
      <vt:lpstr>Times</vt:lpstr>
      <vt:lpstr>Times New Roman</vt:lpstr>
      <vt:lpstr>ui-sans-serif</vt:lpstr>
      <vt:lpstr>UPP Template</vt:lpstr>
      <vt:lpstr>Social Security:  With You Through Life’s Journey…</vt:lpstr>
      <vt:lpstr>Social Security Number and Card </vt:lpstr>
      <vt:lpstr>What is FICA?</vt:lpstr>
      <vt:lpstr>How Do You Become Eligible for Retirement Benefits?</vt:lpstr>
      <vt:lpstr>PowerPoint Presentation</vt:lpstr>
      <vt:lpstr>What Is the Best Age to Start Receiving Social Security Retirement Benefits?</vt:lpstr>
      <vt:lpstr>Working While Receiving Benefits</vt:lpstr>
      <vt:lpstr>Will I pay federal taxes on my benefits?</vt:lpstr>
      <vt:lpstr>Taxation of Social Security Benefits</vt:lpstr>
      <vt:lpstr>my Social Security</vt:lpstr>
      <vt:lpstr>Advance Designation of Representative Payees</vt:lpstr>
      <vt:lpstr>Benefits for a Spouse</vt:lpstr>
      <vt:lpstr>Benefits for Divorced Spouses</vt:lpstr>
      <vt:lpstr>Deemed Filing</vt:lpstr>
      <vt:lpstr>Survivors Benefits </vt:lpstr>
      <vt:lpstr>Survivors Benefits</vt:lpstr>
      <vt:lpstr>Auxiliary Benefits for Children</vt:lpstr>
      <vt:lpstr>Other Survivors Benefits</vt:lpstr>
      <vt:lpstr>What is the Social Security Fairness Act?</vt:lpstr>
      <vt:lpstr>Medicare</vt:lpstr>
      <vt:lpstr>Medicare Enrollment</vt:lpstr>
      <vt:lpstr>Medicare Enrollment Periods</vt:lpstr>
      <vt:lpstr>Medicare Part B Coverage - IEP</vt:lpstr>
      <vt:lpstr>Medicare Part B Coverage - GEP</vt:lpstr>
      <vt:lpstr>Medicare Part B Coverage - SEP</vt:lpstr>
      <vt:lpstr>Medicare Applications</vt:lpstr>
      <vt:lpstr>Medicare.gov</vt:lpstr>
      <vt:lpstr>How to Apply for Benefits</vt:lpstr>
      <vt:lpstr>my Social Security</vt:lpstr>
      <vt:lpstr>my Social Security Services</vt:lpstr>
      <vt:lpstr>my Social Security Services</vt:lpstr>
      <vt:lpstr>Disclaimer</vt:lpstr>
      <vt:lpstr>Q&amp;A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With You Through Life’s Journey…</dc:title>
  <dc:subject>For more than 80 years, Social Security has helped secure today and tomorrow by providing benefits and financial protection for millions of people throughout their life’s journey.</dc:subject>
  <dc:creator>SSA/COMM</dc:creator>
  <cp:keywords>SSA; OCOMM; OSDC; Universal PowerPoint; Cards for Immigrants; FICA; Beneficiaries; Retirement; SSDI; SSI; CAL; Veterans; WEP; Medicare</cp:keywords>
  <dc:description>VIP-34538</dc:description>
  <cp:lastModifiedBy>Tammy Louko</cp:lastModifiedBy>
  <cp:revision>97</cp:revision>
  <cp:lastPrinted>2024-11-05T15:13:47Z</cp:lastPrinted>
  <dcterms:created xsi:type="dcterms:W3CDTF">2020-09-16T10:20:53Z</dcterms:created>
  <dcterms:modified xsi:type="dcterms:W3CDTF">2026-05-11T20:32:44Z</dcterms:modified>
  <cp:category>Public Outreach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0x010100BAFD76000C1A7E418166C425A2042878</vt:lpwstr>
  </property>
  <property fmtid="{D5CDD505-2E9C-101B-9397-08002B2CF9AE}" pid="3" name="_NewReviewCycle">
    <vt:lpwstr/>
  </property>
  <property fmtid="{D5CDD505-2E9C-101B-9397-08002B2CF9AE}" pid="4" name="MediaServiceImageTags">
    <vt:lpwstr/>
  </property>
</Properties>
</file>