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handoutMasterIdLst>
    <p:handoutMasterId r:id="rId42"/>
  </p:handoutMasterIdLst>
  <p:sldIdLst>
    <p:sldId id="257" r:id="rId5"/>
    <p:sldId id="335" r:id="rId6"/>
    <p:sldId id="2147376208" r:id="rId7"/>
    <p:sldId id="1314" r:id="rId8"/>
    <p:sldId id="2147376206" r:id="rId9"/>
    <p:sldId id="2147376201" r:id="rId10"/>
    <p:sldId id="2147376210" r:id="rId11"/>
    <p:sldId id="2147376207" r:id="rId12"/>
    <p:sldId id="1296" r:id="rId13"/>
    <p:sldId id="2147376191" r:id="rId14"/>
    <p:sldId id="2147376192" r:id="rId15"/>
    <p:sldId id="2147376195" r:id="rId16"/>
    <p:sldId id="2147376202" r:id="rId17"/>
    <p:sldId id="2147376181" r:id="rId18"/>
    <p:sldId id="2147376190" r:id="rId19"/>
    <p:sldId id="2147376171" r:id="rId20"/>
    <p:sldId id="2147376189" r:id="rId21"/>
    <p:sldId id="2147376203" r:id="rId22"/>
    <p:sldId id="2147376204" r:id="rId23"/>
    <p:sldId id="2147376209" r:id="rId24"/>
    <p:sldId id="2147376178" r:id="rId25"/>
    <p:sldId id="2147376179" r:id="rId26"/>
    <p:sldId id="2147376196" r:id="rId27"/>
    <p:sldId id="314" r:id="rId28"/>
    <p:sldId id="323" r:id="rId29"/>
    <p:sldId id="2147376194" r:id="rId30"/>
    <p:sldId id="2147376199" r:id="rId31"/>
    <p:sldId id="260" r:id="rId32"/>
    <p:sldId id="261" r:id="rId33"/>
    <p:sldId id="269" r:id="rId34"/>
    <p:sldId id="2147376200" r:id="rId35"/>
    <p:sldId id="2993" r:id="rId36"/>
    <p:sldId id="2147376212" r:id="rId37"/>
    <p:sldId id="2147376214" r:id="rId38"/>
    <p:sldId id="2147376205" r:id="rId39"/>
    <p:sldId id="310" r:id="rId40"/>
  </p:sldIdLst>
  <p:sldSz cx="9144000" cy="6858000" type="screen4x3"/>
  <p:notesSz cx="7023100" cy="93091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3CF979-E1DC-40F9-8968-15774DA60B35}">
          <p14:sldIdLst>
            <p14:sldId id="257"/>
            <p14:sldId id="335"/>
            <p14:sldId id="2147376208"/>
            <p14:sldId id="1314"/>
            <p14:sldId id="2147376206"/>
            <p14:sldId id="2147376201"/>
            <p14:sldId id="2147376210"/>
            <p14:sldId id="2147376207"/>
            <p14:sldId id="1296"/>
            <p14:sldId id="2147376191"/>
            <p14:sldId id="2147376192"/>
            <p14:sldId id="2147376195"/>
            <p14:sldId id="2147376202"/>
            <p14:sldId id="2147376181"/>
            <p14:sldId id="2147376190"/>
            <p14:sldId id="2147376171"/>
            <p14:sldId id="2147376189"/>
            <p14:sldId id="2147376203"/>
          </p14:sldIdLst>
        </p14:section>
        <p14:section name="Untitled Section" id="{D947A8AE-E2BA-48A6-AE91-503128701A0A}">
          <p14:sldIdLst>
            <p14:sldId id="2147376204"/>
            <p14:sldId id="2147376209"/>
            <p14:sldId id="2147376178"/>
            <p14:sldId id="2147376179"/>
            <p14:sldId id="2147376196"/>
            <p14:sldId id="314"/>
            <p14:sldId id="323"/>
            <p14:sldId id="2147376194"/>
            <p14:sldId id="2147376199"/>
            <p14:sldId id="260"/>
            <p14:sldId id="261"/>
            <p14:sldId id="269"/>
            <p14:sldId id="2147376200"/>
            <p14:sldId id="2993"/>
            <p14:sldId id="2147376212"/>
            <p14:sldId id="2147376214"/>
            <p14:sldId id="2147376205"/>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9C700A-B312-768C-DF9E-4705CC2D16E2}" name="Spencer, Jaime" initials="JS" userId="S::Jaime.Spencer@maine.gov::2788a7c0-ace2-4f19-8124-3fbceccdf49b" providerId="AD"/>
  <p188:author id="{D4C71E0B-8898-8C8F-B11E-1775D58B7E08}" name="Rooney, Nicole" initials="NR" userId="S::Nicole.Rooney@maine.gov::0514aeba-5787-4324-b69f-c672474e1e2b" providerId="AD"/>
  <p188:author id="{86F4A831-5223-7B18-52BE-6D360086C24F}" name="Swihart, Alecia" initials="AS" userId="S::Alecia.Swihart@maine.gov::56ff62dd-4f7f-4475-a90f-28bea49faf8c" providerId="AD"/>
  <p188:author id="{FF368F3D-973F-8B00-48BD-0147B4ACF216}" name="Nelson, Amanda" initials="NA" userId="S::amanda.nelson@maine.gov::dcfbf081-73f9-41ac-b5f7-41ad26ac72b1" providerId="AD"/>
  <p188:author id="{CB877646-D5E3-EB00-1259-70245B133F8A}" name="Spencer, Jaime" initials="SJ" userId="S::jaime.spencer@maine.gov::2788a7c0-ace2-4f19-8124-3fbceccdf49b" providerId="AD"/>
  <p188:author id="{621D8448-4889-D55E-F3F8-5182BE059ECA}" name="Moorhead, James" initials="" userId="S::James.Moorhead@maine.gov::b6ac4972-2517-4408-b469-ed7c75dedfd2" providerId="AD"/>
  <p188:author id="{CC15ED4E-8813-E0C9-79C9-36B7E73118E9}" name="Hopkins, Betsy" initials="" userId="S::Elizabeth.Hopkins@maine.gov::f96e35e0-6917-491a-853e-49ef98fbdb87" providerId="AD"/>
  <p188:author id="{CA949A50-61F8-FAFB-5073-67693CB4E773}" name="Mason, Karen" initials="KM" userId="S::Karen.Mason@maine.gov::e70c0c8c-80ce-4d97-98ee-dcea520b5209" providerId="AD"/>
  <p188:author id="{832E5659-E9E8-AE67-06E9-24559D8C81D9}" name="Mason, Karen" initials="MK" userId="S::karen.mason@maine.gov::e70c0c8c-80ce-4d97-98ee-dcea520b5209" providerId="AD"/>
  <p188:author id="{3ED75B6A-14EF-74DA-30D6-71F9932E1D61}" name="Googins, Gina R" initials="GG" userId="S::Gina.R.Googins@maine.gov::75264861-c79d-49d4-931d-95c590d6881d" providerId="AD"/>
  <p188:author id="{11131AB9-1880-4C43-2A9B-2FDE8EF64D6F}" name="Rooney, Nicole" initials="RN" userId="S::nicole.rooney@maine.gov::0514aeba-5787-4324-b69f-c672474e1e2b" providerId="AD"/>
  <p188:author id="{EAA269BE-EB54-B75B-0112-69B96E032418}" name="Hyatt, Heather" initials="HH" userId="S::Heather.Hyatt@maine.gov::4557cd9f-e8b8-480d-9cdd-ed8796808f7e" providerId="AD"/>
  <p188:author id="{9248B4D9-F8C7-DCE8-7710-81789AC50F9A}" name="Gattine, Elizabeth" initials="GE" userId="S::Elizabeth.Gattine@maine.gov::e033020f-66a6-4bb2-ba70-66cfd4288d6a" providerId="AD"/>
  <p188:author id="{6F1A65EA-E13B-D080-2390-A960B1C9A9E2}" name="Gattine, Elizabeth" initials="GE" userId="S::elizabeth.gattine@maine.gov::e033020f-66a6-4bb2-ba70-66cfd4288d6a" providerId="AD"/>
  <p188:author id="{6DA207F1-E971-B0C6-DEF4-DDF8138EA051}" name="Neault, Noelle" initials="" userId="S::Noelle.Neault@maine.gov::be7956e3-4eca-45c0-ac12-8f45acb7e0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206" autoAdjust="0"/>
  </p:normalViewPr>
  <p:slideViewPr>
    <p:cSldViewPr snapToGrid="0">
      <p:cViewPr varScale="1">
        <p:scale>
          <a:sx n="61" d="100"/>
          <a:sy n="61" d="100"/>
        </p:scale>
        <p:origin x="305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CE9F8-E354-48EF-8135-CE768A3B7B8A}"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E260E3F0-BBEE-4CAF-9D18-C4D6B090C69D}">
      <dgm:prSet/>
      <dgm:spPr/>
      <dgm:t>
        <a:bodyPr/>
        <a:lstStyle/>
        <a:p>
          <a:r>
            <a:rPr lang="en-US" b="1" dirty="0"/>
            <a:t>APS Reports Continue to Increase</a:t>
          </a:r>
          <a:endParaRPr lang="en-US" dirty="0"/>
        </a:p>
      </dgm:t>
    </dgm:pt>
    <dgm:pt modelId="{EB6153DB-628E-42E5-9037-DA2D56E6D4E4}" type="parTrans" cxnId="{01A19A3A-43E9-4A24-82DF-E8499845D68F}">
      <dgm:prSet/>
      <dgm:spPr/>
      <dgm:t>
        <a:bodyPr/>
        <a:lstStyle/>
        <a:p>
          <a:endParaRPr lang="en-US"/>
        </a:p>
      </dgm:t>
    </dgm:pt>
    <dgm:pt modelId="{CB1CF670-8073-4460-AF1B-10B06587C82A}" type="sibTrans" cxnId="{01A19A3A-43E9-4A24-82DF-E8499845D68F}">
      <dgm:prSet/>
      <dgm:spPr/>
      <dgm:t>
        <a:bodyPr/>
        <a:lstStyle/>
        <a:p>
          <a:endParaRPr lang="en-US"/>
        </a:p>
      </dgm:t>
    </dgm:pt>
    <dgm:pt modelId="{D7A17CE3-93D4-4200-86E3-7C15830C460E}">
      <dgm:prSet custT="1"/>
      <dgm:spPr/>
      <dgm:t>
        <a:bodyPr/>
        <a:lstStyle/>
        <a:p>
          <a:r>
            <a:rPr lang="en-US" sz="1600" b="1" dirty="0"/>
            <a:t>17,493 reports</a:t>
          </a:r>
          <a:r>
            <a:rPr lang="en-US" sz="1600" dirty="0"/>
            <a:t> made to Maine APS Central Intake in FY25</a:t>
          </a:r>
        </a:p>
      </dgm:t>
    </dgm:pt>
    <dgm:pt modelId="{FFA0D485-EAB8-4109-AACF-18472E00B792}" type="parTrans" cxnId="{D32D678F-5B19-47FD-A5EE-8F35F0E1F64A}">
      <dgm:prSet/>
      <dgm:spPr/>
      <dgm:t>
        <a:bodyPr/>
        <a:lstStyle/>
        <a:p>
          <a:endParaRPr lang="en-US"/>
        </a:p>
      </dgm:t>
    </dgm:pt>
    <dgm:pt modelId="{431A9A49-8B96-459D-B194-176E3F776C31}" type="sibTrans" cxnId="{D32D678F-5B19-47FD-A5EE-8F35F0E1F64A}">
      <dgm:prSet/>
      <dgm:spPr/>
      <dgm:t>
        <a:bodyPr/>
        <a:lstStyle/>
        <a:p>
          <a:endParaRPr lang="en-US"/>
        </a:p>
      </dgm:t>
    </dgm:pt>
    <dgm:pt modelId="{067C4872-E10E-43B0-BAB4-2EF51C60424B}">
      <dgm:prSet/>
      <dgm:spPr/>
      <dgm:t>
        <a:bodyPr/>
        <a:lstStyle/>
        <a:p>
          <a:r>
            <a:rPr lang="en-US" b="1" dirty="0"/>
            <a:t>Financial Exploitation Awareness Efforts Show Results</a:t>
          </a:r>
          <a:endParaRPr lang="en-US" dirty="0"/>
        </a:p>
      </dgm:t>
    </dgm:pt>
    <dgm:pt modelId="{EDDFBBB7-1AEB-4054-9A11-C39300F0549B}" type="parTrans" cxnId="{2DBD2F0F-3F33-4409-A76C-2AF57033ADA9}">
      <dgm:prSet/>
      <dgm:spPr/>
      <dgm:t>
        <a:bodyPr/>
        <a:lstStyle/>
        <a:p>
          <a:endParaRPr lang="en-US"/>
        </a:p>
      </dgm:t>
    </dgm:pt>
    <dgm:pt modelId="{4266F024-C286-445D-8AC7-F8FE35C69BD3}" type="sibTrans" cxnId="{2DBD2F0F-3F33-4409-A76C-2AF57033ADA9}">
      <dgm:prSet/>
      <dgm:spPr/>
      <dgm:t>
        <a:bodyPr/>
        <a:lstStyle/>
        <a:p>
          <a:endParaRPr lang="en-US"/>
        </a:p>
      </dgm:t>
    </dgm:pt>
    <dgm:pt modelId="{4617C8CA-3E7A-4E2E-9985-D367D9E247F6}">
      <dgm:prSet/>
      <dgm:spPr/>
      <dgm:t>
        <a:bodyPr/>
        <a:lstStyle/>
        <a:p>
          <a:r>
            <a:rPr lang="en-US" dirty="0"/>
            <a:t>Reports from </a:t>
          </a:r>
          <a:r>
            <a:rPr lang="en-US" b="1" dirty="0"/>
            <a:t>Broker-Dealers/Investment Advisors increased 200%</a:t>
          </a:r>
          <a:r>
            <a:rPr lang="en-US" dirty="0"/>
            <a:t> from FY22–FY25</a:t>
          </a:r>
        </a:p>
      </dgm:t>
    </dgm:pt>
    <dgm:pt modelId="{8D5E8F85-1BB8-46CF-BD8D-4513819382FC}" type="parTrans" cxnId="{C4922CBC-1681-401C-9956-19FB5E9A2223}">
      <dgm:prSet/>
      <dgm:spPr/>
      <dgm:t>
        <a:bodyPr/>
        <a:lstStyle/>
        <a:p>
          <a:endParaRPr lang="en-US"/>
        </a:p>
      </dgm:t>
    </dgm:pt>
    <dgm:pt modelId="{B28E7722-56F0-4EB7-AB45-1638F0789EFA}" type="sibTrans" cxnId="{C4922CBC-1681-401C-9956-19FB5E9A2223}">
      <dgm:prSet/>
      <dgm:spPr/>
      <dgm:t>
        <a:bodyPr/>
        <a:lstStyle/>
        <a:p>
          <a:endParaRPr lang="en-US"/>
        </a:p>
      </dgm:t>
    </dgm:pt>
    <dgm:pt modelId="{FE1B5618-3A3F-4A93-B107-4A7EDE559E6D}">
      <dgm:prSet/>
      <dgm:spPr/>
      <dgm:t>
        <a:bodyPr/>
        <a:lstStyle/>
        <a:p>
          <a:r>
            <a:rPr lang="en-US" dirty="0" err="1"/>
            <a:t>Maine$afe</a:t>
          </a:r>
          <a:r>
            <a:rPr lang="en-US" dirty="0"/>
            <a:t> / </a:t>
          </a:r>
          <a:r>
            <a:rPr lang="en-US" dirty="0" err="1"/>
            <a:t>Senior$afe</a:t>
          </a:r>
          <a:r>
            <a:rPr lang="en-US" dirty="0"/>
            <a:t> Training Expansion</a:t>
          </a:r>
        </a:p>
      </dgm:t>
    </dgm:pt>
    <dgm:pt modelId="{9BACEA59-9AB4-46D1-B704-3D321454AF60}" type="parTrans" cxnId="{3D42F280-34C1-4637-AAB1-705F173DB6EB}">
      <dgm:prSet/>
      <dgm:spPr/>
      <dgm:t>
        <a:bodyPr/>
        <a:lstStyle/>
        <a:p>
          <a:endParaRPr lang="en-US"/>
        </a:p>
      </dgm:t>
    </dgm:pt>
    <dgm:pt modelId="{D582BD54-D6AA-420F-AA6F-6B3E59409D8E}" type="sibTrans" cxnId="{3D42F280-34C1-4637-AAB1-705F173DB6EB}">
      <dgm:prSet/>
      <dgm:spPr/>
      <dgm:t>
        <a:bodyPr/>
        <a:lstStyle/>
        <a:p>
          <a:endParaRPr lang="en-US"/>
        </a:p>
      </dgm:t>
    </dgm:pt>
    <dgm:pt modelId="{B91BEA40-8904-49D8-BF04-594D472DDA28}">
      <dgm:prSet/>
      <dgm:spPr/>
      <dgm:t>
        <a:bodyPr/>
        <a:lstStyle/>
        <a:p>
          <a:r>
            <a:rPr lang="en-US" dirty="0"/>
            <a:t>Addresses confidentiality and reporting concerns </a:t>
          </a:r>
        </a:p>
      </dgm:t>
    </dgm:pt>
    <dgm:pt modelId="{227483C9-9E6D-4C2C-8362-0D6F65A59E03}" type="parTrans" cxnId="{27585FD4-3BCE-48A9-BE3C-D2E4CB482B80}">
      <dgm:prSet/>
      <dgm:spPr/>
      <dgm:t>
        <a:bodyPr/>
        <a:lstStyle/>
        <a:p>
          <a:endParaRPr lang="en-US"/>
        </a:p>
      </dgm:t>
    </dgm:pt>
    <dgm:pt modelId="{6B7B6C70-0FE9-404E-ACD2-18FFB2797F41}" type="sibTrans" cxnId="{27585FD4-3BCE-48A9-BE3C-D2E4CB482B80}">
      <dgm:prSet/>
      <dgm:spPr/>
      <dgm:t>
        <a:bodyPr/>
        <a:lstStyle/>
        <a:p>
          <a:endParaRPr lang="en-US"/>
        </a:p>
      </dgm:t>
    </dgm:pt>
    <dgm:pt modelId="{0175A4B1-AD69-4E28-808C-48C64CE59FD2}">
      <dgm:prSet custT="1"/>
      <dgm:spPr/>
      <dgm:t>
        <a:bodyPr/>
        <a:lstStyle/>
        <a:p>
          <a:r>
            <a:rPr lang="en-US" sz="1600" dirty="0"/>
            <a:t>Represents a </a:t>
          </a:r>
          <a:r>
            <a:rPr lang="en-US" sz="1600" b="1" dirty="0"/>
            <a:t>23% increase since FY22</a:t>
          </a:r>
          <a:endParaRPr lang="en-US" sz="1600" dirty="0"/>
        </a:p>
      </dgm:t>
    </dgm:pt>
    <dgm:pt modelId="{0A878E9A-D144-47ED-B8F3-36F92310D622}" type="parTrans" cxnId="{E530A36E-397A-427E-996A-4E46513D79FC}">
      <dgm:prSet/>
      <dgm:spPr/>
      <dgm:t>
        <a:bodyPr/>
        <a:lstStyle/>
        <a:p>
          <a:endParaRPr lang="en-US"/>
        </a:p>
      </dgm:t>
    </dgm:pt>
    <dgm:pt modelId="{6FE0D9BA-DAAA-47A8-B7D6-851555B5250F}" type="sibTrans" cxnId="{E530A36E-397A-427E-996A-4E46513D79FC}">
      <dgm:prSet/>
      <dgm:spPr/>
      <dgm:t>
        <a:bodyPr/>
        <a:lstStyle/>
        <a:p>
          <a:endParaRPr lang="en-US"/>
        </a:p>
      </dgm:t>
    </dgm:pt>
    <dgm:pt modelId="{E35FF4E6-FF6C-4725-A9D3-5E17B0C48387}">
      <dgm:prSet custT="1"/>
      <dgm:spPr/>
      <dgm:t>
        <a:bodyPr/>
        <a:lstStyle/>
        <a:p>
          <a:r>
            <a:rPr lang="en-US" sz="1600" dirty="0"/>
            <a:t>Approximately </a:t>
          </a:r>
          <a:r>
            <a:rPr lang="en-US" sz="1600" b="1" dirty="0"/>
            <a:t>2 out of 3 reports</a:t>
          </a:r>
          <a:r>
            <a:rPr lang="en-US" sz="1600" dirty="0"/>
            <a:t> came from </a:t>
          </a:r>
          <a:r>
            <a:rPr lang="en-US" sz="1600" b="1" dirty="0"/>
            <a:t>mandated reporters</a:t>
          </a:r>
          <a:endParaRPr lang="en-US" sz="1600" dirty="0"/>
        </a:p>
      </dgm:t>
    </dgm:pt>
    <dgm:pt modelId="{A2387287-C4F7-4005-85FF-5409C038282B}" type="parTrans" cxnId="{46684156-38CC-4532-91AC-6DDCBDB9EAB7}">
      <dgm:prSet/>
      <dgm:spPr/>
      <dgm:t>
        <a:bodyPr/>
        <a:lstStyle/>
        <a:p>
          <a:endParaRPr lang="en-US"/>
        </a:p>
      </dgm:t>
    </dgm:pt>
    <dgm:pt modelId="{79F4A860-659D-41F4-B992-67773014A108}" type="sibTrans" cxnId="{46684156-38CC-4532-91AC-6DDCBDB9EAB7}">
      <dgm:prSet/>
      <dgm:spPr/>
      <dgm:t>
        <a:bodyPr/>
        <a:lstStyle/>
        <a:p>
          <a:endParaRPr lang="en-US"/>
        </a:p>
      </dgm:t>
    </dgm:pt>
    <dgm:pt modelId="{8E02F232-4EBB-4184-83EA-71532690E47D}">
      <dgm:prSet custT="1"/>
      <dgm:spPr/>
      <dgm:t>
        <a:bodyPr/>
        <a:lstStyle/>
        <a:p>
          <a:r>
            <a:rPr lang="en-US" sz="1600" dirty="0"/>
            <a:t>Most reports were made </a:t>
          </a:r>
          <a:r>
            <a:rPr lang="en-US" sz="1600" b="1" dirty="0"/>
            <a:t>by phone</a:t>
          </a:r>
          <a:endParaRPr lang="en-US" sz="1600" dirty="0"/>
        </a:p>
      </dgm:t>
    </dgm:pt>
    <dgm:pt modelId="{9C22BA5F-8753-458D-986B-E30B7048ACBE}" type="parTrans" cxnId="{1F7F6529-FEB8-4140-875B-9D33E085E395}">
      <dgm:prSet/>
      <dgm:spPr/>
      <dgm:t>
        <a:bodyPr/>
        <a:lstStyle/>
        <a:p>
          <a:endParaRPr lang="en-US"/>
        </a:p>
      </dgm:t>
    </dgm:pt>
    <dgm:pt modelId="{0645827C-5047-4EE7-9FC3-96C09CB37D88}" type="sibTrans" cxnId="{1F7F6529-FEB8-4140-875B-9D33E085E395}">
      <dgm:prSet/>
      <dgm:spPr/>
      <dgm:t>
        <a:bodyPr/>
        <a:lstStyle/>
        <a:p>
          <a:endParaRPr lang="en-US"/>
        </a:p>
      </dgm:t>
    </dgm:pt>
    <dgm:pt modelId="{01EB7775-3FB8-4F0C-AE3A-243603B0BC6E}">
      <dgm:prSet/>
      <dgm:spPr/>
      <dgm:t>
        <a:bodyPr/>
        <a:lstStyle/>
        <a:p>
          <a:r>
            <a:rPr lang="en-US" dirty="0"/>
            <a:t> Increase likely reflects expanded outreach and awareness campaigns</a:t>
          </a:r>
        </a:p>
      </dgm:t>
    </dgm:pt>
    <dgm:pt modelId="{964A9EA2-2A84-4074-81AA-5F2664D33E29}" type="parTrans" cxnId="{A550CB92-81B6-42E0-8B36-3227F45C0EF1}">
      <dgm:prSet/>
      <dgm:spPr/>
      <dgm:t>
        <a:bodyPr/>
        <a:lstStyle/>
        <a:p>
          <a:endParaRPr lang="en-US"/>
        </a:p>
      </dgm:t>
    </dgm:pt>
    <dgm:pt modelId="{27B6757B-65D5-4933-BEDF-65AD8D326DAD}" type="sibTrans" cxnId="{A550CB92-81B6-42E0-8B36-3227F45C0EF1}">
      <dgm:prSet/>
      <dgm:spPr/>
      <dgm:t>
        <a:bodyPr/>
        <a:lstStyle/>
        <a:p>
          <a:endParaRPr lang="en-US"/>
        </a:p>
      </dgm:t>
    </dgm:pt>
    <dgm:pt modelId="{73780CD5-EE65-43AB-8E9E-03CEFF068B89}">
      <dgm:prSet/>
      <dgm:spPr/>
      <dgm:t>
        <a:bodyPr/>
        <a:lstStyle/>
        <a:p>
          <a:pPr>
            <a:buFont typeface="Arial" panose="020B0604020202020204" pitchFamily="34" charset="0"/>
            <a:buChar char="•"/>
          </a:pPr>
          <a:r>
            <a:rPr lang="en-US" dirty="0"/>
            <a:t>Introduces local resources for responding to financial exploitation </a:t>
          </a:r>
        </a:p>
      </dgm:t>
    </dgm:pt>
    <dgm:pt modelId="{78B9AE8C-0C11-48B3-AE61-40EE5918AC13}" type="parTrans" cxnId="{A14DF8BE-65A1-4177-B988-94E931A1B6B9}">
      <dgm:prSet/>
      <dgm:spPr/>
      <dgm:t>
        <a:bodyPr/>
        <a:lstStyle/>
        <a:p>
          <a:endParaRPr lang="en-US"/>
        </a:p>
      </dgm:t>
    </dgm:pt>
    <dgm:pt modelId="{749BEC6E-FE51-4A99-8E30-8D25E84C9632}" type="sibTrans" cxnId="{A14DF8BE-65A1-4177-B988-94E931A1B6B9}">
      <dgm:prSet/>
      <dgm:spPr/>
      <dgm:t>
        <a:bodyPr/>
        <a:lstStyle/>
        <a:p>
          <a:endParaRPr lang="en-US"/>
        </a:p>
      </dgm:t>
    </dgm:pt>
    <dgm:pt modelId="{4A701215-7CD9-474C-BFE8-95AA39049B05}">
      <dgm:prSet/>
      <dgm:spPr/>
      <dgm:t>
        <a:bodyPr/>
        <a:lstStyle/>
        <a:p>
          <a:pPr>
            <a:buFont typeface="Arial" panose="020B0604020202020204" pitchFamily="34" charset="0"/>
            <a:buChar char="•"/>
          </a:pPr>
          <a:r>
            <a:rPr lang="en-US" dirty="0"/>
            <a:t>Connects staff with local agencies and service providers </a:t>
          </a:r>
        </a:p>
      </dgm:t>
    </dgm:pt>
    <dgm:pt modelId="{39C1D9DC-0DAB-425E-943B-1DD4ED05EA2C}" type="parTrans" cxnId="{FDE1022E-CF79-4701-8701-C90F56E02918}">
      <dgm:prSet/>
      <dgm:spPr/>
      <dgm:t>
        <a:bodyPr/>
        <a:lstStyle/>
        <a:p>
          <a:endParaRPr lang="en-US"/>
        </a:p>
      </dgm:t>
    </dgm:pt>
    <dgm:pt modelId="{06A6D5A6-48B1-41A9-BC8E-4819C3D47CA5}" type="sibTrans" cxnId="{FDE1022E-CF79-4701-8701-C90F56E02918}">
      <dgm:prSet/>
      <dgm:spPr/>
      <dgm:t>
        <a:bodyPr/>
        <a:lstStyle/>
        <a:p>
          <a:endParaRPr lang="en-US"/>
        </a:p>
      </dgm:t>
    </dgm:pt>
    <dgm:pt modelId="{5775BA0A-347E-48B5-9015-E4FEA4F5077D}" type="pres">
      <dgm:prSet presAssocID="{951CE9F8-E354-48EF-8135-CE768A3B7B8A}" presName="Name0" presStyleCnt="0">
        <dgm:presLayoutVars>
          <dgm:dir/>
          <dgm:animLvl val="lvl"/>
          <dgm:resizeHandles val="exact"/>
        </dgm:presLayoutVars>
      </dgm:prSet>
      <dgm:spPr/>
    </dgm:pt>
    <dgm:pt modelId="{2BF3EEEF-1A7C-4899-96EF-223C92B2F399}" type="pres">
      <dgm:prSet presAssocID="{E260E3F0-BBEE-4CAF-9D18-C4D6B090C69D}" presName="linNode" presStyleCnt="0"/>
      <dgm:spPr/>
    </dgm:pt>
    <dgm:pt modelId="{8AB705FC-5023-47D7-AA43-24190FFCC66B}" type="pres">
      <dgm:prSet presAssocID="{E260E3F0-BBEE-4CAF-9D18-C4D6B090C69D}" presName="parentText" presStyleLbl="node1" presStyleIdx="0" presStyleCnt="3">
        <dgm:presLayoutVars>
          <dgm:chMax val="1"/>
          <dgm:bulletEnabled val="1"/>
        </dgm:presLayoutVars>
      </dgm:prSet>
      <dgm:spPr/>
    </dgm:pt>
    <dgm:pt modelId="{8F96A73A-E59A-4957-8F6F-76C296351DA7}" type="pres">
      <dgm:prSet presAssocID="{E260E3F0-BBEE-4CAF-9D18-C4D6B090C69D}" presName="descendantText" presStyleLbl="alignAccFollowNode1" presStyleIdx="0" presStyleCnt="3">
        <dgm:presLayoutVars>
          <dgm:bulletEnabled val="1"/>
        </dgm:presLayoutVars>
      </dgm:prSet>
      <dgm:spPr/>
    </dgm:pt>
    <dgm:pt modelId="{76DCD861-5157-47CB-B48C-238693C7BA41}" type="pres">
      <dgm:prSet presAssocID="{CB1CF670-8073-4460-AF1B-10B06587C82A}" presName="sp" presStyleCnt="0"/>
      <dgm:spPr/>
    </dgm:pt>
    <dgm:pt modelId="{2062076D-F22E-40E2-A7B1-196AC462CCEC}" type="pres">
      <dgm:prSet presAssocID="{067C4872-E10E-43B0-BAB4-2EF51C60424B}" presName="linNode" presStyleCnt="0"/>
      <dgm:spPr/>
    </dgm:pt>
    <dgm:pt modelId="{86018638-FACD-4367-9CAD-70AC20B6299C}" type="pres">
      <dgm:prSet presAssocID="{067C4872-E10E-43B0-BAB4-2EF51C60424B}" presName="parentText" presStyleLbl="node1" presStyleIdx="1" presStyleCnt="3">
        <dgm:presLayoutVars>
          <dgm:chMax val="1"/>
          <dgm:bulletEnabled val="1"/>
        </dgm:presLayoutVars>
      </dgm:prSet>
      <dgm:spPr/>
    </dgm:pt>
    <dgm:pt modelId="{8F4CE174-B0D5-4E90-A384-42C2E26B841A}" type="pres">
      <dgm:prSet presAssocID="{067C4872-E10E-43B0-BAB4-2EF51C60424B}" presName="descendantText" presStyleLbl="alignAccFollowNode1" presStyleIdx="1" presStyleCnt="3">
        <dgm:presLayoutVars>
          <dgm:bulletEnabled val="1"/>
        </dgm:presLayoutVars>
      </dgm:prSet>
      <dgm:spPr/>
    </dgm:pt>
    <dgm:pt modelId="{25508331-A33F-4AAA-A8B8-50C1F2A58DA4}" type="pres">
      <dgm:prSet presAssocID="{4266F024-C286-445D-8AC7-F8FE35C69BD3}" presName="sp" presStyleCnt="0"/>
      <dgm:spPr/>
    </dgm:pt>
    <dgm:pt modelId="{15806E46-3086-4309-976D-6C92D1F8EDC4}" type="pres">
      <dgm:prSet presAssocID="{FE1B5618-3A3F-4A93-B107-4A7EDE559E6D}" presName="linNode" presStyleCnt="0"/>
      <dgm:spPr/>
    </dgm:pt>
    <dgm:pt modelId="{EF61F277-4C28-40F5-898F-785622805A00}" type="pres">
      <dgm:prSet presAssocID="{FE1B5618-3A3F-4A93-B107-4A7EDE559E6D}" presName="parentText" presStyleLbl="node1" presStyleIdx="2" presStyleCnt="3">
        <dgm:presLayoutVars>
          <dgm:chMax val="1"/>
          <dgm:bulletEnabled val="1"/>
        </dgm:presLayoutVars>
      </dgm:prSet>
      <dgm:spPr/>
    </dgm:pt>
    <dgm:pt modelId="{D0448A88-52CB-45ED-BB6D-408413009DED}" type="pres">
      <dgm:prSet presAssocID="{FE1B5618-3A3F-4A93-B107-4A7EDE559E6D}" presName="descendantText" presStyleLbl="alignAccFollowNode1" presStyleIdx="2" presStyleCnt="3">
        <dgm:presLayoutVars>
          <dgm:bulletEnabled val="1"/>
        </dgm:presLayoutVars>
      </dgm:prSet>
      <dgm:spPr/>
    </dgm:pt>
  </dgm:ptLst>
  <dgm:cxnLst>
    <dgm:cxn modelId="{2DBD2F0F-3F33-4409-A76C-2AF57033ADA9}" srcId="{951CE9F8-E354-48EF-8135-CE768A3B7B8A}" destId="{067C4872-E10E-43B0-BAB4-2EF51C60424B}" srcOrd="1" destOrd="0" parTransId="{EDDFBBB7-1AEB-4054-9A11-C39300F0549B}" sibTransId="{4266F024-C286-445D-8AC7-F8FE35C69BD3}"/>
    <dgm:cxn modelId="{510B8819-A2BD-48C5-8483-26184C5A67F1}" type="presOf" srcId="{067C4872-E10E-43B0-BAB4-2EF51C60424B}" destId="{86018638-FACD-4367-9CAD-70AC20B6299C}" srcOrd="0" destOrd="0" presId="urn:microsoft.com/office/officeart/2005/8/layout/vList5"/>
    <dgm:cxn modelId="{26532523-0647-4B1F-B61B-4CD55B46858B}" type="presOf" srcId="{73780CD5-EE65-43AB-8E9E-03CEFF068B89}" destId="{D0448A88-52CB-45ED-BB6D-408413009DED}" srcOrd="0" destOrd="1" presId="urn:microsoft.com/office/officeart/2005/8/layout/vList5"/>
    <dgm:cxn modelId="{1F7F6529-FEB8-4140-875B-9D33E085E395}" srcId="{E260E3F0-BBEE-4CAF-9D18-C4D6B090C69D}" destId="{8E02F232-4EBB-4184-83EA-71532690E47D}" srcOrd="3" destOrd="0" parTransId="{9C22BA5F-8753-458D-986B-E30B7048ACBE}" sibTransId="{0645827C-5047-4EE7-9FC3-96C09CB37D88}"/>
    <dgm:cxn modelId="{FDE1022E-CF79-4701-8701-C90F56E02918}" srcId="{FE1B5618-3A3F-4A93-B107-4A7EDE559E6D}" destId="{4A701215-7CD9-474C-BFE8-95AA39049B05}" srcOrd="2" destOrd="0" parTransId="{39C1D9DC-0DAB-425E-943B-1DD4ED05EA2C}" sibTransId="{06A6D5A6-48B1-41A9-BC8E-4819C3D47CA5}"/>
    <dgm:cxn modelId="{01A19A3A-43E9-4A24-82DF-E8499845D68F}" srcId="{951CE9F8-E354-48EF-8135-CE768A3B7B8A}" destId="{E260E3F0-BBEE-4CAF-9D18-C4D6B090C69D}" srcOrd="0" destOrd="0" parTransId="{EB6153DB-628E-42E5-9037-DA2D56E6D4E4}" sibTransId="{CB1CF670-8073-4460-AF1B-10B06587C82A}"/>
    <dgm:cxn modelId="{CC5CCB3A-D10F-441C-A68E-0C57228C72FC}" type="presOf" srcId="{B91BEA40-8904-49D8-BF04-594D472DDA28}" destId="{D0448A88-52CB-45ED-BB6D-408413009DED}" srcOrd="0" destOrd="0" presId="urn:microsoft.com/office/officeart/2005/8/layout/vList5"/>
    <dgm:cxn modelId="{A0974D40-597F-450E-8898-FE69738EA21A}" type="presOf" srcId="{D7A17CE3-93D4-4200-86E3-7C15830C460E}" destId="{8F96A73A-E59A-4957-8F6F-76C296351DA7}" srcOrd="0" destOrd="0" presId="urn:microsoft.com/office/officeart/2005/8/layout/vList5"/>
    <dgm:cxn modelId="{C9C5535E-88BE-4F06-B0D9-2BEFB4EEEA07}" type="presOf" srcId="{8E02F232-4EBB-4184-83EA-71532690E47D}" destId="{8F96A73A-E59A-4957-8F6F-76C296351DA7}" srcOrd="0" destOrd="3" presId="urn:microsoft.com/office/officeart/2005/8/layout/vList5"/>
    <dgm:cxn modelId="{319C5662-5E43-4663-8F9E-F52D04645173}" type="presOf" srcId="{4A701215-7CD9-474C-BFE8-95AA39049B05}" destId="{D0448A88-52CB-45ED-BB6D-408413009DED}" srcOrd="0" destOrd="2" presId="urn:microsoft.com/office/officeart/2005/8/layout/vList5"/>
    <dgm:cxn modelId="{531EFB47-2E4E-4F66-92CD-D184753C5A16}" type="presOf" srcId="{01EB7775-3FB8-4F0C-AE3A-243603B0BC6E}" destId="{8F4CE174-B0D5-4E90-A384-42C2E26B841A}" srcOrd="0" destOrd="1" presId="urn:microsoft.com/office/officeart/2005/8/layout/vList5"/>
    <dgm:cxn modelId="{E530A36E-397A-427E-996A-4E46513D79FC}" srcId="{E260E3F0-BBEE-4CAF-9D18-C4D6B090C69D}" destId="{0175A4B1-AD69-4E28-808C-48C64CE59FD2}" srcOrd="1" destOrd="0" parTransId="{0A878E9A-D144-47ED-B8F3-36F92310D622}" sibTransId="{6FE0D9BA-DAAA-47A8-B7D6-851555B5250F}"/>
    <dgm:cxn modelId="{22466270-C4E8-43CC-AC04-43AB25F20919}" type="presOf" srcId="{4617C8CA-3E7A-4E2E-9985-D367D9E247F6}" destId="{8F4CE174-B0D5-4E90-A384-42C2E26B841A}" srcOrd="0" destOrd="0" presId="urn:microsoft.com/office/officeart/2005/8/layout/vList5"/>
    <dgm:cxn modelId="{46684156-38CC-4532-91AC-6DDCBDB9EAB7}" srcId="{E260E3F0-BBEE-4CAF-9D18-C4D6B090C69D}" destId="{E35FF4E6-FF6C-4725-A9D3-5E17B0C48387}" srcOrd="2" destOrd="0" parTransId="{A2387287-C4F7-4005-85FF-5409C038282B}" sibTransId="{79F4A860-659D-41F4-B992-67773014A108}"/>
    <dgm:cxn modelId="{7E920659-3CCB-442D-8494-108983BF6EC7}" type="presOf" srcId="{E35FF4E6-FF6C-4725-A9D3-5E17B0C48387}" destId="{8F96A73A-E59A-4957-8F6F-76C296351DA7}" srcOrd="0" destOrd="2" presId="urn:microsoft.com/office/officeart/2005/8/layout/vList5"/>
    <dgm:cxn modelId="{3D42F280-34C1-4637-AAB1-705F173DB6EB}" srcId="{951CE9F8-E354-48EF-8135-CE768A3B7B8A}" destId="{FE1B5618-3A3F-4A93-B107-4A7EDE559E6D}" srcOrd="2" destOrd="0" parTransId="{9BACEA59-9AB4-46D1-B704-3D321454AF60}" sibTransId="{D582BD54-D6AA-420F-AA6F-6B3E59409D8E}"/>
    <dgm:cxn modelId="{D32D678F-5B19-47FD-A5EE-8F35F0E1F64A}" srcId="{E260E3F0-BBEE-4CAF-9D18-C4D6B090C69D}" destId="{D7A17CE3-93D4-4200-86E3-7C15830C460E}" srcOrd="0" destOrd="0" parTransId="{FFA0D485-EAB8-4109-AACF-18472E00B792}" sibTransId="{431A9A49-8B96-459D-B194-176E3F776C31}"/>
    <dgm:cxn modelId="{A550CB92-81B6-42E0-8B36-3227F45C0EF1}" srcId="{067C4872-E10E-43B0-BAB4-2EF51C60424B}" destId="{01EB7775-3FB8-4F0C-AE3A-243603B0BC6E}" srcOrd="1" destOrd="0" parTransId="{964A9EA2-2A84-4074-81AA-5F2664D33E29}" sibTransId="{27B6757B-65D5-4933-BEDF-65AD8D326DAD}"/>
    <dgm:cxn modelId="{446ADE9C-BFBE-48C4-82EA-6EF8D7426FA5}" type="presOf" srcId="{951CE9F8-E354-48EF-8135-CE768A3B7B8A}" destId="{5775BA0A-347E-48B5-9015-E4FEA4F5077D}" srcOrd="0" destOrd="0" presId="urn:microsoft.com/office/officeart/2005/8/layout/vList5"/>
    <dgm:cxn modelId="{E9F1A6AB-F3C8-442B-BC00-D019635AAEF6}" type="presOf" srcId="{E260E3F0-BBEE-4CAF-9D18-C4D6B090C69D}" destId="{8AB705FC-5023-47D7-AA43-24190FFCC66B}" srcOrd="0" destOrd="0" presId="urn:microsoft.com/office/officeart/2005/8/layout/vList5"/>
    <dgm:cxn modelId="{C4922CBC-1681-401C-9956-19FB5E9A2223}" srcId="{067C4872-E10E-43B0-BAB4-2EF51C60424B}" destId="{4617C8CA-3E7A-4E2E-9985-D367D9E247F6}" srcOrd="0" destOrd="0" parTransId="{8D5E8F85-1BB8-46CF-BD8D-4513819382FC}" sibTransId="{B28E7722-56F0-4EB7-AB45-1638F0789EFA}"/>
    <dgm:cxn modelId="{A14DF8BE-65A1-4177-B988-94E931A1B6B9}" srcId="{FE1B5618-3A3F-4A93-B107-4A7EDE559E6D}" destId="{73780CD5-EE65-43AB-8E9E-03CEFF068B89}" srcOrd="1" destOrd="0" parTransId="{78B9AE8C-0C11-48B3-AE61-40EE5918AC13}" sibTransId="{749BEC6E-FE51-4A99-8E30-8D25E84C9632}"/>
    <dgm:cxn modelId="{E8421CC3-F2DE-4D00-BD93-B5BD256EED6F}" type="presOf" srcId="{0175A4B1-AD69-4E28-808C-48C64CE59FD2}" destId="{8F96A73A-E59A-4957-8F6F-76C296351DA7}" srcOrd="0" destOrd="1" presId="urn:microsoft.com/office/officeart/2005/8/layout/vList5"/>
    <dgm:cxn modelId="{27585FD4-3BCE-48A9-BE3C-D2E4CB482B80}" srcId="{FE1B5618-3A3F-4A93-B107-4A7EDE559E6D}" destId="{B91BEA40-8904-49D8-BF04-594D472DDA28}" srcOrd="0" destOrd="0" parTransId="{227483C9-9E6D-4C2C-8362-0D6F65A59E03}" sibTransId="{6B7B6C70-0FE9-404E-ACD2-18FFB2797F41}"/>
    <dgm:cxn modelId="{DDD837F0-8582-40E2-A060-F56C5CBA59D6}" type="presOf" srcId="{FE1B5618-3A3F-4A93-B107-4A7EDE559E6D}" destId="{EF61F277-4C28-40F5-898F-785622805A00}" srcOrd="0" destOrd="0" presId="urn:microsoft.com/office/officeart/2005/8/layout/vList5"/>
    <dgm:cxn modelId="{03109E86-DF3E-4715-BEA9-6493F53773F9}" type="presParOf" srcId="{5775BA0A-347E-48B5-9015-E4FEA4F5077D}" destId="{2BF3EEEF-1A7C-4899-96EF-223C92B2F399}" srcOrd="0" destOrd="0" presId="urn:microsoft.com/office/officeart/2005/8/layout/vList5"/>
    <dgm:cxn modelId="{0097BA97-CF04-4F79-8ACB-A76E240E0799}" type="presParOf" srcId="{2BF3EEEF-1A7C-4899-96EF-223C92B2F399}" destId="{8AB705FC-5023-47D7-AA43-24190FFCC66B}" srcOrd="0" destOrd="0" presId="urn:microsoft.com/office/officeart/2005/8/layout/vList5"/>
    <dgm:cxn modelId="{F59F3826-0017-463A-8EFC-980A664DCA0B}" type="presParOf" srcId="{2BF3EEEF-1A7C-4899-96EF-223C92B2F399}" destId="{8F96A73A-E59A-4957-8F6F-76C296351DA7}" srcOrd="1" destOrd="0" presId="urn:microsoft.com/office/officeart/2005/8/layout/vList5"/>
    <dgm:cxn modelId="{DBF58F32-68E4-4D27-92F3-9C4BDA7F64D6}" type="presParOf" srcId="{5775BA0A-347E-48B5-9015-E4FEA4F5077D}" destId="{76DCD861-5157-47CB-B48C-238693C7BA41}" srcOrd="1" destOrd="0" presId="urn:microsoft.com/office/officeart/2005/8/layout/vList5"/>
    <dgm:cxn modelId="{956B9FE6-FAB6-460B-B4C7-453A516DE3B9}" type="presParOf" srcId="{5775BA0A-347E-48B5-9015-E4FEA4F5077D}" destId="{2062076D-F22E-40E2-A7B1-196AC462CCEC}" srcOrd="2" destOrd="0" presId="urn:microsoft.com/office/officeart/2005/8/layout/vList5"/>
    <dgm:cxn modelId="{810AB607-5937-4562-AFF5-6CE0E3E6EBBC}" type="presParOf" srcId="{2062076D-F22E-40E2-A7B1-196AC462CCEC}" destId="{86018638-FACD-4367-9CAD-70AC20B6299C}" srcOrd="0" destOrd="0" presId="urn:microsoft.com/office/officeart/2005/8/layout/vList5"/>
    <dgm:cxn modelId="{09F4C836-63D3-4490-99AA-0D0DD06E7232}" type="presParOf" srcId="{2062076D-F22E-40E2-A7B1-196AC462CCEC}" destId="{8F4CE174-B0D5-4E90-A384-42C2E26B841A}" srcOrd="1" destOrd="0" presId="urn:microsoft.com/office/officeart/2005/8/layout/vList5"/>
    <dgm:cxn modelId="{C4433D66-F1A0-4BD4-AA4B-1FABE760CA23}" type="presParOf" srcId="{5775BA0A-347E-48B5-9015-E4FEA4F5077D}" destId="{25508331-A33F-4AAA-A8B8-50C1F2A58DA4}" srcOrd="3" destOrd="0" presId="urn:microsoft.com/office/officeart/2005/8/layout/vList5"/>
    <dgm:cxn modelId="{B9D9EDDC-2F70-4B6A-B271-6E35B0F2113E}" type="presParOf" srcId="{5775BA0A-347E-48B5-9015-E4FEA4F5077D}" destId="{15806E46-3086-4309-976D-6C92D1F8EDC4}" srcOrd="4" destOrd="0" presId="urn:microsoft.com/office/officeart/2005/8/layout/vList5"/>
    <dgm:cxn modelId="{F15A9CD4-DF40-4076-ACF2-389625A9C0C3}" type="presParOf" srcId="{15806E46-3086-4309-976D-6C92D1F8EDC4}" destId="{EF61F277-4C28-40F5-898F-785622805A00}" srcOrd="0" destOrd="0" presId="urn:microsoft.com/office/officeart/2005/8/layout/vList5"/>
    <dgm:cxn modelId="{A3ADD9F6-5C77-4561-9642-626776611FC5}" type="presParOf" srcId="{15806E46-3086-4309-976D-6C92D1F8EDC4}" destId="{D0448A88-52CB-45ED-BB6D-408413009DE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1CE9F8-E354-48EF-8135-CE768A3B7B8A}"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E260E3F0-BBEE-4CAF-9D18-C4D6B090C69D}">
      <dgm:prSet/>
      <dgm:spPr/>
      <dgm:t>
        <a:bodyPr/>
        <a:lstStyle/>
        <a:p>
          <a:r>
            <a:rPr lang="en-US" b="1" dirty="0"/>
            <a:t>Who is Reporting?</a:t>
          </a:r>
          <a:endParaRPr lang="en-US" dirty="0"/>
        </a:p>
      </dgm:t>
    </dgm:pt>
    <dgm:pt modelId="{EB6153DB-628E-42E5-9037-DA2D56E6D4E4}" type="parTrans" cxnId="{01A19A3A-43E9-4A24-82DF-E8499845D68F}">
      <dgm:prSet/>
      <dgm:spPr/>
      <dgm:t>
        <a:bodyPr/>
        <a:lstStyle/>
        <a:p>
          <a:endParaRPr lang="en-US"/>
        </a:p>
      </dgm:t>
    </dgm:pt>
    <dgm:pt modelId="{CB1CF670-8073-4460-AF1B-10B06587C82A}" type="sibTrans" cxnId="{01A19A3A-43E9-4A24-82DF-E8499845D68F}">
      <dgm:prSet/>
      <dgm:spPr/>
      <dgm:t>
        <a:bodyPr/>
        <a:lstStyle/>
        <a:p>
          <a:endParaRPr lang="en-US"/>
        </a:p>
      </dgm:t>
    </dgm:pt>
    <dgm:pt modelId="{D7A17CE3-93D4-4200-86E3-7C15830C460E}">
      <dgm:prSet/>
      <dgm:spPr/>
      <dgm:t>
        <a:bodyPr/>
        <a:lstStyle/>
        <a:p>
          <a:r>
            <a:rPr lang="en-US"/>
            <a:t>Registered/Licensed Practical Nurses and Social Workers were the </a:t>
          </a:r>
          <a:r>
            <a:rPr lang="en-US" b="1"/>
            <a:t>top mandated reporter professions</a:t>
          </a:r>
          <a:r>
            <a:rPr lang="en-US"/>
            <a:t> </a:t>
          </a:r>
        </a:p>
      </dgm:t>
    </dgm:pt>
    <dgm:pt modelId="{FFA0D485-EAB8-4109-AACF-18472E00B792}" type="parTrans" cxnId="{D32D678F-5B19-47FD-A5EE-8F35F0E1F64A}">
      <dgm:prSet/>
      <dgm:spPr/>
      <dgm:t>
        <a:bodyPr/>
        <a:lstStyle/>
        <a:p>
          <a:endParaRPr lang="en-US"/>
        </a:p>
      </dgm:t>
    </dgm:pt>
    <dgm:pt modelId="{431A9A49-8B96-459D-B194-176E3F776C31}" type="sibTrans" cxnId="{D32D678F-5B19-47FD-A5EE-8F35F0E1F64A}">
      <dgm:prSet/>
      <dgm:spPr/>
      <dgm:t>
        <a:bodyPr/>
        <a:lstStyle/>
        <a:p>
          <a:endParaRPr lang="en-US"/>
        </a:p>
      </dgm:t>
    </dgm:pt>
    <dgm:pt modelId="{067C4872-E10E-43B0-BAB4-2EF51C60424B}">
      <dgm:prSet/>
      <dgm:spPr/>
      <dgm:t>
        <a:bodyPr/>
        <a:lstStyle/>
        <a:p>
          <a:r>
            <a:rPr lang="en-US" b="1"/>
            <a:t>Most Common Vulnerability Factors (FY22–FY25)</a:t>
          </a:r>
          <a:endParaRPr lang="en-US"/>
        </a:p>
      </dgm:t>
    </dgm:pt>
    <dgm:pt modelId="{EDDFBBB7-1AEB-4054-9A11-C39300F0549B}" type="parTrans" cxnId="{2DBD2F0F-3F33-4409-A76C-2AF57033ADA9}">
      <dgm:prSet/>
      <dgm:spPr/>
      <dgm:t>
        <a:bodyPr/>
        <a:lstStyle/>
        <a:p>
          <a:endParaRPr lang="en-US"/>
        </a:p>
      </dgm:t>
    </dgm:pt>
    <dgm:pt modelId="{4266F024-C286-445D-8AC7-F8FE35C69BD3}" type="sibTrans" cxnId="{2DBD2F0F-3F33-4409-A76C-2AF57033ADA9}">
      <dgm:prSet/>
      <dgm:spPr/>
      <dgm:t>
        <a:bodyPr/>
        <a:lstStyle/>
        <a:p>
          <a:endParaRPr lang="en-US"/>
        </a:p>
      </dgm:t>
    </dgm:pt>
    <dgm:pt modelId="{4617C8CA-3E7A-4E2E-9985-D367D9E247F6}">
      <dgm:prSet/>
      <dgm:spPr/>
      <dgm:t>
        <a:bodyPr/>
        <a:lstStyle/>
        <a:p>
          <a:r>
            <a:rPr lang="en-US"/>
            <a:t>Diminished physical functioning </a:t>
          </a:r>
        </a:p>
      </dgm:t>
    </dgm:pt>
    <dgm:pt modelId="{8D5E8F85-1BB8-46CF-BD8D-4513819382FC}" type="parTrans" cxnId="{C4922CBC-1681-401C-9956-19FB5E9A2223}">
      <dgm:prSet/>
      <dgm:spPr/>
      <dgm:t>
        <a:bodyPr/>
        <a:lstStyle/>
        <a:p>
          <a:endParaRPr lang="en-US"/>
        </a:p>
      </dgm:t>
    </dgm:pt>
    <dgm:pt modelId="{B28E7722-56F0-4EB7-AB45-1638F0789EFA}" type="sibTrans" cxnId="{C4922CBC-1681-401C-9956-19FB5E9A2223}">
      <dgm:prSet/>
      <dgm:spPr/>
      <dgm:t>
        <a:bodyPr/>
        <a:lstStyle/>
        <a:p>
          <a:endParaRPr lang="en-US"/>
        </a:p>
      </dgm:t>
    </dgm:pt>
    <dgm:pt modelId="{8FCBEE18-1594-47A4-B94D-8BC49276DBD2}">
      <dgm:prSet/>
      <dgm:spPr/>
      <dgm:t>
        <a:bodyPr/>
        <a:lstStyle/>
        <a:p>
          <a:r>
            <a:rPr lang="en-US"/>
            <a:t>Cognitive impairment/capacity concerns </a:t>
          </a:r>
        </a:p>
      </dgm:t>
    </dgm:pt>
    <dgm:pt modelId="{DE1AC617-0210-4296-B2B8-145EC98363DC}" type="parTrans" cxnId="{796A2E9A-25A2-42BE-89EF-D3A5A126F416}">
      <dgm:prSet/>
      <dgm:spPr/>
      <dgm:t>
        <a:bodyPr/>
        <a:lstStyle/>
        <a:p>
          <a:endParaRPr lang="en-US"/>
        </a:p>
      </dgm:t>
    </dgm:pt>
    <dgm:pt modelId="{B624706A-7E5D-4B7C-B839-9A7C8B12C47B}" type="sibTrans" cxnId="{796A2E9A-25A2-42BE-89EF-D3A5A126F416}">
      <dgm:prSet/>
      <dgm:spPr/>
      <dgm:t>
        <a:bodyPr/>
        <a:lstStyle/>
        <a:p>
          <a:endParaRPr lang="en-US"/>
        </a:p>
      </dgm:t>
    </dgm:pt>
    <dgm:pt modelId="{5A6F4C89-6D1C-4F0A-A6FB-4811EC8F0D04}">
      <dgm:prSet/>
      <dgm:spPr/>
      <dgm:t>
        <a:bodyPr/>
        <a:lstStyle/>
        <a:p>
          <a:r>
            <a:rPr lang="en-US"/>
            <a:t>Significant medical disorders </a:t>
          </a:r>
        </a:p>
      </dgm:t>
    </dgm:pt>
    <dgm:pt modelId="{1EBF1186-4F13-41E1-ADD5-4267AC04D007}" type="parTrans" cxnId="{38D5A429-DE88-41BF-A0B6-A1F3A3C4CBEE}">
      <dgm:prSet/>
      <dgm:spPr/>
      <dgm:t>
        <a:bodyPr/>
        <a:lstStyle/>
        <a:p>
          <a:endParaRPr lang="en-US"/>
        </a:p>
      </dgm:t>
    </dgm:pt>
    <dgm:pt modelId="{A3019EBA-2A09-46DD-AD2D-DB26E39AAFED}" type="sibTrans" cxnId="{38D5A429-DE88-41BF-A0B6-A1F3A3C4CBEE}">
      <dgm:prSet/>
      <dgm:spPr/>
      <dgm:t>
        <a:bodyPr/>
        <a:lstStyle/>
        <a:p>
          <a:endParaRPr lang="en-US"/>
        </a:p>
      </dgm:t>
    </dgm:pt>
    <dgm:pt modelId="{FE1B5618-3A3F-4A93-B107-4A7EDE559E6D}">
      <dgm:prSet/>
      <dgm:spPr/>
      <dgm:t>
        <a:bodyPr/>
        <a:lstStyle/>
        <a:p>
          <a:r>
            <a:rPr lang="en-US" b="1"/>
            <a:t>Most Common Allegations</a:t>
          </a:r>
          <a:endParaRPr lang="en-US"/>
        </a:p>
      </dgm:t>
    </dgm:pt>
    <dgm:pt modelId="{9BACEA59-9AB4-46D1-B704-3D321454AF60}" type="parTrans" cxnId="{3D42F280-34C1-4637-AAB1-705F173DB6EB}">
      <dgm:prSet/>
      <dgm:spPr/>
      <dgm:t>
        <a:bodyPr/>
        <a:lstStyle/>
        <a:p>
          <a:endParaRPr lang="en-US"/>
        </a:p>
      </dgm:t>
    </dgm:pt>
    <dgm:pt modelId="{D582BD54-D6AA-420F-AA6F-6B3E59409D8E}" type="sibTrans" cxnId="{3D42F280-34C1-4637-AAB1-705F173DB6EB}">
      <dgm:prSet/>
      <dgm:spPr/>
      <dgm:t>
        <a:bodyPr/>
        <a:lstStyle/>
        <a:p>
          <a:endParaRPr lang="en-US"/>
        </a:p>
      </dgm:t>
    </dgm:pt>
    <dgm:pt modelId="{B91BEA40-8904-49D8-BF04-594D472DDA28}">
      <dgm:prSet/>
      <dgm:spPr/>
      <dgm:t>
        <a:bodyPr/>
        <a:lstStyle/>
        <a:p>
          <a:r>
            <a:rPr lang="en-US" b="1"/>
            <a:t>Self-neglect:</a:t>
          </a:r>
          <a:r>
            <a:rPr lang="en-US"/>
            <a:t> 34% </a:t>
          </a:r>
        </a:p>
      </dgm:t>
    </dgm:pt>
    <dgm:pt modelId="{227483C9-9E6D-4C2C-8362-0D6F65A59E03}" type="parTrans" cxnId="{27585FD4-3BCE-48A9-BE3C-D2E4CB482B80}">
      <dgm:prSet/>
      <dgm:spPr/>
      <dgm:t>
        <a:bodyPr/>
        <a:lstStyle/>
        <a:p>
          <a:endParaRPr lang="en-US"/>
        </a:p>
      </dgm:t>
    </dgm:pt>
    <dgm:pt modelId="{6B7B6C70-0FE9-404E-ACD2-18FFB2797F41}" type="sibTrans" cxnId="{27585FD4-3BCE-48A9-BE3C-D2E4CB482B80}">
      <dgm:prSet/>
      <dgm:spPr/>
      <dgm:t>
        <a:bodyPr/>
        <a:lstStyle/>
        <a:p>
          <a:endParaRPr lang="en-US"/>
        </a:p>
      </dgm:t>
    </dgm:pt>
    <dgm:pt modelId="{1962A290-45A7-44D4-B52F-937FD60532BE}">
      <dgm:prSet/>
      <dgm:spPr/>
      <dgm:t>
        <a:bodyPr/>
        <a:lstStyle/>
        <a:p>
          <a:r>
            <a:rPr lang="en-US" b="1"/>
            <a:t>Caregiver neglect:</a:t>
          </a:r>
          <a:r>
            <a:rPr lang="en-US"/>
            <a:t> 25% </a:t>
          </a:r>
        </a:p>
      </dgm:t>
    </dgm:pt>
    <dgm:pt modelId="{C82FAAF4-507A-44BC-B02E-562562FB00E7}" type="parTrans" cxnId="{C47B4F26-7A5D-4946-8E36-37AA89E84032}">
      <dgm:prSet/>
      <dgm:spPr/>
      <dgm:t>
        <a:bodyPr/>
        <a:lstStyle/>
        <a:p>
          <a:endParaRPr lang="en-US"/>
        </a:p>
      </dgm:t>
    </dgm:pt>
    <dgm:pt modelId="{F56BC98E-604A-43B0-B269-068B824C3E6F}" type="sibTrans" cxnId="{C47B4F26-7A5D-4946-8E36-37AA89E84032}">
      <dgm:prSet/>
      <dgm:spPr/>
      <dgm:t>
        <a:bodyPr/>
        <a:lstStyle/>
        <a:p>
          <a:endParaRPr lang="en-US"/>
        </a:p>
      </dgm:t>
    </dgm:pt>
    <dgm:pt modelId="{BCFBB617-DBC0-4027-ADD6-4CCE3E576E6F}">
      <dgm:prSet/>
      <dgm:spPr/>
      <dgm:t>
        <a:bodyPr/>
        <a:lstStyle/>
        <a:p>
          <a:r>
            <a:rPr lang="en-US" dirty="0"/>
            <a:t>Together account for </a:t>
          </a:r>
          <a:r>
            <a:rPr lang="en-US" b="1" dirty="0"/>
            <a:t>59% of all allegations</a:t>
          </a:r>
          <a:r>
            <a:rPr lang="en-US" dirty="0"/>
            <a:t> </a:t>
          </a:r>
        </a:p>
      </dgm:t>
    </dgm:pt>
    <dgm:pt modelId="{7F05ADC6-A6E1-4EFF-95CD-3365570BA89A}" type="parTrans" cxnId="{AA2F5A68-0F97-449B-B160-9605D64EFBED}">
      <dgm:prSet/>
      <dgm:spPr/>
      <dgm:t>
        <a:bodyPr/>
        <a:lstStyle/>
        <a:p>
          <a:endParaRPr lang="en-US"/>
        </a:p>
      </dgm:t>
    </dgm:pt>
    <dgm:pt modelId="{CA3B36BE-6BFA-47D2-8CB7-0AE7B6F182E7}" type="sibTrans" cxnId="{AA2F5A68-0F97-449B-B160-9605D64EFBED}">
      <dgm:prSet/>
      <dgm:spPr/>
      <dgm:t>
        <a:bodyPr/>
        <a:lstStyle/>
        <a:p>
          <a:endParaRPr lang="en-US"/>
        </a:p>
      </dgm:t>
    </dgm:pt>
    <dgm:pt modelId="{7EC7BB0D-B428-48ED-BC28-3CCDE758C20D}">
      <dgm:prSet/>
      <dgm:spPr/>
      <dgm:t>
        <a:bodyPr/>
        <a:lstStyle/>
        <a:p>
          <a:r>
            <a:rPr lang="en-US" b="1"/>
            <a:t>APS Client Demographics</a:t>
          </a:r>
          <a:endParaRPr lang="en-US"/>
        </a:p>
      </dgm:t>
    </dgm:pt>
    <dgm:pt modelId="{E96AEFE9-A160-4A5F-A110-CA885AD9FE3B}" type="parTrans" cxnId="{424DF3B3-4479-4568-8F9E-1DBDDF3D89C7}">
      <dgm:prSet/>
      <dgm:spPr/>
      <dgm:t>
        <a:bodyPr/>
        <a:lstStyle/>
        <a:p>
          <a:endParaRPr lang="en-US"/>
        </a:p>
      </dgm:t>
    </dgm:pt>
    <dgm:pt modelId="{526A3862-D4EA-4C23-AFCB-17AFFFB77766}" type="sibTrans" cxnId="{424DF3B3-4479-4568-8F9E-1DBDDF3D89C7}">
      <dgm:prSet/>
      <dgm:spPr/>
      <dgm:t>
        <a:bodyPr/>
        <a:lstStyle/>
        <a:p>
          <a:endParaRPr lang="en-US"/>
        </a:p>
      </dgm:t>
    </dgm:pt>
    <dgm:pt modelId="{B974B01F-30C8-4CA5-8F46-3A26641D8B37}">
      <dgm:prSet/>
      <dgm:spPr/>
      <dgm:t>
        <a:bodyPr/>
        <a:lstStyle/>
        <a:p>
          <a:r>
            <a:rPr lang="en-US" b="1"/>
            <a:t>Two-thirds of APS clients were age 60+</a:t>
          </a:r>
          <a:r>
            <a:rPr lang="en-US"/>
            <a:t> </a:t>
          </a:r>
        </a:p>
      </dgm:t>
    </dgm:pt>
    <dgm:pt modelId="{0BFC837B-2762-4084-B6A5-6AD8B89F5021}" type="parTrans" cxnId="{BD6781AA-0A2C-4792-9E88-E4DA39328E9A}">
      <dgm:prSet/>
      <dgm:spPr/>
      <dgm:t>
        <a:bodyPr/>
        <a:lstStyle/>
        <a:p>
          <a:endParaRPr lang="en-US"/>
        </a:p>
      </dgm:t>
    </dgm:pt>
    <dgm:pt modelId="{E86F0D11-2B30-400F-BEC2-8528C58CF487}" type="sibTrans" cxnId="{BD6781AA-0A2C-4792-9E88-E4DA39328E9A}">
      <dgm:prSet/>
      <dgm:spPr/>
      <dgm:t>
        <a:bodyPr/>
        <a:lstStyle/>
        <a:p>
          <a:endParaRPr lang="en-US"/>
        </a:p>
      </dgm:t>
    </dgm:pt>
    <dgm:pt modelId="{BA2FB9B3-8D69-4B46-B4AC-ABCB27AC83CE}">
      <dgm:prSet/>
      <dgm:spPr/>
      <dgm:t>
        <a:bodyPr/>
        <a:lstStyle/>
        <a:p>
          <a:r>
            <a:rPr lang="en-US" b="1" dirty="0"/>
            <a:t>84%</a:t>
          </a:r>
          <a:r>
            <a:rPr lang="en-US" dirty="0"/>
            <a:t> of clients did </a:t>
          </a:r>
          <a:r>
            <a:rPr lang="en-US" b="1" dirty="0"/>
            <a:t>not</a:t>
          </a:r>
          <a:r>
            <a:rPr lang="en-US" dirty="0"/>
            <a:t> receive Developmental Services </a:t>
          </a:r>
        </a:p>
      </dgm:t>
    </dgm:pt>
    <dgm:pt modelId="{9D1373F8-DE34-4BCD-A877-12ACAEB5FFD4}" type="parTrans" cxnId="{E08E4AE4-A236-48E8-BD3C-8204CF5DC2D1}">
      <dgm:prSet/>
      <dgm:spPr/>
      <dgm:t>
        <a:bodyPr/>
        <a:lstStyle/>
        <a:p>
          <a:endParaRPr lang="en-US"/>
        </a:p>
      </dgm:t>
    </dgm:pt>
    <dgm:pt modelId="{E404E21C-A948-47A5-B03F-F5EB21497D37}" type="sibTrans" cxnId="{E08E4AE4-A236-48E8-BD3C-8204CF5DC2D1}">
      <dgm:prSet/>
      <dgm:spPr/>
      <dgm:t>
        <a:bodyPr/>
        <a:lstStyle/>
        <a:p>
          <a:endParaRPr lang="en-US"/>
        </a:p>
      </dgm:t>
    </dgm:pt>
    <dgm:pt modelId="{5775BA0A-347E-48B5-9015-E4FEA4F5077D}" type="pres">
      <dgm:prSet presAssocID="{951CE9F8-E354-48EF-8135-CE768A3B7B8A}" presName="Name0" presStyleCnt="0">
        <dgm:presLayoutVars>
          <dgm:dir/>
          <dgm:animLvl val="lvl"/>
          <dgm:resizeHandles val="exact"/>
        </dgm:presLayoutVars>
      </dgm:prSet>
      <dgm:spPr/>
    </dgm:pt>
    <dgm:pt modelId="{2BF3EEEF-1A7C-4899-96EF-223C92B2F399}" type="pres">
      <dgm:prSet presAssocID="{E260E3F0-BBEE-4CAF-9D18-C4D6B090C69D}" presName="linNode" presStyleCnt="0"/>
      <dgm:spPr/>
    </dgm:pt>
    <dgm:pt modelId="{8AB705FC-5023-47D7-AA43-24190FFCC66B}" type="pres">
      <dgm:prSet presAssocID="{E260E3F0-BBEE-4CAF-9D18-C4D6B090C69D}" presName="parentText" presStyleLbl="node1" presStyleIdx="0" presStyleCnt="4">
        <dgm:presLayoutVars>
          <dgm:chMax val="1"/>
          <dgm:bulletEnabled val="1"/>
        </dgm:presLayoutVars>
      </dgm:prSet>
      <dgm:spPr/>
    </dgm:pt>
    <dgm:pt modelId="{8F96A73A-E59A-4957-8F6F-76C296351DA7}" type="pres">
      <dgm:prSet presAssocID="{E260E3F0-BBEE-4CAF-9D18-C4D6B090C69D}" presName="descendantText" presStyleLbl="alignAccFollowNode1" presStyleIdx="0" presStyleCnt="4">
        <dgm:presLayoutVars>
          <dgm:bulletEnabled val="1"/>
        </dgm:presLayoutVars>
      </dgm:prSet>
      <dgm:spPr/>
    </dgm:pt>
    <dgm:pt modelId="{76DCD861-5157-47CB-B48C-238693C7BA41}" type="pres">
      <dgm:prSet presAssocID="{CB1CF670-8073-4460-AF1B-10B06587C82A}" presName="sp" presStyleCnt="0"/>
      <dgm:spPr/>
    </dgm:pt>
    <dgm:pt modelId="{2062076D-F22E-40E2-A7B1-196AC462CCEC}" type="pres">
      <dgm:prSet presAssocID="{067C4872-E10E-43B0-BAB4-2EF51C60424B}" presName="linNode" presStyleCnt="0"/>
      <dgm:spPr/>
    </dgm:pt>
    <dgm:pt modelId="{86018638-FACD-4367-9CAD-70AC20B6299C}" type="pres">
      <dgm:prSet presAssocID="{067C4872-E10E-43B0-BAB4-2EF51C60424B}" presName="parentText" presStyleLbl="node1" presStyleIdx="1" presStyleCnt="4">
        <dgm:presLayoutVars>
          <dgm:chMax val="1"/>
          <dgm:bulletEnabled val="1"/>
        </dgm:presLayoutVars>
      </dgm:prSet>
      <dgm:spPr/>
    </dgm:pt>
    <dgm:pt modelId="{8F4CE174-B0D5-4E90-A384-42C2E26B841A}" type="pres">
      <dgm:prSet presAssocID="{067C4872-E10E-43B0-BAB4-2EF51C60424B}" presName="descendantText" presStyleLbl="alignAccFollowNode1" presStyleIdx="1" presStyleCnt="4">
        <dgm:presLayoutVars>
          <dgm:bulletEnabled val="1"/>
        </dgm:presLayoutVars>
      </dgm:prSet>
      <dgm:spPr/>
    </dgm:pt>
    <dgm:pt modelId="{25508331-A33F-4AAA-A8B8-50C1F2A58DA4}" type="pres">
      <dgm:prSet presAssocID="{4266F024-C286-445D-8AC7-F8FE35C69BD3}" presName="sp" presStyleCnt="0"/>
      <dgm:spPr/>
    </dgm:pt>
    <dgm:pt modelId="{15806E46-3086-4309-976D-6C92D1F8EDC4}" type="pres">
      <dgm:prSet presAssocID="{FE1B5618-3A3F-4A93-B107-4A7EDE559E6D}" presName="linNode" presStyleCnt="0"/>
      <dgm:spPr/>
    </dgm:pt>
    <dgm:pt modelId="{EF61F277-4C28-40F5-898F-785622805A00}" type="pres">
      <dgm:prSet presAssocID="{FE1B5618-3A3F-4A93-B107-4A7EDE559E6D}" presName="parentText" presStyleLbl="node1" presStyleIdx="2" presStyleCnt="4">
        <dgm:presLayoutVars>
          <dgm:chMax val="1"/>
          <dgm:bulletEnabled val="1"/>
        </dgm:presLayoutVars>
      </dgm:prSet>
      <dgm:spPr/>
    </dgm:pt>
    <dgm:pt modelId="{D0448A88-52CB-45ED-BB6D-408413009DED}" type="pres">
      <dgm:prSet presAssocID="{FE1B5618-3A3F-4A93-B107-4A7EDE559E6D}" presName="descendantText" presStyleLbl="alignAccFollowNode1" presStyleIdx="2" presStyleCnt="4">
        <dgm:presLayoutVars>
          <dgm:bulletEnabled val="1"/>
        </dgm:presLayoutVars>
      </dgm:prSet>
      <dgm:spPr/>
    </dgm:pt>
    <dgm:pt modelId="{DF6818CA-1E83-454D-BDD7-9C70535C0469}" type="pres">
      <dgm:prSet presAssocID="{D582BD54-D6AA-420F-AA6F-6B3E59409D8E}" presName="sp" presStyleCnt="0"/>
      <dgm:spPr/>
    </dgm:pt>
    <dgm:pt modelId="{4EAE654B-8B7B-4CAD-96E7-A7AE215809AC}" type="pres">
      <dgm:prSet presAssocID="{7EC7BB0D-B428-48ED-BC28-3CCDE758C20D}" presName="linNode" presStyleCnt="0"/>
      <dgm:spPr/>
    </dgm:pt>
    <dgm:pt modelId="{BB9A6E95-5451-4801-9EBC-4312DFDF5056}" type="pres">
      <dgm:prSet presAssocID="{7EC7BB0D-B428-48ED-BC28-3CCDE758C20D}" presName="parentText" presStyleLbl="node1" presStyleIdx="3" presStyleCnt="4">
        <dgm:presLayoutVars>
          <dgm:chMax val="1"/>
          <dgm:bulletEnabled val="1"/>
        </dgm:presLayoutVars>
      </dgm:prSet>
      <dgm:spPr/>
    </dgm:pt>
    <dgm:pt modelId="{7E650CB7-BB40-41CF-A343-929B7076D807}" type="pres">
      <dgm:prSet presAssocID="{7EC7BB0D-B428-48ED-BC28-3CCDE758C20D}" presName="descendantText" presStyleLbl="alignAccFollowNode1" presStyleIdx="3" presStyleCnt="4">
        <dgm:presLayoutVars>
          <dgm:bulletEnabled val="1"/>
        </dgm:presLayoutVars>
      </dgm:prSet>
      <dgm:spPr/>
    </dgm:pt>
  </dgm:ptLst>
  <dgm:cxnLst>
    <dgm:cxn modelId="{2DBD2F0F-3F33-4409-A76C-2AF57033ADA9}" srcId="{951CE9F8-E354-48EF-8135-CE768A3B7B8A}" destId="{067C4872-E10E-43B0-BAB4-2EF51C60424B}" srcOrd="1" destOrd="0" parTransId="{EDDFBBB7-1AEB-4054-9A11-C39300F0549B}" sibTransId="{4266F024-C286-445D-8AC7-F8FE35C69BD3}"/>
    <dgm:cxn modelId="{510B8819-A2BD-48C5-8483-26184C5A67F1}" type="presOf" srcId="{067C4872-E10E-43B0-BAB4-2EF51C60424B}" destId="{86018638-FACD-4367-9CAD-70AC20B6299C}" srcOrd="0" destOrd="0" presId="urn:microsoft.com/office/officeart/2005/8/layout/vList5"/>
    <dgm:cxn modelId="{C47B4F26-7A5D-4946-8E36-37AA89E84032}" srcId="{FE1B5618-3A3F-4A93-B107-4A7EDE559E6D}" destId="{1962A290-45A7-44D4-B52F-937FD60532BE}" srcOrd="1" destOrd="0" parTransId="{C82FAAF4-507A-44BC-B02E-562562FB00E7}" sibTransId="{F56BC98E-604A-43B0-B269-068B824C3E6F}"/>
    <dgm:cxn modelId="{38D5A429-DE88-41BF-A0B6-A1F3A3C4CBEE}" srcId="{067C4872-E10E-43B0-BAB4-2EF51C60424B}" destId="{5A6F4C89-6D1C-4F0A-A6FB-4811EC8F0D04}" srcOrd="2" destOrd="0" parTransId="{1EBF1186-4F13-41E1-ADD5-4267AC04D007}" sibTransId="{A3019EBA-2A09-46DD-AD2D-DB26E39AAFED}"/>
    <dgm:cxn modelId="{01A19A3A-43E9-4A24-82DF-E8499845D68F}" srcId="{951CE9F8-E354-48EF-8135-CE768A3B7B8A}" destId="{E260E3F0-BBEE-4CAF-9D18-C4D6B090C69D}" srcOrd="0" destOrd="0" parTransId="{EB6153DB-628E-42E5-9037-DA2D56E6D4E4}" sibTransId="{CB1CF670-8073-4460-AF1B-10B06587C82A}"/>
    <dgm:cxn modelId="{CC5CCB3A-D10F-441C-A68E-0C57228C72FC}" type="presOf" srcId="{B91BEA40-8904-49D8-BF04-594D472DDA28}" destId="{D0448A88-52CB-45ED-BB6D-408413009DED}" srcOrd="0" destOrd="0" presId="urn:microsoft.com/office/officeart/2005/8/layout/vList5"/>
    <dgm:cxn modelId="{A0974D40-597F-450E-8898-FE69738EA21A}" type="presOf" srcId="{D7A17CE3-93D4-4200-86E3-7C15830C460E}" destId="{8F96A73A-E59A-4957-8F6F-76C296351DA7}" srcOrd="0" destOrd="0" presId="urn:microsoft.com/office/officeart/2005/8/layout/vList5"/>
    <dgm:cxn modelId="{8BDA5743-3871-430B-8DC7-FA7AF5C45B16}" type="presOf" srcId="{7EC7BB0D-B428-48ED-BC28-3CCDE758C20D}" destId="{BB9A6E95-5451-4801-9EBC-4312DFDF5056}" srcOrd="0" destOrd="0" presId="urn:microsoft.com/office/officeart/2005/8/layout/vList5"/>
    <dgm:cxn modelId="{0409BF66-11B3-4CD4-A7FF-954C487B0387}" type="presOf" srcId="{8FCBEE18-1594-47A4-B94D-8BC49276DBD2}" destId="{8F4CE174-B0D5-4E90-A384-42C2E26B841A}" srcOrd="0" destOrd="1" presId="urn:microsoft.com/office/officeart/2005/8/layout/vList5"/>
    <dgm:cxn modelId="{AA2F5A68-0F97-449B-B160-9605D64EFBED}" srcId="{FE1B5618-3A3F-4A93-B107-4A7EDE559E6D}" destId="{BCFBB617-DBC0-4027-ADD6-4CCE3E576E6F}" srcOrd="2" destOrd="0" parTransId="{7F05ADC6-A6E1-4EFF-95CD-3365570BA89A}" sibTransId="{CA3B36BE-6BFA-47D2-8CB7-0AE7B6F182E7}"/>
    <dgm:cxn modelId="{8C7FDE6E-C1E9-40E9-8D40-BF167634CAC9}" type="presOf" srcId="{BA2FB9B3-8D69-4B46-B4AC-ABCB27AC83CE}" destId="{7E650CB7-BB40-41CF-A343-929B7076D807}" srcOrd="0" destOrd="1" presId="urn:microsoft.com/office/officeart/2005/8/layout/vList5"/>
    <dgm:cxn modelId="{22466270-C4E8-43CC-AC04-43AB25F20919}" type="presOf" srcId="{4617C8CA-3E7A-4E2E-9985-D367D9E247F6}" destId="{8F4CE174-B0D5-4E90-A384-42C2E26B841A}" srcOrd="0" destOrd="0" presId="urn:microsoft.com/office/officeart/2005/8/layout/vList5"/>
    <dgm:cxn modelId="{3D42F280-34C1-4637-AAB1-705F173DB6EB}" srcId="{951CE9F8-E354-48EF-8135-CE768A3B7B8A}" destId="{FE1B5618-3A3F-4A93-B107-4A7EDE559E6D}" srcOrd="2" destOrd="0" parTransId="{9BACEA59-9AB4-46D1-B704-3D321454AF60}" sibTransId="{D582BD54-D6AA-420F-AA6F-6B3E59409D8E}"/>
    <dgm:cxn modelId="{D32D678F-5B19-47FD-A5EE-8F35F0E1F64A}" srcId="{E260E3F0-BBEE-4CAF-9D18-C4D6B090C69D}" destId="{D7A17CE3-93D4-4200-86E3-7C15830C460E}" srcOrd="0" destOrd="0" parTransId="{FFA0D485-EAB8-4109-AACF-18472E00B792}" sibTransId="{431A9A49-8B96-459D-B194-176E3F776C31}"/>
    <dgm:cxn modelId="{6B586991-00F6-41B8-9723-0BAFCE5A0DD4}" type="presOf" srcId="{5A6F4C89-6D1C-4F0A-A6FB-4811EC8F0D04}" destId="{8F4CE174-B0D5-4E90-A384-42C2E26B841A}" srcOrd="0" destOrd="2" presId="urn:microsoft.com/office/officeart/2005/8/layout/vList5"/>
    <dgm:cxn modelId="{796A2E9A-25A2-42BE-89EF-D3A5A126F416}" srcId="{067C4872-E10E-43B0-BAB4-2EF51C60424B}" destId="{8FCBEE18-1594-47A4-B94D-8BC49276DBD2}" srcOrd="1" destOrd="0" parTransId="{DE1AC617-0210-4296-B2B8-145EC98363DC}" sibTransId="{B624706A-7E5D-4B7C-B839-9A7C8B12C47B}"/>
    <dgm:cxn modelId="{446ADE9C-BFBE-48C4-82EA-6EF8D7426FA5}" type="presOf" srcId="{951CE9F8-E354-48EF-8135-CE768A3B7B8A}" destId="{5775BA0A-347E-48B5-9015-E4FEA4F5077D}" srcOrd="0" destOrd="0" presId="urn:microsoft.com/office/officeart/2005/8/layout/vList5"/>
    <dgm:cxn modelId="{BEFFBE9F-8BA8-4BB4-895D-104A2E0E708C}" type="presOf" srcId="{B974B01F-30C8-4CA5-8F46-3A26641D8B37}" destId="{7E650CB7-BB40-41CF-A343-929B7076D807}" srcOrd="0" destOrd="0" presId="urn:microsoft.com/office/officeart/2005/8/layout/vList5"/>
    <dgm:cxn modelId="{AEC1FCA0-AFDE-4951-9E55-5F7781D608DF}" type="presOf" srcId="{BCFBB617-DBC0-4027-ADD6-4CCE3E576E6F}" destId="{D0448A88-52CB-45ED-BB6D-408413009DED}" srcOrd="0" destOrd="2" presId="urn:microsoft.com/office/officeart/2005/8/layout/vList5"/>
    <dgm:cxn modelId="{BD6781AA-0A2C-4792-9E88-E4DA39328E9A}" srcId="{7EC7BB0D-B428-48ED-BC28-3CCDE758C20D}" destId="{B974B01F-30C8-4CA5-8F46-3A26641D8B37}" srcOrd="0" destOrd="0" parTransId="{0BFC837B-2762-4084-B6A5-6AD8B89F5021}" sibTransId="{E86F0D11-2B30-400F-BEC2-8528C58CF487}"/>
    <dgm:cxn modelId="{E9F1A6AB-F3C8-442B-BC00-D019635AAEF6}" type="presOf" srcId="{E260E3F0-BBEE-4CAF-9D18-C4D6B090C69D}" destId="{8AB705FC-5023-47D7-AA43-24190FFCC66B}" srcOrd="0" destOrd="0" presId="urn:microsoft.com/office/officeart/2005/8/layout/vList5"/>
    <dgm:cxn modelId="{189EBCAF-CC46-4800-8BB9-68B7F4844C00}" type="presOf" srcId="{1962A290-45A7-44D4-B52F-937FD60532BE}" destId="{D0448A88-52CB-45ED-BB6D-408413009DED}" srcOrd="0" destOrd="1" presId="urn:microsoft.com/office/officeart/2005/8/layout/vList5"/>
    <dgm:cxn modelId="{424DF3B3-4479-4568-8F9E-1DBDDF3D89C7}" srcId="{951CE9F8-E354-48EF-8135-CE768A3B7B8A}" destId="{7EC7BB0D-B428-48ED-BC28-3CCDE758C20D}" srcOrd="3" destOrd="0" parTransId="{E96AEFE9-A160-4A5F-A110-CA885AD9FE3B}" sibTransId="{526A3862-D4EA-4C23-AFCB-17AFFFB77766}"/>
    <dgm:cxn modelId="{C4922CBC-1681-401C-9956-19FB5E9A2223}" srcId="{067C4872-E10E-43B0-BAB4-2EF51C60424B}" destId="{4617C8CA-3E7A-4E2E-9985-D367D9E247F6}" srcOrd="0" destOrd="0" parTransId="{8D5E8F85-1BB8-46CF-BD8D-4513819382FC}" sibTransId="{B28E7722-56F0-4EB7-AB45-1638F0789EFA}"/>
    <dgm:cxn modelId="{27585FD4-3BCE-48A9-BE3C-D2E4CB482B80}" srcId="{FE1B5618-3A3F-4A93-B107-4A7EDE559E6D}" destId="{B91BEA40-8904-49D8-BF04-594D472DDA28}" srcOrd="0" destOrd="0" parTransId="{227483C9-9E6D-4C2C-8362-0D6F65A59E03}" sibTransId="{6B7B6C70-0FE9-404E-ACD2-18FFB2797F41}"/>
    <dgm:cxn modelId="{E08E4AE4-A236-48E8-BD3C-8204CF5DC2D1}" srcId="{7EC7BB0D-B428-48ED-BC28-3CCDE758C20D}" destId="{BA2FB9B3-8D69-4B46-B4AC-ABCB27AC83CE}" srcOrd="1" destOrd="0" parTransId="{9D1373F8-DE34-4BCD-A877-12ACAEB5FFD4}" sibTransId="{E404E21C-A948-47A5-B03F-F5EB21497D37}"/>
    <dgm:cxn modelId="{DDD837F0-8582-40E2-A060-F56C5CBA59D6}" type="presOf" srcId="{FE1B5618-3A3F-4A93-B107-4A7EDE559E6D}" destId="{EF61F277-4C28-40F5-898F-785622805A00}" srcOrd="0" destOrd="0" presId="urn:microsoft.com/office/officeart/2005/8/layout/vList5"/>
    <dgm:cxn modelId="{03109E86-DF3E-4715-BEA9-6493F53773F9}" type="presParOf" srcId="{5775BA0A-347E-48B5-9015-E4FEA4F5077D}" destId="{2BF3EEEF-1A7C-4899-96EF-223C92B2F399}" srcOrd="0" destOrd="0" presId="urn:microsoft.com/office/officeart/2005/8/layout/vList5"/>
    <dgm:cxn modelId="{0097BA97-CF04-4F79-8ACB-A76E240E0799}" type="presParOf" srcId="{2BF3EEEF-1A7C-4899-96EF-223C92B2F399}" destId="{8AB705FC-5023-47D7-AA43-24190FFCC66B}" srcOrd="0" destOrd="0" presId="urn:microsoft.com/office/officeart/2005/8/layout/vList5"/>
    <dgm:cxn modelId="{F59F3826-0017-463A-8EFC-980A664DCA0B}" type="presParOf" srcId="{2BF3EEEF-1A7C-4899-96EF-223C92B2F399}" destId="{8F96A73A-E59A-4957-8F6F-76C296351DA7}" srcOrd="1" destOrd="0" presId="urn:microsoft.com/office/officeart/2005/8/layout/vList5"/>
    <dgm:cxn modelId="{DBF58F32-68E4-4D27-92F3-9C4BDA7F64D6}" type="presParOf" srcId="{5775BA0A-347E-48B5-9015-E4FEA4F5077D}" destId="{76DCD861-5157-47CB-B48C-238693C7BA41}" srcOrd="1" destOrd="0" presId="urn:microsoft.com/office/officeart/2005/8/layout/vList5"/>
    <dgm:cxn modelId="{956B9FE6-FAB6-460B-B4C7-453A516DE3B9}" type="presParOf" srcId="{5775BA0A-347E-48B5-9015-E4FEA4F5077D}" destId="{2062076D-F22E-40E2-A7B1-196AC462CCEC}" srcOrd="2" destOrd="0" presId="urn:microsoft.com/office/officeart/2005/8/layout/vList5"/>
    <dgm:cxn modelId="{810AB607-5937-4562-AFF5-6CE0E3E6EBBC}" type="presParOf" srcId="{2062076D-F22E-40E2-A7B1-196AC462CCEC}" destId="{86018638-FACD-4367-9CAD-70AC20B6299C}" srcOrd="0" destOrd="0" presId="urn:microsoft.com/office/officeart/2005/8/layout/vList5"/>
    <dgm:cxn modelId="{09F4C836-63D3-4490-99AA-0D0DD06E7232}" type="presParOf" srcId="{2062076D-F22E-40E2-A7B1-196AC462CCEC}" destId="{8F4CE174-B0D5-4E90-A384-42C2E26B841A}" srcOrd="1" destOrd="0" presId="urn:microsoft.com/office/officeart/2005/8/layout/vList5"/>
    <dgm:cxn modelId="{C4433D66-F1A0-4BD4-AA4B-1FABE760CA23}" type="presParOf" srcId="{5775BA0A-347E-48B5-9015-E4FEA4F5077D}" destId="{25508331-A33F-4AAA-A8B8-50C1F2A58DA4}" srcOrd="3" destOrd="0" presId="urn:microsoft.com/office/officeart/2005/8/layout/vList5"/>
    <dgm:cxn modelId="{B9D9EDDC-2F70-4B6A-B271-6E35B0F2113E}" type="presParOf" srcId="{5775BA0A-347E-48B5-9015-E4FEA4F5077D}" destId="{15806E46-3086-4309-976D-6C92D1F8EDC4}" srcOrd="4" destOrd="0" presId="urn:microsoft.com/office/officeart/2005/8/layout/vList5"/>
    <dgm:cxn modelId="{F15A9CD4-DF40-4076-ACF2-389625A9C0C3}" type="presParOf" srcId="{15806E46-3086-4309-976D-6C92D1F8EDC4}" destId="{EF61F277-4C28-40F5-898F-785622805A00}" srcOrd="0" destOrd="0" presId="urn:microsoft.com/office/officeart/2005/8/layout/vList5"/>
    <dgm:cxn modelId="{A3ADD9F6-5C77-4561-9642-626776611FC5}" type="presParOf" srcId="{15806E46-3086-4309-976D-6C92D1F8EDC4}" destId="{D0448A88-52CB-45ED-BB6D-408413009DED}" srcOrd="1" destOrd="0" presId="urn:microsoft.com/office/officeart/2005/8/layout/vList5"/>
    <dgm:cxn modelId="{23BEAF0F-BB7F-4BF4-940F-B232975F42F9}" type="presParOf" srcId="{5775BA0A-347E-48B5-9015-E4FEA4F5077D}" destId="{DF6818CA-1E83-454D-BDD7-9C70535C0469}" srcOrd="5" destOrd="0" presId="urn:microsoft.com/office/officeart/2005/8/layout/vList5"/>
    <dgm:cxn modelId="{EEA4197F-6141-4222-A5CC-175DBDC9218F}" type="presParOf" srcId="{5775BA0A-347E-48B5-9015-E4FEA4F5077D}" destId="{4EAE654B-8B7B-4CAD-96E7-A7AE215809AC}" srcOrd="6" destOrd="0" presId="urn:microsoft.com/office/officeart/2005/8/layout/vList5"/>
    <dgm:cxn modelId="{6D34717B-3A44-4D5D-B1DF-FFFA4EE8F1F0}" type="presParOf" srcId="{4EAE654B-8B7B-4CAD-96E7-A7AE215809AC}" destId="{BB9A6E95-5451-4801-9EBC-4312DFDF5056}" srcOrd="0" destOrd="0" presId="urn:microsoft.com/office/officeart/2005/8/layout/vList5"/>
    <dgm:cxn modelId="{4763E1AC-5D6B-4469-94F0-376694E2771A}" type="presParOf" srcId="{4EAE654B-8B7B-4CAD-96E7-A7AE215809AC}" destId="{7E650CB7-BB40-41CF-A343-929B7076D80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6A73A-E59A-4957-8F6F-76C296351DA7}">
      <dsp:nvSpPr>
        <dsp:cNvPr id="0" name=""/>
        <dsp:cNvSpPr/>
      </dsp:nvSpPr>
      <dsp:spPr>
        <a:xfrm rot="5400000">
          <a:off x="5362061" y="-2004149"/>
          <a:ext cx="1325776" cy="56705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17,493 reports</a:t>
          </a:r>
          <a:r>
            <a:rPr lang="en-US" sz="1600" kern="1200" dirty="0"/>
            <a:t> made to Maine APS Central Intake in FY25</a:t>
          </a:r>
        </a:p>
        <a:p>
          <a:pPr marL="171450" lvl="1" indent="-171450" algn="l" defTabSz="711200">
            <a:lnSpc>
              <a:spcPct val="90000"/>
            </a:lnSpc>
            <a:spcBef>
              <a:spcPct val="0"/>
            </a:spcBef>
            <a:spcAft>
              <a:spcPct val="15000"/>
            </a:spcAft>
            <a:buChar char="•"/>
          </a:pPr>
          <a:r>
            <a:rPr lang="en-US" sz="1600" kern="1200" dirty="0"/>
            <a:t>Represents a </a:t>
          </a:r>
          <a:r>
            <a:rPr lang="en-US" sz="1600" b="1" kern="1200" dirty="0"/>
            <a:t>23% increase since FY22</a:t>
          </a:r>
          <a:endParaRPr lang="en-US" sz="1600" kern="1200" dirty="0"/>
        </a:p>
        <a:p>
          <a:pPr marL="171450" lvl="1" indent="-171450" algn="l" defTabSz="711200">
            <a:lnSpc>
              <a:spcPct val="90000"/>
            </a:lnSpc>
            <a:spcBef>
              <a:spcPct val="0"/>
            </a:spcBef>
            <a:spcAft>
              <a:spcPct val="15000"/>
            </a:spcAft>
            <a:buChar char="•"/>
          </a:pPr>
          <a:r>
            <a:rPr lang="en-US" sz="1600" kern="1200" dirty="0"/>
            <a:t>Approximately </a:t>
          </a:r>
          <a:r>
            <a:rPr lang="en-US" sz="1600" b="1" kern="1200" dirty="0"/>
            <a:t>2 out of 3 reports</a:t>
          </a:r>
          <a:r>
            <a:rPr lang="en-US" sz="1600" kern="1200" dirty="0"/>
            <a:t> came from </a:t>
          </a:r>
          <a:r>
            <a:rPr lang="en-US" sz="1600" b="1" kern="1200" dirty="0"/>
            <a:t>mandated reporters</a:t>
          </a:r>
          <a:endParaRPr lang="en-US" sz="1600" kern="1200" dirty="0"/>
        </a:p>
        <a:p>
          <a:pPr marL="171450" lvl="1" indent="-171450" algn="l" defTabSz="711200">
            <a:lnSpc>
              <a:spcPct val="90000"/>
            </a:lnSpc>
            <a:spcBef>
              <a:spcPct val="0"/>
            </a:spcBef>
            <a:spcAft>
              <a:spcPct val="15000"/>
            </a:spcAft>
            <a:buChar char="•"/>
          </a:pPr>
          <a:r>
            <a:rPr lang="en-US" sz="1600" kern="1200" dirty="0"/>
            <a:t>Most reports were made </a:t>
          </a:r>
          <a:r>
            <a:rPr lang="en-US" sz="1600" b="1" kern="1200" dirty="0"/>
            <a:t>by phone</a:t>
          </a:r>
          <a:endParaRPr lang="en-US" sz="1600" kern="1200" dirty="0"/>
        </a:p>
      </dsp:txBody>
      <dsp:txXfrm rot="-5400000">
        <a:off x="3189680" y="232951"/>
        <a:ext cx="5605821" cy="1196338"/>
      </dsp:txXfrm>
    </dsp:sp>
    <dsp:sp modelId="{8AB705FC-5023-47D7-AA43-24190FFCC66B}">
      <dsp:nvSpPr>
        <dsp:cNvPr id="0" name=""/>
        <dsp:cNvSpPr/>
      </dsp:nvSpPr>
      <dsp:spPr>
        <a:xfrm>
          <a:off x="0" y="2510"/>
          <a:ext cx="3189679" cy="16572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b="1" kern="1200" dirty="0"/>
            <a:t>APS Reports Continue to Increase</a:t>
          </a:r>
          <a:endParaRPr lang="en-US" sz="2500" kern="1200" dirty="0"/>
        </a:p>
      </dsp:txBody>
      <dsp:txXfrm>
        <a:off x="80899" y="83409"/>
        <a:ext cx="3027881" cy="1495422"/>
      </dsp:txXfrm>
    </dsp:sp>
    <dsp:sp modelId="{8F4CE174-B0D5-4E90-A384-42C2E26B841A}">
      <dsp:nvSpPr>
        <dsp:cNvPr id="0" name=""/>
        <dsp:cNvSpPr/>
      </dsp:nvSpPr>
      <dsp:spPr>
        <a:xfrm rot="5400000">
          <a:off x="5362061" y="-264068"/>
          <a:ext cx="1325776" cy="56705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Reports from </a:t>
          </a:r>
          <a:r>
            <a:rPr lang="en-US" sz="1800" b="1" kern="1200" dirty="0"/>
            <a:t>Broker-Dealers/Investment Advisors increased 200%</a:t>
          </a:r>
          <a:r>
            <a:rPr lang="en-US" sz="1800" kern="1200" dirty="0"/>
            <a:t> from FY22–FY25</a:t>
          </a:r>
        </a:p>
        <a:p>
          <a:pPr marL="171450" lvl="1" indent="-171450" algn="l" defTabSz="800100">
            <a:lnSpc>
              <a:spcPct val="90000"/>
            </a:lnSpc>
            <a:spcBef>
              <a:spcPct val="0"/>
            </a:spcBef>
            <a:spcAft>
              <a:spcPct val="15000"/>
            </a:spcAft>
            <a:buChar char="•"/>
          </a:pPr>
          <a:r>
            <a:rPr lang="en-US" sz="1800" kern="1200" dirty="0"/>
            <a:t> Increase likely reflects expanded outreach and awareness campaigns</a:t>
          </a:r>
        </a:p>
      </dsp:txBody>
      <dsp:txXfrm rot="-5400000">
        <a:off x="3189680" y="1973032"/>
        <a:ext cx="5605821" cy="1196338"/>
      </dsp:txXfrm>
    </dsp:sp>
    <dsp:sp modelId="{86018638-FACD-4367-9CAD-70AC20B6299C}">
      <dsp:nvSpPr>
        <dsp:cNvPr id="0" name=""/>
        <dsp:cNvSpPr/>
      </dsp:nvSpPr>
      <dsp:spPr>
        <a:xfrm>
          <a:off x="0" y="1742591"/>
          <a:ext cx="3189679" cy="16572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b="1" kern="1200" dirty="0"/>
            <a:t>Financial Exploitation Awareness Efforts Show Results</a:t>
          </a:r>
          <a:endParaRPr lang="en-US" sz="2500" kern="1200" dirty="0"/>
        </a:p>
      </dsp:txBody>
      <dsp:txXfrm>
        <a:off x="80899" y="1823490"/>
        <a:ext cx="3027881" cy="1495422"/>
      </dsp:txXfrm>
    </dsp:sp>
    <dsp:sp modelId="{D0448A88-52CB-45ED-BB6D-408413009DED}">
      <dsp:nvSpPr>
        <dsp:cNvPr id="0" name=""/>
        <dsp:cNvSpPr/>
      </dsp:nvSpPr>
      <dsp:spPr>
        <a:xfrm rot="5400000">
          <a:off x="5362061" y="1476012"/>
          <a:ext cx="1325776" cy="56705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Addresses confidentiality and reporting concerns </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Introduces local resources for responding to financial exploitation </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Connects staff with local agencies and service providers </a:t>
          </a:r>
        </a:p>
      </dsp:txBody>
      <dsp:txXfrm rot="-5400000">
        <a:off x="3189680" y="3713113"/>
        <a:ext cx="5605821" cy="1196338"/>
      </dsp:txXfrm>
    </dsp:sp>
    <dsp:sp modelId="{EF61F277-4C28-40F5-898F-785622805A00}">
      <dsp:nvSpPr>
        <dsp:cNvPr id="0" name=""/>
        <dsp:cNvSpPr/>
      </dsp:nvSpPr>
      <dsp:spPr>
        <a:xfrm>
          <a:off x="0" y="3482673"/>
          <a:ext cx="3189679" cy="16572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err="1"/>
            <a:t>Maine$afe</a:t>
          </a:r>
          <a:r>
            <a:rPr lang="en-US" sz="2500" kern="1200" dirty="0"/>
            <a:t> / </a:t>
          </a:r>
          <a:r>
            <a:rPr lang="en-US" sz="2500" kern="1200" dirty="0" err="1"/>
            <a:t>Senior$afe</a:t>
          </a:r>
          <a:r>
            <a:rPr lang="en-US" sz="2500" kern="1200" dirty="0"/>
            <a:t> Training Expansion</a:t>
          </a:r>
        </a:p>
      </dsp:txBody>
      <dsp:txXfrm>
        <a:off x="80899" y="3563572"/>
        <a:ext cx="3027881" cy="1495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6A73A-E59A-4957-8F6F-76C296351DA7}">
      <dsp:nvSpPr>
        <dsp:cNvPr id="0" name=""/>
        <dsp:cNvSpPr/>
      </dsp:nvSpPr>
      <dsp:spPr>
        <a:xfrm rot="5400000">
          <a:off x="5467504" y="-2186034"/>
          <a:ext cx="986245" cy="561000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Registered/Licensed Practical Nurses and Social Workers were the </a:t>
          </a:r>
          <a:r>
            <a:rPr lang="en-US" sz="1700" b="1" kern="1200"/>
            <a:t>top mandated reporter professions</a:t>
          </a:r>
          <a:r>
            <a:rPr lang="en-US" sz="1700" kern="1200"/>
            <a:t> </a:t>
          </a:r>
        </a:p>
      </dsp:txBody>
      <dsp:txXfrm rot="-5400000">
        <a:off x="3155627" y="173988"/>
        <a:ext cx="5561856" cy="889955"/>
      </dsp:txXfrm>
    </dsp:sp>
    <dsp:sp modelId="{8AB705FC-5023-47D7-AA43-24190FFCC66B}">
      <dsp:nvSpPr>
        <dsp:cNvPr id="0" name=""/>
        <dsp:cNvSpPr/>
      </dsp:nvSpPr>
      <dsp:spPr>
        <a:xfrm>
          <a:off x="0" y="2563"/>
          <a:ext cx="3155626" cy="12328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Who is Reporting?</a:t>
          </a:r>
          <a:endParaRPr lang="en-US" sz="2400" kern="1200" dirty="0"/>
        </a:p>
      </dsp:txBody>
      <dsp:txXfrm>
        <a:off x="60181" y="62744"/>
        <a:ext cx="3035264" cy="1112444"/>
      </dsp:txXfrm>
    </dsp:sp>
    <dsp:sp modelId="{8F4CE174-B0D5-4E90-A384-42C2E26B841A}">
      <dsp:nvSpPr>
        <dsp:cNvPr id="0" name=""/>
        <dsp:cNvSpPr/>
      </dsp:nvSpPr>
      <dsp:spPr>
        <a:xfrm rot="5400000">
          <a:off x="5467504" y="-891587"/>
          <a:ext cx="986245" cy="561000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Diminished physical functioning </a:t>
          </a:r>
        </a:p>
        <a:p>
          <a:pPr marL="171450" lvl="1" indent="-171450" algn="l" defTabSz="755650">
            <a:lnSpc>
              <a:spcPct val="90000"/>
            </a:lnSpc>
            <a:spcBef>
              <a:spcPct val="0"/>
            </a:spcBef>
            <a:spcAft>
              <a:spcPct val="15000"/>
            </a:spcAft>
            <a:buChar char="•"/>
          </a:pPr>
          <a:r>
            <a:rPr lang="en-US" sz="1700" kern="1200"/>
            <a:t>Cognitive impairment/capacity concerns </a:t>
          </a:r>
        </a:p>
        <a:p>
          <a:pPr marL="171450" lvl="1" indent="-171450" algn="l" defTabSz="755650">
            <a:lnSpc>
              <a:spcPct val="90000"/>
            </a:lnSpc>
            <a:spcBef>
              <a:spcPct val="0"/>
            </a:spcBef>
            <a:spcAft>
              <a:spcPct val="15000"/>
            </a:spcAft>
            <a:buChar char="•"/>
          </a:pPr>
          <a:r>
            <a:rPr lang="en-US" sz="1700" kern="1200"/>
            <a:t>Significant medical disorders </a:t>
          </a:r>
        </a:p>
      </dsp:txBody>
      <dsp:txXfrm rot="-5400000">
        <a:off x="3155627" y="1468435"/>
        <a:ext cx="5561856" cy="889955"/>
      </dsp:txXfrm>
    </dsp:sp>
    <dsp:sp modelId="{86018638-FACD-4367-9CAD-70AC20B6299C}">
      <dsp:nvSpPr>
        <dsp:cNvPr id="0" name=""/>
        <dsp:cNvSpPr/>
      </dsp:nvSpPr>
      <dsp:spPr>
        <a:xfrm>
          <a:off x="0" y="1297010"/>
          <a:ext cx="3155626" cy="12328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Most Common Vulnerability Factors (FY22–FY25)</a:t>
          </a:r>
          <a:endParaRPr lang="en-US" sz="2400" kern="1200"/>
        </a:p>
      </dsp:txBody>
      <dsp:txXfrm>
        <a:off x="60181" y="1357191"/>
        <a:ext cx="3035264" cy="1112444"/>
      </dsp:txXfrm>
    </dsp:sp>
    <dsp:sp modelId="{D0448A88-52CB-45ED-BB6D-408413009DED}">
      <dsp:nvSpPr>
        <dsp:cNvPr id="0" name=""/>
        <dsp:cNvSpPr/>
      </dsp:nvSpPr>
      <dsp:spPr>
        <a:xfrm rot="5400000">
          <a:off x="5467504" y="402860"/>
          <a:ext cx="986245" cy="561000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a:t>Self-neglect:</a:t>
          </a:r>
          <a:r>
            <a:rPr lang="en-US" sz="1700" kern="1200"/>
            <a:t> 34% </a:t>
          </a:r>
        </a:p>
        <a:p>
          <a:pPr marL="171450" lvl="1" indent="-171450" algn="l" defTabSz="755650">
            <a:lnSpc>
              <a:spcPct val="90000"/>
            </a:lnSpc>
            <a:spcBef>
              <a:spcPct val="0"/>
            </a:spcBef>
            <a:spcAft>
              <a:spcPct val="15000"/>
            </a:spcAft>
            <a:buChar char="•"/>
          </a:pPr>
          <a:r>
            <a:rPr lang="en-US" sz="1700" b="1" kern="1200"/>
            <a:t>Caregiver neglect:</a:t>
          </a:r>
          <a:r>
            <a:rPr lang="en-US" sz="1700" kern="1200"/>
            <a:t> 25% </a:t>
          </a:r>
        </a:p>
        <a:p>
          <a:pPr marL="171450" lvl="1" indent="-171450" algn="l" defTabSz="755650">
            <a:lnSpc>
              <a:spcPct val="90000"/>
            </a:lnSpc>
            <a:spcBef>
              <a:spcPct val="0"/>
            </a:spcBef>
            <a:spcAft>
              <a:spcPct val="15000"/>
            </a:spcAft>
            <a:buChar char="•"/>
          </a:pPr>
          <a:r>
            <a:rPr lang="en-US" sz="1700" kern="1200" dirty="0"/>
            <a:t>Together account for </a:t>
          </a:r>
          <a:r>
            <a:rPr lang="en-US" sz="1700" b="1" kern="1200" dirty="0"/>
            <a:t>59% of all allegations</a:t>
          </a:r>
          <a:r>
            <a:rPr lang="en-US" sz="1700" kern="1200" dirty="0"/>
            <a:t> </a:t>
          </a:r>
        </a:p>
      </dsp:txBody>
      <dsp:txXfrm rot="-5400000">
        <a:off x="3155627" y="2762883"/>
        <a:ext cx="5561856" cy="889955"/>
      </dsp:txXfrm>
    </dsp:sp>
    <dsp:sp modelId="{EF61F277-4C28-40F5-898F-785622805A00}">
      <dsp:nvSpPr>
        <dsp:cNvPr id="0" name=""/>
        <dsp:cNvSpPr/>
      </dsp:nvSpPr>
      <dsp:spPr>
        <a:xfrm>
          <a:off x="0" y="2591457"/>
          <a:ext cx="3155626" cy="12328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Most Common Allegations</a:t>
          </a:r>
          <a:endParaRPr lang="en-US" sz="2400" kern="1200"/>
        </a:p>
      </dsp:txBody>
      <dsp:txXfrm>
        <a:off x="60181" y="2651638"/>
        <a:ext cx="3035264" cy="1112444"/>
      </dsp:txXfrm>
    </dsp:sp>
    <dsp:sp modelId="{7E650CB7-BB40-41CF-A343-929B7076D807}">
      <dsp:nvSpPr>
        <dsp:cNvPr id="0" name=""/>
        <dsp:cNvSpPr/>
      </dsp:nvSpPr>
      <dsp:spPr>
        <a:xfrm rot="5400000">
          <a:off x="5467504" y="1697307"/>
          <a:ext cx="986245" cy="561000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a:t>Two-thirds of APS clients were age 60+</a:t>
          </a:r>
          <a:r>
            <a:rPr lang="en-US" sz="1700" kern="1200"/>
            <a:t> </a:t>
          </a:r>
        </a:p>
        <a:p>
          <a:pPr marL="171450" lvl="1" indent="-171450" algn="l" defTabSz="755650">
            <a:lnSpc>
              <a:spcPct val="90000"/>
            </a:lnSpc>
            <a:spcBef>
              <a:spcPct val="0"/>
            </a:spcBef>
            <a:spcAft>
              <a:spcPct val="15000"/>
            </a:spcAft>
            <a:buChar char="•"/>
          </a:pPr>
          <a:r>
            <a:rPr lang="en-US" sz="1700" b="1" kern="1200" dirty="0"/>
            <a:t>84%</a:t>
          </a:r>
          <a:r>
            <a:rPr lang="en-US" sz="1700" kern="1200" dirty="0"/>
            <a:t> of clients did </a:t>
          </a:r>
          <a:r>
            <a:rPr lang="en-US" sz="1700" b="1" kern="1200" dirty="0"/>
            <a:t>not</a:t>
          </a:r>
          <a:r>
            <a:rPr lang="en-US" sz="1700" kern="1200" dirty="0"/>
            <a:t> receive Developmental Services </a:t>
          </a:r>
        </a:p>
      </dsp:txBody>
      <dsp:txXfrm rot="-5400000">
        <a:off x="3155627" y="4057330"/>
        <a:ext cx="5561856" cy="889955"/>
      </dsp:txXfrm>
    </dsp:sp>
    <dsp:sp modelId="{BB9A6E95-5451-4801-9EBC-4312DFDF5056}">
      <dsp:nvSpPr>
        <dsp:cNvPr id="0" name=""/>
        <dsp:cNvSpPr/>
      </dsp:nvSpPr>
      <dsp:spPr>
        <a:xfrm>
          <a:off x="0" y="3885904"/>
          <a:ext cx="3155626" cy="12328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APS Client Demographics</a:t>
          </a:r>
          <a:endParaRPr lang="en-US" sz="2400" kern="1200"/>
        </a:p>
      </dsp:txBody>
      <dsp:txXfrm>
        <a:off x="60181" y="3946085"/>
        <a:ext cx="3035264" cy="11124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1565" tIns="45783" rIns="91565" bIns="45783"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1565" tIns="45783" rIns="91565" bIns="45783" rtlCol="0"/>
          <a:lstStyle>
            <a:lvl1pPr algn="r">
              <a:defRPr sz="1200"/>
            </a:lvl1pPr>
          </a:lstStyle>
          <a:p>
            <a:fld id="{6CFD76A7-59D2-4195-9B1D-AAD6D9FF6802}" type="datetimeFigureOut">
              <a:rPr lang="en-US" smtClean="0"/>
              <a:t>5/11/2026</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1565" tIns="45783" rIns="91565" bIns="45783"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1565" tIns="45783" rIns="91565" bIns="45783" rtlCol="0" anchor="b"/>
          <a:lstStyle>
            <a:lvl1pPr algn="r">
              <a:defRPr sz="1200"/>
            </a:lvl1pPr>
          </a:lstStyle>
          <a:p>
            <a:fld id="{22054341-5499-4B96-92EC-FB30E8B82AB4}" type="slidenum">
              <a:rPr lang="en-US" smtClean="0"/>
              <a:t>‹#›</a:t>
            </a:fld>
            <a:endParaRPr lang="en-US"/>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1565" tIns="45783" rIns="91565" bIns="45783"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1565" tIns="45783" rIns="91565" bIns="45783" rtlCol="0"/>
          <a:lstStyle>
            <a:lvl1pPr algn="r">
              <a:defRPr sz="1200"/>
            </a:lvl1pPr>
          </a:lstStyle>
          <a:p>
            <a:fld id="{6C925246-0DF8-42B4-8844-7CB090C4107A}" type="datetimeFigureOut">
              <a:rPr lang="en-US" smtClean="0"/>
              <a:t>5/11/2026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65" tIns="45783" rIns="91565" bIns="45783"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1565" tIns="45783" rIns="91565" bIns="457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1565" tIns="45783" rIns="91565" bIns="45783"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1565" tIns="45783" rIns="91565" bIns="45783" rtlCol="0" anchor="b"/>
          <a:lstStyle>
            <a:lvl1pPr algn="r">
              <a:defRPr sz="1200"/>
            </a:lvl1pPr>
          </a:lstStyle>
          <a:p>
            <a:fld id="{9910F91F-2413-4B17-A2A4-E081FA6F39B7}" type="slidenum">
              <a:rPr lang="en-US" smtClean="0"/>
              <a:t>‹#›</a:t>
            </a:fld>
            <a:endParaRPr lang="en-US"/>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910F91F-2413-4B17-A2A4-E081FA6F39B7}" type="slidenum">
              <a:rPr lang="en-US" smtClean="0"/>
              <a:t>3</a:t>
            </a:fld>
            <a:endParaRPr lang="en-US"/>
          </a:p>
        </p:txBody>
      </p:sp>
    </p:spTree>
    <p:extLst>
      <p:ext uri="{BB962C8B-B14F-4D97-AF65-F5344CB8AC3E}">
        <p14:creationId xmlns:p14="http://schemas.microsoft.com/office/powerpoint/2010/main" val="2893640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C9F92-4BDB-24EB-1E8E-71581622C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ABA16-D09E-F631-21A0-4C6BA3F8F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12467-2D82-B7D5-29BD-A79C487858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C0FA88-CCA5-017D-A39D-FDC46F854496}"/>
              </a:ext>
            </a:extLst>
          </p:cNvPr>
          <p:cNvSpPr>
            <a:spLocks noGrp="1"/>
          </p:cNvSpPr>
          <p:nvPr>
            <p:ph type="sldNum" sz="quarter" idx="5"/>
          </p:nvPr>
        </p:nvSpPr>
        <p:spPr/>
        <p:txBody>
          <a:bodyPr/>
          <a:lstStyle/>
          <a:p>
            <a:fld id="{9910F91F-2413-4B17-A2A4-E081FA6F39B7}" type="slidenum">
              <a:rPr lang="en-US" smtClean="0"/>
              <a:t>20</a:t>
            </a:fld>
            <a:endParaRPr lang="en-US"/>
          </a:p>
        </p:txBody>
      </p:sp>
    </p:spTree>
    <p:extLst>
      <p:ext uri="{BB962C8B-B14F-4D97-AF65-F5344CB8AC3E}">
        <p14:creationId xmlns:p14="http://schemas.microsoft.com/office/powerpoint/2010/main" val="139417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1CA71-CD7F-9A9A-3262-4BCF763F2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2F126-F6AE-004D-CB72-619FC5BAF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7C67A-60CD-F3E6-4D61-5CF49DC5EFFA}"/>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26553B54-9A16-FF85-EB02-18375C6A2E5B}"/>
              </a:ext>
            </a:extLst>
          </p:cNvPr>
          <p:cNvSpPr>
            <a:spLocks noGrp="1"/>
          </p:cNvSpPr>
          <p:nvPr>
            <p:ph type="sldNum" sz="quarter" idx="10"/>
          </p:nvPr>
        </p:nvSpPr>
        <p:spPr/>
        <p:txBody>
          <a:bodyPr/>
          <a:lstStyle/>
          <a:p>
            <a:fld id="{C8A9F27D-83D8-4CE4-B3BD-A4581E189851}" type="slidenum">
              <a:rPr lang="en-US" smtClean="0"/>
              <a:t>21</a:t>
            </a:fld>
            <a:endParaRPr lang="en-US"/>
          </a:p>
        </p:txBody>
      </p:sp>
    </p:spTree>
    <p:extLst>
      <p:ext uri="{BB962C8B-B14F-4D97-AF65-F5344CB8AC3E}">
        <p14:creationId xmlns:p14="http://schemas.microsoft.com/office/powerpoint/2010/main" val="2927734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E5104-F2C6-3441-4E66-FCE1E1680B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423EA0-0439-F9F6-9727-73633E6BD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A50B99-67F6-56A3-6DF2-14B16D49A5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755F75-B5F9-D276-8E9B-F07B6DC007A5}"/>
              </a:ext>
            </a:extLst>
          </p:cNvPr>
          <p:cNvSpPr>
            <a:spLocks noGrp="1"/>
          </p:cNvSpPr>
          <p:nvPr>
            <p:ph type="sldNum" sz="quarter" idx="10"/>
          </p:nvPr>
        </p:nvSpPr>
        <p:spPr/>
        <p:txBody>
          <a:bodyPr/>
          <a:lstStyle/>
          <a:p>
            <a:fld id="{C8A9F27D-83D8-4CE4-B3BD-A4581E189851}" type="slidenum">
              <a:rPr lang="en-US" smtClean="0"/>
              <a:t>22</a:t>
            </a:fld>
            <a:endParaRPr lang="en-US"/>
          </a:p>
        </p:txBody>
      </p:sp>
    </p:spTree>
    <p:extLst>
      <p:ext uri="{BB962C8B-B14F-4D97-AF65-F5344CB8AC3E}">
        <p14:creationId xmlns:p14="http://schemas.microsoft.com/office/powerpoint/2010/main" val="21250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23</a:t>
            </a:fld>
            <a:endParaRPr lang="en-US"/>
          </a:p>
        </p:txBody>
      </p:sp>
    </p:spTree>
    <p:extLst>
      <p:ext uri="{BB962C8B-B14F-4D97-AF65-F5344CB8AC3E}">
        <p14:creationId xmlns:p14="http://schemas.microsoft.com/office/powerpoint/2010/main" val="1038813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24</a:t>
            </a:fld>
            <a:endParaRPr lang="en-US"/>
          </a:p>
        </p:txBody>
      </p:sp>
    </p:spTree>
    <p:extLst>
      <p:ext uri="{BB962C8B-B14F-4D97-AF65-F5344CB8AC3E}">
        <p14:creationId xmlns:p14="http://schemas.microsoft.com/office/powerpoint/2010/main" val="4235161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600" dirty="0">
              <a:latin typeface="Times New Roman"/>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25</a:t>
            </a:fld>
            <a:endParaRPr lang="en-US"/>
          </a:p>
        </p:txBody>
      </p:sp>
    </p:spTree>
    <p:extLst>
      <p:ext uri="{BB962C8B-B14F-4D97-AF65-F5344CB8AC3E}">
        <p14:creationId xmlns:p14="http://schemas.microsoft.com/office/powerpoint/2010/main" val="3069143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14670-78FC-8E76-198E-E58077930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50C9E-D015-3B66-9823-0752E785C995}"/>
              </a:ext>
            </a:extLst>
          </p:cNvPr>
          <p:cNvSpPr>
            <a:spLocks noGrp="1" noRot="1" noChangeAspect="1"/>
          </p:cNvSpPr>
          <p:nvPr>
            <p:ph type="sldImg"/>
          </p:nvPr>
        </p:nvSpPr>
        <p:spPr>
          <a:xfrm>
            <a:off x="1350963" y="1133475"/>
            <a:ext cx="4079875" cy="3060700"/>
          </a:xfrm>
        </p:spPr>
      </p:sp>
      <p:sp>
        <p:nvSpPr>
          <p:cNvPr id="3" name="Notes Placeholder 2">
            <a:extLst>
              <a:ext uri="{FF2B5EF4-FFF2-40B4-BE49-F238E27FC236}">
                <a16:creationId xmlns:a16="http://schemas.microsoft.com/office/drawing/2014/main" id="{2482239E-D1EF-5C03-A454-F6F39DC31123}"/>
              </a:ext>
            </a:extLst>
          </p:cNvPr>
          <p:cNvSpPr>
            <a:spLocks noGrp="1"/>
          </p:cNvSpPr>
          <p:nvPr>
            <p:ph type="body" idx="1"/>
          </p:nvPr>
        </p:nvSpPr>
        <p:spPr/>
        <p:txBody>
          <a:bodyPr/>
          <a:lstStyle/>
          <a:p>
            <a:pPr>
              <a:spcBef>
                <a:spcPct val="20000"/>
              </a:spcBef>
            </a:pP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07F43155-9DF7-D25B-2C66-E02A828C2AAF}"/>
              </a:ext>
            </a:extLst>
          </p:cNvPr>
          <p:cNvSpPr>
            <a:spLocks noGrp="1"/>
          </p:cNvSpPr>
          <p:nvPr>
            <p:ph type="sldNum" sz="quarter" idx="5"/>
          </p:nvPr>
        </p:nvSpPr>
        <p:spPr/>
        <p:txBody>
          <a:bodyPr/>
          <a:lstStyle/>
          <a:p>
            <a:pPr defTabSz="905515">
              <a:defRPr/>
            </a:pPr>
            <a:fld id="{9910F91F-2413-4B17-A2A4-E081FA6F39B7}" type="slidenum">
              <a:rPr lang="en-US">
                <a:solidFill>
                  <a:prstClr val="black"/>
                </a:solidFill>
                <a:latin typeface="Calibri"/>
              </a:rPr>
              <a:pPr defTabSz="905515">
                <a:defRPr/>
              </a:pPr>
              <a:t>26</a:t>
            </a:fld>
            <a:endParaRPr lang="en-US">
              <a:solidFill>
                <a:prstClr val="black"/>
              </a:solidFill>
              <a:latin typeface="Calibri"/>
            </a:endParaRPr>
          </a:p>
        </p:txBody>
      </p:sp>
    </p:spTree>
    <p:extLst>
      <p:ext uri="{BB962C8B-B14F-4D97-AF65-F5344CB8AC3E}">
        <p14:creationId xmlns:p14="http://schemas.microsoft.com/office/powerpoint/2010/main" val="2996786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8DBC6-3AE0-477A-88DB-F569CA4A015D}" type="slidenum">
              <a:rPr lang="en-US" smtClean="0"/>
              <a:t>27</a:t>
            </a:fld>
            <a:endParaRPr lang="en-US"/>
          </a:p>
        </p:txBody>
      </p:sp>
    </p:spTree>
    <p:extLst>
      <p:ext uri="{BB962C8B-B14F-4D97-AF65-F5344CB8AC3E}">
        <p14:creationId xmlns:p14="http://schemas.microsoft.com/office/powerpoint/2010/main" val="2792412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fld id="{1008DBC6-3AE0-477A-88DB-F569CA4A015D}" type="slidenum">
              <a:rPr lang="en-US" smtClean="0"/>
              <a:t>28</a:t>
            </a:fld>
            <a:endParaRPr lang="en-US"/>
          </a:p>
        </p:txBody>
      </p:sp>
    </p:spTree>
    <p:extLst>
      <p:ext uri="{BB962C8B-B14F-4D97-AF65-F5344CB8AC3E}">
        <p14:creationId xmlns:p14="http://schemas.microsoft.com/office/powerpoint/2010/main" val="2397355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008DBC6-3AE0-477A-88DB-F569CA4A015D}" type="slidenum">
              <a:rPr lang="en-US" smtClean="0"/>
              <a:t>29</a:t>
            </a:fld>
            <a:endParaRPr lang="en-US"/>
          </a:p>
        </p:txBody>
      </p:sp>
    </p:spTree>
    <p:extLst>
      <p:ext uri="{BB962C8B-B14F-4D97-AF65-F5344CB8AC3E}">
        <p14:creationId xmlns:p14="http://schemas.microsoft.com/office/powerpoint/2010/main" val="6173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6</a:t>
            </a:fld>
            <a:endParaRPr lang="en-US"/>
          </a:p>
        </p:txBody>
      </p:sp>
    </p:spTree>
    <p:extLst>
      <p:ext uri="{BB962C8B-B14F-4D97-AF65-F5344CB8AC3E}">
        <p14:creationId xmlns:p14="http://schemas.microsoft.com/office/powerpoint/2010/main" val="2151982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30</a:t>
            </a:fld>
            <a:endParaRPr lang="en-US"/>
          </a:p>
        </p:txBody>
      </p:sp>
    </p:spTree>
    <p:extLst>
      <p:ext uri="{BB962C8B-B14F-4D97-AF65-F5344CB8AC3E}">
        <p14:creationId xmlns:p14="http://schemas.microsoft.com/office/powerpoint/2010/main" val="3776109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0F91F-2413-4B17-A2A4-E081FA6F39B7}" type="slidenum">
              <a:rPr lang="en-US" smtClean="0"/>
              <a:t>31</a:t>
            </a:fld>
            <a:endParaRPr lang="en-US"/>
          </a:p>
        </p:txBody>
      </p:sp>
    </p:spTree>
    <p:extLst>
      <p:ext uri="{BB962C8B-B14F-4D97-AF65-F5344CB8AC3E}">
        <p14:creationId xmlns:p14="http://schemas.microsoft.com/office/powerpoint/2010/main" val="2116910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93FBC-912A-EA0E-58C9-DE1C671D6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6DFE3-2BD0-C7EA-C093-09A486BAB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19F9A-8977-56AC-8A31-E0AC29C99E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6D4574-97E0-1F31-1684-2D83FD738FE0}"/>
              </a:ext>
            </a:extLst>
          </p:cNvPr>
          <p:cNvSpPr>
            <a:spLocks noGrp="1"/>
          </p:cNvSpPr>
          <p:nvPr>
            <p:ph type="sldNum" sz="quarter" idx="5"/>
          </p:nvPr>
        </p:nvSpPr>
        <p:spPr/>
        <p:txBody>
          <a:bodyPr/>
          <a:lstStyle/>
          <a:p>
            <a:fld id="{B230ADAE-5B42-41C2-8D64-298DFBA26B75}" type="slidenum">
              <a:rPr lang="en-US" smtClean="0"/>
              <a:t>32</a:t>
            </a:fld>
            <a:endParaRPr lang="en-US"/>
          </a:p>
        </p:txBody>
      </p:sp>
    </p:spTree>
    <p:extLst>
      <p:ext uri="{BB962C8B-B14F-4D97-AF65-F5344CB8AC3E}">
        <p14:creationId xmlns:p14="http://schemas.microsoft.com/office/powerpoint/2010/main" val="240709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33</a:t>
            </a:fld>
            <a:endParaRPr lang="en-US"/>
          </a:p>
        </p:txBody>
      </p:sp>
    </p:spTree>
    <p:extLst>
      <p:ext uri="{BB962C8B-B14F-4D97-AF65-F5344CB8AC3E}">
        <p14:creationId xmlns:p14="http://schemas.microsoft.com/office/powerpoint/2010/main" val="2744703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15211-37E4-2CA7-3F07-F8C3A984FA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B5C42-6499-7152-99EE-6E2BCC23F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956F7-38C9-3A17-B44A-A615D749BB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A678B9-6AA4-EE71-AC64-79F0A30357FB}"/>
              </a:ext>
            </a:extLst>
          </p:cNvPr>
          <p:cNvSpPr>
            <a:spLocks noGrp="1"/>
          </p:cNvSpPr>
          <p:nvPr>
            <p:ph type="sldNum" sz="quarter" idx="5"/>
          </p:nvPr>
        </p:nvSpPr>
        <p:spPr/>
        <p:txBody>
          <a:bodyPr/>
          <a:lstStyle/>
          <a:p>
            <a:fld id="{9910F91F-2413-4B17-A2A4-E081FA6F39B7}" type="slidenum">
              <a:rPr lang="en-US" smtClean="0"/>
              <a:t>34</a:t>
            </a:fld>
            <a:endParaRPr lang="en-US"/>
          </a:p>
        </p:txBody>
      </p:sp>
    </p:spTree>
    <p:extLst>
      <p:ext uri="{BB962C8B-B14F-4D97-AF65-F5344CB8AC3E}">
        <p14:creationId xmlns:p14="http://schemas.microsoft.com/office/powerpoint/2010/main" val="2542619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0F91F-2413-4B17-A2A4-E081FA6F39B7}" type="slidenum">
              <a:rPr lang="en-US" smtClean="0"/>
              <a:t>36</a:t>
            </a:fld>
            <a:endParaRPr lang="en-US"/>
          </a:p>
        </p:txBody>
      </p:sp>
    </p:spTree>
    <p:extLst>
      <p:ext uri="{BB962C8B-B14F-4D97-AF65-F5344CB8AC3E}">
        <p14:creationId xmlns:p14="http://schemas.microsoft.com/office/powerpoint/2010/main" val="6017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196A7-31FA-96AB-B396-6006E8CF8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28424-1CA2-8315-6C69-E1CD122EA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8E169-24B8-FD6A-6EF5-0792B144039F}"/>
              </a:ext>
            </a:extLst>
          </p:cNvPr>
          <p:cNvSpPr>
            <a:spLocks noGrp="1"/>
          </p:cNvSpPr>
          <p:nvPr>
            <p:ph type="body" idx="1"/>
          </p:nvPr>
        </p:nvSpPr>
        <p:spPr/>
        <p:txBody>
          <a:bodyPr/>
          <a:lstStyle/>
          <a:p>
            <a:pPr algn="just" rtl="0">
              <a:lnSpc>
                <a:spcPts val="1425"/>
              </a:lnSpc>
            </a:pPr>
            <a:endParaRPr lang="en-US" dirty="0"/>
          </a:p>
        </p:txBody>
      </p:sp>
      <p:sp>
        <p:nvSpPr>
          <p:cNvPr id="4" name="Slide Number Placeholder 3">
            <a:extLst>
              <a:ext uri="{FF2B5EF4-FFF2-40B4-BE49-F238E27FC236}">
                <a16:creationId xmlns:a16="http://schemas.microsoft.com/office/drawing/2014/main" id="{65D72B38-840E-3D66-F7F9-EC6A87A23431}"/>
              </a:ext>
            </a:extLst>
          </p:cNvPr>
          <p:cNvSpPr>
            <a:spLocks noGrp="1"/>
          </p:cNvSpPr>
          <p:nvPr>
            <p:ph type="sldNum" sz="quarter" idx="5"/>
          </p:nvPr>
        </p:nvSpPr>
        <p:spPr/>
        <p:txBody>
          <a:bodyPr/>
          <a:lstStyle/>
          <a:p>
            <a:fld id="{9910F91F-2413-4B17-A2A4-E081FA6F39B7}" type="slidenum">
              <a:rPr lang="en-US" smtClean="0"/>
              <a:t>8</a:t>
            </a:fld>
            <a:endParaRPr lang="en-US"/>
          </a:p>
        </p:txBody>
      </p:sp>
    </p:spTree>
    <p:extLst>
      <p:ext uri="{BB962C8B-B14F-4D97-AF65-F5344CB8AC3E}">
        <p14:creationId xmlns:p14="http://schemas.microsoft.com/office/powerpoint/2010/main" val="401128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069AE-3C51-064F-2EB1-447F857E6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618CE-B026-F880-EC07-E6EA651D5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B4879-DD37-4030-4C0F-8391F06408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2E2D8B-4DC7-413D-03C8-656B7DF7B8C8}"/>
              </a:ext>
            </a:extLst>
          </p:cNvPr>
          <p:cNvSpPr>
            <a:spLocks noGrp="1"/>
          </p:cNvSpPr>
          <p:nvPr>
            <p:ph type="sldNum" sz="quarter" idx="5"/>
          </p:nvPr>
        </p:nvSpPr>
        <p:spPr/>
        <p:txBody>
          <a:bodyPr/>
          <a:lstStyle/>
          <a:p>
            <a:fld id="{9910F91F-2413-4B17-A2A4-E081FA6F39B7}" type="slidenum">
              <a:rPr lang="en-US" smtClean="0"/>
              <a:t>9</a:t>
            </a:fld>
            <a:endParaRPr lang="en-US"/>
          </a:p>
        </p:txBody>
      </p:sp>
    </p:spTree>
    <p:extLst>
      <p:ext uri="{BB962C8B-B14F-4D97-AF65-F5344CB8AC3E}">
        <p14:creationId xmlns:p14="http://schemas.microsoft.com/office/powerpoint/2010/main" val="1094019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910F91F-2413-4B17-A2A4-E081FA6F39B7}" type="slidenum">
              <a:rPr lang="en-US" smtClean="0"/>
              <a:t>14</a:t>
            </a:fld>
            <a:endParaRPr lang="en-US"/>
          </a:p>
        </p:txBody>
      </p:sp>
    </p:spTree>
    <p:extLst>
      <p:ext uri="{BB962C8B-B14F-4D97-AF65-F5344CB8AC3E}">
        <p14:creationId xmlns:p14="http://schemas.microsoft.com/office/powerpoint/2010/main" val="237359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910F91F-2413-4B17-A2A4-E081FA6F39B7}" type="slidenum">
              <a:rPr lang="en-US" smtClean="0"/>
              <a:t>15</a:t>
            </a:fld>
            <a:endParaRPr lang="en-US"/>
          </a:p>
        </p:txBody>
      </p:sp>
    </p:spTree>
    <p:extLst>
      <p:ext uri="{BB962C8B-B14F-4D97-AF65-F5344CB8AC3E}">
        <p14:creationId xmlns:p14="http://schemas.microsoft.com/office/powerpoint/2010/main" val="37541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910F91F-2413-4B17-A2A4-E081FA6F39B7}" type="slidenum">
              <a:rPr lang="en-US" smtClean="0"/>
              <a:t>16</a:t>
            </a:fld>
            <a:endParaRPr lang="en-US"/>
          </a:p>
        </p:txBody>
      </p:sp>
    </p:spTree>
    <p:extLst>
      <p:ext uri="{BB962C8B-B14F-4D97-AF65-F5344CB8AC3E}">
        <p14:creationId xmlns:p14="http://schemas.microsoft.com/office/powerpoint/2010/main" val="377963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910F91F-2413-4B17-A2A4-E081FA6F39B7}" type="slidenum">
              <a:rPr lang="en-US" smtClean="0"/>
              <a:t>17</a:t>
            </a:fld>
            <a:endParaRPr lang="en-US"/>
          </a:p>
        </p:txBody>
      </p:sp>
    </p:spTree>
    <p:extLst>
      <p:ext uri="{BB962C8B-B14F-4D97-AF65-F5344CB8AC3E}">
        <p14:creationId xmlns:p14="http://schemas.microsoft.com/office/powerpoint/2010/main" val="1279612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19</a:t>
            </a:fld>
            <a:endParaRPr lang="en-US"/>
          </a:p>
        </p:txBody>
      </p:sp>
    </p:spTree>
    <p:extLst>
      <p:ext uri="{BB962C8B-B14F-4D97-AF65-F5344CB8AC3E}">
        <p14:creationId xmlns:p14="http://schemas.microsoft.com/office/powerpoint/2010/main" val="262255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76FFC1-FA82-473D-B8AB-92B311C41072}" type="datetime1">
              <a:rPr lang="en-US" smtClean="0"/>
              <a:t>5/11/2026</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A8AD4-4484-4A3F-AE44-03C288D655DD}" type="datetime1">
              <a:rPr lang="en-US" smtClean="0"/>
              <a:t>5/11/2026</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8883C2-44DD-4B7D-B3DB-10305C261740}" type="datetime1">
              <a:rPr lang="en-US" smtClean="0"/>
              <a:t>5/11/2026</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774284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 Option 10 - Three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54964B5-2D0F-05FA-07CC-0A70DCABDA40}"/>
              </a:ext>
            </a:extLst>
          </p:cNvPr>
          <p:cNvSpPr>
            <a:spLocks noGrp="1"/>
          </p:cNvSpPr>
          <p:nvPr>
            <p:ph type="pic" idx="1" hasCustomPrompt="1"/>
          </p:nvPr>
        </p:nvSpPr>
        <p:spPr>
          <a:xfrm>
            <a:off x="1" y="1"/>
            <a:ext cx="2325662" cy="2015230"/>
          </a:xfrm>
          <a:prstGeom prst="rect">
            <a:avLst/>
          </a:prstGeom>
          <a:solidFill>
            <a:srgbClr val="CBD7E6"/>
          </a:solidFill>
        </p:spPr>
        <p:txBody>
          <a:bodyPr>
            <a:normAutofit/>
          </a:bodyPr>
          <a:lstStyle>
            <a:lvl1pPr marL="0" indent="0">
              <a:buNone/>
              <a:defRPr sz="1013">
                <a:latin typeface="Arial" panose="020B0604020202020204" pitchFamily="34" charset="0"/>
                <a:cs typeface="Arial" panose="020B060402020202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Picture</a:t>
            </a:r>
          </a:p>
        </p:txBody>
      </p:sp>
      <p:sp>
        <p:nvSpPr>
          <p:cNvPr id="2" name="Title 1">
            <a:extLst>
              <a:ext uri="{FF2B5EF4-FFF2-40B4-BE49-F238E27FC236}">
                <a16:creationId xmlns:a16="http://schemas.microsoft.com/office/drawing/2014/main" id="{A2647EA7-FBD6-104F-3921-D02EC2A4CEAF}"/>
              </a:ext>
            </a:extLst>
          </p:cNvPr>
          <p:cNvSpPr>
            <a:spLocks noGrp="1"/>
          </p:cNvSpPr>
          <p:nvPr>
            <p:ph type="title" hasCustomPrompt="1"/>
          </p:nvPr>
        </p:nvSpPr>
        <p:spPr>
          <a:xfrm>
            <a:off x="2670067" y="186763"/>
            <a:ext cx="6118621" cy="922947"/>
          </a:xfrm>
          <a:prstGeom prst="rect">
            <a:avLst/>
          </a:prstGeom>
        </p:spPr>
        <p:txBody>
          <a:bodyPr anchor="ctr">
            <a:normAutofit/>
          </a:bodyPr>
          <a:lstStyle>
            <a:lvl1pPr>
              <a:lnSpc>
                <a:spcPct val="100000"/>
              </a:lnSpc>
              <a:spcAft>
                <a:spcPts val="338"/>
              </a:spcAft>
              <a:defRPr sz="2025">
                <a:solidFill>
                  <a:srgbClr val="004579"/>
                </a:solidFill>
                <a:latin typeface="Arial" panose="020B0604020202020204" pitchFamily="34" charset="0"/>
                <a:cs typeface="Arial" panose="020B0604020202020204" pitchFamily="34" charset="0"/>
              </a:defRPr>
            </a:lvl1pPr>
          </a:lstStyle>
          <a:p>
            <a:r>
              <a:rPr lang="en-US"/>
              <a:t>Title – Arial – 36 pt </a:t>
            </a:r>
          </a:p>
        </p:txBody>
      </p:sp>
      <p:pic>
        <p:nvPicPr>
          <p:cNvPr id="11" name="Picture 10" descr="A picture containing text, clipart&#10;&#10;Description automatically generated">
            <a:extLst>
              <a:ext uri="{FF2B5EF4-FFF2-40B4-BE49-F238E27FC236}">
                <a16:creationId xmlns:a16="http://schemas.microsoft.com/office/drawing/2014/main" id="{114392A6-F04E-EF02-2C23-6C070FA6DF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 y="6379868"/>
            <a:ext cx="1300163" cy="367307"/>
          </a:xfrm>
          <a:prstGeom prst="rect">
            <a:avLst/>
          </a:prstGeom>
        </p:spPr>
      </p:pic>
      <p:cxnSp>
        <p:nvCxnSpPr>
          <p:cNvPr id="12" name="Straight Connector 11">
            <a:extLst>
              <a:ext uri="{FF2B5EF4-FFF2-40B4-BE49-F238E27FC236}">
                <a16:creationId xmlns:a16="http://schemas.microsoft.com/office/drawing/2014/main" id="{1DCB09C2-D975-9F13-AD7D-48574F3EB29D}"/>
              </a:ext>
            </a:extLst>
          </p:cNvPr>
          <p:cNvCxnSpPr/>
          <p:nvPr/>
        </p:nvCxnSpPr>
        <p:spPr>
          <a:xfrm>
            <a:off x="278607" y="6327775"/>
            <a:ext cx="8672513" cy="0"/>
          </a:xfrm>
          <a:prstGeom prst="line">
            <a:avLst/>
          </a:prstGeom>
          <a:ln w="12700">
            <a:solidFill>
              <a:srgbClr val="004579"/>
            </a:solidFill>
          </a:ln>
        </p:spPr>
        <p:style>
          <a:lnRef idx="1">
            <a:schemeClr val="accent1"/>
          </a:lnRef>
          <a:fillRef idx="0">
            <a:schemeClr val="accent1"/>
          </a:fillRef>
          <a:effectRef idx="0">
            <a:schemeClr val="accent1"/>
          </a:effectRef>
          <a:fontRef idx="minor">
            <a:schemeClr val="tx1"/>
          </a:fontRef>
        </p:style>
      </p:cxnSp>
      <p:sp>
        <p:nvSpPr>
          <p:cNvPr id="15" name="Slide Number Placeholder 6">
            <a:extLst>
              <a:ext uri="{FF2B5EF4-FFF2-40B4-BE49-F238E27FC236}">
                <a16:creationId xmlns:a16="http://schemas.microsoft.com/office/drawing/2014/main" id="{B2C24B63-FC6B-21FD-2C71-0015A595612F}"/>
              </a:ext>
            </a:extLst>
          </p:cNvPr>
          <p:cNvSpPr>
            <a:spLocks noGrp="1"/>
          </p:cNvSpPr>
          <p:nvPr>
            <p:ph type="sldNum" sz="quarter" idx="12"/>
          </p:nvPr>
        </p:nvSpPr>
        <p:spPr>
          <a:xfrm>
            <a:off x="6893719" y="6382050"/>
            <a:ext cx="2057400" cy="365125"/>
          </a:xfrm>
        </p:spPr>
        <p:txBody>
          <a:bodyPr/>
          <a:lstStyle/>
          <a:p>
            <a:fld id="{5FD82BC9-63B1-475F-82C3-3D3DE5316FF5}" type="slidenum">
              <a:rPr lang="en-US" smtClean="0"/>
              <a:t>‹#›</a:t>
            </a:fld>
            <a:endParaRPr lang="en-US"/>
          </a:p>
        </p:txBody>
      </p:sp>
      <p:sp>
        <p:nvSpPr>
          <p:cNvPr id="6" name="Picture Placeholder 5">
            <a:extLst>
              <a:ext uri="{FF2B5EF4-FFF2-40B4-BE49-F238E27FC236}">
                <a16:creationId xmlns:a16="http://schemas.microsoft.com/office/drawing/2014/main" id="{2522ED59-93BF-C83A-D4AA-540D128E6323}"/>
              </a:ext>
            </a:extLst>
          </p:cNvPr>
          <p:cNvSpPr>
            <a:spLocks noGrp="1"/>
          </p:cNvSpPr>
          <p:nvPr>
            <p:ph type="pic" sz="quarter" idx="13"/>
          </p:nvPr>
        </p:nvSpPr>
        <p:spPr>
          <a:xfrm>
            <a:off x="1" y="2150096"/>
            <a:ext cx="2325291" cy="2015229"/>
          </a:xfrm>
          <a:solidFill>
            <a:srgbClr val="CBD7E6"/>
          </a:solidFill>
        </p:spPr>
        <p:txBody>
          <a:bodyPr/>
          <a:lstStyle/>
          <a:p>
            <a:r>
              <a:rPr lang="en-US"/>
              <a:t>Click icon to add picture</a:t>
            </a:r>
          </a:p>
        </p:txBody>
      </p:sp>
      <p:sp>
        <p:nvSpPr>
          <p:cNvPr id="13" name="Picture Placeholder 12">
            <a:extLst>
              <a:ext uri="{FF2B5EF4-FFF2-40B4-BE49-F238E27FC236}">
                <a16:creationId xmlns:a16="http://schemas.microsoft.com/office/drawing/2014/main" id="{090BBBE3-66C7-9944-07B7-57EE1D2E1CD9}"/>
              </a:ext>
            </a:extLst>
          </p:cNvPr>
          <p:cNvSpPr>
            <a:spLocks noGrp="1"/>
          </p:cNvSpPr>
          <p:nvPr>
            <p:ph type="pic" sz="quarter" idx="14"/>
          </p:nvPr>
        </p:nvSpPr>
        <p:spPr>
          <a:xfrm>
            <a:off x="1" y="4311653"/>
            <a:ext cx="2325291" cy="2016125"/>
          </a:xfrm>
          <a:solidFill>
            <a:srgbClr val="CBD7E6"/>
          </a:solidFill>
        </p:spPr>
        <p:txBody>
          <a:bodyPr/>
          <a:lstStyle/>
          <a:p>
            <a:r>
              <a:rPr lang="en-US"/>
              <a:t>Click icon to add picture</a:t>
            </a:r>
          </a:p>
        </p:txBody>
      </p:sp>
      <p:sp>
        <p:nvSpPr>
          <p:cNvPr id="4" name="Text Placeholder 4">
            <a:extLst>
              <a:ext uri="{FF2B5EF4-FFF2-40B4-BE49-F238E27FC236}">
                <a16:creationId xmlns:a16="http://schemas.microsoft.com/office/drawing/2014/main" id="{206AB16D-9F72-EBBA-4F5B-8E6661829749}"/>
              </a:ext>
            </a:extLst>
          </p:cNvPr>
          <p:cNvSpPr>
            <a:spLocks noGrp="1"/>
          </p:cNvSpPr>
          <p:nvPr>
            <p:ph type="body" sz="quarter" idx="16" hasCustomPrompt="1"/>
          </p:nvPr>
        </p:nvSpPr>
        <p:spPr>
          <a:xfrm>
            <a:off x="2670066" y="1314453"/>
            <a:ext cx="6118621" cy="4799213"/>
          </a:xfrm>
        </p:spPr>
        <p:txBody>
          <a:bodyPr>
            <a:normAutofit/>
          </a:bodyPr>
          <a:lstStyle>
            <a:lvl1pPr marL="257175" indent="-257175">
              <a:lnSpc>
                <a:spcPct val="100000"/>
              </a:lnSpc>
              <a:spcBef>
                <a:spcPts val="0"/>
              </a:spcBef>
              <a:spcAft>
                <a:spcPts val="338"/>
              </a:spcAft>
              <a:buClr>
                <a:srgbClr val="004579"/>
              </a:buClr>
              <a:buFont typeface="Arial" panose="020B0604020202020204" pitchFamily="34" charset="0"/>
              <a:buChar char="•"/>
              <a:defRPr sz="1125">
                <a:latin typeface="Arial" panose="020B0604020202020204" pitchFamily="34" charset="0"/>
                <a:cs typeface="Arial" panose="020B0604020202020204" pitchFamily="34" charset="0"/>
              </a:defRPr>
            </a:lvl1pPr>
            <a:lvl2pPr marL="385763" indent="-128588">
              <a:lnSpc>
                <a:spcPct val="100000"/>
              </a:lnSpc>
              <a:spcBef>
                <a:spcPts val="0"/>
              </a:spcBef>
              <a:spcAft>
                <a:spcPts val="338"/>
              </a:spcAft>
              <a:buClr>
                <a:srgbClr val="004579"/>
              </a:buClr>
              <a:buFont typeface="Courier New" panose="02070309020205020404" pitchFamily="49" charset="0"/>
              <a:buChar char="o"/>
              <a:defRPr sz="1125">
                <a:latin typeface="Arial" panose="020B0604020202020204" pitchFamily="34" charset="0"/>
                <a:cs typeface="Arial" panose="020B0604020202020204" pitchFamily="34" charset="0"/>
              </a:defRPr>
            </a:lvl2pPr>
            <a:lvl3pPr marL="642938" indent="-128588">
              <a:lnSpc>
                <a:spcPct val="100000"/>
              </a:lnSpc>
              <a:spcBef>
                <a:spcPts val="0"/>
              </a:spcBef>
              <a:spcAft>
                <a:spcPts val="338"/>
              </a:spcAft>
              <a:buClr>
                <a:srgbClr val="004579"/>
              </a:buClr>
              <a:buFont typeface="Wingdings" panose="05000000000000000000" pitchFamily="2" charset="2"/>
              <a:buChar char="§"/>
              <a:defRPr sz="1125">
                <a:latin typeface="Arial" panose="020B0604020202020204" pitchFamily="34" charset="0"/>
                <a:cs typeface="Arial" panose="020B0604020202020204" pitchFamily="34" charset="0"/>
              </a:defRPr>
            </a:lvl3pPr>
            <a:lvl4pPr marL="771525" indent="0">
              <a:buNone/>
              <a:defRPr/>
            </a:lvl4pPr>
          </a:lstStyle>
          <a:p>
            <a:pPr lvl="0"/>
            <a:r>
              <a:rPr lang="en-US"/>
              <a:t>Body Copy – Arial – 20 pt</a:t>
            </a:r>
          </a:p>
          <a:p>
            <a:pPr lvl="1"/>
            <a:r>
              <a:rPr lang="en-US"/>
              <a:t>Second level – Arial – 20 pt </a:t>
            </a:r>
          </a:p>
          <a:p>
            <a:pPr lvl="2"/>
            <a:r>
              <a:rPr lang="en-US"/>
              <a:t>Third level – Arial – 20 pt </a:t>
            </a:r>
          </a:p>
        </p:txBody>
      </p:sp>
      <p:sp>
        <p:nvSpPr>
          <p:cNvPr id="7" name="TextBox 6">
            <a:extLst>
              <a:ext uri="{FF2B5EF4-FFF2-40B4-BE49-F238E27FC236}">
                <a16:creationId xmlns:a16="http://schemas.microsoft.com/office/drawing/2014/main" id="{E0717414-20D1-B769-2C3F-0B69DB50C4F9}"/>
              </a:ext>
            </a:extLst>
          </p:cNvPr>
          <p:cNvSpPr txBox="1"/>
          <p:nvPr/>
        </p:nvSpPr>
        <p:spPr>
          <a:xfrm>
            <a:off x="4757737" y="6467972"/>
            <a:ext cx="3843338" cy="161583"/>
          </a:xfrm>
          <a:prstGeom prst="rect">
            <a:avLst/>
          </a:prstGeom>
          <a:noFill/>
        </p:spPr>
        <p:txBody>
          <a:bodyPr wrap="square">
            <a:spAutoFit/>
          </a:bodyPr>
          <a:lstStyle/>
          <a:p>
            <a:r>
              <a:rPr lang="en-US" sz="450" b="1" kern="1200">
                <a:solidFill>
                  <a:srgbClr val="0077B5"/>
                </a:solidFill>
                <a:latin typeface="Arial" panose="020B0604020202020204" pitchFamily="34" charset="0"/>
                <a:ea typeface="+mn-ea"/>
                <a:cs typeface="Arial" panose="020B0604020202020204" pitchFamily="34" charset="0"/>
              </a:rPr>
              <a:t>MEMBER-CENTERED</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DATA-DRIVEN</a:t>
            </a:r>
            <a:r>
              <a:rPr lang="en-US" sz="450" b="1">
                <a:solidFill>
                  <a:srgbClr val="0077B5"/>
                </a:solidFill>
                <a:latin typeface="Arial" panose="020B0604020202020204" pitchFamily="34" charset="0"/>
                <a:cs typeface="Arial" panose="020B0604020202020204" pitchFamily="34" charset="0"/>
              </a:rPr>
              <a:t> </a:t>
            </a:r>
            <a:r>
              <a:rPr lang="en-US" sz="450" b="1">
                <a:latin typeface="Arial" panose="020B0604020202020204" pitchFamily="34" charset="0"/>
                <a:cs typeface="Arial" panose="020B0604020202020204" pitchFamily="34" charset="0"/>
              </a:rPr>
              <a:t> </a:t>
            </a:r>
            <a:r>
              <a:rPr lang="en-US" sz="450" b="1" kern="1200">
                <a:solidFill>
                  <a:srgbClr val="005E9E"/>
                </a:solidFill>
                <a:latin typeface="Arial" panose="020B0604020202020204" pitchFamily="34" charset="0"/>
                <a:ea typeface="+mn-ea"/>
                <a:cs typeface="Arial" panose="020B0604020202020204" pitchFamily="34" charset="0"/>
              </a:rPr>
              <a:t>INCLUSIVE</a:t>
            </a:r>
            <a:r>
              <a:rPr lang="en-US" sz="450" b="1">
                <a:solidFill>
                  <a:srgbClr val="800020"/>
                </a:solidFill>
                <a:latin typeface="Arial" panose="020B0604020202020204" pitchFamily="34" charset="0"/>
                <a:cs typeface="Arial" panose="020B0604020202020204" pitchFamily="34" charset="0"/>
              </a:rPr>
              <a:t>  </a:t>
            </a:r>
            <a:r>
              <a:rPr lang="en-US" sz="450" b="1">
                <a:solidFill>
                  <a:srgbClr val="00522C"/>
                </a:solidFill>
                <a:latin typeface="Arial" panose="020B0604020202020204" pitchFamily="34" charset="0"/>
                <a:cs typeface="Arial" panose="020B0604020202020204" pitchFamily="34" charset="0"/>
              </a:rPr>
              <a:t>COLLABORATIVE</a:t>
            </a:r>
            <a:r>
              <a:rPr lang="en-US" sz="450" b="1">
                <a:latin typeface="Arial" panose="020B0604020202020204" pitchFamily="34" charset="0"/>
                <a:cs typeface="Arial" panose="020B0604020202020204" pitchFamily="34" charset="0"/>
              </a:rPr>
              <a:t>  </a:t>
            </a:r>
            <a:r>
              <a:rPr lang="en-US" sz="450" b="1" kern="1200">
                <a:solidFill>
                  <a:srgbClr val="004579"/>
                </a:solidFill>
                <a:latin typeface="Arial" panose="020B0604020202020204" pitchFamily="34" charset="0"/>
                <a:ea typeface="+mn-ea"/>
                <a:cs typeface="Arial" panose="020B0604020202020204" pitchFamily="34" charset="0"/>
              </a:rPr>
              <a:t>TRANSPARENT</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INTEGRITY</a:t>
            </a:r>
          </a:p>
        </p:txBody>
      </p:sp>
    </p:spTree>
    <p:extLst>
      <p:ext uri="{BB962C8B-B14F-4D97-AF65-F5344CB8AC3E}">
        <p14:creationId xmlns:p14="http://schemas.microsoft.com/office/powerpoint/2010/main" val="2336441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Option 4 - Blu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E6BD-D4E4-5501-BF5A-A50967E26FD3}"/>
              </a:ext>
            </a:extLst>
          </p:cNvPr>
          <p:cNvSpPr>
            <a:spLocks noGrp="1"/>
          </p:cNvSpPr>
          <p:nvPr>
            <p:ph type="title" hasCustomPrompt="1"/>
          </p:nvPr>
        </p:nvSpPr>
        <p:spPr>
          <a:xfrm>
            <a:off x="278608" y="901700"/>
            <a:ext cx="3407569" cy="615950"/>
          </a:xfrm>
        </p:spPr>
        <p:txBody>
          <a:bodyPr>
            <a:normAutofit/>
          </a:bodyPr>
          <a:lstStyle>
            <a:lvl1pPr>
              <a:lnSpc>
                <a:spcPct val="100000"/>
              </a:lnSpc>
              <a:spcAft>
                <a:spcPts val="338"/>
              </a:spcAft>
              <a:defRPr sz="2025">
                <a:solidFill>
                  <a:srgbClr val="004579"/>
                </a:solidFill>
                <a:latin typeface="Arial" panose="020B0604020202020204" pitchFamily="34" charset="0"/>
                <a:cs typeface="Arial" panose="020B0604020202020204" pitchFamily="34" charset="0"/>
              </a:defRPr>
            </a:lvl1pPr>
          </a:lstStyle>
          <a:p>
            <a:r>
              <a:rPr lang="en-US"/>
              <a:t>Title – Arial – 36 pt </a:t>
            </a:r>
          </a:p>
        </p:txBody>
      </p:sp>
      <p:pic>
        <p:nvPicPr>
          <p:cNvPr id="7" name="Picture 6" descr="A picture containing text, clipart&#10;&#10;Description automatically generated">
            <a:extLst>
              <a:ext uri="{FF2B5EF4-FFF2-40B4-BE49-F238E27FC236}">
                <a16:creationId xmlns:a16="http://schemas.microsoft.com/office/drawing/2014/main" id="{84FD2C42-67AD-3DFD-5B0F-008747A4A4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 y="6379868"/>
            <a:ext cx="1300163" cy="367307"/>
          </a:xfrm>
          <a:prstGeom prst="rect">
            <a:avLst/>
          </a:prstGeom>
        </p:spPr>
      </p:pic>
      <p:cxnSp>
        <p:nvCxnSpPr>
          <p:cNvPr id="8" name="Straight Connector 7">
            <a:extLst>
              <a:ext uri="{FF2B5EF4-FFF2-40B4-BE49-F238E27FC236}">
                <a16:creationId xmlns:a16="http://schemas.microsoft.com/office/drawing/2014/main" id="{2E7BF28F-3BA9-0D5F-EE41-BF0BEEDD4CF7}"/>
              </a:ext>
            </a:extLst>
          </p:cNvPr>
          <p:cNvCxnSpPr/>
          <p:nvPr/>
        </p:nvCxnSpPr>
        <p:spPr>
          <a:xfrm>
            <a:off x="278607" y="6327775"/>
            <a:ext cx="8672513" cy="0"/>
          </a:xfrm>
          <a:prstGeom prst="line">
            <a:avLst/>
          </a:prstGeom>
          <a:ln w="12700">
            <a:solidFill>
              <a:srgbClr val="004579"/>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EFF917F-4881-8B54-E945-ADAC06D81EE4}"/>
              </a:ext>
            </a:extLst>
          </p:cNvPr>
          <p:cNvSpPr/>
          <p:nvPr/>
        </p:nvSpPr>
        <p:spPr>
          <a:xfrm>
            <a:off x="3900489" y="0"/>
            <a:ext cx="5243513" cy="6327774"/>
          </a:xfrm>
          <a:prstGeom prst="rect">
            <a:avLst/>
          </a:prstGeom>
          <a:solidFill>
            <a:srgbClr val="004579"/>
          </a:solidFill>
          <a:ln>
            <a:solidFill>
              <a:srgbClr val="004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Slide Number Placeholder 6">
            <a:extLst>
              <a:ext uri="{FF2B5EF4-FFF2-40B4-BE49-F238E27FC236}">
                <a16:creationId xmlns:a16="http://schemas.microsoft.com/office/drawing/2014/main" id="{0F8EA667-0188-144C-F627-FD0ACF615464}"/>
              </a:ext>
            </a:extLst>
          </p:cNvPr>
          <p:cNvSpPr>
            <a:spLocks noGrp="1"/>
          </p:cNvSpPr>
          <p:nvPr>
            <p:ph type="sldNum" sz="quarter" idx="12"/>
          </p:nvPr>
        </p:nvSpPr>
        <p:spPr>
          <a:xfrm>
            <a:off x="6893719" y="6382050"/>
            <a:ext cx="2057400" cy="365125"/>
          </a:xfrm>
        </p:spPr>
        <p:txBody>
          <a:bodyPr/>
          <a:lstStyle/>
          <a:p>
            <a:fld id="{5FD82BC9-63B1-475F-82C3-3D3DE5316FF5}" type="slidenum">
              <a:rPr lang="en-US" smtClean="0"/>
              <a:t>‹#›</a:t>
            </a:fld>
            <a:endParaRPr lang="en-US"/>
          </a:p>
        </p:txBody>
      </p:sp>
      <p:sp>
        <p:nvSpPr>
          <p:cNvPr id="5" name="Content Placeholder 4">
            <a:extLst>
              <a:ext uri="{FF2B5EF4-FFF2-40B4-BE49-F238E27FC236}">
                <a16:creationId xmlns:a16="http://schemas.microsoft.com/office/drawing/2014/main" id="{AF72F251-CD9D-1371-3A11-B7E4E6F7D0B0}"/>
              </a:ext>
            </a:extLst>
          </p:cNvPr>
          <p:cNvSpPr>
            <a:spLocks noGrp="1"/>
          </p:cNvSpPr>
          <p:nvPr>
            <p:ph sz="quarter" idx="13" hasCustomPrompt="1"/>
          </p:nvPr>
        </p:nvSpPr>
        <p:spPr>
          <a:xfrm>
            <a:off x="4130875" y="278608"/>
            <a:ext cx="4782740" cy="5770563"/>
          </a:xfrm>
        </p:spPr>
        <p:txBody>
          <a:bodyPr>
            <a:normAutofit/>
          </a:bodyPr>
          <a:lstStyle>
            <a:lvl1pPr marL="257175" indent="-257175">
              <a:lnSpc>
                <a:spcPct val="100000"/>
              </a:lnSpc>
              <a:spcBef>
                <a:spcPts val="0"/>
              </a:spcBef>
              <a:spcAft>
                <a:spcPts val="338"/>
              </a:spcAft>
              <a:buFont typeface="Arial" panose="020B0604020202020204" pitchFamily="34" charset="0"/>
              <a:buChar char="•"/>
              <a:defRPr sz="1125">
                <a:solidFill>
                  <a:schemeClr val="bg1"/>
                </a:solidFill>
                <a:latin typeface="Arial" panose="020B0604020202020204" pitchFamily="34" charset="0"/>
                <a:cs typeface="Arial" panose="020B0604020202020204" pitchFamily="34" charset="0"/>
              </a:defRPr>
            </a:lvl1pPr>
            <a:lvl2pPr marL="385763" indent="-128588">
              <a:lnSpc>
                <a:spcPct val="100000"/>
              </a:lnSpc>
              <a:spcBef>
                <a:spcPts val="0"/>
              </a:spcBef>
              <a:spcAft>
                <a:spcPts val="338"/>
              </a:spcAft>
              <a:buFont typeface="Courier New" panose="02070309020205020404" pitchFamily="49" charset="0"/>
              <a:buChar char="o"/>
              <a:defRPr sz="1125">
                <a:solidFill>
                  <a:schemeClr val="bg1"/>
                </a:solidFill>
                <a:latin typeface="Arial" panose="020B0604020202020204" pitchFamily="34" charset="0"/>
                <a:cs typeface="Arial" panose="020B0604020202020204" pitchFamily="34" charset="0"/>
              </a:defRPr>
            </a:lvl2pPr>
            <a:lvl3pPr marL="642938" indent="-128588">
              <a:lnSpc>
                <a:spcPct val="100000"/>
              </a:lnSpc>
              <a:spcBef>
                <a:spcPts val="0"/>
              </a:spcBef>
              <a:spcAft>
                <a:spcPts val="338"/>
              </a:spcAft>
              <a:buFont typeface="Wingdings" panose="05000000000000000000" pitchFamily="2" charset="2"/>
              <a:buChar char="§"/>
              <a:defRPr sz="1125">
                <a:solidFill>
                  <a:schemeClr val="bg1"/>
                </a:solidFill>
                <a:latin typeface="Arial" panose="020B0604020202020204" pitchFamily="34" charset="0"/>
                <a:cs typeface="Arial" panose="020B0604020202020204" pitchFamily="34" charset="0"/>
              </a:defRPr>
            </a:lvl3pPr>
          </a:lstStyle>
          <a:p>
            <a:pPr lvl="0"/>
            <a:r>
              <a:rPr lang="en-US"/>
              <a:t>Body Copy – Arial – 20 pt</a:t>
            </a:r>
          </a:p>
          <a:p>
            <a:pPr lvl="1"/>
            <a:r>
              <a:rPr lang="en-US"/>
              <a:t>Second level – Arial – 20 pt</a:t>
            </a:r>
          </a:p>
          <a:p>
            <a:pPr lvl="2"/>
            <a:r>
              <a:rPr lang="en-US"/>
              <a:t>Third level – Arial – 20 pt</a:t>
            </a:r>
          </a:p>
        </p:txBody>
      </p:sp>
      <p:sp>
        <p:nvSpPr>
          <p:cNvPr id="3" name="TextBox 2">
            <a:extLst>
              <a:ext uri="{FF2B5EF4-FFF2-40B4-BE49-F238E27FC236}">
                <a16:creationId xmlns:a16="http://schemas.microsoft.com/office/drawing/2014/main" id="{70A8C4B8-201D-C14E-D9E5-4A34BAEA8847}"/>
              </a:ext>
            </a:extLst>
          </p:cNvPr>
          <p:cNvSpPr txBox="1"/>
          <p:nvPr/>
        </p:nvSpPr>
        <p:spPr>
          <a:xfrm>
            <a:off x="4757737" y="6467972"/>
            <a:ext cx="3843338" cy="161583"/>
          </a:xfrm>
          <a:prstGeom prst="rect">
            <a:avLst/>
          </a:prstGeom>
          <a:noFill/>
        </p:spPr>
        <p:txBody>
          <a:bodyPr wrap="square">
            <a:spAutoFit/>
          </a:bodyPr>
          <a:lstStyle/>
          <a:p>
            <a:r>
              <a:rPr lang="en-US" sz="450" b="1" kern="1200">
                <a:solidFill>
                  <a:srgbClr val="0077B5"/>
                </a:solidFill>
                <a:latin typeface="Arial" panose="020B0604020202020204" pitchFamily="34" charset="0"/>
                <a:ea typeface="+mn-ea"/>
                <a:cs typeface="Arial" panose="020B0604020202020204" pitchFamily="34" charset="0"/>
              </a:rPr>
              <a:t>MEMBER-CENTERED</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DATA-DRIVEN</a:t>
            </a:r>
            <a:r>
              <a:rPr lang="en-US" sz="450" b="1">
                <a:solidFill>
                  <a:srgbClr val="0077B5"/>
                </a:solidFill>
                <a:latin typeface="Arial" panose="020B0604020202020204" pitchFamily="34" charset="0"/>
                <a:cs typeface="Arial" panose="020B0604020202020204" pitchFamily="34" charset="0"/>
              </a:rPr>
              <a:t> </a:t>
            </a:r>
            <a:r>
              <a:rPr lang="en-US" sz="450" b="1">
                <a:latin typeface="Arial" panose="020B0604020202020204" pitchFamily="34" charset="0"/>
                <a:cs typeface="Arial" panose="020B0604020202020204" pitchFamily="34" charset="0"/>
              </a:rPr>
              <a:t> </a:t>
            </a:r>
            <a:r>
              <a:rPr lang="en-US" sz="450" b="1" kern="1200">
                <a:solidFill>
                  <a:srgbClr val="005E9E"/>
                </a:solidFill>
                <a:latin typeface="Arial" panose="020B0604020202020204" pitchFamily="34" charset="0"/>
                <a:ea typeface="+mn-ea"/>
                <a:cs typeface="Arial" panose="020B0604020202020204" pitchFamily="34" charset="0"/>
              </a:rPr>
              <a:t>INCLUSIVE</a:t>
            </a:r>
            <a:r>
              <a:rPr lang="en-US" sz="450" b="1">
                <a:solidFill>
                  <a:srgbClr val="800020"/>
                </a:solidFill>
                <a:latin typeface="Arial" panose="020B0604020202020204" pitchFamily="34" charset="0"/>
                <a:cs typeface="Arial" panose="020B0604020202020204" pitchFamily="34" charset="0"/>
              </a:rPr>
              <a:t>  </a:t>
            </a:r>
            <a:r>
              <a:rPr lang="en-US" sz="450" b="1">
                <a:solidFill>
                  <a:srgbClr val="00522C"/>
                </a:solidFill>
                <a:latin typeface="Arial" panose="020B0604020202020204" pitchFamily="34" charset="0"/>
                <a:cs typeface="Arial" panose="020B0604020202020204" pitchFamily="34" charset="0"/>
              </a:rPr>
              <a:t>COLLABORATIVE</a:t>
            </a:r>
            <a:r>
              <a:rPr lang="en-US" sz="450" b="1">
                <a:latin typeface="Arial" panose="020B0604020202020204" pitchFamily="34" charset="0"/>
                <a:cs typeface="Arial" panose="020B0604020202020204" pitchFamily="34" charset="0"/>
              </a:rPr>
              <a:t>  </a:t>
            </a:r>
            <a:r>
              <a:rPr lang="en-US" sz="450" b="1" kern="1200">
                <a:solidFill>
                  <a:srgbClr val="004579"/>
                </a:solidFill>
                <a:latin typeface="Arial" panose="020B0604020202020204" pitchFamily="34" charset="0"/>
                <a:ea typeface="+mn-ea"/>
                <a:cs typeface="Arial" panose="020B0604020202020204" pitchFamily="34" charset="0"/>
              </a:rPr>
              <a:t>TRANSPARENT</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INTEGRITY</a:t>
            </a:r>
          </a:p>
        </p:txBody>
      </p:sp>
    </p:spTree>
    <p:extLst>
      <p:ext uri="{BB962C8B-B14F-4D97-AF65-F5344CB8AC3E}">
        <p14:creationId xmlns:p14="http://schemas.microsoft.com/office/powerpoint/2010/main" val="22752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Option 5 - Blue Left Arrow">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499C2354-7AB9-A01B-5E32-468FE679D882}"/>
              </a:ext>
            </a:extLst>
          </p:cNvPr>
          <p:cNvSpPr/>
          <p:nvPr/>
        </p:nvSpPr>
        <p:spPr>
          <a:xfrm>
            <a:off x="1" y="3"/>
            <a:ext cx="5080247" cy="6327775"/>
          </a:xfrm>
          <a:prstGeom prst="homePlate">
            <a:avLst>
              <a:gd name="adj" fmla="val 14644"/>
            </a:avLst>
          </a:prstGeom>
          <a:solidFill>
            <a:srgbClr val="004579"/>
          </a:solidFill>
          <a:ln>
            <a:solidFill>
              <a:srgbClr val="004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A2647EA7-FBD6-104F-3921-D02EC2A4CEAF}"/>
              </a:ext>
            </a:extLst>
          </p:cNvPr>
          <p:cNvSpPr>
            <a:spLocks noGrp="1"/>
          </p:cNvSpPr>
          <p:nvPr>
            <p:ph type="title" hasCustomPrompt="1"/>
          </p:nvPr>
        </p:nvSpPr>
        <p:spPr>
          <a:xfrm>
            <a:off x="5283835" y="530225"/>
            <a:ext cx="3656579" cy="709319"/>
          </a:xfrm>
          <a:prstGeom prst="rect">
            <a:avLst/>
          </a:prstGeom>
        </p:spPr>
        <p:txBody>
          <a:bodyPr anchor="b">
            <a:normAutofit/>
          </a:bodyPr>
          <a:lstStyle>
            <a:lvl1pPr>
              <a:lnSpc>
                <a:spcPct val="100000"/>
              </a:lnSpc>
              <a:spcAft>
                <a:spcPts val="338"/>
              </a:spcAft>
              <a:defRPr sz="2025">
                <a:solidFill>
                  <a:srgbClr val="004579"/>
                </a:solidFill>
                <a:latin typeface="Arial" panose="020B0604020202020204" pitchFamily="34" charset="0"/>
                <a:cs typeface="Arial" panose="020B0604020202020204" pitchFamily="34" charset="0"/>
              </a:defRPr>
            </a:lvl1pPr>
          </a:lstStyle>
          <a:p>
            <a:r>
              <a:rPr lang="en-US"/>
              <a:t>Title – Arial – 36 pt </a:t>
            </a:r>
          </a:p>
        </p:txBody>
      </p:sp>
      <p:pic>
        <p:nvPicPr>
          <p:cNvPr id="11" name="Picture 10" descr="A picture containing text, clipart&#10;&#10;Description automatically generated">
            <a:extLst>
              <a:ext uri="{FF2B5EF4-FFF2-40B4-BE49-F238E27FC236}">
                <a16:creationId xmlns:a16="http://schemas.microsoft.com/office/drawing/2014/main" id="{114392A6-F04E-EF02-2C23-6C070FA6DF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 y="6379868"/>
            <a:ext cx="1300163" cy="367307"/>
          </a:xfrm>
          <a:prstGeom prst="rect">
            <a:avLst/>
          </a:prstGeom>
        </p:spPr>
      </p:pic>
      <p:sp>
        <p:nvSpPr>
          <p:cNvPr id="17" name="Slide Number Placeholder 6">
            <a:extLst>
              <a:ext uri="{FF2B5EF4-FFF2-40B4-BE49-F238E27FC236}">
                <a16:creationId xmlns:a16="http://schemas.microsoft.com/office/drawing/2014/main" id="{B7A10EE8-5076-2CB8-55EC-FDEB65FFE213}"/>
              </a:ext>
            </a:extLst>
          </p:cNvPr>
          <p:cNvSpPr>
            <a:spLocks noGrp="1"/>
          </p:cNvSpPr>
          <p:nvPr>
            <p:ph type="sldNum" sz="quarter" idx="12"/>
          </p:nvPr>
        </p:nvSpPr>
        <p:spPr>
          <a:xfrm>
            <a:off x="6893719" y="6382050"/>
            <a:ext cx="2057400" cy="365125"/>
          </a:xfrm>
        </p:spPr>
        <p:txBody>
          <a:bodyPr/>
          <a:lstStyle/>
          <a:p>
            <a:fld id="{5FD82BC9-63B1-475F-82C3-3D3DE5316FF5}" type="slidenum">
              <a:rPr lang="en-US" smtClean="0"/>
              <a:t>‹#›</a:t>
            </a:fld>
            <a:endParaRPr lang="en-US"/>
          </a:p>
        </p:txBody>
      </p:sp>
      <p:cxnSp>
        <p:nvCxnSpPr>
          <p:cNvPr id="8" name="Straight Connector 7">
            <a:extLst>
              <a:ext uri="{FF2B5EF4-FFF2-40B4-BE49-F238E27FC236}">
                <a16:creationId xmlns:a16="http://schemas.microsoft.com/office/drawing/2014/main" id="{B08A58AE-A4AC-881F-71AB-43FDA99EC0D6}"/>
              </a:ext>
            </a:extLst>
          </p:cNvPr>
          <p:cNvCxnSpPr/>
          <p:nvPr/>
        </p:nvCxnSpPr>
        <p:spPr>
          <a:xfrm>
            <a:off x="278607" y="6327775"/>
            <a:ext cx="8672513" cy="0"/>
          </a:xfrm>
          <a:prstGeom prst="line">
            <a:avLst/>
          </a:prstGeom>
          <a:ln w="12700">
            <a:solidFill>
              <a:srgbClr val="004579"/>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C7E9CAC1-86DF-B4A5-BB4D-FC03219F1ED6}"/>
              </a:ext>
            </a:extLst>
          </p:cNvPr>
          <p:cNvSpPr>
            <a:spLocks noGrp="1"/>
          </p:cNvSpPr>
          <p:nvPr>
            <p:ph type="body" sz="quarter" idx="16" hasCustomPrompt="1"/>
          </p:nvPr>
        </p:nvSpPr>
        <p:spPr>
          <a:xfrm>
            <a:off x="5283834" y="1462051"/>
            <a:ext cx="3656579" cy="4643221"/>
          </a:xfrm>
        </p:spPr>
        <p:txBody>
          <a:bodyPr>
            <a:normAutofit/>
          </a:bodyPr>
          <a:lstStyle>
            <a:lvl1pPr marL="257175" indent="-257175">
              <a:lnSpc>
                <a:spcPct val="100000"/>
              </a:lnSpc>
              <a:spcBef>
                <a:spcPts val="0"/>
              </a:spcBef>
              <a:spcAft>
                <a:spcPts val="338"/>
              </a:spcAft>
              <a:buClr>
                <a:srgbClr val="004579"/>
              </a:buClr>
              <a:buFont typeface="Arial" panose="020B0604020202020204" pitchFamily="34" charset="0"/>
              <a:buChar char="•"/>
              <a:defRPr sz="1125">
                <a:latin typeface="Arial" panose="020B0604020202020204" pitchFamily="34" charset="0"/>
                <a:cs typeface="Arial" panose="020B0604020202020204" pitchFamily="34" charset="0"/>
              </a:defRPr>
            </a:lvl1pPr>
            <a:lvl2pPr marL="385763" indent="-128588">
              <a:lnSpc>
                <a:spcPct val="100000"/>
              </a:lnSpc>
              <a:spcBef>
                <a:spcPts val="0"/>
              </a:spcBef>
              <a:spcAft>
                <a:spcPts val="338"/>
              </a:spcAft>
              <a:buClr>
                <a:srgbClr val="004579"/>
              </a:buClr>
              <a:buFont typeface="Courier New" panose="02070309020205020404" pitchFamily="49" charset="0"/>
              <a:buChar char="o"/>
              <a:defRPr sz="1125">
                <a:latin typeface="Arial" panose="020B0604020202020204" pitchFamily="34" charset="0"/>
                <a:cs typeface="Arial" panose="020B0604020202020204" pitchFamily="34" charset="0"/>
              </a:defRPr>
            </a:lvl2pPr>
            <a:lvl3pPr marL="642938" indent="-128588">
              <a:lnSpc>
                <a:spcPct val="100000"/>
              </a:lnSpc>
              <a:spcBef>
                <a:spcPts val="0"/>
              </a:spcBef>
              <a:spcAft>
                <a:spcPts val="338"/>
              </a:spcAft>
              <a:buClr>
                <a:srgbClr val="004579"/>
              </a:buClr>
              <a:buFont typeface="Wingdings" panose="05000000000000000000" pitchFamily="2" charset="2"/>
              <a:buChar char="§"/>
              <a:defRPr sz="1125">
                <a:latin typeface="Arial" panose="020B0604020202020204" pitchFamily="34" charset="0"/>
                <a:cs typeface="Arial" panose="020B0604020202020204" pitchFamily="34" charset="0"/>
              </a:defRPr>
            </a:lvl3pPr>
            <a:lvl4pPr marL="771525" indent="0">
              <a:buNone/>
              <a:defRPr/>
            </a:lvl4pPr>
          </a:lstStyle>
          <a:p>
            <a:pPr lvl="0"/>
            <a:r>
              <a:rPr lang="en-US"/>
              <a:t>Body Copy – Arial – 20 pt</a:t>
            </a:r>
          </a:p>
          <a:p>
            <a:pPr lvl="1"/>
            <a:r>
              <a:rPr lang="en-US"/>
              <a:t>Second level – Arial – 20 pt </a:t>
            </a:r>
          </a:p>
          <a:p>
            <a:pPr lvl="2"/>
            <a:r>
              <a:rPr lang="en-US"/>
              <a:t>Third level – Arial – 20 pt </a:t>
            </a:r>
          </a:p>
        </p:txBody>
      </p:sp>
      <p:sp>
        <p:nvSpPr>
          <p:cNvPr id="4" name="TextBox 3">
            <a:extLst>
              <a:ext uri="{FF2B5EF4-FFF2-40B4-BE49-F238E27FC236}">
                <a16:creationId xmlns:a16="http://schemas.microsoft.com/office/drawing/2014/main" id="{7005A0B2-AFC5-7974-1A04-BFD5392D3C37}"/>
              </a:ext>
            </a:extLst>
          </p:cNvPr>
          <p:cNvSpPr txBox="1"/>
          <p:nvPr/>
        </p:nvSpPr>
        <p:spPr>
          <a:xfrm>
            <a:off x="4757737" y="6467972"/>
            <a:ext cx="3843338" cy="161583"/>
          </a:xfrm>
          <a:prstGeom prst="rect">
            <a:avLst/>
          </a:prstGeom>
          <a:noFill/>
        </p:spPr>
        <p:txBody>
          <a:bodyPr wrap="square">
            <a:spAutoFit/>
          </a:bodyPr>
          <a:lstStyle/>
          <a:p>
            <a:r>
              <a:rPr lang="en-US" sz="450" b="1" kern="1200">
                <a:solidFill>
                  <a:srgbClr val="0077B5"/>
                </a:solidFill>
                <a:latin typeface="Arial" panose="020B0604020202020204" pitchFamily="34" charset="0"/>
                <a:ea typeface="+mn-ea"/>
                <a:cs typeface="Arial" panose="020B0604020202020204" pitchFamily="34" charset="0"/>
              </a:rPr>
              <a:t>MEMBER-CENTERED</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DATA-DRIVEN</a:t>
            </a:r>
            <a:r>
              <a:rPr lang="en-US" sz="450" b="1">
                <a:solidFill>
                  <a:srgbClr val="0077B5"/>
                </a:solidFill>
                <a:latin typeface="Arial" panose="020B0604020202020204" pitchFamily="34" charset="0"/>
                <a:cs typeface="Arial" panose="020B0604020202020204" pitchFamily="34" charset="0"/>
              </a:rPr>
              <a:t> </a:t>
            </a:r>
            <a:r>
              <a:rPr lang="en-US" sz="450" b="1">
                <a:latin typeface="Arial" panose="020B0604020202020204" pitchFamily="34" charset="0"/>
                <a:cs typeface="Arial" panose="020B0604020202020204" pitchFamily="34" charset="0"/>
              </a:rPr>
              <a:t> </a:t>
            </a:r>
            <a:r>
              <a:rPr lang="en-US" sz="450" b="1" kern="1200">
                <a:solidFill>
                  <a:srgbClr val="005E9E"/>
                </a:solidFill>
                <a:latin typeface="Arial" panose="020B0604020202020204" pitchFamily="34" charset="0"/>
                <a:ea typeface="+mn-ea"/>
                <a:cs typeface="Arial" panose="020B0604020202020204" pitchFamily="34" charset="0"/>
              </a:rPr>
              <a:t>INCLUSIVE</a:t>
            </a:r>
            <a:r>
              <a:rPr lang="en-US" sz="450" b="1">
                <a:solidFill>
                  <a:srgbClr val="800020"/>
                </a:solidFill>
                <a:latin typeface="Arial" panose="020B0604020202020204" pitchFamily="34" charset="0"/>
                <a:cs typeface="Arial" panose="020B0604020202020204" pitchFamily="34" charset="0"/>
              </a:rPr>
              <a:t>  </a:t>
            </a:r>
            <a:r>
              <a:rPr lang="en-US" sz="450" b="1">
                <a:solidFill>
                  <a:srgbClr val="00522C"/>
                </a:solidFill>
                <a:latin typeface="Arial" panose="020B0604020202020204" pitchFamily="34" charset="0"/>
                <a:cs typeface="Arial" panose="020B0604020202020204" pitchFamily="34" charset="0"/>
              </a:rPr>
              <a:t>COLLABORATIVE</a:t>
            </a:r>
            <a:r>
              <a:rPr lang="en-US" sz="450" b="1">
                <a:latin typeface="Arial" panose="020B0604020202020204" pitchFamily="34" charset="0"/>
                <a:cs typeface="Arial" panose="020B0604020202020204" pitchFamily="34" charset="0"/>
              </a:rPr>
              <a:t>  </a:t>
            </a:r>
            <a:r>
              <a:rPr lang="en-US" sz="450" b="1" kern="1200">
                <a:solidFill>
                  <a:srgbClr val="004579"/>
                </a:solidFill>
                <a:latin typeface="Arial" panose="020B0604020202020204" pitchFamily="34" charset="0"/>
                <a:ea typeface="+mn-ea"/>
                <a:cs typeface="Arial" panose="020B0604020202020204" pitchFamily="34" charset="0"/>
              </a:rPr>
              <a:t>TRANSPARENT</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INTEGRITY</a:t>
            </a:r>
          </a:p>
        </p:txBody>
      </p:sp>
    </p:spTree>
    <p:extLst>
      <p:ext uri="{BB962C8B-B14F-4D97-AF65-F5344CB8AC3E}">
        <p14:creationId xmlns:p14="http://schemas.microsoft.com/office/powerpoint/2010/main" val="2773270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 Option 7 - Table">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944ED78E-43FA-2678-7E0A-842402E72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 y="6379868"/>
            <a:ext cx="1300163" cy="367307"/>
          </a:xfrm>
          <a:prstGeom prst="rect">
            <a:avLst/>
          </a:prstGeom>
        </p:spPr>
      </p:pic>
      <p:cxnSp>
        <p:nvCxnSpPr>
          <p:cNvPr id="11" name="Straight Connector 10">
            <a:extLst>
              <a:ext uri="{FF2B5EF4-FFF2-40B4-BE49-F238E27FC236}">
                <a16:creationId xmlns:a16="http://schemas.microsoft.com/office/drawing/2014/main" id="{DCB1BD14-AADE-0752-CEA1-C7C4553A3D18}"/>
              </a:ext>
            </a:extLst>
          </p:cNvPr>
          <p:cNvCxnSpPr/>
          <p:nvPr/>
        </p:nvCxnSpPr>
        <p:spPr>
          <a:xfrm>
            <a:off x="278607" y="6327775"/>
            <a:ext cx="8672513" cy="0"/>
          </a:xfrm>
          <a:prstGeom prst="line">
            <a:avLst/>
          </a:prstGeom>
          <a:ln w="12700">
            <a:solidFill>
              <a:srgbClr val="00457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3074E61-9676-E79A-71BE-44802282FBF9}"/>
              </a:ext>
            </a:extLst>
          </p:cNvPr>
          <p:cNvSpPr/>
          <p:nvPr/>
        </p:nvSpPr>
        <p:spPr>
          <a:xfrm>
            <a:off x="0" y="0"/>
            <a:ext cx="9144000" cy="1333500"/>
          </a:xfrm>
          <a:prstGeom prst="rect">
            <a:avLst/>
          </a:prstGeom>
          <a:solidFill>
            <a:srgbClr val="004579"/>
          </a:solidFill>
          <a:ln>
            <a:solidFill>
              <a:srgbClr val="004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EEDED188-F0A9-F8A7-B9E8-36B60FDD7E74}"/>
              </a:ext>
            </a:extLst>
          </p:cNvPr>
          <p:cNvSpPr>
            <a:spLocks noGrp="1"/>
          </p:cNvSpPr>
          <p:nvPr>
            <p:ph type="title" hasCustomPrompt="1"/>
          </p:nvPr>
        </p:nvSpPr>
        <p:spPr>
          <a:xfrm>
            <a:off x="278606" y="257743"/>
            <a:ext cx="7886700" cy="818014"/>
          </a:xfrm>
        </p:spPr>
        <p:txBody>
          <a:bodyPr>
            <a:normAutofit/>
          </a:bodyPr>
          <a:lstStyle>
            <a:lvl1pPr>
              <a:lnSpc>
                <a:spcPct val="100000"/>
              </a:lnSpc>
              <a:spcAft>
                <a:spcPts val="338"/>
              </a:spcAft>
              <a:defRPr sz="2025">
                <a:solidFill>
                  <a:schemeClr val="bg1"/>
                </a:solidFill>
                <a:latin typeface="Arial" panose="020B0604020202020204" pitchFamily="34" charset="0"/>
                <a:cs typeface="Arial" panose="020B0604020202020204" pitchFamily="34" charset="0"/>
              </a:defRPr>
            </a:lvl1pPr>
          </a:lstStyle>
          <a:p>
            <a:r>
              <a:rPr lang="en-US"/>
              <a:t>Title – Arial – 36 pt</a:t>
            </a:r>
          </a:p>
        </p:txBody>
      </p:sp>
      <p:sp>
        <p:nvSpPr>
          <p:cNvPr id="13" name="Slide Number Placeholder 6">
            <a:extLst>
              <a:ext uri="{FF2B5EF4-FFF2-40B4-BE49-F238E27FC236}">
                <a16:creationId xmlns:a16="http://schemas.microsoft.com/office/drawing/2014/main" id="{3F378348-83E7-C4F1-75C3-304660955476}"/>
              </a:ext>
            </a:extLst>
          </p:cNvPr>
          <p:cNvSpPr>
            <a:spLocks noGrp="1"/>
          </p:cNvSpPr>
          <p:nvPr>
            <p:ph type="sldNum" sz="quarter" idx="12"/>
          </p:nvPr>
        </p:nvSpPr>
        <p:spPr>
          <a:xfrm>
            <a:off x="6893719" y="6382050"/>
            <a:ext cx="2057400" cy="365125"/>
          </a:xfrm>
        </p:spPr>
        <p:txBody>
          <a:bodyPr/>
          <a:lstStyle/>
          <a:p>
            <a:fld id="{5FD82BC9-63B1-475F-82C3-3D3DE5316FF5}" type="slidenum">
              <a:rPr lang="en-US" smtClean="0"/>
              <a:t>‹#›</a:t>
            </a:fld>
            <a:endParaRPr lang="en-US"/>
          </a:p>
        </p:txBody>
      </p:sp>
      <p:sp>
        <p:nvSpPr>
          <p:cNvPr id="3" name="TextBox 2">
            <a:extLst>
              <a:ext uri="{FF2B5EF4-FFF2-40B4-BE49-F238E27FC236}">
                <a16:creationId xmlns:a16="http://schemas.microsoft.com/office/drawing/2014/main" id="{E378161A-1A8D-D6A6-BC11-DEFA75F18FB2}"/>
              </a:ext>
            </a:extLst>
          </p:cNvPr>
          <p:cNvSpPr txBox="1"/>
          <p:nvPr/>
        </p:nvSpPr>
        <p:spPr>
          <a:xfrm>
            <a:off x="4757737" y="6467972"/>
            <a:ext cx="3843338" cy="161583"/>
          </a:xfrm>
          <a:prstGeom prst="rect">
            <a:avLst/>
          </a:prstGeom>
          <a:noFill/>
        </p:spPr>
        <p:txBody>
          <a:bodyPr wrap="square">
            <a:spAutoFit/>
          </a:bodyPr>
          <a:lstStyle/>
          <a:p>
            <a:r>
              <a:rPr lang="en-US" sz="450" b="1" kern="1200">
                <a:solidFill>
                  <a:srgbClr val="0077B5"/>
                </a:solidFill>
                <a:latin typeface="Arial" panose="020B0604020202020204" pitchFamily="34" charset="0"/>
                <a:ea typeface="+mn-ea"/>
                <a:cs typeface="Arial" panose="020B0604020202020204" pitchFamily="34" charset="0"/>
              </a:rPr>
              <a:t>MEMBER-CENTERED</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DATA-DRIVEN</a:t>
            </a:r>
            <a:r>
              <a:rPr lang="en-US" sz="450" b="1">
                <a:solidFill>
                  <a:srgbClr val="0077B5"/>
                </a:solidFill>
                <a:latin typeface="Arial" panose="020B0604020202020204" pitchFamily="34" charset="0"/>
                <a:cs typeface="Arial" panose="020B0604020202020204" pitchFamily="34" charset="0"/>
              </a:rPr>
              <a:t> </a:t>
            </a:r>
            <a:r>
              <a:rPr lang="en-US" sz="450" b="1">
                <a:latin typeface="Arial" panose="020B0604020202020204" pitchFamily="34" charset="0"/>
                <a:cs typeface="Arial" panose="020B0604020202020204" pitchFamily="34" charset="0"/>
              </a:rPr>
              <a:t> </a:t>
            </a:r>
            <a:r>
              <a:rPr lang="en-US" sz="450" b="1" kern="1200">
                <a:solidFill>
                  <a:srgbClr val="005E9E"/>
                </a:solidFill>
                <a:latin typeface="Arial" panose="020B0604020202020204" pitchFamily="34" charset="0"/>
                <a:ea typeface="+mn-ea"/>
                <a:cs typeface="Arial" panose="020B0604020202020204" pitchFamily="34" charset="0"/>
              </a:rPr>
              <a:t>INCLUSIVE</a:t>
            </a:r>
            <a:r>
              <a:rPr lang="en-US" sz="450" b="1">
                <a:solidFill>
                  <a:srgbClr val="800020"/>
                </a:solidFill>
                <a:latin typeface="Arial" panose="020B0604020202020204" pitchFamily="34" charset="0"/>
                <a:cs typeface="Arial" panose="020B0604020202020204" pitchFamily="34" charset="0"/>
              </a:rPr>
              <a:t>  </a:t>
            </a:r>
            <a:r>
              <a:rPr lang="en-US" sz="450" b="1">
                <a:solidFill>
                  <a:srgbClr val="00522C"/>
                </a:solidFill>
                <a:latin typeface="Arial" panose="020B0604020202020204" pitchFamily="34" charset="0"/>
                <a:cs typeface="Arial" panose="020B0604020202020204" pitchFamily="34" charset="0"/>
              </a:rPr>
              <a:t>COLLABORATIVE</a:t>
            </a:r>
            <a:r>
              <a:rPr lang="en-US" sz="450" b="1">
                <a:latin typeface="Arial" panose="020B0604020202020204" pitchFamily="34" charset="0"/>
                <a:cs typeface="Arial" panose="020B0604020202020204" pitchFamily="34" charset="0"/>
              </a:rPr>
              <a:t>  </a:t>
            </a:r>
            <a:r>
              <a:rPr lang="en-US" sz="450" b="1" kern="1200">
                <a:solidFill>
                  <a:srgbClr val="004579"/>
                </a:solidFill>
                <a:latin typeface="Arial" panose="020B0604020202020204" pitchFamily="34" charset="0"/>
                <a:ea typeface="+mn-ea"/>
                <a:cs typeface="Arial" panose="020B0604020202020204" pitchFamily="34" charset="0"/>
              </a:rPr>
              <a:t>TRANSPARENT</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INTEGRITY</a:t>
            </a:r>
          </a:p>
        </p:txBody>
      </p:sp>
    </p:spTree>
    <p:extLst>
      <p:ext uri="{BB962C8B-B14F-4D97-AF65-F5344CB8AC3E}">
        <p14:creationId xmlns:p14="http://schemas.microsoft.com/office/powerpoint/2010/main" val="2366852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 Option 5 - Blue Right Arrow">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499C2354-7AB9-A01B-5E32-468FE679D882}"/>
              </a:ext>
            </a:extLst>
          </p:cNvPr>
          <p:cNvSpPr/>
          <p:nvPr/>
        </p:nvSpPr>
        <p:spPr>
          <a:xfrm flipH="1">
            <a:off x="4100512" y="0"/>
            <a:ext cx="5055140" cy="6858000"/>
          </a:xfrm>
          <a:prstGeom prst="homePlate">
            <a:avLst>
              <a:gd name="adj" fmla="val 14644"/>
            </a:avLst>
          </a:prstGeom>
          <a:solidFill>
            <a:srgbClr val="004579"/>
          </a:solidFill>
          <a:ln>
            <a:solidFill>
              <a:srgbClr val="004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A2647EA7-FBD6-104F-3921-D02EC2A4CEAF}"/>
              </a:ext>
            </a:extLst>
          </p:cNvPr>
          <p:cNvSpPr>
            <a:spLocks noGrp="1"/>
          </p:cNvSpPr>
          <p:nvPr>
            <p:ph type="title" hasCustomPrompt="1"/>
          </p:nvPr>
        </p:nvSpPr>
        <p:spPr>
          <a:xfrm>
            <a:off x="278608" y="530225"/>
            <a:ext cx="3656579" cy="709319"/>
          </a:xfrm>
          <a:prstGeom prst="rect">
            <a:avLst/>
          </a:prstGeom>
        </p:spPr>
        <p:txBody>
          <a:bodyPr anchor="b">
            <a:normAutofit/>
          </a:bodyPr>
          <a:lstStyle>
            <a:lvl1pPr>
              <a:lnSpc>
                <a:spcPct val="100000"/>
              </a:lnSpc>
              <a:spcAft>
                <a:spcPts val="338"/>
              </a:spcAft>
              <a:defRPr sz="2025">
                <a:solidFill>
                  <a:srgbClr val="004579"/>
                </a:solidFill>
                <a:latin typeface="Arial" panose="020B0604020202020204" pitchFamily="34" charset="0"/>
                <a:cs typeface="Arial" panose="020B0604020202020204" pitchFamily="34" charset="0"/>
              </a:defRPr>
            </a:lvl1pPr>
          </a:lstStyle>
          <a:p>
            <a:r>
              <a:rPr lang="en-US"/>
              <a:t>Title – Arial – 36 pt </a:t>
            </a:r>
          </a:p>
        </p:txBody>
      </p:sp>
      <p:pic>
        <p:nvPicPr>
          <p:cNvPr id="11" name="Picture 10" descr="A picture containing text, clipart&#10;&#10;Description automatically generated">
            <a:extLst>
              <a:ext uri="{FF2B5EF4-FFF2-40B4-BE49-F238E27FC236}">
                <a16:creationId xmlns:a16="http://schemas.microsoft.com/office/drawing/2014/main" id="{114392A6-F04E-EF02-2C23-6C070FA6DF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 y="6379868"/>
            <a:ext cx="1300163" cy="367307"/>
          </a:xfrm>
          <a:prstGeom prst="rect">
            <a:avLst/>
          </a:prstGeom>
        </p:spPr>
      </p:pic>
      <p:cxnSp>
        <p:nvCxnSpPr>
          <p:cNvPr id="12" name="Straight Connector 11">
            <a:extLst>
              <a:ext uri="{FF2B5EF4-FFF2-40B4-BE49-F238E27FC236}">
                <a16:creationId xmlns:a16="http://schemas.microsoft.com/office/drawing/2014/main" id="{1DCB09C2-D975-9F13-AD7D-48574F3EB29D}"/>
              </a:ext>
            </a:extLst>
          </p:cNvPr>
          <p:cNvCxnSpPr/>
          <p:nvPr/>
        </p:nvCxnSpPr>
        <p:spPr>
          <a:xfrm>
            <a:off x="278607" y="6327775"/>
            <a:ext cx="8672513" cy="0"/>
          </a:xfrm>
          <a:prstGeom prst="line">
            <a:avLst/>
          </a:prstGeom>
          <a:ln w="12700">
            <a:solidFill>
              <a:srgbClr val="0045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F0ACD-7933-ED57-03A9-4639732BAD06}"/>
              </a:ext>
            </a:extLst>
          </p:cNvPr>
          <p:cNvCxnSpPr>
            <a:cxnSpLocks/>
          </p:cNvCxnSpPr>
          <p:nvPr/>
        </p:nvCxnSpPr>
        <p:spPr>
          <a:xfrm>
            <a:off x="4718714" y="6327775"/>
            <a:ext cx="44252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Slide Number Placeholder 6">
            <a:extLst>
              <a:ext uri="{FF2B5EF4-FFF2-40B4-BE49-F238E27FC236}">
                <a16:creationId xmlns:a16="http://schemas.microsoft.com/office/drawing/2014/main" id="{B7A10EE8-5076-2CB8-55EC-FDEB65FFE213}"/>
              </a:ext>
            </a:extLst>
          </p:cNvPr>
          <p:cNvSpPr>
            <a:spLocks noGrp="1"/>
          </p:cNvSpPr>
          <p:nvPr>
            <p:ph type="sldNum" sz="quarter" idx="12"/>
          </p:nvPr>
        </p:nvSpPr>
        <p:spPr>
          <a:xfrm>
            <a:off x="6893719" y="6382050"/>
            <a:ext cx="2057400" cy="365125"/>
          </a:xfrm>
        </p:spPr>
        <p:txBody>
          <a:bodyPr/>
          <a:lstStyle/>
          <a:p>
            <a:fld id="{5FD82BC9-63B1-475F-82C3-3D3DE5316FF5}" type="slidenum">
              <a:rPr lang="en-US" smtClean="0"/>
              <a:t>‹#›</a:t>
            </a:fld>
            <a:endParaRPr lang="en-US"/>
          </a:p>
        </p:txBody>
      </p:sp>
      <p:sp>
        <p:nvSpPr>
          <p:cNvPr id="18" name="TextBox 17">
            <a:extLst>
              <a:ext uri="{FF2B5EF4-FFF2-40B4-BE49-F238E27FC236}">
                <a16:creationId xmlns:a16="http://schemas.microsoft.com/office/drawing/2014/main" id="{7D66CF37-EA96-82E6-CC48-F329A71EDDA0}"/>
              </a:ext>
            </a:extLst>
          </p:cNvPr>
          <p:cNvSpPr txBox="1"/>
          <p:nvPr/>
        </p:nvSpPr>
        <p:spPr>
          <a:xfrm>
            <a:off x="4757737" y="6455796"/>
            <a:ext cx="3843338" cy="161583"/>
          </a:xfrm>
          <a:prstGeom prst="rect">
            <a:avLst/>
          </a:prstGeom>
          <a:noFill/>
        </p:spPr>
        <p:txBody>
          <a:bodyPr wrap="square">
            <a:spAutoFit/>
          </a:bodyPr>
          <a:lstStyle/>
          <a:p>
            <a:r>
              <a:rPr lang="en-US" sz="450" b="1">
                <a:solidFill>
                  <a:schemeClr val="bg1"/>
                </a:solidFill>
                <a:latin typeface="Arial" panose="020B0604020202020204" pitchFamily="34" charset="0"/>
                <a:cs typeface="Arial" panose="020B0604020202020204" pitchFamily="34" charset="0"/>
              </a:rPr>
              <a:t>MEMBER-CENTERED  DATA-DRIVEN  INCLUSIVE  COLLABORATIVE  TRANSPARENT  INTEGRITY</a:t>
            </a:r>
          </a:p>
        </p:txBody>
      </p:sp>
      <p:sp>
        <p:nvSpPr>
          <p:cNvPr id="3" name="Text Placeholder 4">
            <a:extLst>
              <a:ext uri="{FF2B5EF4-FFF2-40B4-BE49-F238E27FC236}">
                <a16:creationId xmlns:a16="http://schemas.microsoft.com/office/drawing/2014/main" id="{1F223A39-4496-DF35-7883-7B8B8F202935}"/>
              </a:ext>
            </a:extLst>
          </p:cNvPr>
          <p:cNvSpPr>
            <a:spLocks noGrp="1"/>
          </p:cNvSpPr>
          <p:nvPr>
            <p:ph type="body" sz="quarter" idx="16" hasCustomPrompt="1"/>
          </p:nvPr>
        </p:nvSpPr>
        <p:spPr>
          <a:xfrm>
            <a:off x="278607" y="1455738"/>
            <a:ext cx="3656579" cy="4643221"/>
          </a:xfrm>
        </p:spPr>
        <p:txBody>
          <a:bodyPr>
            <a:normAutofit/>
          </a:bodyPr>
          <a:lstStyle>
            <a:lvl1pPr marL="257175" indent="-257175">
              <a:lnSpc>
                <a:spcPct val="100000"/>
              </a:lnSpc>
              <a:spcBef>
                <a:spcPts val="0"/>
              </a:spcBef>
              <a:spcAft>
                <a:spcPts val="338"/>
              </a:spcAft>
              <a:buClr>
                <a:srgbClr val="004579"/>
              </a:buClr>
              <a:buFont typeface="Arial" panose="020B0604020202020204" pitchFamily="34" charset="0"/>
              <a:buChar char="•"/>
              <a:defRPr sz="1125">
                <a:latin typeface="Arial" panose="020B0604020202020204" pitchFamily="34" charset="0"/>
                <a:cs typeface="Arial" panose="020B0604020202020204" pitchFamily="34" charset="0"/>
              </a:defRPr>
            </a:lvl1pPr>
            <a:lvl2pPr marL="385763" indent="-128588">
              <a:lnSpc>
                <a:spcPct val="100000"/>
              </a:lnSpc>
              <a:spcBef>
                <a:spcPts val="0"/>
              </a:spcBef>
              <a:spcAft>
                <a:spcPts val="338"/>
              </a:spcAft>
              <a:buClr>
                <a:srgbClr val="004579"/>
              </a:buClr>
              <a:buFont typeface="Courier New" panose="02070309020205020404" pitchFamily="49" charset="0"/>
              <a:buChar char="o"/>
              <a:defRPr sz="1125">
                <a:latin typeface="Arial" panose="020B0604020202020204" pitchFamily="34" charset="0"/>
                <a:cs typeface="Arial" panose="020B0604020202020204" pitchFamily="34" charset="0"/>
              </a:defRPr>
            </a:lvl2pPr>
            <a:lvl3pPr marL="642938" indent="-128588">
              <a:lnSpc>
                <a:spcPct val="100000"/>
              </a:lnSpc>
              <a:spcBef>
                <a:spcPts val="0"/>
              </a:spcBef>
              <a:spcAft>
                <a:spcPts val="338"/>
              </a:spcAft>
              <a:buClr>
                <a:srgbClr val="004579"/>
              </a:buClr>
              <a:buFont typeface="Wingdings" panose="05000000000000000000" pitchFamily="2" charset="2"/>
              <a:buChar char="§"/>
              <a:defRPr sz="1125">
                <a:latin typeface="Arial" panose="020B0604020202020204" pitchFamily="34" charset="0"/>
                <a:cs typeface="Arial" panose="020B0604020202020204" pitchFamily="34" charset="0"/>
              </a:defRPr>
            </a:lvl3pPr>
            <a:lvl4pPr marL="771525" indent="0">
              <a:buNone/>
              <a:defRPr/>
            </a:lvl4pPr>
          </a:lstStyle>
          <a:p>
            <a:pPr lvl="0"/>
            <a:r>
              <a:rPr lang="en-US"/>
              <a:t>Body Copy – Arial – 20 pt</a:t>
            </a:r>
          </a:p>
          <a:p>
            <a:pPr lvl="1"/>
            <a:r>
              <a:rPr lang="en-US"/>
              <a:t>Second level – Arial – 20 pt </a:t>
            </a:r>
          </a:p>
          <a:p>
            <a:pPr lvl="2"/>
            <a:r>
              <a:rPr lang="en-US"/>
              <a:t>Third level – Arial – 20 pt </a:t>
            </a:r>
          </a:p>
        </p:txBody>
      </p:sp>
    </p:spTree>
    <p:extLst>
      <p:ext uri="{BB962C8B-B14F-4D97-AF65-F5344CB8AC3E}">
        <p14:creationId xmlns:p14="http://schemas.microsoft.com/office/powerpoint/2010/main" val="660292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 Option 1 - Blue Top">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4A2ED76-B6B7-44AE-1F31-AB34869E3AE1}"/>
              </a:ext>
            </a:extLst>
          </p:cNvPr>
          <p:cNvSpPr/>
          <p:nvPr/>
        </p:nvSpPr>
        <p:spPr>
          <a:xfrm>
            <a:off x="0" y="0"/>
            <a:ext cx="9144000" cy="1333500"/>
          </a:xfrm>
          <a:prstGeom prst="rect">
            <a:avLst/>
          </a:prstGeom>
          <a:solidFill>
            <a:srgbClr val="004579"/>
          </a:solidFill>
          <a:ln>
            <a:solidFill>
              <a:srgbClr val="004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96F3652D-E9A7-2E95-CA22-70AE7E2C2EC0}"/>
              </a:ext>
            </a:extLst>
          </p:cNvPr>
          <p:cNvSpPr>
            <a:spLocks noGrp="1"/>
          </p:cNvSpPr>
          <p:nvPr>
            <p:ph type="title" hasCustomPrompt="1"/>
          </p:nvPr>
        </p:nvSpPr>
        <p:spPr>
          <a:xfrm>
            <a:off x="371474" y="309567"/>
            <a:ext cx="7886700" cy="777875"/>
          </a:xfrm>
          <a:prstGeom prst="rect">
            <a:avLst/>
          </a:prstGeom>
        </p:spPr>
        <p:txBody>
          <a:bodyPr>
            <a:normAutofit/>
          </a:bodyPr>
          <a:lstStyle>
            <a:lvl1pPr>
              <a:lnSpc>
                <a:spcPct val="100000"/>
              </a:lnSpc>
              <a:spcAft>
                <a:spcPts val="338"/>
              </a:spcAft>
              <a:defRPr sz="2025">
                <a:solidFill>
                  <a:schemeClr val="bg1"/>
                </a:solidFill>
                <a:latin typeface="Arial" panose="020B0604020202020204" pitchFamily="34" charset="0"/>
                <a:cs typeface="Arial" panose="020B0604020202020204" pitchFamily="34" charset="0"/>
              </a:defRPr>
            </a:lvl1pPr>
          </a:lstStyle>
          <a:p>
            <a:r>
              <a:rPr lang="en-US"/>
              <a:t>Title – Arial – 36 pt</a:t>
            </a:r>
          </a:p>
        </p:txBody>
      </p:sp>
      <p:sp>
        <p:nvSpPr>
          <p:cNvPr id="7" name="Slide Number Placeholder 6">
            <a:extLst>
              <a:ext uri="{FF2B5EF4-FFF2-40B4-BE49-F238E27FC236}">
                <a16:creationId xmlns:a16="http://schemas.microsoft.com/office/drawing/2014/main" id="{983ACFF2-D118-598B-7707-F9B9C1C660AF}"/>
              </a:ext>
            </a:extLst>
          </p:cNvPr>
          <p:cNvSpPr>
            <a:spLocks noGrp="1"/>
          </p:cNvSpPr>
          <p:nvPr>
            <p:ph type="sldNum" sz="quarter" idx="12"/>
          </p:nvPr>
        </p:nvSpPr>
        <p:spPr>
          <a:xfrm>
            <a:off x="6893719" y="6382050"/>
            <a:ext cx="2057400" cy="365125"/>
          </a:xfrm>
        </p:spPr>
        <p:txBody>
          <a:bodyPr/>
          <a:lstStyle/>
          <a:p>
            <a:fld id="{5FD82BC9-63B1-475F-82C3-3D3DE5316FF5}" type="slidenum">
              <a:rPr lang="en-US" smtClean="0"/>
              <a:t>‹#›</a:t>
            </a:fld>
            <a:endParaRPr lang="en-US"/>
          </a:p>
        </p:txBody>
      </p:sp>
      <p:sp>
        <p:nvSpPr>
          <p:cNvPr id="11" name="Text Placeholder 10">
            <a:extLst>
              <a:ext uri="{FF2B5EF4-FFF2-40B4-BE49-F238E27FC236}">
                <a16:creationId xmlns:a16="http://schemas.microsoft.com/office/drawing/2014/main" id="{9C247464-5760-3192-C0C0-614FB2EF5BE9}"/>
              </a:ext>
            </a:extLst>
          </p:cNvPr>
          <p:cNvSpPr>
            <a:spLocks noGrp="1"/>
          </p:cNvSpPr>
          <p:nvPr>
            <p:ph type="body" sz="quarter" idx="13" hasCustomPrompt="1"/>
          </p:nvPr>
        </p:nvSpPr>
        <p:spPr>
          <a:xfrm>
            <a:off x="371475" y="1643067"/>
            <a:ext cx="3529013" cy="363537"/>
          </a:xfrm>
        </p:spPr>
        <p:txBody>
          <a:bodyPr>
            <a:noAutofit/>
          </a:bodyPr>
          <a:lstStyle>
            <a:lvl1pPr>
              <a:lnSpc>
                <a:spcPct val="100000"/>
              </a:lnSpc>
              <a:spcBef>
                <a:spcPts val="0"/>
              </a:spcBef>
              <a:spcAft>
                <a:spcPts val="338"/>
              </a:spcAft>
              <a:defRPr sz="1125" b="1">
                <a:solidFill>
                  <a:srgbClr val="004579"/>
                </a:solidFill>
                <a:latin typeface="Arial" panose="020B0604020202020204" pitchFamily="34" charset="0"/>
                <a:cs typeface="Arial" panose="020B0604020202020204" pitchFamily="34" charset="0"/>
              </a:defRPr>
            </a:lvl1pPr>
          </a:lstStyle>
          <a:p>
            <a:pPr lvl="0"/>
            <a:r>
              <a:rPr lang="en-US"/>
              <a:t>Header – Arial – 20 pt</a:t>
            </a:r>
          </a:p>
        </p:txBody>
      </p:sp>
      <p:sp>
        <p:nvSpPr>
          <p:cNvPr id="17" name="Content Placeholder 16">
            <a:extLst>
              <a:ext uri="{FF2B5EF4-FFF2-40B4-BE49-F238E27FC236}">
                <a16:creationId xmlns:a16="http://schemas.microsoft.com/office/drawing/2014/main" id="{02E98D33-5306-7E2A-5033-A5171A68621C}"/>
              </a:ext>
            </a:extLst>
          </p:cNvPr>
          <p:cNvSpPr>
            <a:spLocks noGrp="1"/>
          </p:cNvSpPr>
          <p:nvPr>
            <p:ph sz="quarter" idx="15" hasCustomPrompt="1"/>
          </p:nvPr>
        </p:nvSpPr>
        <p:spPr>
          <a:xfrm>
            <a:off x="4614862" y="1824835"/>
            <a:ext cx="3900488" cy="4180681"/>
          </a:xfrm>
        </p:spPr>
        <p:txBody>
          <a:bodyPr>
            <a:normAutofit/>
          </a:bodyPr>
          <a:lstStyle>
            <a:lvl1pPr>
              <a:defRPr sz="1013">
                <a:latin typeface="Arial" panose="020B0604020202020204" pitchFamily="34" charset="0"/>
                <a:cs typeface="Arial" panose="020B0604020202020204" pitchFamily="34" charset="0"/>
              </a:defRPr>
            </a:lvl1pPr>
          </a:lstStyle>
          <a:p>
            <a:pPr lvl="0"/>
            <a:r>
              <a:rPr lang="en-US"/>
              <a:t>Insert Object</a:t>
            </a:r>
          </a:p>
        </p:txBody>
      </p:sp>
      <p:pic>
        <p:nvPicPr>
          <p:cNvPr id="20" name="Picture 19" descr="A picture containing text, clipart&#10;&#10;Description automatically generated">
            <a:extLst>
              <a:ext uri="{FF2B5EF4-FFF2-40B4-BE49-F238E27FC236}">
                <a16:creationId xmlns:a16="http://schemas.microsoft.com/office/drawing/2014/main" id="{43D1B61F-957F-4222-7DF8-C487042664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 y="6379868"/>
            <a:ext cx="1300163" cy="367307"/>
          </a:xfrm>
          <a:prstGeom prst="rect">
            <a:avLst/>
          </a:prstGeom>
        </p:spPr>
      </p:pic>
      <p:cxnSp>
        <p:nvCxnSpPr>
          <p:cNvPr id="22" name="Straight Connector 21">
            <a:extLst>
              <a:ext uri="{FF2B5EF4-FFF2-40B4-BE49-F238E27FC236}">
                <a16:creationId xmlns:a16="http://schemas.microsoft.com/office/drawing/2014/main" id="{CAF90DDC-78B6-831F-0A87-47CFF59FB2FF}"/>
              </a:ext>
            </a:extLst>
          </p:cNvPr>
          <p:cNvCxnSpPr/>
          <p:nvPr/>
        </p:nvCxnSpPr>
        <p:spPr>
          <a:xfrm>
            <a:off x="278607" y="6327775"/>
            <a:ext cx="8672513" cy="0"/>
          </a:xfrm>
          <a:prstGeom prst="line">
            <a:avLst/>
          </a:prstGeom>
          <a:ln w="12700">
            <a:solidFill>
              <a:srgbClr val="004579"/>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9808FF-DEC0-6BC8-54D5-20E495A48072}"/>
              </a:ext>
            </a:extLst>
          </p:cNvPr>
          <p:cNvSpPr>
            <a:spLocks noGrp="1"/>
          </p:cNvSpPr>
          <p:nvPr>
            <p:ph type="body" sz="quarter" idx="16" hasCustomPrompt="1"/>
          </p:nvPr>
        </p:nvSpPr>
        <p:spPr>
          <a:xfrm>
            <a:off x="371476" y="2130425"/>
            <a:ext cx="3529013" cy="3875088"/>
          </a:xfrm>
        </p:spPr>
        <p:txBody>
          <a:bodyPr>
            <a:normAutofit/>
          </a:bodyPr>
          <a:lstStyle>
            <a:lvl1pPr marL="257175" indent="-257175">
              <a:lnSpc>
                <a:spcPct val="100000"/>
              </a:lnSpc>
              <a:spcBef>
                <a:spcPts val="0"/>
              </a:spcBef>
              <a:spcAft>
                <a:spcPts val="338"/>
              </a:spcAft>
              <a:buClr>
                <a:srgbClr val="004579"/>
              </a:buClr>
              <a:buFont typeface="Arial" panose="020B0604020202020204" pitchFamily="34" charset="0"/>
              <a:buChar char="•"/>
              <a:defRPr sz="1125">
                <a:latin typeface="Arial" panose="020B0604020202020204" pitchFamily="34" charset="0"/>
                <a:cs typeface="Arial" panose="020B0604020202020204" pitchFamily="34" charset="0"/>
              </a:defRPr>
            </a:lvl1pPr>
            <a:lvl2pPr marL="385763" indent="-128588">
              <a:lnSpc>
                <a:spcPct val="100000"/>
              </a:lnSpc>
              <a:spcBef>
                <a:spcPts val="0"/>
              </a:spcBef>
              <a:spcAft>
                <a:spcPts val="338"/>
              </a:spcAft>
              <a:buClr>
                <a:srgbClr val="004579"/>
              </a:buClr>
              <a:buFont typeface="Courier New" panose="02070309020205020404" pitchFamily="49" charset="0"/>
              <a:buChar char="o"/>
              <a:defRPr sz="1125">
                <a:latin typeface="Arial" panose="020B0604020202020204" pitchFamily="34" charset="0"/>
                <a:cs typeface="Arial" panose="020B0604020202020204" pitchFamily="34" charset="0"/>
              </a:defRPr>
            </a:lvl2pPr>
            <a:lvl3pPr marL="642938" indent="-128588">
              <a:lnSpc>
                <a:spcPct val="100000"/>
              </a:lnSpc>
              <a:spcBef>
                <a:spcPts val="0"/>
              </a:spcBef>
              <a:spcAft>
                <a:spcPts val="338"/>
              </a:spcAft>
              <a:buClr>
                <a:srgbClr val="004579"/>
              </a:buClr>
              <a:buFont typeface="Wingdings" panose="05000000000000000000" pitchFamily="2" charset="2"/>
              <a:buChar char="§"/>
              <a:defRPr sz="1125">
                <a:latin typeface="Arial" panose="020B0604020202020204" pitchFamily="34" charset="0"/>
                <a:cs typeface="Arial" panose="020B0604020202020204" pitchFamily="34" charset="0"/>
              </a:defRPr>
            </a:lvl3pPr>
            <a:lvl4pPr marL="771525" indent="0">
              <a:buNone/>
              <a:defRPr/>
            </a:lvl4pPr>
          </a:lstStyle>
          <a:p>
            <a:pPr lvl="0"/>
            <a:r>
              <a:rPr lang="en-US"/>
              <a:t>Body Copy – Arial – 20 pt</a:t>
            </a:r>
          </a:p>
          <a:p>
            <a:pPr lvl="1"/>
            <a:r>
              <a:rPr lang="en-US"/>
              <a:t>Second level – Arial – 20 pt </a:t>
            </a:r>
          </a:p>
          <a:p>
            <a:pPr lvl="2"/>
            <a:r>
              <a:rPr lang="en-US"/>
              <a:t>Third level – Arial – 20 pt </a:t>
            </a:r>
          </a:p>
        </p:txBody>
      </p:sp>
      <p:sp>
        <p:nvSpPr>
          <p:cNvPr id="3" name="TextBox 2">
            <a:extLst>
              <a:ext uri="{FF2B5EF4-FFF2-40B4-BE49-F238E27FC236}">
                <a16:creationId xmlns:a16="http://schemas.microsoft.com/office/drawing/2014/main" id="{43658679-EFE7-8379-F78B-D7122862D643}"/>
              </a:ext>
            </a:extLst>
          </p:cNvPr>
          <p:cNvSpPr txBox="1"/>
          <p:nvPr/>
        </p:nvSpPr>
        <p:spPr>
          <a:xfrm>
            <a:off x="4757737" y="6467972"/>
            <a:ext cx="3843338" cy="161583"/>
          </a:xfrm>
          <a:prstGeom prst="rect">
            <a:avLst/>
          </a:prstGeom>
          <a:noFill/>
        </p:spPr>
        <p:txBody>
          <a:bodyPr wrap="square">
            <a:spAutoFit/>
          </a:bodyPr>
          <a:lstStyle/>
          <a:p>
            <a:r>
              <a:rPr lang="en-US" sz="450" b="1" kern="1200">
                <a:solidFill>
                  <a:srgbClr val="0077B5"/>
                </a:solidFill>
                <a:latin typeface="Arial" panose="020B0604020202020204" pitchFamily="34" charset="0"/>
                <a:ea typeface="+mn-ea"/>
                <a:cs typeface="Arial" panose="020B0604020202020204" pitchFamily="34" charset="0"/>
              </a:rPr>
              <a:t>MEMBER-CENTERED</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DATA-DRIVEN</a:t>
            </a:r>
            <a:r>
              <a:rPr lang="en-US" sz="450" b="1">
                <a:solidFill>
                  <a:srgbClr val="0077B5"/>
                </a:solidFill>
                <a:latin typeface="Arial" panose="020B0604020202020204" pitchFamily="34" charset="0"/>
                <a:cs typeface="Arial" panose="020B0604020202020204" pitchFamily="34" charset="0"/>
              </a:rPr>
              <a:t> </a:t>
            </a:r>
            <a:r>
              <a:rPr lang="en-US" sz="450" b="1">
                <a:latin typeface="Arial" panose="020B0604020202020204" pitchFamily="34" charset="0"/>
                <a:cs typeface="Arial" panose="020B0604020202020204" pitchFamily="34" charset="0"/>
              </a:rPr>
              <a:t> </a:t>
            </a:r>
            <a:r>
              <a:rPr lang="en-US" sz="450" b="1" kern="1200">
                <a:solidFill>
                  <a:srgbClr val="005E9E"/>
                </a:solidFill>
                <a:latin typeface="Arial" panose="020B0604020202020204" pitchFamily="34" charset="0"/>
                <a:ea typeface="+mn-ea"/>
                <a:cs typeface="Arial" panose="020B0604020202020204" pitchFamily="34" charset="0"/>
              </a:rPr>
              <a:t>INCLUSIVE</a:t>
            </a:r>
            <a:r>
              <a:rPr lang="en-US" sz="450" b="1">
                <a:solidFill>
                  <a:srgbClr val="800020"/>
                </a:solidFill>
                <a:latin typeface="Arial" panose="020B0604020202020204" pitchFamily="34" charset="0"/>
                <a:cs typeface="Arial" panose="020B0604020202020204" pitchFamily="34" charset="0"/>
              </a:rPr>
              <a:t>  </a:t>
            </a:r>
            <a:r>
              <a:rPr lang="en-US" sz="450" b="1">
                <a:solidFill>
                  <a:srgbClr val="00522C"/>
                </a:solidFill>
                <a:latin typeface="Arial" panose="020B0604020202020204" pitchFamily="34" charset="0"/>
                <a:cs typeface="Arial" panose="020B0604020202020204" pitchFamily="34" charset="0"/>
              </a:rPr>
              <a:t>COLLABORATIVE</a:t>
            </a:r>
            <a:r>
              <a:rPr lang="en-US" sz="450" b="1">
                <a:latin typeface="Arial" panose="020B0604020202020204" pitchFamily="34" charset="0"/>
                <a:cs typeface="Arial" panose="020B0604020202020204" pitchFamily="34" charset="0"/>
              </a:rPr>
              <a:t>  </a:t>
            </a:r>
            <a:r>
              <a:rPr lang="en-US" sz="450" b="1" kern="1200">
                <a:solidFill>
                  <a:srgbClr val="004579"/>
                </a:solidFill>
                <a:latin typeface="Arial" panose="020B0604020202020204" pitchFamily="34" charset="0"/>
                <a:ea typeface="+mn-ea"/>
                <a:cs typeface="Arial" panose="020B0604020202020204" pitchFamily="34" charset="0"/>
              </a:rPr>
              <a:t>TRANSPARENT</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INTEGRITY</a:t>
            </a:r>
          </a:p>
        </p:txBody>
      </p:sp>
    </p:spTree>
    <p:extLst>
      <p:ext uri="{BB962C8B-B14F-4D97-AF65-F5344CB8AC3E}">
        <p14:creationId xmlns:p14="http://schemas.microsoft.com/office/powerpoint/2010/main" val="188326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3C7305-52F7-49BC-B3BF-7194D70178C1}" type="datetime1">
              <a:rPr lang="en-US" smtClean="0"/>
              <a:t>5/11/2026</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0E0B9-6FAF-403E-9F15-136A38E3D574}" type="datetime1">
              <a:rPr lang="en-US" smtClean="0"/>
              <a:t>5/11/2026</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640BB-99B6-416B-88F7-D6870326FA0F}" type="datetime1">
              <a:rPr lang="en-US" smtClean="0"/>
              <a:t>5/11/2026</a:t>
            </a:fld>
            <a:endParaRPr lang="en-US"/>
          </a:p>
        </p:txBody>
      </p:sp>
      <p:sp>
        <p:nvSpPr>
          <p:cNvPr id="6" name="Footer Placeholder 5"/>
          <p:cNvSpPr>
            <a:spLocks noGrp="1"/>
          </p:cNvSpPr>
          <p:nvPr>
            <p:ph type="ftr" sz="quarter" idx="11"/>
          </p:nvPr>
        </p:nvSpPr>
        <p:spPr/>
        <p:txBody>
          <a:bodyPr/>
          <a:lstStyle/>
          <a:p>
            <a:r>
              <a:rPr lang="en-US"/>
              <a:t>Maine Department of Health and Human Services</a:t>
            </a:r>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40A053-4859-4DC6-A8DC-6431CC4CFD73}" type="datetime1">
              <a:rPr lang="en-US" smtClean="0"/>
              <a:t>5/11/2026</a:t>
            </a:fld>
            <a:endParaRPr lang="en-US"/>
          </a:p>
        </p:txBody>
      </p:sp>
      <p:sp>
        <p:nvSpPr>
          <p:cNvPr id="8" name="Footer Placeholder 7"/>
          <p:cNvSpPr>
            <a:spLocks noGrp="1"/>
          </p:cNvSpPr>
          <p:nvPr>
            <p:ph type="ftr" sz="quarter" idx="11"/>
          </p:nvPr>
        </p:nvSpPr>
        <p:spPr/>
        <p:txBody>
          <a:bodyPr/>
          <a:lstStyle/>
          <a:p>
            <a:r>
              <a:rPr lang="en-US"/>
              <a:t>Maine Department of Health and Human Services</a:t>
            </a:r>
          </a:p>
        </p:txBody>
      </p:sp>
      <p:sp>
        <p:nvSpPr>
          <p:cNvPr id="9" name="Slide Number Placeholder 8"/>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D6E0B-A923-4CE2-8E84-A05641F4546A}" type="datetime1">
              <a:rPr lang="en-US" smtClean="0"/>
              <a:t>5/11/2026</a:t>
            </a:fld>
            <a:endParaRPr lang="en-US"/>
          </a:p>
        </p:txBody>
      </p:sp>
      <p:sp>
        <p:nvSpPr>
          <p:cNvPr id="4" name="Footer Placeholder 3"/>
          <p:cNvSpPr>
            <a:spLocks noGrp="1"/>
          </p:cNvSpPr>
          <p:nvPr>
            <p:ph type="ftr" sz="quarter" idx="11"/>
          </p:nvPr>
        </p:nvSpPr>
        <p:spPr/>
        <p:txBody>
          <a:bodyPr/>
          <a:lstStyle/>
          <a:p>
            <a:r>
              <a:rPr lang="en-US"/>
              <a:t>Maine Department of Health and Human Services</a:t>
            </a:r>
          </a:p>
        </p:txBody>
      </p:sp>
      <p:sp>
        <p:nvSpPr>
          <p:cNvPr id="5" name="Slide Number Placeholder 4"/>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70A87-BAE6-4D5D-86DF-3F13CB3AEEA6}" type="datetime1">
              <a:rPr lang="en-US" smtClean="0"/>
              <a:t>5/11/2026</a:t>
            </a:fld>
            <a:endParaRPr lang="en-US"/>
          </a:p>
        </p:txBody>
      </p:sp>
      <p:sp>
        <p:nvSpPr>
          <p:cNvPr id="3" name="Footer Placeholder 2"/>
          <p:cNvSpPr>
            <a:spLocks noGrp="1"/>
          </p:cNvSpPr>
          <p:nvPr>
            <p:ph type="ftr" sz="quarter" idx="11"/>
          </p:nvPr>
        </p:nvSpPr>
        <p:spPr/>
        <p:txBody>
          <a:bodyPr/>
          <a:lstStyle/>
          <a:p>
            <a:r>
              <a:rPr lang="en-US"/>
              <a:t>Maine Department of Health and Human Services</a:t>
            </a:r>
          </a:p>
        </p:txBody>
      </p:sp>
      <p:sp>
        <p:nvSpPr>
          <p:cNvPr id="4" name="Slide Number Placeholder 3"/>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ADEC63-C81A-4615-9583-045C5499212E}" type="datetime1">
              <a:rPr lang="en-US" smtClean="0"/>
              <a:t>5/11/2026</a:t>
            </a:fld>
            <a:endParaRPr lang="en-US"/>
          </a:p>
        </p:txBody>
      </p:sp>
      <p:sp>
        <p:nvSpPr>
          <p:cNvPr id="6" name="Footer Placeholder 5"/>
          <p:cNvSpPr>
            <a:spLocks noGrp="1"/>
          </p:cNvSpPr>
          <p:nvPr>
            <p:ph type="ftr" sz="quarter" idx="11"/>
          </p:nvPr>
        </p:nvSpPr>
        <p:spPr/>
        <p:txBody>
          <a:bodyPr/>
          <a:lstStyle/>
          <a:p>
            <a:r>
              <a:rPr lang="en-US"/>
              <a:t>Maine Department of Health and Human Services</a:t>
            </a:r>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0A2C0-A722-4512-AD22-3A6B340CC446}" type="datetime1">
              <a:rPr lang="en-US" smtClean="0"/>
              <a:t>5/11/2026</a:t>
            </a:fld>
            <a:endParaRPr lang="en-US"/>
          </a:p>
        </p:txBody>
      </p:sp>
      <p:sp>
        <p:nvSpPr>
          <p:cNvPr id="6" name="Footer Placeholder 5"/>
          <p:cNvSpPr>
            <a:spLocks noGrp="1"/>
          </p:cNvSpPr>
          <p:nvPr>
            <p:ph type="ftr" sz="quarter" idx="11"/>
          </p:nvPr>
        </p:nvSpPr>
        <p:spPr/>
        <p:txBody>
          <a:bodyPr/>
          <a:lstStyle/>
          <a:p>
            <a:r>
              <a:rPr lang="en-US"/>
              <a:t>Maine Department of Health and Human Services</a:t>
            </a:r>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5E651-5E7C-447B-8E63-5B75A8F360CB}" type="datetime1">
              <a:rPr lang="en-US" smtClean="0"/>
              <a:t>5/11/2026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Maine Department of Health and Human Services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82BC9-63B1-475F-82C3-3D3DE5316FF5}" type="slidenum">
              <a:rPr lang="en-US" smtClean="0"/>
              <a:t>‹#›</a:t>
            </a:fld>
            <a:endParaRPr lang="en-US"/>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edicaid.gov/medicaid/quality-of-care/quality-improvement/measuring-and-improving-quality-home-and-community-based-servic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hyperlink" Target="https://mainecareerswithpurpose.org/" TargetMode="External"/><Relationship Id="rId3" Type="http://schemas.openxmlformats.org/officeDocument/2006/relationships/notesSlide" Target="../notesSlides/notesSlide14.xml"/><Relationship Id="rId7" Type="http://schemas.openxmlformats.org/officeDocument/2006/relationships/hyperlink" Target="https://www.youtube.com/watch?v=ndX32lKatw0&amp;t=7s"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s://www.youtube.com/watch?v=Oep7f2VZgi4&amp;t=16s" TargetMode="External"/><Relationship Id="rId5" Type="http://schemas.openxmlformats.org/officeDocument/2006/relationships/hyperlink" Target="https://www.youtube.com/watch?v=V6jmf7nNDXE" TargetMode="Externa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www.mainedirectcarepros.org/wp-content/uploads/2025/12/Direct_Care__Support_Professional_AC_Evaluation_Report.pdf"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4" y="188742"/>
            <a:ext cx="9144001" cy="2317072"/>
          </a:xfrm>
          <a:solidFill>
            <a:srgbClr val="004D80"/>
          </a:solidFill>
        </p:spPr>
        <p:txBody>
          <a:bodyPr>
            <a:noAutofit/>
          </a:bodyPr>
          <a:lstStyle/>
          <a:p>
            <a:br>
              <a:rPr lang="en-US" sz="3600">
                <a:solidFill>
                  <a:schemeClr val="bg1"/>
                </a:solidFill>
                <a:latin typeface="Times New Roman" panose="02020603050405020304" pitchFamily="18" charset="0"/>
                <a:cs typeface="Times New Roman" panose="02020603050405020304" pitchFamily="18" charset="0"/>
              </a:rPr>
            </a:br>
            <a:br>
              <a:rPr lang="en-US" sz="3600">
                <a:solidFill>
                  <a:schemeClr val="bg1"/>
                </a:solidFill>
                <a:latin typeface="Times New Roman" panose="02020603050405020304" pitchFamily="18" charset="0"/>
                <a:cs typeface="Times New Roman" panose="02020603050405020304" pitchFamily="18" charset="0"/>
              </a:rPr>
            </a:br>
            <a:br>
              <a:rPr lang="en-US" sz="3600">
                <a:solidFill>
                  <a:schemeClr val="bg1"/>
                </a:solidFill>
                <a:latin typeface="Times New Roman" panose="02020603050405020304" pitchFamily="18" charset="0"/>
                <a:cs typeface="Times New Roman" panose="02020603050405020304" pitchFamily="18" charset="0"/>
              </a:rPr>
            </a:br>
            <a:r>
              <a:rPr lang="en-US" sz="4200" b="1">
                <a:solidFill>
                  <a:schemeClr val="bg1"/>
                </a:solidFill>
                <a:latin typeface="Times New Roman" panose="02020603050405020304" pitchFamily="18" charset="0"/>
                <a:cs typeface="Times New Roman" panose="02020603050405020304" pitchFamily="18" charset="0"/>
              </a:rPr>
              <a:t>Advancing Policy for Older Mainers</a:t>
            </a:r>
            <a:br>
              <a:rPr lang="en-US" sz="3600">
                <a:solidFill>
                  <a:schemeClr val="bg1"/>
                </a:solidFill>
                <a:latin typeface="Times New Roman" panose="02020603050405020304" pitchFamily="18" charset="0"/>
                <a:cs typeface="Times New Roman" panose="02020603050405020304" pitchFamily="18" charset="0"/>
              </a:rPr>
            </a:br>
            <a:r>
              <a:rPr lang="en-US" sz="4000">
                <a:solidFill>
                  <a:schemeClr val="bg1"/>
                </a:solidFill>
                <a:latin typeface="Times New Roman" panose="02020603050405020304" pitchFamily="18" charset="0"/>
                <a:cs typeface="Times New Roman" panose="02020603050405020304" pitchFamily="18" charset="0"/>
              </a:rPr>
              <a:t>33</a:t>
            </a:r>
            <a:r>
              <a:rPr lang="en-US" sz="4000" baseline="30000">
                <a:solidFill>
                  <a:schemeClr val="bg1"/>
                </a:solidFill>
                <a:latin typeface="Times New Roman" panose="02020603050405020304" pitchFamily="18" charset="0"/>
                <a:cs typeface="Times New Roman" panose="02020603050405020304" pitchFamily="18" charset="0"/>
              </a:rPr>
              <a:t>rd</a:t>
            </a:r>
            <a:r>
              <a:rPr lang="en-US" sz="4000">
                <a:solidFill>
                  <a:schemeClr val="bg1"/>
                </a:solidFill>
                <a:latin typeface="Times New Roman" panose="02020603050405020304" pitchFamily="18" charset="0"/>
                <a:cs typeface="Times New Roman" panose="02020603050405020304" pitchFamily="18" charset="0"/>
              </a:rPr>
              <a:t> Maine Geriatrics Conference </a:t>
            </a:r>
            <a:br>
              <a:rPr lang="en-US" sz="4000">
                <a:solidFill>
                  <a:schemeClr val="bg1"/>
                </a:solidFill>
                <a:latin typeface="Times New Roman" panose="02020603050405020304" pitchFamily="18" charset="0"/>
                <a:cs typeface="Times New Roman" panose="02020603050405020304" pitchFamily="18" charset="0"/>
              </a:rPr>
            </a:br>
            <a:br>
              <a:rPr lang="en-US" sz="3600">
                <a:solidFill>
                  <a:schemeClr val="bg1"/>
                </a:solidFill>
                <a:latin typeface="Times New Roman" panose="02020603050405020304" pitchFamily="18" charset="0"/>
                <a:cs typeface="Times New Roman" panose="02020603050405020304" pitchFamily="18" charset="0"/>
              </a:rPr>
            </a:br>
            <a:br>
              <a:rPr lang="en-US" sz="3600">
                <a:solidFill>
                  <a:schemeClr val="bg1"/>
                </a:solidFill>
                <a:latin typeface="Times New Roman" panose="02020603050405020304" pitchFamily="18" charset="0"/>
                <a:cs typeface="Times New Roman" panose="02020603050405020304" pitchFamily="18" charset="0"/>
              </a:rPr>
            </a:br>
            <a:endParaRPr lang="en-US" sz="360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72861" y="2697018"/>
            <a:ext cx="8424909" cy="3996745"/>
          </a:xfrm>
        </p:spPr>
        <p:txBody>
          <a:bodyPr vert="horz" lIns="91440" tIns="45720" rIns="91440" bIns="45720" rtlCol="0" anchor="t">
            <a:noAutofit/>
          </a:bodyPr>
          <a:lstStyle/>
          <a:p>
            <a:pPr>
              <a:spcBef>
                <a:spcPts val="600"/>
              </a:spcBef>
            </a:pPr>
            <a:r>
              <a:rPr lang="en-US" sz="2800">
                <a:latin typeface="Times New Roman"/>
                <a:cs typeface="Times New Roman"/>
              </a:rPr>
              <a:t>Elizabeth Hopkins</a:t>
            </a:r>
          </a:p>
          <a:p>
            <a:pPr>
              <a:spcBef>
                <a:spcPts val="600"/>
              </a:spcBef>
            </a:pPr>
            <a:r>
              <a:rPr lang="en-US" sz="2800">
                <a:latin typeface="Times New Roman"/>
                <a:cs typeface="Times New Roman"/>
              </a:rPr>
              <a:t>Director </a:t>
            </a:r>
            <a:endParaRPr lang="en-US" sz="2800">
              <a:latin typeface="Times New Roman" panose="02020603050405020304" pitchFamily="18" charset="0"/>
              <a:cs typeface="Times New Roman" panose="02020603050405020304" pitchFamily="18" charset="0"/>
            </a:endParaRPr>
          </a:p>
          <a:p>
            <a:pPr>
              <a:spcBef>
                <a:spcPts val="600"/>
              </a:spcBef>
            </a:pPr>
            <a:r>
              <a:rPr lang="en-US" sz="2800">
                <a:latin typeface="Times New Roman" panose="02020603050405020304" pitchFamily="18" charset="0"/>
                <a:cs typeface="Times New Roman" panose="02020603050405020304" pitchFamily="18" charset="0"/>
              </a:rPr>
              <a:t>Office of Aging &amp; Disability Services </a:t>
            </a:r>
          </a:p>
          <a:p>
            <a:pPr>
              <a:spcBef>
                <a:spcPts val="600"/>
              </a:spcBef>
            </a:pPr>
            <a:r>
              <a:rPr lang="en-US" sz="2800">
                <a:latin typeface="Times New Roman" panose="02020603050405020304" pitchFamily="18" charset="0"/>
                <a:cs typeface="Times New Roman" panose="02020603050405020304" pitchFamily="18" charset="0"/>
              </a:rPr>
              <a:t>Maine Department of Health and Human Services</a:t>
            </a:r>
          </a:p>
          <a:p>
            <a:pPr>
              <a:spcBef>
                <a:spcPts val="600"/>
              </a:spcBef>
            </a:pPr>
            <a:r>
              <a:rPr lang="en-US" sz="2800">
                <a:latin typeface="Times New Roman"/>
                <a:cs typeface="Times New Roman"/>
              </a:rPr>
              <a:t>May 20, 2026</a:t>
            </a:r>
            <a:endParaRPr lang="en-US" sz="28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368" y="5396499"/>
            <a:ext cx="1297264" cy="1297264"/>
          </a:xfrm>
          <a:prstGeom prst="rect">
            <a:avLst/>
          </a:prstGeom>
        </p:spPr>
      </p:pic>
    </p:spTree>
    <p:custDataLst>
      <p:tags r:id="rId1"/>
    </p:custDataLst>
    <p:extLst>
      <p:ext uri="{BB962C8B-B14F-4D97-AF65-F5344CB8AC3E}">
        <p14:creationId xmlns:p14="http://schemas.microsoft.com/office/powerpoint/2010/main" val="17151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E0F0B-AC77-4086-A39F-79F451570047}"/>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6D5FBC64-64D0-6120-385A-1FD92911242C}"/>
              </a:ext>
            </a:extLst>
          </p:cNvPr>
          <p:cNvSpPr txBox="1">
            <a:spLocks noChangeArrowheads="1"/>
          </p:cNvSpPr>
          <p:nvPr/>
        </p:nvSpPr>
        <p:spPr bwMode="auto">
          <a:xfrm>
            <a:off x="-9432" y="30779"/>
            <a:ext cx="9162864" cy="1508105"/>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3600" b="1">
                <a:solidFill>
                  <a:schemeClr val="bg1"/>
                </a:solidFill>
                <a:latin typeface="Times New Roman"/>
                <a:cs typeface="Times New Roman"/>
              </a:rPr>
              <a:t> Federal Home and Community-Based Access Rule</a:t>
            </a:r>
          </a:p>
          <a:p>
            <a:pPr algn="ctr"/>
            <a:endParaRPr lang="en-US" sz="10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66DF10F-083C-F4F9-801A-786E0E68D346}"/>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10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B5ABDB3-40A0-E295-69F6-57397BEC5600}"/>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10" name="Content Placeholder 2">
            <a:extLst>
              <a:ext uri="{FF2B5EF4-FFF2-40B4-BE49-F238E27FC236}">
                <a16:creationId xmlns:a16="http://schemas.microsoft.com/office/drawing/2014/main" id="{7A16C91D-696B-0BE9-E703-A28CBB4216FB}"/>
              </a:ext>
            </a:extLst>
          </p:cNvPr>
          <p:cNvSpPr>
            <a:spLocks noGrp="1"/>
          </p:cNvSpPr>
          <p:nvPr>
            <p:ph idx="1"/>
          </p:nvPr>
        </p:nvSpPr>
        <p:spPr>
          <a:xfrm>
            <a:off x="260604" y="1520456"/>
            <a:ext cx="8622792" cy="4598826"/>
          </a:xfrm>
        </p:spPr>
        <p:txBody>
          <a:bodyPr vert="horz" lIns="91440" tIns="45720" rIns="91440" bIns="45720" rtlCol="0" anchor="t">
            <a:noAutofit/>
          </a:bodyPr>
          <a:lstStyle/>
          <a:p>
            <a:pPr marL="457200" lvl="1" indent="0">
              <a:spcBef>
                <a:spcPts val="0"/>
              </a:spcBef>
              <a:buNone/>
            </a:pPr>
            <a:endParaRPr lang="en-US" sz="2400">
              <a:latin typeface="Times New Roman" panose="02020603050405020304" pitchFamily="18" charset="0"/>
              <a:cs typeface="Times New Roman" panose="02020603050405020304" pitchFamily="18" charset="0"/>
            </a:endParaRPr>
          </a:p>
          <a:p>
            <a:pPr marL="457200" lvl="1" indent="0">
              <a:spcBef>
                <a:spcPts val="0"/>
              </a:spcBef>
              <a:buNone/>
            </a:pPr>
            <a:endParaRPr lang="en-US" sz="2400">
              <a:latin typeface="Times New Roman" panose="02020603050405020304" pitchFamily="18" charset="0"/>
              <a:cs typeface="Times New Roman" panose="02020603050405020304" pitchFamily="18" charset="0"/>
            </a:endParaRPr>
          </a:p>
        </p:txBody>
      </p:sp>
      <p:sp>
        <p:nvSpPr>
          <p:cNvPr id="3" name="Rectangle 2" descr="Summary of Access Rule components">
            <a:extLst>
              <a:ext uri="{FF2B5EF4-FFF2-40B4-BE49-F238E27FC236}">
                <a16:creationId xmlns:a16="http://schemas.microsoft.com/office/drawing/2014/main" id="{C7571889-528E-DCCF-7AF0-A366D8F6AB5D}"/>
              </a:ext>
            </a:extLst>
          </p:cNvPr>
          <p:cNvSpPr/>
          <p:nvPr/>
        </p:nvSpPr>
        <p:spPr>
          <a:xfrm>
            <a:off x="608194" y="1698863"/>
            <a:ext cx="3471737" cy="2226391"/>
          </a:xfrm>
          <a:prstGeom prst="rect">
            <a:avLst/>
          </a:prstGeom>
          <a:solidFill>
            <a:srgbClr val="EFF3F7"/>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7" tIns="53997" rIns="53997" bIns="53997" numCol="1" spcCol="0" rtlCol="0" fromWordArt="0" anchor="ctr" anchorCtr="0" forceAA="0" compatLnSpc="1">
            <a:prstTxWarp prst="textNoShape">
              <a:avLst/>
            </a:prstTxWarp>
            <a:noAutofit/>
          </a:bodyPr>
          <a:lstStyle/>
          <a:p>
            <a:pPr marL="285709" indent="-285709" defTabSz="914269">
              <a:buFont typeface="Wingdings" panose="05000000000000000000" pitchFamily="2" charset="2"/>
              <a:buChar char="Ø"/>
              <a:defRPr/>
            </a:pPr>
            <a:r>
              <a:rPr lang="en-US" sz="1400">
                <a:solidFill>
                  <a:srgbClr val="002B49"/>
                </a:solidFill>
                <a:latin typeface="Arial"/>
                <a:cs typeface="Helvetica"/>
              </a:rPr>
              <a:t>Federal rule finalized in May 2024</a:t>
            </a:r>
          </a:p>
          <a:p>
            <a:pPr defTabSz="914269">
              <a:defRPr/>
            </a:pPr>
            <a:endParaRPr lang="en-US" sz="1400">
              <a:solidFill>
                <a:srgbClr val="002B49"/>
              </a:solidFill>
              <a:latin typeface="Arial"/>
              <a:cs typeface="Helvetica"/>
            </a:endParaRPr>
          </a:p>
          <a:p>
            <a:pPr marL="285709" indent="-285709" defTabSz="914269">
              <a:buFont typeface="Wingdings" panose="05000000000000000000" pitchFamily="2" charset="2"/>
              <a:buChar char="Ø"/>
              <a:defRPr/>
            </a:pPr>
            <a:r>
              <a:rPr lang="en-US" sz="1400">
                <a:solidFill>
                  <a:srgbClr val="002B49"/>
                </a:solidFill>
                <a:latin typeface="Arial"/>
                <a:cs typeface="Helvetica"/>
              </a:rPr>
              <a:t>This rule includes provisions that apply to Medicaid </a:t>
            </a:r>
            <a:r>
              <a:rPr lang="en-US" sz="1400" b="1">
                <a:solidFill>
                  <a:srgbClr val="002B49"/>
                </a:solidFill>
                <a:latin typeface="Arial"/>
                <a:cs typeface="Helvetica"/>
              </a:rPr>
              <a:t>home and community-based services (HCBS)</a:t>
            </a:r>
            <a:endParaRPr lang="en-US" sz="1400">
              <a:solidFill>
                <a:srgbClr val="002B49"/>
              </a:solidFill>
              <a:latin typeface="Arial"/>
              <a:cs typeface="Helvetica"/>
            </a:endParaRPr>
          </a:p>
          <a:p>
            <a:pPr marL="285709" indent="-285709" defTabSz="914269">
              <a:buFont typeface="Wingdings" panose="05000000000000000000" pitchFamily="2" charset="2"/>
              <a:buChar char="Ø"/>
              <a:defRPr/>
            </a:pPr>
            <a:endParaRPr lang="en-US" sz="1400">
              <a:solidFill>
                <a:srgbClr val="002B49"/>
              </a:solidFill>
              <a:latin typeface="Arial"/>
              <a:cs typeface="Helvetica"/>
            </a:endParaRPr>
          </a:p>
          <a:p>
            <a:pPr marL="285709" indent="-285709" defTabSz="945947">
              <a:buFont typeface="Wingdings" panose="05000000000000000000" pitchFamily="2" charset="2"/>
              <a:buChar char="Ø"/>
              <a:defRPr/>
            </a:pPr>
            <a:r>
              <a:rPr lang="en-US" sz="1400">
                <a:solidFill>
                  <a:srgbClr val="002B49"/>
                </a:solidFill>
                <a:latin typeface="Arial"/>
                <a:cs typeface="Helvetica"/>
              </a:rPr>
              <a:t>Updates current requirements as well as adds new requirements </a:t>
            </a:r>
          </a:p>
        </p:txBody>
      </p:sp>
      <p:sp>
        <p:nvSpPr>
          <p:cNvPr id="6" name="Rectangle 5">
            <a:extLst>
              <a:ext uri="{FF2B5EF4-FFF2-40B4-BE49-F238E27FC236}">
                <a16:creationId xmlns:a16="http://schemas.microsoft.com/office/drawing/2014/main" id="{F9545E7B-E98C-6BE9-BB7B-1CB55B8A6FA1}"/>
              </a:ext>
            </a:extLst>
          </p:cNvPr>
          <p:cNvSpPr/>
          <p:nvPr/>
        </p:nvSpPr>
        <p:spPr>
          <a:xfrm>
            <a:off x="1699049" y="1600258"/>
            <a:ext cx="1280093" cy="279403"/>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7" tIns="53997" rIns="53997" bIns="53997" numCol="1" spcCol="0" rtlCol="0" fromWordArt="0" anchor="ctr" anchorCtr="0" forceAA="0" compatLnSpc="1">
            <a:prstTxWarp prst="textNoShape">
              <a:avLst/>
            </a:prstTxWarp>
            <a:noAutofit/>
          </a:bodyPr>
          <a:lstStyle/>
          <a:p>
            <a:pPr marL="1588" algn="ctr" defTabSz="914269">
              <a:spcAft>
                <a:spcPts val="400"/>
              </a:spcAft>
              <a:defRPr/>
            </a:pPr>
            <a:r>
              <a:rPr lang="en-US" sz="1400" b="1">
                <a:solidFill>
                  <a:prstClr val="white"/>
                </a:solidFill>
                <a:latin typeface="Arial"/>
                <a:cs typeface="Helvetica" panose="020B0604020202020204" pitchFamily="34" charset="0"/>
              </a:rPr>
              <a:t>Summary</a:t>
            </a:r>
          </a:p>
        </p:txBody>
      </p:sp>
      <p:sp>
        <p:nvSpPr>
          <p:cNvPr id="7" name="Rectangle 6" descr="Rule goals">
            <a:extLst>
              <a:ext uri="{FF2B5EF4-FFF2-40B4-BE49-F238E27FC236}">
                <a16:creationId xmlns:a16="http://schemas.microsoft.com/office/drawing/2014/main" id="{529EDC80-1BD1-A92C-9999-B19C60230B6B}"/>
              </a:ext>
            </a:extLst>
          </p:cNvPr>
          <p:cNvSpPr/>
          <p:nvPr/>
        </p:nvSpPr>
        <p:spPr>
          <a:xfrm>
            <a:off x="613754" y="4344464"/>
            <a:ext cx="3500745" cy="1934798"/>
          </a:xfrm>
          <a:prstGeom prst="rect">
            <a:avLst/>
          </a:prstGeom>
          <a:solidFill>
            <a:srgbClr val="EFF3F7"/>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7" tIns="53997" rIns="53997" bIns="53997" numCol="1" spcCol="0" rtlCol="0" fromWordArt="0" anchor="ctr" anchorCtr="0" forceAA="0" compatLnSpc="1">
            <a:prstTxWarp prst="textNoShape">
              <a:avLst/>
            </a:prstTxWarp>
            <a:noAutofit/>
          </a:bodyPr>
          <a:lstStyle/>
          <a:p>
            <a:pPr marL="259147" indent="-259147" defTabSz="914269">
              <a:spcBef>
                <a:spcPts val="544"/>
              </a:spcBef>
              <a:buFont typeface="Wingdings" panose="05000000000000000000" pitchFamily="2" charset="2"/>
              <a:buChar char="Ø"/>
              <a:defRPr/>
            </a:pPr>
            <a:r>
              <a:rPr lang="en-US" sz="1400">
                <a:solidFill>
                  <a:srgbClr val="002B49"/>
                </a:solidFill>
                <a:latin typeface="Arial"/>
                <a:cs typeface="Helvetica" panose="020B0604020202020204" pitchFamily="34" charset="0"/>
              </a:rPr>
              <a:t>Increase access to HCBS services</a:t>
            </a:r>
          </a:p>
          <a:p>
            <a:pPr marL="259147" indent="-259147" defTabSz="914269">
              <a:buFont typeface="Wingdings" panose="05000000000000000000" pitchFamily="2" charset="2"/>
              <a:buChar char="Ø"/>
              <a:defRPr/>
            </a:pPr>
            <a:endParaRPr lang="en-US" sz="1400">
              <a:solidFill>
                <a:srgbClr val="002B49"/>
              </a:solidFill>
              <a:latin typeface="Arial"/>
              <a:cs typeface="Helvetica" panose="020B0604020202020204" pitchFamily="34" charset="0"/>
            </a:endParaRPr>
          </a:p>
          <a:p>
            <a:pPr marL="259147" indent="-259147" defTabSz="914269">
              <a:buFont typeface="Wingdings" panose="05000000000000000000" pitchFamily="2" charset="2"/>
              <a:buChar char="Ø"/>
              <a:defRPr/>
            </a:pPr>
            <a:r>
              <a:rPr lang="en-US" sz="1400">
                <a:solidFill>
                  <a:srgbClr val="002B49"/>
                </a:solidFill>
                <a:latin typeface="Arial"/>
                <a:cs typeface="Helvetica" panose="020B0604020202020204" pitchFamily="34" charset="0"/>
              </a:rPr>
              <a:t>Improve quality of HCBS services</a:t>
            </a:r>
          </a:p>
          <a:p>
            <a:pPr marL="259147" indent="-259147" defTabSz="914269">
              <a:buFont typeface="Wingdings" panose="05000000000000000000" pitchFamily="2" charset="2"/>
              <a:buChar char="Ø"/>
              <a:defRPr/>
            </a:pPr>
            <a:endParaRPr lang="en-US" sz="1400">
              <a:solidFill>
                <a:srgbClr val="002B49"/>
              </a:solidFill>
              <a:latin typeface="Arial"/>
              <a:cs typeface="Helvetica" panose="020B0604020202020204" pitchFamily="34" charset="0"/>
            </a:endParaRPr>
          </a:p>
          <a:p>
            <a:pPr marL="259147" indent="-259147" defTabSz="914269">
              <a:buFont typeface="Wingdings" panose="05000000000000000000" pitchFamily="2" charset="2"/>
              <a:buChar char="Ø"/>
              <a:defRPr/>
            </a:pPr>
            <a:r>
              <a:rPr lang="en-US" sz="1400">
                <a:solidFill>
                  <a:srgbClr val="002B49"/>
                </a:solidFill>
                <a:latin typeface="Arial"/>
                <a:cs typeface="Helvetica" panose="020B0604020202020204" pitchFamily="34" charset="0"/>
              </a:rPr>
              <a:t>Provide opportunities for members to have their voices heard </a:t>
            </a:r>
          </a:p>
          <a:p>
            <a:pPr marL="259147" indent="-259147" defTabSz="914269">
              <a:buFont typeface="Wingdings" panose="05000000000000000000" pitchFamily="2" charset="2"/>
              <a:buChar char="Ø"/>
              <a:defRPr/>
            </a:pPr>
            <a:endParaRPr lang="en-US" sz="1400">
              <a:solidFill>
                <a:srgbClr val="002B49"/>
              </a:solidFill>
              <a:latin typeface="Arial"/>
              <a:cs typeface="Helvetica" panose="020B0604020202020204" pitchFamily="34" charset="0"/>
            </a:endParaRPr>
          </a:p>
          <a:p>
            <a:pPr marL="259147" indent="-259147" defTabSz="914269">
              <a:buFont typeface="Wingdings" panose="05000000000000000000" pitchFamily="2" charset="2"/>
              <a:buChar char="Ø"/>
              <a:defRPr/>
            </a:pPr>
            <a:r>
              <a:rPr lang="en-US" sz="1400">
                <a:solidFill>
                  <a:srgbClr val="002B49"/>
                </a:solidFill>
                <a:latin typeface="Arial"/>
                <a:cs typeface="Helvetica" panose="020B0604020202020204" pitchFamily="34" charset="0"/>
              </a:rPr>
              <a:t>Increase data and information sharing</a:t>
            </a:r>
          </a:p>
        </p:txBody>
      </p:sp>
      <p:sp>
        <p:nvSpPr>
          <p:cNvPr id="9" name="Rectangle 8">
            <a:extLst>
              <a:ext uri="{FF2B5EF4-FFF2-40B4-BE49-F238E27FC236}">
                <a16:creationId xmlns:a16="http://schemas.microsoft.com/office/drawing/2014/main" id="{4B6E5AA1-4C2A-D626-8D83-79EBA410F13B}"/>
              </a:ext>
            </a:extLst>
          </p:cNvPr>
          <p:cNvSpPr/>
          <p:nvPr/>
        </p:nvSpPr>
        <p:spPr>
          <a:xfrm>
            <a:off x="1699176" y="4162323"/>
            <a:ext cx="1280093" cy="279403"/>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7" tIns="53997" rIns="53997" bIns="53997" numCol="1" spcCol="0" rtlCol="0" fromWordArt="0" anchor="ctr" anchorCtr="0" forceAA="0" compatLnSpc="1">
            <a:prstTxWarp prst="textNoShape">
              <a:avLst/>
            </a:prstTxWarp>
            <a:noAutofit/>
          </a:bodyPr>
          <a:lstStyle/>
          <a:p>
            <a:pPr marL="1588" algn="ctr" defTabSz="914269">
              <a:spcAft>
                <a:spcPts val="400"/>
              </a:spcAft>
              <a:defRPr/>
            </a:pPr>
            <a:r>
              <a:rPr lang="en-US" sz="1400" b="1">
                <a:solidFill>
                  <a:prstClr val="white"/>
                </a:solidFill>
                <a:latin typeface="Arial"/>
                <a:cs typeface="Helvetica" panose="020B0604020202020204" pitchFamily="34" charset="0"/>
              </a:rPr>
              <a:t>Rule Goals</a:t>
            </a:r>
          </a:p>
        </p:txBody>
      </p:sp>
      <p:grpSp>
        <p:nvGrpSpPr>
          <p:cNvPr id="11" name="Group 10" descr="Summary of Access Rule components">
            <a:extLst>
              <a:ext uri="{FF2B5EF4-FFF2-40B4-BE49-F238E27FC236}">
                <a16:creationId xmlns:a16="http://schemas.microsoft.com/office/drawing/2014/main" id="{05D55B56-6176-06F5-6AF1-FE176D4827AB}"/>
              </a:ext>
            </a:extLst>
          </p:cNvPr>
          <p:cNvGrpSpPr/>
          <p:nvPr/>
        </p:nvGrpSpPr>
        <p:grpSpPr>
          <a:xfrm>
            <a:off x="4227870" y="2104103"/>
            <a:ext cx="4811027" cy="3907814"/>
            <a:chOff x="4664231" y="1416683"/>
            <a:chExt cx="7220051" cy="4968946"/>
          </a:xfrm>
        </p:grpSpPr>
        <p:sp>
          <p:nvSpPr>
            <p:cNvPr id="12" name="Oval 11">
              <a:extLst>
                <a:ext uri="{FF2B5EF4-FFF2-40B4-BE49-F238E27FC236}">
                  <a16:creationId xmlns:a16="http://schemas.microsoft.com/office/drawing/2014/main" id="{BBAECBB0-0276-00FA-008C-058601DA81EB}"/>
                </a:ext>
              </a:extLst>
            </p:cNvPr>
            <p:cNvSpPr/>
            <p:nvPr/>
          </p:nvSpPr>
          <p:spPr>
            <a:xfrm>
              <a:off x="6212954" y="2046667"/>
              <a:ext cx="3657600" cy="3566160"/>
            </a:xfrm>
            <a:prstGeom prst="ellipse">
              <a:avLst/>
            </a:prstGeom>
            <a:noFill/>
            <a:ln w="28575">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7" tIns="53997" rIns="53997" bIns="53997" numCol="1" spcCol="0" rtlCol="0" fromWordArt="0" anchor="ctr" anchorCtr="0" forceAA="0" compatLnSpc="1">
              <a:prstTxWarp prst="textNoShape">
                <a:avLst/>
              </a:prstTxWarp>
              <a:noAutofit/>
            </a:bodyPr>
            <a:lstStyle/>
            <a:p>
              <a:pPr marL="1588" algn="ctr" defTabSz="914269">
                <a:spcAft>
                  <a:spcPts val="400"/>
                </a:spcAft>
                <a:defRPr/>
              </a:pPr>
              <a:endParaRPr lang="en-US" sz="1000">
                <a:solidFill>
                  <a:prstClr val="white"/>
                </a:solidFill>
                <a:latin typeface="Arial"/>
                <a:cs typeface="Helvetica" panose="020B0604020202020204" pitchFamily="34" charset="0"/>
              </a:endParaRPr>
            </a:p>
          </p:txBody>
        </p:sp>
        <p:sp>
          <p:nvSpPr>
            <p:cNvPr id="13" name="Oval 12">
              <a:extLst>
                <a:ext uri="{FF2B5EF4-FFF2-40B4-BE49-F238E27FC236}">
                  <a16:creationId xmlns:a16="http://schemas.microsoft.com/office/drawing/2014/main" id="{E363BECD-D35A-64D5-531B-236BBE327A16}"/>
                </a:ext>
              </a:extLst>
            </p:cNvPr>
            <p:cNvSpPr/>
            <p:nvPr/>
          </p:nvSpPr>
          <p:spPr>
            <a:xfrm>
              <a:off x="6944474" y="2732467"/>
              <a:ext cx="2194560" cy="2194560"/>
            </a:xfrm>
            <a:prstGeom prst="ellipse">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7" tIns="53997" rIns="53997" bIns="53997" numCol="1" spcCol="0" rtlCol="0" fromWordArt="0" anchor="ctr" anchorCtr="0" forceAA="0" compatLnSpc="1">
              <a:prstTxWarp prst="textNoShape">
                <a:avLst/>
              </a:prstTxWarp>
              <a:noAutofit/>
            </a:bodyPr>
            <a:lstStyle/>
            <a:p>
              <a:pPr marL="1588" algn="ctr" defTabSz="914269">
                <a:spcAft>
                  <a:spcPts val="400"/>
                </a:spcAft>
                <a:defRPr/>
              </a:pPr>
              <a:endParaRPr lang="en-US" sz="1000">
                <a:solidFill>
                  <a:prstClr val="white"/>
                </a:solidFill>
                <a:latin typeface="Arial"/>
                <a:cs typeface="Helvetica" panose="020B0604020202020204" pitchFamily="34" charset="0"/>
              </a:endParaRPr>
            </a:p>
          </p:txBody>
        </p:sp>
        <p:sp>
          <p:nvSpPr>
            <p:cNvPr id="14" name="Oval 13">
              <a:extLst>
                <a:ext uri="{FF2B5EF4-FFF2-40B4-BE49-F238E27FC236}">
                  <a16:creationId xmlns:a16="http://schemas.microsoft.com/office/drawing/2014/main" id="{AF9BE030-597A-6C18-7D27-A01DC1AD7900}"/>
                </a:ext>
              </a:extLst>
            </p:cNvPr>
            <p:cNvSpPr/>
            <p:nvPr/>
          </p:nvSpPr>
          <p:spPr>
            <a:xfrm>
              <a:off x="9657198" y="3545508"/>
              <a:ext cx="457200" cy="457200"/>
            </a:xfrm>
            <a:prstGeom prst="ellipse">
              <a:avLst/>
            </a:prstGeom>
            <a:solidFill>
              <a:schemeClr val="accent3">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endParaRPr lang="en-US">
                <a:solidFill>
                  <a:prstClr val="white"/>
                </a:solidFill>
                <a:latin typeface="Arial"/>
                <a:cs typeface="Helvetica" panose="020B0604020202020204" pitchFamily="34" charset="0"/>
              </a:endParaRPr>
            </a:p>
          </p:txBody>
        </p:sp>
        <p:sp>
          <p:nvSpPr>
            <p:cNvPr id="15" name="Oval 14">
              <a:extLst>
                <a:ext uri="{FF2B5EF4-FFF2-40B4-BE49-F238E27FC236}">
                  <a16:creationId xmlns:a16="http://schemas.microsoft.com/office/drawing/2014/main" id="{837DFBFC-0217-5C32-90E2-BB2BA8427D09}"/>
                </a:ext>
              </a:extLst>
            </p:cNvPr>
            <p:cNvSpPr/>
            <p:nvPr/>
          </p:nvSpPr>
          <p:spPr>
            <a:xfrm>
              <a:off x="9123791" y="2357627"/>
              <a:ext cx="457200" cy="457200"/>
            </a:xfrm>
            <a:prstGeom prst="ellipse">
              <a:avLst/>
            </a:prstGeom>
            <a:solidFill>
              <a:schemeClr val="accent3">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endParaRPr lang="en-US">
                <a:solidFill>
                  <a:prstClr val="white"/>
                </a:solidFill>
                <a:latin typeface="Arial"/>
                <a:cs typeface="Helvetica" panose="020B0604020202020204" pitchFamily="34" charset="0"/>
              </a:endParaRPr>
            </a:p>
          </p:txBody>
        </p:sp>
        <p:sp>
          <p:nvSpPr>
            <p:cNvPr id="16" name="Oval 15">
              <a:extLst>
                <a:ext uri="{FF2B5EF4-FFF2-40B4-BE49-F238E27FC236}">
                  <a16:creationId xmlns:a16="http://schemas.microsoft.com/office/drawing/2014/main" id="{D5724A1E-D7B4-767F-E731-F65E807A3062}"/>
                </a:ext>
              </a:extLst>
            </p:cNvPr>
            <p:cNvSpPr/>
            <p:nvPr/>
          </p:nvSpPr>
          <p:spPr>
            <a:xfrm>
              <a:off x="9228051" y="4837014"/>
              <a:ext cx="457200" cy="457200"/>
            </a:xfrm>
            <a:prstGeom prst="ellipse">
              <a:avLst/>
            </a:prstGeom>
            <a:solidFill>
              <a:schemeClr val="accent3">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endParaRPr lang="en-US">
                <a:solidFill>
                  <a:prstClr val="white"/>
                </a:solidFill>
                <a:latin typeface="Arial"/>
                <a:cs typeface="Helvetica" panose="020B0604020202020204" pitchFamily="34" charset="0"/>
              </a:endParaRPr>
            </a:p>
          </p:txBody>
        </p:sp>
        <p:sp>
          <p:nvSpPr>
            <p:cNvPr id="17" name="TextBox 16">
              <a:extLst>
                <a:ext uri="{FF2B5EF4-FFF2-40B4-BE49-F238E27FC236}">
                  <a16:creationId xmlns:a16="http://schemas.microsoft.com/office/drawing/2014/main" id="{30283368-1D88-A868-FB27-5DA11ACE39AD}"/>
                </a:ext>
              </a:extLst>
            </p:cNvPr>
            <p:cNvSpPr txBox="1"/>
            <p:nvPr/>
          </p:nvSpPr>
          <p:spPr>
            <a:xfrm>
              <a:off x="6974960" y="3329729"/>
              <a:ext cx="2164075" cy="1134999"/>
            </a:xfrm>
            <a:prstGeom prst="rect">
              <a:avLst/>
            </a:prstGeom>
            <a:noFill/>
          </p:spPr>
          <p:txBody>
            <a:bodyPr wrap="square">
              <a:spAutoFit/>
            </a:bodyPr>
            <a:lstStyle/>
            <a:p>
              <a:pPr algn="ctr" defTabSz="914269">
                <a:lnSpc>
                  <a:spcPct val="79000"/>
                </a:lnSpc>
                <a:defRPr/>
              </a:pPr>
              <a:r>
                <a:rPr lang="en-US" sz="1200" b="1">
                  <a:solidFill>
                    <a:prstClr val="white"/>
                  </a:solidFill>
                  <a:latin typeface="Arial"/>
                  <a:ea typeface="Calibri" panose="020F0502020204030204" pitchFamily="34" charset="0"/>
                  <a:cs typeface="Helvetica" panose="020B0604020202020204" pitchFamily="34" charset="0"/>
                </a:rPr>
                <a:t>CMS Access Rule: Ensuring Access to Medicaid HCBS Services Components </a:t>
              </a:r>
            </a:p>
          </p:txBody>
        </p:sp>
        <p:sp>
          <p:nvSpPr>
            <p:cNvPr id="18" name="Oval 17">
              <a:extLst>
                <a:ext uri="{FF2B5EF4-FFF2-40B4-BE49-F238E27FC236}">
                  <a16:creationId xmlns:a16="http://schemas.microsoft.com/office/drawing/2014/main" id="{A93C0BFB-3C6E-37DA-0381-465BA1B01235}"/>
                </a:ext>
              </a:extLst>
            </p:cNvPr>
            <p:cNvSpPr/>
            <p:nvPr/>
          </p:nvSpPr>
          <p:spPr>
            <a:xfrm>
              <a:off x="7813154" y="1901773"/>
              <a:ext cx="457200" cy="457200"/>
            </a:xfrm>
            <a:prstGeom prst="ellipse">
              <a:avLst/>
            </a:prstGeom>
            <a:solidFill>
              <a:schemeClr val="accent3">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endParaRPr lang="en-US">
                <a:solidFill>
                  <a:prstClr val="white"/>
                </a:solidFill>
                <a:latin typeface="Arial"/>
                <a:cs typeface="Helvetica" panose="020B0604020202020204" pitchFamily="34" charset="0"/>
              </a:endParaRPr>
            </a:p>
          </p:txBody>
        </p:sp>
        <p:sp>
          <p:nvSpPr>
            <p:cNvPr id="19" name="TextBox 18">
              <a:extLst>
                <a:ext uri="{FF2B5EF4-FFF2-40B4-BE49-F238E27FC236}">
                  <a16:creationId xmlns:a16="http://schemas.microsoft.com/office/drawing/2014/main" id="{EFEEBB1C-E96D-9B31-2197-3628D06D1B67}"/>
                </a:ext>
              </a:extLst>
            </p:cNvPr>
            <p:cNvSpPr txBox="1"/>
            <p:nvPr/>
          </p:nvSpPr>
          <p:spPr>
            <a:xfrm>
              <a:off x="5001973" y="5147618"/>
              <a:ext cx="1333789" cy="649860"/>
            </a:xfrm>
            <a:prstGeom prst="rect">
              <a:avLst/>
            </a:prstGeom>
            <a:noFill/>
          </p:spPr>
          <p:txBody>
            <a:bodyPr wrap="square" lIns="0" tIns="0" rIns="0" bIns="0" rtlCol="0" anchor="t">
              <a:spAutoFit/>
            </a:bodyPr>
            <a:lstStyle/>
            <a:p>
              <a:pPr algn="r" defTabSz="914269">
                <a:spcBef>
                  <a:spcPct val="20000"/>
                </a:spcBef>
                <a:defRPr/>
              </a:pPr>
              <a:r>
                <a:rPr lang="en-US" sz="1200" b="1">
                  <a:solidFill>
                    <a:srgbClr val="002B49"/>
                  </a:solidFill>
                  <a:latin typeface="Arial"/>
                  <a:cs typeface="Helvetica" panose="020B0604020202020204" pitchFamily="34" charset="0"/>
                </a:rPr>
                <a:t>HCBS Payment Adequacy</a:t>
              </a:r>
            </a:p>
          </p:txBody>
        </p:sp>
        <p:sp>
          <p:nvSpPr>
            <p:cNvPr id="20" name="TextBox 19">
              <a:extLst>
                <a:ext uri="{FF2B5EF4-FFF2-40B4-BE49-F238E27FC236}">
                  <a16:creationId xmlns:a16="http://schemas.microsoft.com/office/drawing/2014/main" id="{AAF563C5-DD80-0B4C-146A-AD6DF279F096}"/>
                </a:ext>
              </a:extLst>
            </p:cNvPr>
            <p:cNvSpPr txBox="1"/>
            <p:nvPr/>
          </p:nvSpPr>
          <p:spPr>
            <a:xfrm>
              <a:off x="4664231" y="3606655"/>
              <a:ext cx="1254984" cy="689457"/>
            </a:xfrm>
            <a:prstGeom prst="rect">
              <a:avLst/>
            </a:prstGeom>
            <a:noFill/>
          </p:spPr>
          <p:txBody>
            <a:bodyPr wrap="square" lIns="0" tIns="0" rIns="0" bIns="0" rtlCol="0" anchor="t">
              <a:spAutoFit/>
            </a:bodyPr>
            <a:lstStyle/>
            <a:p>
              <a:pPr algn="r" defTabSz="914269">
                <a:spcBef>
                  <a:spcPct val="20000"/>
                </a:spcBef>
                <a:defRPr/>
              </a:pPr>
              <a:r>
                <a:rPr lang="en-US" sz="1200" b="1">
                  <a:solidFill>
                    <a:srgbClr val="002B49"/>
                  </a:solidFill>
                  <a:latin typeface="Arial"/>
                  <a:cs typeface="Helvetica"/>
                </a:rPr>
                <a:t>Person-Centered </a:t>
              </a:r>
              <a:endParaRPr lang="en-US" sz="1200">
                <a:solidFill>
                  <a:srgbClr val="646464"/>
                </a:solidFill>
                <a:latin typeface="Arial"/>
                <a:cs typeface="Helvetica"/>
              </a:endParaRPr>
            </a:p>
            <a:p>
              <a:pPr algn="r" defTabSz="914269">
                <a:spcBef>
                  <a:spcPct val="20000"/>
                </a:spcBef>
                <a:defRPr/>
              </a:pPr>
              <a:r>
                <a:rPr lang="en-US" sz="1200" b="1">
                  <a:solidFill>
                    <a:srgbClr val="002B49"/>
                  </a:solidFill>
                  <a:latin typeface="Arial"/>
                  <a:cs typeface="Helvetica"/>
                </a:rPr>
                <a:t>Planning</a:t>
              </a:r>
              <a:endParaRPr lang="en-US" sz="1200">
                <a:solidFill>
                  <a:srgbClr val="646464"/>
                </a:solidFill>
                <a:latin typeface="Arial"/>
                <a:cs typeface="Helvetica"/>
              </a:endParaRPr>
            </a:p>
          </p:txBody>
        </p:sp>
        <p:sp>
          <p:nvSpPr>
            <p:cNvPr id="21" name="TextBox 20">
              <a:extLst>
                <a:ext uri="{FF2B5EF4-FFF2-40B4-BE49-F238E27FC236}">
                  <a16:creationId xmlns:a16="http://schemas.microsoft.com/office/drawing/2014/main" id="{78F573F1-17AD-48B0-8020-6F10DD688734}"/>
                </a:ext>
              </a:extLst>
            </p:cNvPr>
            <p:cNvSpPr txBox="1"/>
            <p:nvPr/>
          </p:nvSpPr>
          <p:spPr>
            <a:xfrm>
              <a:off x="9857853" y="4990875"/>
              <a:ext cx="1605497" cy="430910"/>
            </a:xfrm>
            <a:prstGeom prst="rect">
              <a:avLst/>
            </a:prstGeom>
            <a:noFill/>
          </p:spPr>
          <p:txBody>
            <a:bodyPr wrap="square" lIns="0" tIns="0" rIns="0" bIns="0" rtlCol="0" anchor="t">
              <a:spAutoFit/>
            </a:bodyPr>
            <a:lstStyle/>
            <a:p>
              <a:pPr defTabSz="914269">
                <a:spcBef>
                  <a:spcPct val="20000"/>
                </a:spcBef>
                <a:defRPr/>
              </a:pPr>
              <a:r>
                <a:rPr lang="en-US" sz="1200" b="1">
                  <a:solidFill>
                    <a:srgbClr val="002B49"/>
                  </a:solidFill>
                  <a:latin typeface="Arial"/>
                  <a:cs typeface="Helvetica" panose="020B0604020202020204" pitchFamily="34" charset="0"/>
                </a:rPr>
                <a:t>Website Transparency</a:t>
              </a:r>
            </a:p>
          </p:txBody>
        </p:sp>
        <p:sp>
          <p:nvSpPr>
            <p:cNvPr id="22" name="TextBox 21">
              <a:extLst>
                <a:ext uri="{FF2B5EF4-FFF2-40B4-BE49-F238E27FC236}">
                  <a16:creationId xmlns:a16="http://schemas.microsoft.com/office/drawing/2014/main" id="{9A7C13F9-454B-A187-800A-3E8BFA054A01}"/>
                </a:ext>
              </a:extLst>
            </p:cNvPr>
            <p:cNvSpPr txBox="1"/>
            <p:nvPr/>
          </p:nvSpPr>
          <p:spPr>
            <a:xfrm>
              <a:off x="7239610" y="1416683"/>
              <a:ext cx="1605497" cy="445562"/>
            </a:xfrm>
            <a:prstGeom prst="rect">
              <a:avLst/>
            </a:prstGeom>
            <a:noFill/>
          </p:spPr>
          <p:txBody>
            <a:bodyPr wrap="square" lIns="0" tIns="0" rIns="0" bIns="0" rtlCol="0" anchor="t">
              <a:spAutoFit/>
            </a:bodyPr>
            <a:lstStyle/>
            <a:p>
              <a:pPr algn="ctr" defTabSz="914269">
                <a:spcBef>
                  <a:spcPct val="20000"/>
                </a:spcBef>
                <a:defRPr/>
              </a:pPr>
              <a:r>
                <a:rPr lang="en-US" sz="1200" b="1">
                  <a:solidFill>
                    <a:srgbClr val="002B49"/>
                  </a:solidFill>
                  <a:latin typeface="Arial"/>
                  <a:cs typeface="Helvetica" panose="020B0604020202020204" pitchFamily="34" charset="0"/>
                </a:rPr>
                <a:t>Grievance Management</a:t>
              </a:r>
            </a:p>
          </p:txBody>
        </p:sp>
        <p:sp>
          <p:nvSpPr>
            <p:cNvPr id="23" name="TextBox 22">
              <a:extLst>
                <a:ext uri="{FF2B5EF4-FFF2-40B4-BE49-F238E27FC236}">
                  <a16:creationId xmlns:a16="http://schemas.microsoft.com/office/drawing/2014/main" id="{15C24704-0E86-9FA9-6BCB-4EBABC3C8AB5}"/>
                </a:ext>
              </a:extLst>
            </p:cNvPr>
            <p:cNvSpPr txBox="1"/>
            <p:nvPr/>
          </p:nvSpPr>
          <p:spPr>
            <a:xfrm>
              <a:off x="9762194" y="2309691"/>
              <a:ext cx="1556157" cy="433240"/>
            </a:xfrm>
            <a:prstGeom prst="rect">
              <a:avLst/>
            </a:prstGeom>
            <a:noFill/>
          </p:spPr>
          <p:txBody>
            <a:bodyPr wrap="square" lIns="0" tIns="0" rIns="0" bIns="0" rtlCol="0" anchor="t">
              <a:spAutoFit/>
            </a:bodyPr>
            <a:lstStyle/>
            <a:p>
              <a:pPr defTabSz="914269">
                <a:spcBef>
                  <a:spcPct val="20000"/>
                </a:spcBef>
                <a:defRPr/>
              </a:pPr>
              <a:r>
                <a:rPr lang="en-US" sz="1200" b="1">
                  <a:solidFill>
                    <a:srgbClr val="002B49"/>
                  </a:solidFill>
                  <a:latin typeface="Arial"/>
                  <a:cs typeface="Helvetica" panose="020B0604020202020204" pitchFamily="34" charset="0"/>
                </a:rPr>
                <a:t>Incident Management</a:t>
              </a:r>
            </a:p>
          </p:txBody>
        </p:sp>
        <p:sp>
          <p:nvSpPr>
            <p:cNvPr id="24" name="TextBox 23">
              <a:extLst>
                <a:ext uri="{FF2B5EF4-FFF2-40B4-BE49-F238E27FC236}">
                  <a16:creationId xmlns:a16="http://schemas.microsoft.com/office/drawing/2014/main" id="{810DE133-38F2-77A4-0C0B-A25E3BE12827}"/>
                </a:ext>
              </a:extLst>
            </p:cNvPr>
            <p:cNvSpPr txBox="1"/>
            <p:nvPr/>
          </p:nvSpPr>
          <p:spPr>
            <a:xfrm>
              <a:off x="5245536" y="2309691"/>
              <a:ext cx="1075776" cy="430910"/>
            </a:xfrm>
            <a:prstGeom prst="rect">
              <a:avLst/>
            </a:prstGeom>
            <a:noFill/>
          </p:spPr>
          <p:txBody>
            <a:bodyPr wrap="square" lIns="0" tIns="0" rIns="0" bIns="0" rtlCol="0" anchor="t">
              <a:spAutoFit/>
            </a:bodyPr>
            <a:lstStyle/>
            <a:p>
              <a:pPr algn="r" defTabSz="914269">
                <a:spcBef>
                  <a:spcPct val="20000"/>
                </a:spcBef>
                <a:defRPr/>
              </a:pPr>
              <a:r>
                <a:rPr lang="en-US" sz="1200" b="1">
                  <a:solidFill>
                    <a:srgbClr val="002B49"/>
                  </a:solidFill>
                  <a:latin typeface="Arial"/>
                  <a:cs typeface="Helvetica" panose="020B0604020202020204" pitchFamily="34" charset="0"/>
                </a:rPr>
                <a:t>Quality Measures</a:t>
              </a:r>
            </a:p>
          </p:txBody>
        </p:sp>
        <p:sp>
          <p:nvSpPr>
            <p:cNvPr id="25" name="TextBox 24">
              <a:extLst>
                <a:ext uri="{FF2B5EF4-FFF2-40B4-BE49-F238E27FC236}">
                  <a16:creationId xmlns:a16="http://schemas.microsoft.com/office/drawing/2014/main" id="{D18A2ABE-3960-911E-F9A8-DC9B4D838F96}"/>
                </a:ext>
              </a:extLst>
            </p:cNvPr>
            <p:cNvSpPr txBox="1"/>
            <p:nvPr/>
          </p:nvSpPr>
          <p:spPr>
            <a:xfrm>
              <a:off x="10278785" y="3438346"/>
              <a:ext cx="1605497" cy="430910"/>
            </a:xfrm>
            <a:prstGeom prst="rect">
              <a:avLst/>
            </a:prstGeom>
            <a:noFill/>
          </p:spPr>
          <p:txBody>
            <a:bodyPr wrap="square" lIns="0" tIns="0" rIns="0" bIns="0" rtlCol="0" anchor="t">
              <a:spAutoFit/>
            </a:bodyPr>
            <a:lstStyle/>
            <a:p>
              <a:pPr defTabSz="914269">
                <a:spcBef>
                  <a:spcPct val="20000"/>
                </a:spcBef>
                <a:defRPr/>
              </a:pPr>
              <a:r>
                <a:rPr lang="en-US" sz="1200" b="1">
                  <a:solidFill>
                    <a:srgbClr val="002B49"/>
                  </a:solidFill>
                  <a:latin typeface="Arial"/>
                  <a:cs typeface="Helvetica" panose="020B0604020202020204" pitchFamily="34" charset="0"/>
                </a:rPr>
                <a:t>Beneficiary Engagement</a:t>
              </a:r>
            </a:p>
          </p:txBody>
        </p:sp>
        <p:sp>
          <p:nvSpPr>
            <p:cNvPr id="26" name="Oval 25">
              <a:extLst>
                <a:ext uri="{FF2B5EF4-FFF2-40B4-BE49-F238E27FC236}">
                  <a16:creationId xmlns:a16="http://schemas.microsoft.com/office/drawing/2014/main" id="{F08DBF50-BAEF-F217-0B68-07B20141DB56}"/>
                </a:ext>
              </a:extLst>
            </p:cNvPr>
            <p:cNvSpPr/>
            <p:nvPr/>
          </p:nvSpPr>
          <p:spPr>
            <a:xfrm>
              <a:off x="6487274" y="2357627"/>
              <a:ext cx="457200" cy="457200"/>
            </a:xfrm>
            <a:prstGeom prst="ellipse">
              <a:avLst/>
            </a:prstGeom>
            <a:solidFill>
              <a:schemeClr val="accent3">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endParaRPr lang="en-US">
                <a:solidFill>
                  <a:prstClr val="white"/>
                </a:solidFill>
                <a:latin typeface="Arial"/>
                <a:cs typeface="Helvetica" panose="020B0604020202020204" pitchFamily="34" charset="0"/>
              </a:endParaRPr>
            </a:p>
          </p:txBody>
        </p:sp>
        <p:sp>
          <p:nvSpPr>
            <p:cNvPr id="27" name="Oval 26">
              <a:extLst>
                <a:ext uri="{FF2B5EF4-FFF2-40B4-BE49-F238E27FC236}">
                  <a16:creationId xmlns:a16="http://schemas.microsoft.com/office/drawing/2014/main" id="{DBA12B31-D7DB-D4EB-5E55-A7C63AF596F5}"/>
                </a:ext>
              </a:extLst>
            </p:cNvPr>
            <p:cNvSpPr/>
            <p:nvPr/>
          </p:nvSpPr>
          <p:spPr>
            <a:xfrm>
              <a:off x="5990307" y="3556153"/>
              <a:ext cx="457200" cy="457200"/>
            </a:xfrm>
            <a:prstGeom prst="ellipse">
              <a:avLst/>
            </a:prstGeom>
            <a:solidFill>
              <a:schemeClr val="accent3">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endParaRPr lang="en-US">
                <a:solidFill>
                  <a:prstClr val="white"/>
                </a:solidFill>
                <a:latin typeface="Arial"/>
                <a:cs typeface="Helvetica" panose="020B0604020202020204" pitchFamily="34" charset="0"/>
              </a:endParaRPr>
            </a:p>
          </p:txBody>
        </p:sp>
        <p:sp>
          <p:nvSpPr>
            <p:cNvPr id="28" name="Oval 27">
              <a:extLst>
                <a:ext uri="{FF2B5EF4-FFF2-40B4-BE49-F238E27FC236}">
                  <a16:creationId xmlns:a16="http://schemas.microsoft.com/office/drawing/2014/main" id="{E02ED8D7-54DE-93BE-3F13-AE4ADA738066}"/>
                </a:ext>
              </a:extLst>
            </p:cNvPr>
            <p:cNvSpPr/>
            <p:nvPr/>
          </p:nvSpPr>
          <p:spPr>
            <a:xfrm>
              <a:off x="6487274" y="4839159"/>
              <a:ext cx="457200" cy="457200"/>
            </a:xfrm>
            <a:prstGeom prst="ellipse">
              <a:avLst/>
            </a:prstGeom>
            <a:solidFill>
              <a:schemeClr val="accent3">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endParaRPr lang="en-US">
                <a:solidFill>
                  <a:prstClr val="white"/>
                </a:solidFill>
                <a:latin typeface="Arial"/>
                <a:cs typeface="Helvetica" panose="020B0604020202020204" pitchFamily="34" charset="0"/>
              </a:endParaRPr>
            </a:p>
          </p:txBody>
        </p:sp>
        <p:sp>
          <p:nvSpPr>
            <p:cNvPr id="29" name="Oval 28">
              <a:extLst>
                <a:ext uri="{FF2B5EF4-FFF2-40B4-BE49-F238E27FC236}">
                  <a16:creationId xmlns:a16="http://schemas.microsoft.com/office/drawing/2014/main" id="{5651CDB3-A7F4-9E11-EE30-52A2EE6F73F4}"/>
                </a:ext>
              </a:extLst>
            </p:cNvPr>
            <p:cNvSpPr/>
            <p:nvPr/>
          </p:nvSpPr>
          <p:spPr>
            <a:xfrm>
              <a:off x="7825042" y="5326831"/>
              <a:ext cx="457200" cy="457200"/>
            </a:xfrm>
            <a:prstGeom prst="ellipse">
              <a:avLst/>
            </a:prstGeom>
            <a:solidFill>
              <a:schemeClr val="accent3">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endParaRPr lang="en-US">
                <a:solidFill>
                  <a:prstClr val="white"/>
                </a:solidFill>
                <a:latin typeface="Arial"/>
                <a:cs typeface="Helvetica" panose="020B0604020202020204" pitchFamily="34" charset="0"/>
              </a:endParaRPr>
            </a:p>
          </p:txBody>
        </p:sp>
        <p:sp>
          <p:nvSpPr>
            <p:cNvPr id="30" name="TextBox 29">
              <a:extLst>
                <a:ext uri="{FF2B5EF4-FFF2-40B4-BE49-F238E27FC236}">
                  <a16:creationId xmlns:a16="http://schemas.microsoft.com/office/drawing/2014/main" id="{E761195E-084E-9361-2AB3-078B77865BE7}"/>
                </a:ext>
              </a:extLst>
            </p:cNvPr>
            <p:cNvSpPr txBox="1"/>
            <p:nvPr/>
          </p:nvSpPr>
          <p:spPr>
            <a:xfrm>
              <a:off x="8845106" y="5882583"/>
              <a:ext cx="1308021" cy="358648"/>
            </a:xfrm>
            <a:prstGeom prst="rect">
              <a:avLst/>
            </a:prstGeom>
          </p:spPr>
          <p:txBody>
            <a:bodyPr vert="horz" wrap="square" lIns="0" tIns="0" rIns="0" bIns="0" rtlCol="0">
              <a:noAutofit/>
            </a:bodyPr>
            <a:lstStyle/>
            <a:p>
              <a:pPr defTabSz="914269">
                <a:defRPr/>
              </a:pPr>
              <a:endParaRPr lang="en-US" sz="1400">
                <a:solidFill>
                  <a:srgbClr val="646464"/>
                </a:solidFill>
                <a:latin typeface="Arial"/>
                <a:cs typeface="Helvetica" panose="020B0604020202020204" pitchFamily="34" charset="0"/>
              </a:endParaRPr>
            </a:p>
          </p:txBody>
        </p:sp>
        <p:sp>
          <p:nvSpPr>
            <p:cNvPr id="31" name="TextBox 30">
              <a:extLst>
                <a:ext uri="{FF2B5EF4-FFF2-40B4-BE49-F238E27FC236}">
                  <a16:creationId xmlns:a16="http://schemas.microsoft.com/office/drawing/2014/main" id="{F65401F5-BDED-224D-D6E4-4AAB5F074B1D}"/>
                </a:ext>
              </a:extLst>
            </p:cNvPr>
            <p:cNvSpPr txBox="1"/>
            <p:nvPr/>
          </p:nvSpPr>
          <p:spPr>
            <a:xfrm>
              <a:off x="7438196" y="5884495"/>
              <a:ext cx="1207115" cy="501134"/>
            </a:xfrm>
            <a:prstGeom prst="rect">
              <a:avLst/>
            </a:prstGeom>
          </p:spPr>
          <p:txBody>
            <a:bodyPr vert="horz" wrap="square" lIns="0" tIns="0" rIns="0" bIns="0" rtlCol="0">
              <a:noAutofit/>
            </a:bodyPr>
            <a:lstStyle/>
            <a:p>
              <a:pPr algn="ctr" defTabSz="914269">
                <a:defRPr/>
              </a:pPr>
              <a:r>
                <a:rPr lang="en-US" sz="1200" b="1">
                  <a:solidFill>
                    <a:srgbClr val="002B49"/>
                  </a:solidFill>
                  <a:latin typeface="Arial"/>
                  <a:cs typeface="Helvetica" panose="020B0604020202020204" pitchFamily="34" charset="0"/>
                </a:rPr>
                <a:t>Timeliness of Access</a:t>
              </a:r>
            </a:p>
          </p:txBody>
        </p:sp>
      </p:grpSp>
    </p:spTree>
    <p:extLst>
      <p:ext uri="{BB962C8B-B14F-4D97-AF65-F5344CB8AC3E}">
        <p14:creationId xmlns:p14="http://schemas.microsoft.com/office/powerpoint/2010/main" val="356007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E6928-6EAA-2D55-2298-6BB29FF0495A}"/>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F6E0D8EC-187D-10EB-BAA6-53683B7DF492}"/>
              </a:ext>
            </a:extLst>
          </p:cNvPr>
          <p:cNvSpPr txBox="1">
            <a:spLocks noChangeArrowheads="1"/>
          </p:cNvSpPr>
          <p:nvPr/>
        </p:nvSpPr>
        <p:spPr bwMode="auto">
          <a:xfrm>
            <a:off x="-9432" y="169278"/>
            <a:ext cx="9162864" cy="1231106"/>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3600" b="1">
                <a:solidFill>
                  <a:schemeClr val="bg1"/>
                </a:solidFill>
                <a:latin typeface="Times New Roman"/>
                <a:cs typeface="Times New Roman"/>
              </a:rPr>
              <a:t> Quality Improvement Coalition (QIC) </a:t>
            </a:r>
          </a:p>
          <a:p>
            <a:pPr algn="ctr"/>
            <a:endParaRPr lang="en-US">
              <a:solidFill>
                <a:schemeClr val="bg1"/>
              </a:solidFill>
            </a:endParaRPr>
          </a:p>
          <a:p>
            <a:pPr algn="ctr"/>
            <a:endParaRPr lang="en-US" sz="1000">
              <a:solidFill>
                <a:schemeClr val="bg1"/>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41C57A12-E179-55AE-D164-EB23DCB61DCC}"/>
              </a:ext>
            </a:extLst>
          </p:cNvPr>
          <p:cNvSpPr>
            <a:spLocks noGrp="1"/>
          </p:cNvSpPr>
          <p:nvPr>
            <p:ph idx="1"/>
          </p:nvPr>
        </p:nvSpPr>
        <p:spPr>
          <a:xfrm>
            <a:off x="252412" y="1600200"/>
            <a:ext cx="5381625" cy="4525963"/>
          </a:xfrm>
        </p:spPr>
        <p:txBody>
          <a:bodyPr vert="horz" lIns="91440" tIns="45720" rIns="91440" bIns="45720" rtlCol="0" anchor="t">
            <a:noAutofit/>
          </a:bodyPr>
          <a:lstStyle/>
          <a:p>
            <a:pPr marL="457200" lvl="1" indent="0">
              <a:spcBef>
                <a:spcPts val="0"/>
              </a:spcBef>
              <a:buNone/>
            </a:pPr>
            <a:endParaRPr lang="en-US" sz="2400">
              <a:latin typeface="Times New Roman" panose="02020603050405020304" pitchFamily="18" charset="0"/>
              <a:cs typeface="Times New Roman" panose="02020603050405020304" pitchFamily="18" charset="0"/>
            </a:endParaRPr>
          </a:p>
          <a:p>
            <a:pPr marL="457200" lvl="1" indent="0">
              <a:spcBef>
                <a:spcPts val="0"/>
              </a:spcBef>
              <a:buNone/>
            </a:pPr>
            <a:r>
              <a:rPr lang="en-US" sz="2400">
                <a:effectLst/>
                <a:latin typeface="Times New Roman" panose="02020603050405020304" pitchFamily="18" charset="0"/>
                <a:ea typeface="Calibri" panose="020F0502020204030204" pitchFamily="34" charset="0"/>
                <a:cs typeface="Times New Roman" panose="02020603050405020304" pitchFamily="18" charset="0"/>
              </a:rPr>
              <a:t>In 2026, OADS will be creating a group that helps improve the quality of services and supports in Maine:</a:t>
            </a:r>
          </a:p>
          <a:p>
            <a:pPr marL="457200" lvl="1" indent="0">
              <a:spcBef>
                <a:spcPts val="0"/>
              </a:spcBef>
              <a:buNone/>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lvl="2">
              <a:spcBef>
                <a:spcPts val="0"/>
              </a:spcBef>
            </a:pPr>
            <a:r>
              <a:rPr lang="en-US" sz="2000">
                <a:latin typeface="Times New Roman" panose="02020603050405020304" pitchFamily="18" charset="0"/>
                <a:ea typeface="Calibri" panose="020F0502020204030204" pitchFamily="34" charset="0"/>
                <a:cs typeface="Times New Roman" panose="02020603050405020304" pitchFamily="18" charset="0"/>
              </a:rPr>
              <a:t>The QIC will be comprised of </a:t>
            </a:r>
            <a:r>
              <a:rPr lang="en-US" sz="2000">
                <a:latin typeface="Times New Roman" panose="02020603050405020304" pitchFamily="18" charset="0"/>
                <a:cs typeface="Times New Roman" panose="02020603050405020304" pitchFamily="18" charset="0"/>
              </a:rPr>
              <a:t>members, families, providers, and other members of the community</a:t>
            </a:r>
          </a:p>
          <a:p>
            <a:pPr lvl="2">
              <a:spcBef>
                <a:spcPts val="0"/>
              </a:spcBef>
            </a:pPr>
            <a:r>
              <a:rPr lang="en-US" sz="2000">
                <a:effectLst/>
                <a:latin typeface="Times New Roman" panose="02020603050405020304" pitchFamily="18" charset="0"/>
                <a:ea typeface="Calibri" panose="020F0502020204030204" pitchFamily="34" charset="0"/>
                <a:cs typeface="Times New Roman" panose="02020603050405020304" pitchFamily="18" charset="0"/>
              </a:rPr>
              <a:t>A cor</a:t>
            </a:r>
            <a:r>
              <a:rPr lang="en-US" sz="2000">
                <a:latin typeface="Times New Roman" panose="02020603050405020304" pitchFamily="18" charset="0"/>
                <a:ea typeface="Calibri" panose="020F0502020204030204" pitchFamily="34" charset="0"/>
                <a:cs typeface="Times New Roman" panose="02020603050405020304" pitchFamily="18" charset="0"/>
              </a:rPr>
              <a:t>e QIC responsibility will include regular review of OADS quality assurance data, such as metrics found in the Centers for Medicaid and Medicare Services </a:t>
            </a:r>
            <a:r>
              <a:rPr lang="en-US" sz="2000">
                <a:latin typeface="Times New Roman" panose="02020603050405020304" pitchFamily="18" charset="0"/>
                <a:ea typeface="Calibri" panose="020F0502020204030204" pitchFamily="34" charset="0"/>
                <a:cs typeface="Times New Roman" panose="02020603050405020304" pitchFamily="18" charset="0"/>
                <a:hlinkClick r:id="rId2"/>
              </a:rPr>
              <a:t>Quality Measure Set</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lvl="2">
              <a:spcBef>
                <a:spcPts val="0"/>
              </a:spcBef>
              <a:buFont typeface="Courier New" panose="02070309020205020404" pitchFamily="49" charset="0"/>
              <a:buChar char="o"/>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914400" lvl="2" indent="0">
              <a:spcBef>
                <a:spcPts val="0"/>
              </a:spcBef>
              <a:buNone/>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FB092245-BC9B-B48C-4B77-A311374F8AB0}"/>
              </a:ext>
            </a:extLst>
          </p:cNvPr>
          <p:cNvSpPr>
            <a:spLocks noGrp="1"/>
          </p:cNvSpPr>
          <p:nvPr>
            <p:ph type="ftr" sz="quarter" idx="11"/>
          </p:nvPr>
        </p:nvSpPr>
        <p:spPr/>
        <p:txBody>
          <a:bodyPr/>
          <a:lstStyle/>
          <a:p>
            <a:r>
              <a:rPr lang="en-US">
                <a:solidFill>
                  <a:prstClr val="black">
                    <a:tint val="75000"/>
                  </a:prstClr>
                </a:solidFill>
              </a:rPr>
              <a:t>Maine Department of Health and Human Services</a:t>
            </a:r>
          </a:p>
        </p:txBody>
      </p:sp>
      <p:sp>
        <p:nvSpPr>
          <p:cNvPr id="2" name="Slide Number Placeholder 1">
            <a:extLst>
              <a:ext uri="{FF2B5EF4-FFF2-40B4-BE49-F238E27FC236}">
                <a16:creationId xmlns:a16="http://schemas.microsoft.com/office/drawing/2014/main" id="{7220F189-198F-2193-55CD-133BAC864B46}"/>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11</a:t>
            </a:fld>
            <a:endParaRPr lang="en-US">
              <a:solidFill>
                <a:prstClr val="black">
                  <a:tint val="75000"/>
                </a:prstClr>
              </a:solidFill>
            </a:endParaRPr>
          </a:p>
        </p:txBody>
      </p:sp>
      <p:pic>
        <p:nvPicPr>
          <p:cNvPr id="13" name="Picture 12">
            <a:extLst>
              <a:ext uri="{FF2B5EF4-FFF2-40B4-BE49-F238E27FC236}">
                <a16:creationId xmlns:a16="http://schemas.microsoft.com/office/drawing/2014/main" id="{BCE2BE2A-38D3-EE12-822E-B47E9DB82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014" y="2543175"/>
            <a:ext cx="3481548" cy="3476624"/>
          </a:xfrm>
          <a:prstGeom prst="rect">
            <a:avLst/>
          </a:prstGeom>
        </p:spPr>
      </p:pic>
    </p:spTree>
    <p:extLst>
      <p:ext uri="{BB962C8B-B14F-4D97-AF65-F5344CB8AC3E}">
        <p14:creationId xmlns:p14="http://schemas.microsoft.com/office/powerpoint/2010/main" val="3860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0AD14-E254-5479-816C-B5FC4F66910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58D01F-DB0F-2C6F-C855-2AE66B0B9691}"/>
              </a:ext>
            </a:extLst>
          </p:cNvPr>
          <p:cNvSpPr>
            <a:spLocks noGrp="1"/>
          </p:cNvSpPr>
          <p:nvPr>
            <p:ph type="sldNum" sz="quarter" idx="12"/>
          </p:nvPr>
        </p:nvSpPr>
        <p:spPr/>
        <p:txBody>
          <a:bodyPr/>
          <a:lstStyle/>
          <a:p>
            <a:fld id="{5FD82BC9-63B1-475F-82C3-3D3DE5316FF5}" type="slidenum">
              <a:rPr lang="en-US" smtClean="0"/>
              <a:t>12</a:t>
            </a:fld>
            <a:endParaRPr lang="en-US" dirty="0"/>
          </a:p>
        </p:txBody>
      </p:sp>
      <p:sp>
        <p:nvSpPr>
          <p:cNvPr id="6" name="Rectangle 5">
            <a:extLst>
              <a:ext uri="{FF2B5EF4-FFF2-40B4-BE49-F238E27FC236}">
                <a16:creationId xmlns:a16="http://schemas.microsoft.com/office/drawing/2014/main" id="{54996B9F-1895-4BD2-853E-FD42243566E3}"/>
              </a:ext>
            </a:extLst>
          </p:cNvPr>
          <p:cNvSpPr/>
          <p:nvPr/>
        </p:nvSpPr>
        <p:spPr>
          <a:xfrm>
            <a:off x="0" y="137033"/>
            <a:ext cx="9144000" cy="84268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ea typeface="Calibri"/>
                <a:cs typeface="Times New Roman" panose="02020603050405020304" pitchFamily="18" charset="0"/>
              </a:rPr>
              <a:t>Assisted Housing &amp; Personal Care Rules</a:t>
            </a:r>
            <a:endParaRPr lang="en-US" sz="36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5130896-D452-5CE3-CAA9-DF79D420EA6F}"/>
              </a:ext>
            </a:extLst>
          </p:cNvPr>
          <p:cNvSpPr txBox="1"/>
          <p:nvPr/>
        </p:nvSpPr>
        <p:spPr>
          <a:xfrm>
            <a:off x="201866" y="1417025"/>
            <a:ext cx="8740268" cy="4739759"/>
          </a:xfrm>
          <a:prstGeom prst="rect">
            <a:avLst/>
          </a:prstGeom>
          <a:noFill/>
        </p:spPr>
        <p:txBody>
          <a:bodyPr wrap="square">
            <a:spAutoFit/>
          </a:bodyPr>
          <a:lstStyle/>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Updated Assisted Housing rule (10-144 C.M.R. Ch 113) was effective September 18, 2025.</a:t>
            </a:r>
          </a:p>
          <a:p>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Changes to the updated rule include requirement that facilities report staffing data to Division of Licensing &amp; Certification (DLC) on a quarterly basis, for analysis and use in determining adequacy of staffing ratios.</a:t>
            </a:r>
          </a:p>
          <a:p>
            <a:pPr marL="342900" indent="-342900">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Assisted Housing Program at DLC is also licensing Personal Care Agencies under a rule (10-144 C.M.R. Ch 129), which was effective 8/20/2024. Since 2023, there has been an almost 95% increase in the number of PCAs in Maine. </a:t>
            </a:r>
          </a:p>
          <a:p>
            <a:pPr marL="342900" indent="-342900">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A separate rule for small HCBS settings supporting adults with intellectual/developmental disabilities was also adopted, effective December 3, 2025.  This rule removes the HCBS settings from the assisted housing rule.  </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591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08033-74B9-98BD-238E-32C8D3AECADE}"/>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18C7D2E3-68CA-DECE-21DA-939428313EFD}"/>
              </a:ext>
            </a:extLst>
          </p:cNvPr>
          <p:cNvSpPr txBox="1">
            <a:spLocks noChangeArrowheads="1"/>
          </p:cNvSpPr>
          <p:nvPr/>
        </p:nvSpPr>
        <p:spPr bwMode="auto">
          <a:xfrm>
            <a:off x="0" y="2421902"/>
            <a:ext cx="9152526" cy="1631216"/>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endParaRPr lang="en-US" sz="1000">
              <a:solidFill>
                <a:schemeClr val="bg1"/>
              </a:solidFill>
              <a:latin typeface="Times New Roman"/>
              <a:cs typeface="Times New Roman"/>
            </a:endParaRPr>
          </a:p>
          <a:p>
            <a:pPr algn="ctr"/>
            <a:endParaRPr lang="en-US" sz="1000">
              <a:solidFill>
                <a:schemeClr val="bg1"/>
              </a:solidFill>
              <a:latin typeface="Times New Roman"/>
              <a:cs typeface="Times New Roman"/>
            </a:endParaRPr>
          </a:p>
          <a:p>
            <a:pPr algn="ctr"/>
            <a:endParaRPr lang="en-US" sz="1000">
              <a:solidFill>
                <a:schemeClr val="bg1"/>
              </a:solidFill>
              <a:latin typeface="Times New Roman"/>
              <a:cs typeface="Times New Roman"/>
            </a:endParaRPr>
          </a:p>
          <a:p>
            <a:pPr algn="ctr"/>
            <a:endParaRPr lang="en-US" sz="1000">
              <a:solidFill>
                <a:schemeClr val="bg1"/>
              </a:solidFill>
              <a:latin typeface="Times New Roman"/>
              <a:cs typeface="Times New Roman"/>
            </a:endParaRPr>
          </a:p>
          <a:p>
            <a:pPr algn="ctr"/>
            <a:endParaRPr lang="en-US" sz="1000">
              <a:solidFill>
                <a:schemeClr val="bg1"/>
              </a:solidFill>
              <a:latin typeface="Times New Roman"/>
              <a:cs typeface="Times New Roman"/>
            </a:endParaRPr>
          </a:p>
          <a:p>
            <a:pPr algn="ctr"/>
            <a:endParaRPr lang="en-US" sz="1000">
              <a:solidFill>
                <a:schemeClr val="bg1"/>
              </a:solidFill>
              <a:latin typeface="Times New Roman"/>
              <a:cs typeface="Times New Roman"/>
            </a:endParaRPr>
          </a:p>
          <a:p>
            <a:pPr algn="ctr"/>
            <a:endParaRPr lang="en-US" sz="1000">
              <a:solidFill>
                <a:schemeClr val="bg1"/>
              </a:solidFill>
              <a:latin typeface="Times New Roman"/>
              <a:cs typeface="Times New Roman"/>
            </a:endParaRPr>
          </a:p>
          <a:p>
            <a:pPr algn="ctr"/>
            <a:endParaRPr lang="en-US" sz="1000">
              <a:solidFill>
                <a:schemeClr val="bg1"/>
              </a:solidFill>
              <a:latin typeface="Times New Roman"/>
              <a:cs typeface="Times New Roman"/>
            </a:endParaRPr>
          </a:p>
          <a:p>
            <a:pPr algn="ctr"/>
            <a:endParaRPr lang="en-US" sz="10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7E303DA-9A4C-ABDB-38B8-2AEE092846DC}"/>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13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132A2DB-5F75-C99E-19C7-0A8E6E14C79D}"/>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10" name="Content Placeholder 2">
            <a:extLst>
              <a:ext uri="{FF2B5EF4-FFF2-40B4-BE49-F238E27FC236}">
                <a16:creationId xmlns:a16="http://schemas.microsoft.com/office/drawing/2014/main" id="{8CD8196E-DF7F-0FCF-B3FB-ECD936DA45A3}"/>
              </a:ext>
            </a:extLst>
          </p:cNvPr>
          <p:cNvSpPr>
            <a:spLocks noGrp="1"/>
          </p:cNvSpPr>
          <p:nvPr>
            <p:ph idx="1"/>
          </p:nvPr>
        </p:nvSpPr>
        <p:spPr>
          <a:xfrm>
            <a:off x="260604" y="1520456"/>
            <a:ext cx="8622792" cy="4598826"/>
          </a:xfrm>
        </p:spPr>
        <p:txBody>
          <a:bodyPr vert="horz" lIns="91440" tIns="45720" rIns="91440" bIns="45720" rtlCol="0" anchor="t">
            <a:noAutofit/>
          </a:bodyPr>
          <a:lstStyle/>
          <a:p>
            <a:pPr lvl="1">
              <a:spcBef>
                <a:spcPts val="0"/>
              </a:spcBef>
              <a:buFont typeface="Wingdings" panose="05000000000000000000" pitchFamily="2" charset="2"/>
              <a:buChar char="Ø"/>
            </a:pPr>
            <a:endParaRPr lang="en-US" sz="2400">
              <a:latin typeface="Times New Roman" panose="02020603050405020304" pitchFamily="18" charset="0"/>
              <a:cs typeface="Times New Roman" panose="02020603050405020304" pitchFamily="18" charset="0"/>
            </a:endParaRPr>
          </a:p>
          <a:p>
            <a:pPr lvl="1">
              <a:spcBef>
                <a:spcPts val="0"/>
              </a:spcBef>
              <a:buFont typeface="Courier New" panose="02070309020205020404" pitchFamily="49" charset="0"/>
              <a:buChar char="o"/>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075A2B4-94F5-8510-A44C-55FF2B5DF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687" y="1283388"/>
            <a:ext cx="5864388" cy="3880030"/>
          </a:xfrm>
          <a:prstGeom prst="rect">
            <a:avLst/>
          </a:prstGeom>
        </p:spPr>
      </p:pic>
    </p:spTree>
    <p:extLst>
      <p:ext uri="{BB962C8B-B14F-4D97-AF65-F5344CB8AC3E}">
        <p14:creationId xmlns:p14="http://schemas.microsoft.com/office/powerpoint/2010/main" val="123509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28B4B-95A7-291F-7B35-60615076E025}"/>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C45F2AC8-9530-6F44-9C77-8749D01B0FC5}"/>
              </a:ext>
            </a:extLst>
          </p:cNvPr>
          <p:cNvSpPr txBox="1">
            <a:spLocks noChangeArrowheads="1"/>
          </p:cNvSpPr>
          <p:nvPr/>
        </p:nvSpPr>
        <p:spPr bwMode="auto">
          <a:xfrm>
            <a:off x="-9378" y="384720"/>
            <a:ext cx="9153378" cy="584775"/>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3200" b="1">
                <a:solidFill>
                  <a:schemeClr val="bg1"/>
                </a:solidFill>
                <a:latin typeface="Times New Roman"/>
                <a:cs typeface="Times New Roman"/>
              </a:rPr>
              <a:t> Nursing Home Rate Reform 2025 </a:t>
            </a:r>
            <a:endParaRPr lang="en-US" sz="3200">
              <a:solidFill>
                <a:schemeClr val="bg1"/>
              </a:solidFill>
            </a:endParaRPr>
          </a:p>
        </p:txBody>
      </p:sp>
      <p:sp>
        <p:nvSpPr>
          <p:cNvPr id="2" name="Slide Number Placeholder 1">
            <a:extLst>
              <a:ext uri="{FF2B5EF4-FFF2-40B4-BE49-F238E27FC236}">
                <a16:creationId xmlns:a16="http://schemas.microsoft.com/office/drawing/2014/main" id="{33DD4304-A46F-2FE9-6EF8-71A4D8F97280}"/>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14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CC605C5-0275-68A4-18F7-53CD29ECE245}"/>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7" name="Content Placeholder 6">
            <a:extLst>
              <a:ext uri="{FF2B5EF4-FFF2-40B4-BE49-F238E27FC236}">
                <a16:creationId xmlns:a16="http://schemas.microsoft.com/office/drawing/2014/main" id="{B4D65402-CE0D-0A8E-0E56-5DD0BA57A2A6}"/>
              </a:ext>
            </a:extLst>
          </p:cNvPr>
          <p:cNvSpPr>
            <a:spLocks noGrp="1"/>
          </p:cNvSpPr>
          <p:nvPr>
            <p:ph idx="1"/>
          </p:nvPr>
        </p:nvSpPr>
        <p:spPr>
          <a:xfrm>
            <a:off x="381000" y="2012949"/>
            <a:ext cx="8229600" cy="4525963"/>
          </a:xfrm>
        </p:spPr>
        <p:txBody>
          <a:bodyPr vert="horz" lIns="91440" tIns="45720" rIns="91440" bIns="45720" rtlCol="0" anchor="t">
            <a:normAutofit/>
          </a:bodyPr>
          <a:lstStyle/>
          <a:p>
            <a:pPr>
              <a:spcBef>
                <a:spcPts val="0"/>
              </a:spcBef>
            </a:pPr>
            <a:endParaRPr lang="en-US" sz="1000">
              <a:latin typeface="Times New Roman" panose="02020603050405020304" pitchFamily="18" charset="0"/>
              <a:cs typeface="Times New Roman" panose="02020603050405020304" pitchFamily="18" charset="0"/>
            </a:endParaRPr>
          </a:p>
          <a:p>
            <a:pPr>
              <a:spcBef>
                <a:spcPts val="0"/>
              </a:spcBef>
            </a:pPr>
            <a:endParaRPr lang="en-US" sz="1000">
              <a:latin typeface="Times New Roman" panose="02020603050405020304" pitchFamily="18" charset="0"/>
              <a:cs typeface="Times New Roman" panose="02020603050405020304" pitchFamily="18" charset="0"/>
            </a:endParaRPr>
          </a:p>
          <a:p>
            <a:pPr>
              <a:spcBef>
                <a:spcPts val="0"/>
              </a:spcBef>
            </a:pPr>
            <a:endParaRPr lang="en-US" sz="2600">
              <a:latin typeface="Times New Roman" panose="02020603050405020304" pitchFamily="18" charset="0"/>
              <a:cs typeface="Times New Roman" panose="02020603050405020304" pitchFamily="18" charset="0"/>
            </a:endParaRPr>
          </a:p>
        </p:txBody>
      </p:sp>
      <p:sp>
        <p:nvSpPr>
          <p:cNvPr id="3" name="Text Placeholder 12">
            <a:extLst>
              <a:ext uri="{FF2B5EF4-FFF2-40B4-BE49-F238E27FC236}">
                <a16:creationId xmlns:a16="http://schemas.microsoft.com/office/drawing/2014/main" id="{455F2ACF-AF71-C019-77A7-AD1934861FC5}"/>
              </a:ext>
            </a:extLst>
          </p:cNvPr>
          <p:cNvSpPr>
            <a:spLocks noGrp="1"/>
          </p:cNvSpPr>
          <p:nvPr/>
        </p:nvSpPr>
        <p:spPr>
          <a:xfrm>
            <a:off x="38100" y="1225916"/>
            <a:ext cx="8844643" cy="4406167"/>
          </a:xfrm>
          <a:prstGeom prst="rect">
            <a:avLst/>
          </a:prstGeom>
        </p:spPr>
        <p:txBody>
          <a:bodyPr vert="horz" lIns="91440" tIns="45720" rIns="91440" bIns="45720" rtlCol="0" anchor="t">
            <a:noAutofit/>
          </a:bodyPr>
          <a:lstStyle>
            <a:lvl1pPr marL="342900" indent="-342900" algn="l" defTabSz="685800" rtl="0" eaLnBrk="1" latinLnBrk="0" hangingPunct="1">
              <a:lnSpc>
                <a:spcPct val="100000"/>
              </a:lnSpc>
              <a:spcBef>
                <a:spcPts val="0"/>
              </a:spcBef>
              <a:spcAft>
                <a:spcPts val="450"/>
              </a:spcAft>
              <a:buClr>
                <a:srgbClr val="004579"/>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0"/>
              </a:spcBef>
              <a:spcAft>
                <a:spcPts val="450"/>
              </a:spcAft>
              <a:buClr>
                <a:srgbClr val="004579"/>
              </a:buClr>
              <a:buFont typeface="Courier New" panose="02070309020205020404" pitchFamily="49" charset="0"/>
              <a:buChar char="o"/>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0"/>
              </a:spcBef>
              <a:spcAft>
                <a:spcPts val="450"/>
              </a:spcAft>
              <a:buClr>
                <a:srgbClr val="004579"/>
              </a:buClr>
              <a:buFont typeface="Wingdings" panose="05000000000000000000" pitchFamily="2" charset="2"/>
              <a:buChar char="§"/>
              <a:defRPr sz="15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900"/>
              </a:spcAft>
              <a:buFont typeface="Wingdings" panose="05000000000000000000" pitchFamily="2" charset="2"/>
              <a:buChar char="Ø"/>
            </a:pPr>
            <a:r>
              <a:rPr lang="en-US" sz="3200" dirty="0">
                <a:latin typeface="Times New Roman" panose="02020603050405020304" pitchFamily="18" charset="0"/>
                <a:ea typeface="Cambria"/>
                <a:cs typeface="Times New Roman" panose="02020603050405020304" pitchFamily="18" charset="0"/>
              </a:rPr>
              <a:t>New rates implemented Jan 2025 with a gradual 3-year transition </a:t>
            </a:r>
            <a:endParaRPr lang="en-US" sz="2000" dirty="0">
              <a:latin typeface="Times New Roman" panose="02020603050405020304" pitchFamily="18" charset="0"/>
              <a:cs typeface="Times New Roman" panose="02020603050405020304" pitchFamily="18" charset="0"/>
            </a:endParaRPr>
          </a:p>
          <a:p>
            <a:pPr>
              <a:spcAft>
                <a:spcPts val="900"/>
              </a:spcAft>
              <a:buFont typeface="Wingdings" panose="05000000000000000000" pitchFamily="2" charset="2"/>
              <a:buChar char="Ø"/>
            </a:pPr>
            <a:r>
              <a:rPr lang="en-US" sz="3200" dirty="0">
                <a:latin typeface="Times New Roman" panose="02020603050405020304" pitchFamily="18" charset="0"/>
                <a:ea typeface="Cambria"/>
                <a:cs typeface="Times New Roman" panose="02020603050405020304" pitchFamily="18" charset="0"/>
              </a:rPr>
              <a:t>Incentives to reduce use of temporary agency staffing</a:t>
            </a:r>
          </a:p>
          <a:p>
            <a:pPr>
              <a:spcAft>
                <a:spcPts val="900"/>
              </a:spcAft>
              <a:buFont typeface="Wingdings" panose="05000000000000000000" pitchFamily="2" charset="2"/>
              <a:buChar char="Ø"/>
            </a:pPr>
            <a:r>
              <a:rPr lang="en-US" sz="3200" dirty="0">
                <a:latin typeface="Times New Roman" panose="02020603050405020304" pitchFamily="18" charset="0"/>
                <a:ea typeface="Cambria"/>
                <a:cs typeface="Times New Roman" panose="02020603050405020304" pitchFamily="18" charset="0"/>
              </a:rPr>
              <a:t>New rates allow for higher staffing levels</a:t>
            </a:r>
          </a:p>
          <a:p>
            <a:pPr>
              <a:spcAft>
                <a:spcPts val="900"/>
              </a:spcAft>
              <a:buFont typeface="Wingdings" panose="05000000000000000000" pitchFamily="2" charset="2"/>
              <a:buChar char="Ø"/>
            </a:pPr>
            <a:r>
              <a:rPr lang="en-US" sz="3200" dirty="0">
                <a:latin typeface="Times New Roman" panose="02020603050405020304" pitchFamily="18" charset="0"/>
                <a:ea typeface="Cambria"/>
                <a:cs typeface="Times New Roman" panose="02020603050405020304" pitchFamily="18" charset="0"/>
              </a:rPr>
              <a:t>Value-based purchasing (VBP) component to reward quality</a:t>
            </a:r>
          </a:p>
          <a:p>
            <a:pPr>
              <a:spcAft>
                <a:spcPts val="900"/>
              </a:spcAft>
              <a:buFont typeface="Wingdings" panose="05000000000000000000" pitchFamily="2" charset="2"/>
              <a:buChar char="Ø"/>
            </a:pPr>
            <a:r>
              <a:rPr lang="en-US" sz="3200" dirty="0">
                <a:latin typeface="Times New Roman" panose="02020603050405020304" pitchFamily="18" charset="0"/>
                <a:ea typeface="Cambria"/>
                <a:cs typeface="Times New Roman" panose="02020603050405020304" pitchFamily="18" charset="0"/>
              </a:rPr>
              <a:t>Technical assistance to support nursing homes in their quality improvement efforts</a:t>
            </a:r>
          </a:p>
          <a:p>
            <a:pPr lvl="1">
              <a:buFont typeface="Wingdings" panose="05000000000000000000" pitchFamily="2" charset="2"/>
              <a:buChar char="Ø"/>
            </a:pPr>
            <a:endParaRPr lang="en-US" sz="2800" dirty="0">
              <a:latin typeface="Times New Roman" panose="02020603050405020304" pitchFamily="18" charset="0"/>
              <a:ea typeface="Cambria"/>
              <a:cs typeface="Times New Roman" panose="02020603050405020304" pitchFamily="18" charset="0"/>
            </a:endParaRPr>
          </a:p>
          <a:p>
            <a:pPr>
              <a:buFont typeface="Wingdings" panose="05000000000000000000" pitchFamily="2" charset="2"/>
              <a:buChar char="Ø"/>
            </a:pPr>
            <a:endParaRPr lang="en-US" sz="2800" dirty="0">
              <a:latin typeface="Times New Roman" panose="02020603050405020304" pitchFamily="18" charset="0"/>
              <a:ea typeface="Cambria"/>
              <a:cs typeface="Times New Roman" panose="02020603050405020304" pitchFamily="18" charset="0"/>
            </a:endParaRPr>
          </a:p>
        </p:txBody>
      </p:sp>
    </p:spTree>
    <p:extLst>
      <p:ext uri="{BB962C8B-B14F-4D97-AF65-F5344CB8AC3E}">
        <p14:creationId xmlns:p14="http://schemas.microsoft.com/office/powerpoint/2010/main" val="155600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46E74-C3C8-4668-842F-8326ECE80125}"/>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37AF4450-1CD4-702C-6C67-8C290372A7F1}"/>
              </a:ext>
            </a:extLst>
          </p:cNvPr>
          <p:cNvSpPr txBox="1">
            <a:spLocks noChangeArrowheads="1"/>
          </p:cNvSpPr>
          <p:nvPr/>
        </p:nvSpPr>
        <p:spPr bwMode="auto">
          <a:xfrm>
            <a:off x="1559" y="136525"/>
            <a:ext cx="9142441" cy="1077218"/>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3200" b="1">
                <a:solidFill>
                  <a:schemeClr val="bg1"/>
                </a:solidFill>
                <a:latin typeface="Times New Roman" panose="02020603050405020304" pitchFamily="18" charset="0"/>
                <a:ea typeface="Cambria"/>
                <a:cs typeface="Times New Roman" panose="02020603050405020304" pitchFamily="18" charset="0"/>
              </a:rPr>
              <a:t>Value-Based Purchasing</a:t>
            </a:r>
            <a:endParaRPr lang="en-US" sz="3200">
              <a:solidFill>
                <a:schemeClr val="bg1"/>
              </a:solidFill>
              <a:latin typeface="Times New Roman" panose="02020603050405020304" pitchFamily="18" charset="0"/>
              <a:ea typeface="Cambria"/>
              <a:cs typeface="Times New Roman" panose="02020603050405020304" pitchFamily="18" charset="0"/>
            </a:endParaRPr>
          </a:p>
          <a:p>
            <a:pPr algn="ctr"/>
            <a:r>
              <a:rPr lang="en-US" sz="3200" b="1">
                <a:solidFill>
                  <a:schemeClr val="bg1"/>
                </a:solidFill>
                <a:latin typeface="Times New Roman" panose="02020603050405020304" pitchFamily="18" charset="0"/>
                <a:ea typeface="Cambria"/>
                <a:cs typeface="Times New Roman" panose="02020603050405020304" pitchFamily="18" charset="0"/>
              </a:rPr>
              <a:t> &amp; </a:t>
            </a:r>
            <a:r>
              <a:rPr lang="en-US" sz="3200" b="1" err="1">
                <a:solidFill>
                  <a:schemeClr val="bg1"/>
                </a:solidFill>
                <a:latin typeface="Times New Roman" panose="02020603050405020304" pitchFamily="18" charset="0"/>
                <a:ea typeface="Cambria"/>
                <a:cs typeface="Times New Roman" panose="02020603050405020304" pitchFamily="18" charset="0"/>
              </a:rPr>
              <a:t>QuEST</a:t>
            </a:r>
            <a:r>
              <a:rPr lang="en-US" sz="3200" b="1">
                <a:solidFill>
                  <a:schemeClr val="bg1"/>
                </a:solidFill>
                <a:latin typeface="Times New Roman" panose="02020603050405020304" pitchFamily="18" charset="0"/>
                <a:ea typeface="Cambria"/>
                <a:cs typeface="Times New Roman" panose="02020603050405020304" pitchFamily="18" charset="0"/>
              </a:rPr>
              <a:t> Technical Assistance</a:t>
            </a:r>
            <a:endParaRPr lang="en-US" sz="4400" b="1">
              <a:solidFill>
                <a:schemeClr val="bg1"/>
              </a:solidFill>
              <a:latin typeface="Times New Roman"/>
              <a:cs typeface="Times New Roman"/>
            </a:endParaRPr>
          </a:p>
        </p:txBody>
      </p:sp>
      <p:sp>
        <p:nvSpPr>
          <p:cNvPr id="2" name="Slide Number Placeholder 1">
            <a:extLst>
              <a:ext uri="{FF2B5EF4-FFF2-40B4-BE49-F238E27FC236}">
                <a16:creationId xmlns:a16="http://schemas.microsoft.com/office/drawing/2014/main" id="{C11326DE-4384-8F70-C116-F03E6D8AF238}"/>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15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99122BA-02E7-3AD4-4DB9-228B427C5FC0}"/>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7" name="Content Placeholder 6">
            <a:extLst>
              <a:ext uri="{FF2B5EF4-FFF2-40B4-BE49-F238E27FC236}">
                <a16:creationId xmlns:a16="http://schemas.microsoft.com/office/drawing/2014/main" id="{5FA9780F-8DE7-1F13-9953-0D10773D76A0}"/>
              </a:ext>
            </a:extLst>
          </p:cNvPr>
          <p:cNvSpPr>
            <a:spLocks noGrp="1"/>
          </p:cNvSpPr>
          <p:nvPr>
            <p:ph idx="1"/>
          </p:nvPr>
        </p:nvSpPr>
        <p:spPr>
          <a:xfrm>
            <a:off x="381000" y="2012949"/>
            <a:ext cx="8229600" cy="4525963"/>
          </a:xfrm>
        </p:spPr>
        <p:txBody>
          <a:bodyPr vert="horz" lIns="91440" tIns="45720" rIns="91440" bIns="45720" rtlCol="0" anchor="t">
            <a:normAutofit/>
          </a:bodyPr>
          <a:lstStyle/>
          <a:p>
            <a:pPr>
              <a:spcBef>
                <a:spcPts val="0"/>
              </a:spcBef>
            </a:pPr>
            <a:endParaRPr lang="en-US" sz="1000">
              <a:latin typeface="Times New Roman" panose="02020603050405020304" pitchFamily="18" charset="0"/>
              <a:cs typeface="Times New Roman" panose="02020603050405020304" pitchFamily="18" charset="0"/>
            </a:endParaRPr>
          </a:p>
          <a:p>
            <a:pPr>
              <a:spcBef>
                <a:spcPts val="0"/>
              </a:spcBef>
            </a:pPr>
            <a:endParaRPr lang="en-US" sz="1000">
              <a:latin typeface="Times New Roman" panose="02020603050405020304" pitchFamily="18" charset="0"/>
              <a:cs typeface="Times New Roman" panose="02020603050405020304" pitchFamily="18" charset="0"/>
            </a:endParaRPr>
          </a:p>
          <a:p>
            <a:pPr>
              <a:spcBef>
                <a:spcPts val="0"/>
              </a:spcBef>
            </a:pPr>
            <a:endParaRPr lang="en-US" sz="26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4FA50A8-094C-C964-37D6-3CB62807DABF}"/>
              </a:ext>
            </a:extLst>
          </p:cNvPr>
          <p:cNvSpPr txBox="1"/>
          <p:nvPr/>
        </p:nvSpPr>
        <p:spPr>
          <a:xfrm>
            <a:off x="304800" y="1323227"/>
            <a:ext cx="4485349" cy="5470728"/>
          </a:xfrm>
          <a:prstGeom prst="rect">
            <a:avLst/>
          </a:prstGeom>
          <a:noFill/>
        </p:spPr>
        <p:txBody>
          <a:bodyPr wrap="square" lIns="68580" tIns="34290" rIns="68580" bIns="34290" anchor="t">
            <a:spAutoFit/>
          </a:bodyPr>
          <a:lstStyle/>
          <a:p>
            <a:pPr marL="0" indent="0">
              <a:buNone/>
            </a:pPr>
            <a:r>
              <a:rPr lang="en-US" sz="2800" b="1">
                <a:solidFill>
                  <a:schemeClr val="tx2"/>
                </a:solidFill>
                <a:latin typeface="Cambria"/>
                <a:ea typeface="Cambria"/>
              </a:rPr>
              <a:t>Staffing Levels</a:t>
            </a:r>
            <a:endParaRPr lang="en-US" sz="2800" b="1">
              <a:solidFill>
                <a:schemeClr val="tx2"/>
              </a:solidFill>
              <a:latin typeface="Cambria"/>
              <a:ea typeface="Cambria"/>
              <a:cs typeface="Calibri"/>
            </a:endParaRPr>
          </a:p>
          <a:p>
            <a:pPr marL="685800" lvl="1" indent="-342900">
              <a:buFont typeface="+mj-lt"/>
              <a:buAutoNum type="arabicPeriod"/>
            </a:pPr>
            <a:r>
              <a:rPr lang="en-US" sz="2800">
                <a:latin typeface="Cambria"/>
                <a:ea typeface="Cambria"/>
              </a:rPr>
              <a:t>Percent nursing staff turnover</a:t>
            </a:r>
          </a:p>
          <a:p>
            <a:pPr marL="685800" lvl="1" indent="-342900">
              <a:buFont typeface="+mj-lt"/>
              <a:buAutoNum type="arabicPeriod"/>
            </a:pPr>
            <a:endParaRPr lang="en-US" sz="2800">
              <a:latin typeface="Cambria"/>
              <a:ea typeface="Cambria"/>
              <a:cs typeface="Calibri"/>
            </a:endParaRPr>
          </a:p>
          <a:p>
            <a:r>
              <a:rPr lang="en-US" sz="2800" b="1">
                <a:solidFill>
                  <a:schemeClr val="tx2"/>
                </a:solidFill>
                <a:latin typeface="Cambria"/>
                <a:ea typeface="Cambria"/>
              </a:rPr>
              <a:t>Resident Experience of Care</a:t>
            </a:r>
            <a:endParaRPr lang="en-US" sz="2800" b="1">
              <a:solidFill>
                <a:schemeClr val="tx2"/>
              </a:solidFill>
              <a:latin typeface="Cambria"/>
              <a:ea typeface="Cambria"/>
              <a:cs typeface="Calibri"/>
            </a:endParaRPr>
          </a:p>
          <a:p>
            <a:pPr marL="685800" lvl="1" indent="-342900">
              <a:buFont typeface="+mj-lt"/>
              <a:buAutoNum type="arabicPeriod" startAt="2"/>
            </a:pPr>
            <a:r>
              <a:rPr lang="en-US" sz="2800">
                <a:latin typeface="Cambria"/>
                <a:ea typeface="Cambria"/>
              </a:rPr>
              <a:t>Resident &amp; family </a:t>
            </a:r>
            <a:r>
              <a:rPr lang="en-US" sz="2800" err="1">
                <a:latin typeface="Cambria"/>
                <a:ea typeface="Cambria"/>
              </a:rPr>
              <a:t>CoreQ</a:t>
            </a:r>
            <a:r>
              <a:rPr lang="en-US" sz="2800">
                <a:latin typeface="Cambria"/>
                <a:ea typeface="Cambria"/>
              </a:rPr>
              <a:t> surveys</a:t>
            </a:r>
          </a:p>
          <a:p>
            <a:pPr marL="685800" lvl="1" indent="-342900">
              <a:buFont typeface="+mj-lt"/>
              <a:buAutoNum type="arabicPeriod" startAt="2"/>
            </a:pPr>
            <a:endParaRPr lang="en-US" sz="2800">
              <a:latin typeface="Cambria"/>
              <a:ea typeface="Cambria"/>
              <a:cs typeface="Calibri"/>
            </a:endParaRPr>
          </a:p>
          <a:p>
            <a:pPr marL="0" indent="0">
              <a:buNone/>
            </a:pPr>
            <a:r>
              <a:rPr lang="en-US" sz="2800" b="1">
                <a:solidFill>
                  <a:schemeClr val="tx2"/>
                </a:solidFill>
                <a:latin typeface="Cambria"/>
                <a:ea typeface="Cambria"/>
              </a:rPr>
              <a:t>Clinical Measure </a:t>
            </a:r>
            <a:endParaRPr lang="en-US" sz="2800" b="1">
              <a:solidFill>
                <a:schemeClr val="tx2"/>
              </a:solidFill>
              <a:latin typeface="Cambria"/>
              <a:ea typeface="Cambria"/>
              <a:cs typeface="Calibri"/>
            </a:endParaRPr>
          </a:p>
          <a:p>
            <a:pPr marL="685800" lvl="1" indent="-342900">
              <a:buFont typeface="+mj-lt"/>
              <a:buAutoNum type="arabicPeriod" startAt="3"/>
            </a:pPr>
            <a:r>
              <a:rPr lang="en-US" sz="2800">
                <a:latin typeface="Cambria"/>
                <a:ea typeface="Cambria"/>
              </a:rPr>
              <a:t>Long-stay antipsychotic use</a:t>
            </a:r>
            <a:endParaRPr lang="en-US" sz="2800">
              <a:latin typeface="Cambria"/>
              <a:ea typeface="Cambria"/>
              <a:cs typeface="Calibri"/>
            </a:endParaRPr>
          </a:p>
          <a:p>
            <a:pPr marL="342900" indent="-342900">
              <a:spcAft>
                <a:spcPts val="900"/>
              </a:spcAft>
              <a:buFont typeface="Arial" panose="020B0604020202020204" pitchFamily="34" charset="0"/>
              <a:buChar char="•"/>
            </a:pPr>
            <a:endParaRPr lang="en-US" sz="1600">
              <a:latin typeface="Cambria"/>
              <a:ea typeface="Cambria"/>
              <a:cs typeface="Arial" panose="020B0604020202020204" pitchFamily="34" charset="0"/>
            </a:endParaRPr>
          </a:p>
        </p:txBody>
      </p:sp>
      <p:pic>
        <p:nvPicPr>
          <p:cNvPr id="12" name="Content Placeholder 7">
            <a:extLst>
              <a:ext uri="{FF2B5EF4-FFF2-40B4-BE49-F238E27FC236}">
                <a16:creationId xmlns:a16="http://schemas.microsoft.com/office/drawing/2014/main" id="{F866BCFB-A35E-E9EA-0BDF-1F94A746E743}"/>
              </a:ext>
            </a:extLst>
          </p:cNvPr>
          <p:cNvPicPr>
            <a:picLocks noChangeAspect="1"/>
          </p:cNvPicPr>
          <p:nvPr/>
        </p:nvPicPr>
        <p:blipFill>
          <a:blip r:embed="rId3"/>
          <a:stretch>
            <a:fillRect/>
          </a:stretch>
        </p:blipFill>
        <p:spPr>
          <a:xfrm>
            <a:off x="5118205" y="1708413"/>
            <a:ext cx="3504388" cy="4525963"/>
          </a:xfrm>
          <a:prstGeom prst="rect">
            <a:avLst/>
          </a:prstGeom>
        </p:spPr>
      </p:pic>
    </p:spTree>
    <p:extLst>
      <p:ext uri="{BB962C8B-B14F-4D97-AF65-F5344CB8AC3E}">
        <p14:creationId xmlns:p14="http://schemas.microsoft.com/office/powerpoint/2010/main" val="417552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13217-0017-721D-8A20-5EA0C1304A49}"/>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B0515845-7086-5EFC-5707-C2E28CB58C43}"/>
              </a:ext>
            </a:extLst>
          </p:cNvPr>
          <p:cNvSpPr txBox="1">
            <a:spLocks noChangeArrowheads="1"/>
          </p:cNvSpPr>
          <p:nvPr/>
        </p:nvSpPr>
        <p:spPr bwMode="auto">
          <a:xfrm>
            <a:off x="0" y="136525"/>
            <a:ext cx="9139852" cy="1107996"/>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a:solidFill>
                <a:schemeClr val="bg1"/>
              </a:solidFill>
              <a:latin typeface="Times New Roman" panose="02020603050405020304" pitchFamily="18" charset="0"/>
              <a:cs typeface="Times New Roman" panose="02020603050405020304" pitchFamily="18" charset="0"/>
            </a:endParaRPr>
          </a:p>
          <a:p>
            <a:pPr algn="ctr"/>
            <a:r>
              <a:rPr lang="en-US" sz="2800" b="1">
                <a:solidFill>
                  <a:schemeClr val="bg1"/>
                </a:solidFill>
                <a:latin typeface="Times New Roman" panose="02020603050405020304" pitchFamily="18" charset="0"/>
                <a:ea typeface="Cambria"/>
                <a:cs typeface="Times New Roman" panose="02020603050405020304" pitchFamily="18" charset="0"/>
              </a:rPr>
              <a:t>2025 Outcomes:</a:t>
            </a:r>
            <a:endParaRPr lang="en-US" sz="2800">
              <a:solidFill>
                <a:schemeClr val="bg1"/>
              </a:solidFill>
              <a:latin typeface="Times New Roman" panose="02020603050405020304" pitchFamily="18" charset="0"/>
              <a:ea typeface="Cambria"/>
              <a:cs typeface="Times New Roman" panose="02020603050405020304" pitchFamily="18" charset="0"/>
            </a:endParaRPr>
          </a:p>
          <a:p>
            <a:pPr algn="ctr"/>
            <a:r>
              <a:rPr lang="en-US" sz="2800" b="1">
                <a:solidFill>
                  <a:schemeClr val="bg1"/>
                </a:solidFill>
                <a:latin typeface="Times New Roman" panose="02020603050405020304" pitchFamily="18" charset="0"/>
                <a:ea typeface="Cambria"/>
                <a:cs typeface="Times New Roman" panose="02020603050405020304" pitchFamily="18" charset="0"/>
              </a:rPr>
              <a:t>Rate Reform, VBP, &amp; </a:t>
            </a:r>
            <a:r>
              <a:rPr lang="en-US" sz="2800" b="1" err="1">
                <a:solidFill>
                  <a:schemeClr val="bg1"/>
                </a:solidFill>
                <a:latin typeface="Times New Roman" panose="02020603050405020304" pitchFamily="18" charset="0"/>
                <a:ea typeface="Cambria"/>
                <a:cs typeface="Times New Roman" panose="02020603050405020304" pitchFamily="18" charset="0"/>
              </a:rPr>
              <a:t>QuEST</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3BD97D72-268B-6603-738D-1D28B0CA59F9}"/>
              </a:ext>
            </a:extLst>
          </p:cNvPr>
          <p:cNvSpPr>
            <a:spLocks noGrp="1"/>
          </p:cNvSpPr>
          <p:nvPr>
            <p:ph sz="half" idx="1"/>
          </p:nvPr>
        </p:nvSpPr>
        <p:spPr/>
        <p:txBody>
          <a:bodyPr vert="horz" lIns="91440" tIns="45720" rIns="91440" bIns="45720" rtlCol="0" anchor="t">
            <a:normAutofit/>
          </a:bodyPr>
          <a:lstStyle/>
          <a:p>
            <a:pPr>
              <a:spcBef>
                <a:spcPts val="0"/>
              </a:spcBef>
            </a:pPr>
            <a:endParaRPr lang="en-US" sz="1000">
              <a:latin typeface="Times New Roman" panose="02020603050405020304" pitchFamily="18" charset="0"/>
              <a:cs typeface="Times New Roman" panose="02020603050405020304" pitchFamily="18" charset="0"/>
            </a:endParaRPr>
          </a:p>
          <a:p>
            <a:pPr>
              <a:spcBef>
                <a:spcPts val="0"/>
              </a:spcBef>
            </a:pPr>
            <a:endParaRPr lang="en-US" sz="1000">
              <a:latin typeface="Times New Roman" panose="02020603050405020304" pitchFamily="18" charset="0"/>
              <a:cs typeface="Times New Roman" panose="02020603050405020304" pitchFamily="18" charset="0"/>
            </a:endParaRPr>
          </a:p>
          <a:p>
            <a:pPr>
              <a:spcBef>
                <a:spcPts val="0"/>
              </a:spcBef>
            </a:pPr>
            <a:endParaRPr lang="en-US" sz="260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84B3F0BB-13EA-C876-AF1A-1B08E133B800}"/>
              </a:ext>
            </a:extLst>
          </p:cNvPr>
          <p:cNvSpPr>
            <a:spLocks noGrp="1"/>
          </p:cNvSpPr>
          <p:nvPr>
            <p:ph type="ftr" sz="quarter" idx="11"/>
          </p:nvPr>
        </p:nvSpPr>
        <p:spPr/>
        <p:txBody>
          <a:bodyPr/>
          <a:lstStyle/>
          <a:p>
            <a:r>
              <a:rPr lang="en-US">
                <a:solidFill>
                  <a:prstClr val="black">
                    <a:tint val="75000"/>
                  </a:prstClr>
                </a:solidFill>
              </a:rPr>
              <a:t>Maine Department of Health and Human Services</a:t>
            </a:r>
          </a:p>
        </p:txBody>
      </p:sp>
      <p:sp>
        <p:nvSpPr>
          <p:cNvPr id="2" name="Slide Number Placeholder 1">
            <a:extLst>
              <a:ext uri="{FF2B5EF4-FFF2-40B4-BE49-F238E27FC236}">
                <a16:creationId xmlns:a16="http://schemas.microsoft.com/office/drawing/2014/main" id="{2EFEAE45-30E8-3D25-4B8E-373D2E110242}"/>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16</a:t>
            </a:fld>
            <a:endParaRPr lang="en-US">
              <a:solidFill>
                <a:prstClr val="black">
                  <a:tint val="75000"/>
                </a:prstClr>
              </a:solidFill>
            </a:endParaRPr>
          </a:p>
        </p:txBody>
      </p:sp>
      <p:sp>
        <p:nvSpPr>
          <p:cNvPr id="12" name="TextBox 11">
            <a:extLst>
              <a:ext uri="{FF2B5EF4-FFF2-40B4-BE49-F238E27FC236}">
                <a16:creationId xmlns:a16="http://schemas.microsoft.com/office/drawing/2014/main" id="{69166FD7-FEB1-4B57-E2B1-6B53CE636095}"/>
              </a:ext>
            </a:extLst>
          </p:cNvPr>
          <p:cNvSpPr txBox="1"/>
          <p:nvPr/>
        </p:nvSpPr>
        <p:spPr>
          <a:xfrm>
            <a:off x="245790" y="1600200"/>
            <a:ext cx="6235213" cy="436273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spcAft>
                <a:spcPts val="338"/>
              </a:spcAft>
              <a:buFont typeface="Arial,Sans-Serif"/>
              <a:buChar char="•"/>
            </a:pPr>
            <a:r>
              <a:rPr lang="en-US" sz="2400">
                <a:latin typeface="Times New Roman" panose="02020603050405020304" pitchFamily="18" charset="0"/>
                <a:ea typeface="Cambria"/>
                <a:cs typeface="Times New Roman" panose="02020603050405020304" pitchFamily="18" charset="0"/>
              </a:rPr>
              <a:t>75 of 77 earned their VBP payments </a:t>
            </a:r>
          </a:p>
          <a:p>
            <a:pPr marL="257175" indent="-257175">
              <a:spcAft>
                <a:spcPts val="338"/>
              </a:spcAft>
              <a:buFont typeface="Arial,Sans-Serif"/>
              <a:buChar char="•"/>
            </a:pPr>
            <a:r>
              <a:rPr lang="en-US" sz="2400">
                <a:latin typeface="Times New Roman" panose="02020603050405020304" pitchFamily="18" charset="0"/>
                <a:ea typeface="Cambria"/>
                <a:cs typeface="Times New Roman" panose="02020603050405020304" pitchFamily="18" charset="0"/>
              </a:rPr>
              <a:t>Average 140-150 participants per call</a:t>
            </a:r>
          </a:p>
          <a:p>
            <a:pPr marL="257175" indent="-257175">
              <a:spcAft>
                <a:spcPts val="338"/>
              </a:spcAft>
              <a:buFont typeface="Arial,Sans-Serif"/>
              <a:buChar char="•"/>
            </a:pPr>
            <a:r>
              <a:rPr lang="en-US" sz="2400">
                <a:latin typeface="Times New Roman" panose="02020603050405020304" pitchFamily="18" charset="0"/>
                <a:ea typeface="Cambria"/>
                <a:cs typeface="Times New Roman" panose="02020603050405020304" pitchFamily="18" charset="0"/>
              </a:rPr>
              <a:t>Participation and engagement levels remained high, even beyond the payment incentive</a:t>
            </a:r>
          </a:p>
          <a:p>
            <a:pPr marL="257175" indent="-257175">
              <a:spcAft>
                <a:spcPts val="338"/>
              </a:spcAft>
              <a:buFont typeface="Arial,Sans-Serif"/>
              <a:buChar char="•"/>
            </a:pPr>
            <a:r>
              <a:rPr lang="en-US" sz="2400">
                <a:latin typeface="Times New Roman" panose="02020603050405020304" pitchFamily="18" charset="0"/>
                <a:ea typeface="Cambria"/>
                <a:cs typeface="Times New Roman" panose="02020603050405020304" pitchFamily="18" charset="0"/>
              </a:rPr>
              <a:t>Reduction in contract staffing levels in Maine</a:t>
            </a:r>
          </a:p>
          <a:p>
            <a:pPr marL="257175" indent="-257175">
              <a:spcAft>
                <a:spcPts val="338"/>
              </a:spcAft>
              <a:buFont typeface="Arial,Sans-Serif"/>
              <a:buChar char="•"/>
            </a:pPr>
            <a:r>
              <a:rPr lang="en-US" sz="2400">
                <a:latin typeface="Times New Roman" panose="02020603050405020304" pitchFamily="18" charset="0"/>
                <a:ea typeface="Cambria"/>
                <a:cs typeface="Times New Roman" panose="02020603050405020304" pitchFamily="18" charset="0"/>
              </a:rPr>
              <a:t>Stabilization of nursing homes across the state</a:t>
            </a:r>
          </a:p>
          <a:p>
            <a:pPr marL="257175" indent="-257175">
              <a:spcAft>
                <a:spcPts val="338"/>
              </a:spcAft>
              <a:buFont typeface="Arial,Sans-Serif"/>
              <a:buChar char="•"/>
            </a:pPr>
            <a:r>
              <a:rPr lang="en-US" sz="2400">
                <a:latin typeface="Times New Roman" panose="02020603050405020304" pitchFamily="18" charset="0"/>
                <a:ea typeface="Cambria"/>
                <a:cs typeface="Times New Roman" panose="02020603050405020304" pitchFamily="18" charset="0"/>
              </a:rPr>
              <a:t>Garnered national excitement – FREE expert presenters</a:t>
            </a:r>
          </a:p>
          <a:p>
            <a:pPr marL="257175" indent="-257175">
              <a:spcAft>
                <a:spcPts val="338"/>
              </a:spcAft>
              <a:buFont typeface="Arial,Sans-Serif"/>
              <a:buChar char="•"/>
            </a:pPr>
            <a:r>
              <a:rPr lang="en-US" sz="2400" err="1">
                <a:latin typeface="Times New Roman" panose="02020603050405020304" pitchFamily="18" charset="0"/>
                <a:ea typeface="Cambria"/>
                <a:cs typeface="Times New Roman" panose="02020603050405020304" pitchFamily="18" charset="0"/>
              </a:rPr>
              <a:t>QuEST</a:t>
            </a:r>
            <a:r>
              <a:rPr lang="en-US" sz="2400">
                <a:latin typeface="Times New Roman" panose="02020603050405020304" pitchFamily="18" charset="0"/>
                <a:ea typeface="Cambria"/>
                <a:cs typeface="Times New Roman" panose="02020603050405020304" pitchFamily="18" charset="0"/>
              </a:rPr>
              <a:t> endorsed by the Nursing Home Administrators' Licensing Board </a:t>
            </a:r>
            <a:endParaRPr lang="en-US" sz="1600">
              <a:solidFill>
                <a:schemeClr val="tx2">
                  <a:lumMod val="76000"/>
                </a:schemeClr>
              </a:solidFill>
              <a:ea typeface="Calibri"/>
              <a:cs typeface="Calibri"/>
            </a:endParaRPr>
          </a:p>
        </p:txBody>
      </p:sp>
      <p:pic>
        <p:nvPicPr>
          <p:cNvPr id="14" name="Content Placeholder 5">
            <a:extLst>
              <a:ext uri="{FF2B5EF4-FFF2-40B4-BE49-F238E27FC236}">
                <a16:creationId xmlns:a16="http://schemas.microsoft.com/office/drawing/2014/main" id="{5774AB85-7B8D-A65B-2FC9-BE74252CDDA6}"/>
              </a:ext>
            </a:extLst>
          </p:cNvPr>
          <p:cNvPicPr>
            <a:picLocks noChangeAspect="1"/>
          </p:cNvPicPr>
          <p:nvPr/>
        </p:nvPicPr>
        <p:blipFill>
          <a:blip r:embed="rId3"/>
          <a:stretch>
            <a:fillRect/>
          </a:stretch>
        </p:blipFill>
        <p:spPr>
          <a:xfrm>
            <a:off x="6413863" y="2625617"/>
            <a:ext cx="2484347" cy="2475128"/>
          </a:xfrm>
          <a:prstGeom prst="rect">
            <a:avLst/>
          </a:prstGeom>
        </p:spPr>
      </p:pic>
    </p:spTree>
    <p:extLst>
      <p:ext uri="{BB962C8B-B14F-4D97-AF65-F5344CB8AC3E}">
        <p14:creationId xmlns:p14="http://schemas.microsoft.com/office/powerpoint/2010/main" val="460015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DE7CC-4FF7-4F0D-C66D-64388F886379}"/>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95A7EAD5-3C88-3B73-1E05-DA2F6F25EE79}"/>
              </a:ext>
            </a:extLst>
          </p:cNvPr>
          <p:cNvSpPr txBox="1">
            <a:spLocks noChangeArrowheads="1"/>
          </p:cNvSpPr>
          <p:nvPr/>
        </p:nvSpPr>
        <p:spPr bwMode="auto">
          <a:xfrm>
            <a:off x="0" y="264255"/>
            <a:ext cx="9153378" cy="861774"/>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a:solidFill>
                <a:schemeClr val="bg1"/>
              </a:solidFill>
              <a:latin typeface="Times New Roman" panose="02020603050405020304" pitchFamily="18" charset="0"/>
              <a:cs typeface="Times New Roman" panose="02020603050405020304" pitchFamily="18" charset="0"/>
            </a:endParaRPr>
          </a:p>
          <a:p>
            <a:pPr algn="ctr"/>
            <a:r>
              <a:rPr lang="en-US" sz="4000" b="1">
                <a:solidFill>
                  <a:schemeClr val="bg1"/>
                </a:solidFill>
                <a:latin typeface="Times New Roman"/>
                <a:cs typeface="Times New Roman"/>
              </a:rPr>
              <a:t>A Year of Firsts &amp; Lessons Learned</a:t>
            </a:r>
            <a:endParaRPr lang="en-US" sz="4000">
              <a:solidFill>
                <a:schemeClr val="bg1"/>
              </a:solidFill>
              <a:cs typeface="Arial"/>
            </a:endParaRPr>
          </a:p>
        </p:txBody>
      </p:sp>
      <p:sp>
        <p:nvSpPr>
          <p:cNvPr id="7" name="Content Placeholder 6">
            <a:extLst>
              <a:ext uri="{FF2B5EF4-FFF2-40B4-BE49-F238E27FC236}">
                <a16:creationId xmlns:a16="http://schemas.microsoft.com/office/drawing/2014/main" id="{EB524946-C2C5-6B3B-FC92-E0321A253EC4}"/>
              </a:ext>
            </a:extLst>
          </p:cNvPr>
          <p:cNvSpPr>
            <a:spLocks noGrp="1"/>
          </p:cNvSpPr>
          <p:nvPr>
            <p:ph sz="half" idx="1"/>
          </p:nvPr>
        </p:nvSpPr>
        <p:spPr/>
        <p:txBody>
          <a:bodyPr vert="horz" lIns="91440" tIns="45720" rIns="91440" bIns="45720" rtlCol="0" anchor="t">
            <a:normAutofit/>
          </a:bodyPr>
          <a:lstStyle/>
          <a:p>
            <a:pPr>
              <a:spcBef>
                <a:spcPts val="0"/>
              </a:spcBef>
            </a:pPr>
            <a:endParaRPr lang="en-US" sz="1000">
              <a:latin typeface="Times New Roman" panose="02020603050405020304" pitchFamily="18" charset="0"/>
              <a:cs typeface="Times New Roman" panose="02020603050405020304" pitchFamily="18" charset="0"/>
            </a:endParaRPr>
          </a:p>
          <a:p>
            <a:pPr>
              <a:spcBef>
                <a:spcPts val="0"/>
              </a:spcBef>
            </a:pPr>
            <a:endParaRPr lang="en-US" sz="1000">
              <a:latin typeface="Times New Roman" panose="02020603050405020304" pitchFamily="18" charset="0"/>
              <a:cs typeface="Times New Roman" panose="02020603050405020304" pitchFamily="18" charset="0"/>
            </a:endParaRPr>
          </a:p>
          <a:p>
            <a:pPr>
              <a:spcBef>
                <a:spcPts val="0"/>
              </a:spcBef>
            </a:pPr>
            <a:endParaRPr lang="en-US" sz="260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938A1793-B97A-655A-5A41-66D4BA503E3E}"/>
              </a:ext>
            </a:extLst>
          </p:cNvPr>
          <p:cNvSpPr>
            <a:spLocks noGrp="1"/>
          </p:cNvSpPr>
          <p:nvPr>
            <p:ph type="ftr" sz="quarter" idx="11"/>
          </p:nvPr>
        </p:nvSpPr>
        <p:spPr/>
        <p:txBody>
          <a:bodyPr/>
          <a:lstStyle/>
          <a:p>
            <a:r>
              <a:rPr lang="en-US">
                <a:solidFill>
                  <a:prstClr val="black">
                    <a:tint val="75000"/>
                  </a:prstClr>
                </a:solidFill>
              </a:rPr>
              <a:t>Maine Department of Health and Human Services</a:t>
            </a:r>
          </a:p>
        </p:txBody>
      </p:sp>
      <p:sp>
        <p:nvSpPr>
          <p:cNvPr id="2" name="Slide Number Placeholder 1">
            <a:extLst>
              <a:ext uri="{FF2B5EF4-FFF2-40B4-BE49-F238E27FC236}">
                <a16:creationId xmlns:a16="http://schemas.microsoft.com/office/drawing/2014/main" id="{204B6F39-2778-1ADB-5B66-4E7C47033C00}"/>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17</a:t>
            </a:fld>
            <a:endParaRPr lang="en-US">
              <a:solidFill>
                <a:prstClr val="black">
                  <a:tint val="75000"/>
                </a:prstClr>
              </a:solidFill>
            </a:endParaRPr>
          </a:p>
        </p:txBody>
      </p:sp>
      <p:pic>
        <p:nvPicPr>
          <p:cNvPr id="8" name="Content Placeholder 7" descr="Experts: Goals, Participation &amp; Pay ...">
            <a:extLst>
              <a:ext uri="{FF2B5EF4-FFF2-40B4-BE49-F238E27FC236}">
                <a16:creationId xmlns:a16="http://schemas.microsoft.com/office/drawing/2014/main" id="{3B7C3062-EC17-C513-4181-68B3423A4A4F}"/>
              </a:ext>
            </a:extLst>
          </p:cNvPr>
          <p:cNvPicPr>
            <a:picLocks noGrp="1" noChangeAspect="1"/>
          </p:cNvPicPr>
          <p:nvPr>
            <p:ph sz="half" idx="2"/>
          </p:nvPr>
        </p:nvPicPr>
        <p:blipFill>
          <a:blip r:embed="rId3"/>
          <a:stretch>
            <a:fillRect/>
          </a:stretch>
        </p:blipFill>
        <p:spPr>
          <a:xfrm>
            <a:off x="396495" y="1779926"/>
            <a:ext cx="2925210" cy="2476500"/>
          </a:xfrm>
          <a:prstGeom prst="rect">
            <a:avLst/>
          </a:prstGeom>
        </p:spPr>
      </p:pic>
      <p:sp>
        <p:nvSpPr>
          <p:cNvPr id="3" name="TextBox 2">
            <a:extLst>
              <a:ext uri="{FF2B5EF4-FFF2-40B4-BE49-F238E27FC236}">
                <a16:creationId xmlns:a16="http://schemas.microsoft.com/office/drawing/2014/main" id="{2FE5CBB3-DC4F-6744-A861-579DA88AC3FB}"/>
              </a:ext>
            </a:extLst>
          </p:cNvPr>
          <p:cNvSpPr txBox="1"/>
          <p:nvPr/>
        </p:nvSpPr>
        <p:spPr>
          <a:xfrm>
            <a:off x="3657600" y="1427382"/>
            <a:ext cx="5256707"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rtl="0">
              <a:buFont typeface="Arial,Sans-Serif"/>
              <a:buChar char="•"/>
            </a:pPr>
            <a:r>
              <a:rPr lang="en-US" sz="2400" baseline="0">
                <a:latin typeface="Times New Roman" panose="02020603050405020304" pitchFamily="18" charset="0"/>
                <a:ea typeface="Cambria"/>
                <a:cs typeface="Times New Roman" panose="02020603050405020304" pitchFamily="18" charset="0"/>
              </a:rPr>
              <a:t>Quality activities tied to payment</a:t>
            </a:r>
            <a:r>
              <a:rPr lang="en-US" sz="2400">
                <a:latin typeface="Times New Roman" panose="02020603050405020304" pitchFamily="18" charset="0"/>
                <a:ea typeface="Cambria"/>
                <a:cs typeface="Times New Roman" panose="02020603050405020304" pitchFamily="18" charset="0"/>
              </a:rPr>
              <a:t>​</a:t>
            </a:r>
          </a:p>
          <a:p>
            <a:pPr marL="342900" lvl="0" indent="-342900" rtl="0">
              <a:buFont typeface="Arial,Sans-Serif"/>
              <a:buChar char="•"/>
            </a:pPr>
            <a:r>
              <a:rPr lang="en-US" sz="2400" baseline="0">
                <a:latin typeface="Times New Roman" panose="02020603050405020304" pitchFamily="18" charset="0"/>
                <a:ea typeface="Cambria"/>
                <a:cs typeface="Times New Roman" panose="02020603050405020304" pitchFamily="18" charset="0"/>
              </a:rPr>
              <a:t>Collaboration across DHHS, MHCA, &amp; LTCOP</a:t>
            </a:r>
            <a:r>
              <a:rPr lang="en-US" sz="2400">
                <a:latin typeface="Times New Roman" panose="02020603050405020304" pitchFamily="18" charset="0"/>
                <a:ea typeface="Cambria"/>
                <a:cs typeface="Times New Roman" panose="02020603050405020304" pitchFamily="18" charset="0"/>
              </a:rPr>
              <a:t>​</a:t>
            </a:r>
          </a:p>
          <a:p>
            <a:pPr marL="342900" lvl="0" indent="-342900" rtl="0">
              <a:buFont typeface="Arial,Sans-Serif"/>
              <a:buChar char="•"/>
            </a:pPr>
            <a:r>
              <a:rPr lang="en-US" sz="2400" baseline="0">
                <a:latin typeface="Times New Roman" panose="02020603050405020304" pitchFamily="18" charset="0"/>
                <a:ea typeface="Cambria"/>
                <a:cs typeface="Times New Roman" panose="02020603050405020304" pitchFamily="18" charset="0"/>
              </a:rPr>
              <a:t>Coordinated quality goals and technical assistance efforts</a:t>
            </a:r>
            <a:r>
              <a:rPr lang="en-US" sz="2400">
                <a:latin typeface="Times New Roman" panose="02020603050405020304" pitchFamily="18" charset="0"/>
                <a:ea typeface="Cambria"/>
                <a:cs typeface="Times New Roman" panose="02020603050405020304" pitchFamily="18" charset="0"/>
              </a:rPr>
              <a:t>​</a:t>
            </a:r>
          </a:p>
          <a:p>
            <a:pPr marL="342900" lvl="0" indent="-342900" rtl="0">
              <a:buFont typeface="Arial,Sans-Serif"/>
              <a:buChar char="•"/>
            </a:pPr>
            <a:r>
              <a:rPr lang="en-US" sz="2400" baseline="0">
                <a:latin typeface="Times New Roman" panose="02020603050405020304" pitchFamily="18" charset="0"/>
                <a:ea typeface="Cambria"/>
                <a:cs typeface="Times New Roman" panose="02020603050405020304" pitchFamily="18" charset="0"/>
              </a:rPr>
              <a:t>Delivered performance data</a:t>
            </a:r>
            <a:r>
              <a:rPr lang="en-US" sz="2400">
                <a:latin typeface="Times New Roman" panose="02020603050405020304" pitchFamily="18" charset="0"/>
                <a:ea typeface="Cambria"/>
                <a:cs typeface="Times New Roman" panose="02020603050405020304" pitchFamily="18" charset="0"/>
              </a:rPr>
              <a:t>​</a:t>
            </a:r>
          </a:p>
          <a:p>
            <a:pPr marL="342900" indent="-342900">
              <a:buFont typeface="Arial,Sans-Serif"/>
              <a:buChar char="•"/>
            </a:pPr>
            <a:r>
              <a:rPr lang="en-US" sz="2400" baseline="0">
                <a:latin typeface="Times New Roman" panose="02020603050405020304" pitchFamily="18" charset="0"/>
                <a:ea typeface="Cambria"/>
                <a:cs typeface="Times New Roman" panose="02020603050405020304" pitchFamily="18" charset="0"/>
              </a:rPr>
              <a:t>Visibility between providers and</a:t>
            </a:r>
            <a:r>
              <a:rPr lang="en-US" sz="2400">
                <a:latin typeface="Times New Roman" panose="02020603050405020304" pitchFamily="18" charset="0"/>
                <a:ea typeface="Cambria"/>
                <a:cs typeface="Times New Roman" panose="02020603050405020304" pitchFamily="18" charset="0"/>
              </a:rPr>
              <a:t> the </a:t>
            </a:r>
            <a:r>
              <a:rPr lang="en-US" sz="2400" baseline="0">
                <a:latin typeface="Times New Roman" panose="02020603050405020304" pitchFamily="18" charset="0"/>
                <a:ea typeface="Cambria"/>
                <a:cs typeface="Times New Roman" panose="02020603050405020304" pitchFamily="18" charset="0"/>
              </a:rPr>
              <a:t>Department</a:t>
            </a:r>
            <a:r>
              <a:rPr lang="en-US" sz="2400">
                <a:latin typeface="Times New Roman" panose="02020603050405020304" pitchFamily="18" charset="0"/>
                <a:ea typeface="Cambria"/>
                <a:cs typeface="Times New Roman" panose="02020603050405020304" pitchFamily="18" charset="0"/>
              </a:rPr>
              <a:t>​</a:t>
            </a:r>
          </a:p>
          <a:p>
            <a:pPr marL="342900" lvl="0" indent="-342900" rtl="0">
              <a:buFont typeface="Arial,Sans-Serif"/>
              <a:buChar char="•"/>
            </a:pPr>
            <a:r>
              <a:rPr lang="en-US" sz="2400" baseline="0">
                <a:latin typeface="Times New Roman" panose="02020603050405020304" pitchFamily="18" charset="0"/>
                <a:ea typeface="Cambria"/>
                <a:cs typeface="Times New Roman" panose="02020603050405020304" pitchFamily="18" charset="0"/>
              </a:rPr>
              <a:t>Fostered peer-to-peer learning and connections</a:t>
            </a:r>
            <a:r>
              <a:rPr lang="en-US" sz="2400">
                <a:latin typeface="Times New Roman" panose="02020603050405020304" pitchFamily="18" charset="0"/>
                <a:ea typeface="Cambria"/>
                <a:cs typeface="Times New Roman" panose="02020603050405020304" pitchFamily="18" charset="0"/>
              </a:rPr>
              <a:t>​</a:t>
            </a:r>
          </a:p>
          <a:p>
            <a:pPr marL="342900" indent="-342900">
              <a:buFont typeface="Arial,Sans-Serif"/>
              <a:buChar char="•"/>
            </a:pPr>
            <a:r>
              <a:rPr lang="en-US" sz="2400" baseline="0">
                <a:latin typeface="Times New Roman" panose="02020603050405020304" pitchFamily="18" charset="0"/>
                <a:ea typeface="Cambria"/>
                <a:cs typeface="Times New Roman" panose="02020603050405020304" pitchFamily="18" charset="0"/>
              </a:rPr>
              <a:t>Offered a COVID "reset"</a:t>
            </a:r>
            <a:r>
              <a:rPr lang="en-US" sz="2400">
                <a:latin typeface="Times New Roman" panose="02020603050405020304" pitchFamily="18" charset="0"/>
                <a:ea typeface="Cambria"/>
                <a:cs typeface="Times New Roman" panose="02020603050405020304" pitchFamily="18" charset="0"/>
              </a:rPr>
              <a:t>​ &amp; opportunities to learn from the past</a:t>
            </a:r>
          </a:p>
          <a:p>
            <a:pPr marL="342900" lvl="0" indent="-342900" rtl="0">
              <a:buFont typeface="Arial,Sans-Serif"/>
              <a:buChar char="•"/>
            </a:pPr>
            <a:r>
              <a:rPr lang="en-US" sz="2400" baseline="0">
                <a:latin typeface="Times New Roman" panose="02020603050405020304" pitchFamily="18" charset="0"/>
                <a:ea typeface="Cambria"/>
                <a:cs typeface="Times New Roman" panose="02020603050405020304" pitchFamily="18" charset="0"/>
              </a:rPr>
              <a:t>State Culture Change Coalition reboot</a:t>
            </a:r>
          </a:p>
          <a:p>
            <a:pPr algn="ctr"/>
            <a:endParaRPr lang="en-US" sz="2400">
              <a:latin typeface="Times New Roman" panose="02020603050405020304" pitchFamily="18" charset="0"/>
              <a:ea typeface="Cambria"/>
              <a:cs typeface="Times New Roman" panose="02020603050405020304" pitchFamily="18" charset="0"/>
            </a:endParaRPr>
          </a:p>
        </p:txBody>
      </p:sp>
      <p:sp>
        <p:nvSpPr>
          <p:cNvPr id="9" name="TextBox 8">
            <a:extLst>
              <a:ext uri="{FF2B5EF4-FFF2-40B4-BE49-F238E27FC236}">
                <a16:creationId xmlns:a16="http://schemas.microsoft.com/office/drawing/2014/main" id="{C7EF5322-E5DB-408B-2B73-45D175448CE5}"/>
              </a:ext>
            </a:extLst>
          </p:cNvPr>
          <p:cNvSpPr txBox="1"/>
          <p:nvPr/>
        </p:nvSpPr>
        <p:spPr>
          <a:xfrm>
            <a:off x="542056" y="4436152"/>
            <a:ext cx="263408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i="1">
                <a:solidFill>
                  <a:schemeClr val="tx2">
                    <a:lumMod val="76000"/>
                  </a:schemeClr>
                </a:solidFill>
                <a:latin typeface="Dreaming Outloud Pro"/>
                <a:ea typeface="Batang"/>
                <a:cs typeface="Dreaming Outloud Pro"/>
              </a:rPr>
              <a:t>Leaders are engaged!</a:t>
            </a:r>
            <a:endParaRPr lang="en-US" sz="2800" b="1" i="1">
              <a:solidFill>
                <a:schemeClr val="tx2">
                  <a:lumMod val="76000"/>
                </a:schemeClr>
              </a:solidFill>
              <a:ea typeface="Calibri"/>
              <a:cs typeface="Calibri"/>
            </a:endParaRPr>
          </a:p>
        </p:txBody>
      </p:sp>
    </p:spTree>
    <p:extLst>
      <p:ext uri="{BB962C8B-B14F-4D97-AF65-F5344CB8AC3E}">
        <p14:creationId xmlns:p14="http://schemas.microsoft.com/office/powerpoint/2010/main" val="3055160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3C40E-18D0-ED36-A8A0-66B3AB62C03A}"/>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3A630C7F-E9C6-525A-16A1-CB93E2CB42E9}"/>
              </a:ext>
            </a:extLst>
          </p:cNvPr>
          <p:cNvSpPr txBox="1">
            <a:spLocks noChangeArrowheads="1"/>
          </p:cNvSpPr>
          <p:nvPr/>
        </p:nvSpPr>
        <p:spPr bwMode="auto">
          <a:xfrm>
            <a:off x="-9432" y="169278"/>
            <a:ext cx="9162864" cy="1231106"/>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3600" b="1">
                <a:solidFill>
                  <a:schemeClr val="bg1"/>
                </a:solidFill>
                <a:latin typeface="Times New Roman"/>
                <a:cs typeface="Times New Roman"/>
              </a:rPr>
              <a:t> Workforce Strategies  </a:t>
            </a:r>
          </a:p>
          <a:p>
            <a:pPr algn="ctr"/>
            <a:endParaRPr lang="en-US">
              <a:solidFill>
                <a:schemeClr val="bg1"/>
              </a:solidFill>
            </a:endParaRPr>
          </a:p>
          <a:p>
            <a:pPr algn="ctr"/>
            <a:endParaRPr lang="en-US" sz="10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7A1B6AD-9D3A-75D6-0982-D24FE7371A31}"/>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3352D86-2715-35B6-A5E7-350FDE139659}"/>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10" name="Content Placeholder 2">
            <a:extLst>
              <a:ext uri="{FF2B5EF4-FFF2-40B4-BE49-F238E27FC236}">
                <a16:creationId xmlns:a16="http://schemas.microsoft.com/office/drawing/2014/main" id="{751E89F4-5CF5-E3FC-10B1-EDC6E19E1431}"/>
              </a:ext>
            </a:extLst>
          </p:cNvPr>
          <p:cNvSpPr>
            <a:spLocks noGrp="1"/>
          </p:cNvSpPr>
          <p:nvPr>
            <p:ph idx="1"/>
          </p:nvPr>
        </p:nvSpPr>
        <p:spPr>
          <a:xfrm>
            <a:off x="260604" y="1520456"/>
            <a:ext cx="8622792" cy="4598826"/>
          </a:xfrm>
        </p:spPr>
        <p:txBody>
          <a:bodyPr vert="horz" lIns="91440" tIns="45720" rIns="91440" bIns="45720" rtlCol="0" anchor="t">
            <a:noAutofit/>
          </a:bodyPr>
          <a:lstStyle/>
          <a:p>
            <a:pPr lvl="1">
              <a:spcBef>
                <a:spcPts val="0"/>
              </a:spcBef>
              <a:buFont typeface="Wingdings" panose="05000000000000000000" pitchFamily="2" charset="2"/>
              <a:buChar char="Ø"/>
            </a:pPr>
            <a:endParaRPr lang="en-US" sz="2400">
              <a:latin typeface="Times New Roman" panose="02020603050405020304" pitchFamily="18" charset="0"/>
              <a:cs typeface="Times New Roman" panose="02020603050405020304" pitchFamily="18" charset="0"/>
            </a:endParaRPr>
          </a:p>
          <a:p>
            <a:pPr lvl="1">
              <a:spcBef>
                <a:spcPts val="0"/>
              </a:spcBef>
              <a:buFont typeface="Courier New" panose="02070309020205020404" pitchFamily="49" charset="0"/>
              <a:buChar char="o"/>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Happy healthcare workers Images - Free Download on Freepik">
            <a:extLst>
              <a:ext uri="{FF2B5EF4-FFF2-40B4-BE49-F238E27FC236}">
                <a16:creationId xmlns:a16="http://schemas.microsoft.com/office/drawing/2014/main" id="{4E74DC8E-9BA1-952D-EDCC-EB7C8F0D8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270" y="1658301"/>
            <a:ext cx="6347460" cy="432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11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E08C3-25EB-ACF2-3FA5-ACD46AB35748}"/>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6807E3EB-E392-B704-9866-44B895D05079}"/>
              </a:ext>
            </a:extLst>
          </p:cNvPr>
          <p:cNvSpPr txBox="1">
            <a:spLocks noChangeArrowheads="1"/>
          </p:cNvSpPr>
          <p:nvPr/>
        </p:nvSpPr>
        <p:spPr bwMode="auto">
          <a:xfrm>
            <a:off x="-9432" y="61555"/>
            <a:ext cx="9162864"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3600" b="1">
                <a:solidFill>
                  <a:schemeClr val="bg1"/>
                </a:solidFill>
                <a:latin typeface="Times New Roman"/>
                <a:cs typeface="Times New Roman"/>
              </a:rPr>
              <a:t> </a:t>
            </a:r>
            <a:r>
              <a:rPr lang="en-US" sz="3200" b="1">
                <a:solidFill>
                  <a:schemeClr val="bg1"/>
                </a:solidFill>
                <a:latin typeface="Times New Roman"/>
                <a:cs typeface="Times New Roman"/>
              </a:rPr>
              <a:t>Workforce Initiatives Strategies: </a:t>
            </a:r>
          </a:p>
          <a:p>
            <a:pPr algn="ctr"/>
            <a:r>
              <a:rPr lang="en-US" sz="3200" b="1">
                <a:solidFill>
                  <a:schemeClr val="bg1"/>
                </a:solidFill>
                <a:latin typeface="Times New Roman"/>
                <a:cs typeface="Times New Roman"/>
              </a:rPr>
              <a:t>Nurse Delegation</a:t>
            </a:r>
            <a:endParaRPr lang="en-US" sz="1600">
              <a:solidFill>
                <a:schemeClr val="bg1"/>
              </a:solidFill>
            </a:endParaRPr>
          </a:p>
          <a:p>
            <a:pPr algn="ctr"/>
            <a:endParaRPr lang="en-US" sz="1000">
              <a:solidFill>
                <a:schemeClr val="bg1"/>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55DA45F7-A5F5-8266-48E5-239FB1E5F59B}"/>
              </a:ext>
            </a:extLst>
          </p:cNvPr>
          <p:cNvSpPr>
            <a:spLocks noGrp="1"/>
          </p:cNvSpPr>
          <p:nvPr>
            <p:ph idx="1"/>
          </p:nvPr>
        </p:nvSpPr>
        <p:spPr/>
        <p:txBody>
          <a:bodyPr vert="horz" lIns="91440" tIns="45720" rIns="91440" bIns="45720" rtlCol="0" anchor="t">
            <a:noAutofit/>
          </a:bodyPr>
          <a:lstStyle/>
          <a:p>
            <a:pPr lvl="1">
              <a:spcBef>
                <a:spcPts val="0"/>
              </a:spcBef>
              <a:buFont typeface="Wingdings" panose="05000000000000000000" pitchFamily="2" charset="2"/>
              <a:buChar char="Ø"/>
            </a:pPr>
            <a:endParaRPr lang="en-US" sz="2400">
              <a:latin typeface="Times New Roman" panose="02020603050405020304" pitchFamily="18" charset="0"/>
              <a:cs typeface="Times New Roman" panose="02020603050405020304" pitchFamily="18" charset="0"/>
            </a:endParaRPr>
          </a:p>
          <a:p>
            <a:pPr lvl="1">
              <a:spcBef>
                <a:spcPts val="0"/>
              </a:spcBef>
              <a:buFont typeface="Courier New" panose="02070309020205020404" pitchFamily="49" charset="0"/>
              <a:buChar char="o"/>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BB03FA0C-8607-70BA-1C9F-6AE2FC509620}"/>
              </a:ext>
            </a:extLst>
          </p:cNvPr>
          <p:cNvSpPr>
            <a:spLocks noGrp="1"/>
          </p:cNvSpPr>
          <p:nvPr>
            <p:ph type="ftr" sz="quarter" idx="11"/>
          </p:nvPr>
        </p:nvSpPr>
        <p:spPr>
          <a:xfrm>
            <a:off x="2796540" y="6356350"/>
            <a:ext cx="3550920" cy="365125"/>
          </a:xfrm>
        </p:spPr>
        <p:txBody>
          <a:bodyPr/>
          <a:lstStyle/>
          <a:p>
            <a:r>
              <a:rPr lang="en-US">
                <a:solidFill>
                  <a:prstClr val="black">
                    <a:tint val="75000"/>
                  </a:prstClr>
                </a:solidFill>
              </a:rPr>
              <a:t>Maine Department of Health and Human Services</a:t>
            </a:r>
          </a:p>
        </p:txBody>
      </p:sp>
      <p:sp>
        <p:nvSpPr>
          <p:cNvPr id="2" name="Slide Number Placeholder 1">
            <a:extLst>
              <a:ext uri="{FF2B5EF4-FFF2-40B4-BE49-F238E27FC236}">
                <a16:creationId xmlns:a16="http://schemas.microsoft.com/office/drawing/2014/main" id="{8957DF21-69D8-E659-FD80-CD695EB0A409}"/>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19</a:t>
            </a:fld>
            <a:endParaRPr lang="en-US">
              <a:solidFill>
                <a:prstClr val="black">
                  <a:tint val="75000"/>
                </a:prstClr>
              </a:solidFill>
            </a:endParaRPr>
          </a:p>
        </p:txBody>
      </p:sp>
      <p:sp>
        <p:nvSpPr>
          <p:cNvPr id="8" name="TextBox 7">
            <a:extLst>
              <a:ext uri="{FF2B5EF4-FFF2-40B4-BE49-F238E27FC236}">
                <a16:creationId xmlns:a16="http://schemas.microsoft.com/office/drawing/2014/main" id="{E2AFE59D-7B1B-F342-A9C9-FF32EB61B295}"/>
              </a:ext>
            </a:extLst>
          </p:cNvPr>
          <p:cNvSpPr txBox="1"/>
          <p:nvPr/>
        </p:nvSpPr>
        <p:spPr>
          <a:xfrm>
            <a:off x="177079" y="1601848"/>
            <a:ext cx="8966921" cy="4893647"/>
          </a:xfrm>
          <a:prstGeom prst="rect">
            <a:avLst/>
          </a:prstGeom>
          <a:noFill/>
        </p:spPr>
        <p:txBody>
          <a:bodyPr wrap="square" rtlCol="0">
            <a:spAutoFit/>
          </a:bodyPr>
          <a:lstStyle/>
          <a:p>
            <a:pPr marL="285750" indent="-285750">
              <a:buClr>
                <a:srgbClr val="004D80"/>
              </a:buClr>
              <a:buFont typeface="Wingdings" panose="05000000000000000000" pitchFamily="2" charset="2"/>
              <a:buChar char="Ø"/>
            </a:pPr>
            <a:r>
              <a:rPr lang="en-US" sz="2400" b="1">
                <a:solidFill>
                  <a:srgbClr val="004D80"/>
                </a:solidFill>
                <a:latin typeface="Times New Roman" panose="02020603050405020304" pitchFamily="18" charset="0"/>
                <a:cs typeface="Times New Roman" panose="02020603050405020304" pitchFamily="18" charset="0"/>
              </a:rPr>
              <a:t>What Changed</a:t>
            </a:r>
          </a:p>
          <a:p>
            <a:pPr marL="80010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The Board of Nursing adopted the final nurse delegation rule, as authorized by recent legislation</a:t>
            </a:r>
          </a:p>
          <a:p>
            <a:pPr marL="80010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Clarifies roles for unlicensed assistive personnel (UAPs) </a:t>
            </a:r>
          </a:p>
          <a:p>
            <a:pPr marL="80010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Establishes a framework for safe, effective delegation of certain nursing tasks</a:t>
            </a:r>
          </a:p>
          <a:p>
            <a:pPr marL="514350"/>
            <a:endParaRPr lang="en-US" sz="2400">
              <a:latin typeface="Times New Roman" panose="02020603050405020304" pitchFamily="18" charset="0"/>
              <a:cs typeface="Times New Roman" panose="02020603050405020304" pitchFamily="18" charset="0"/>
            </a:endParaRPr>
          </a:p>
          <a:p>
            <a:pPr marL="285750" indent="-285750">
              <a:buClr>
                <a:srgbClr val="004D80"/>
              </a:buClr>
              <a:buFont typeface="Wingdings" panose="05000000000000000000" pitchFamily="2" charset="2"/>
              <a:buChar char="Ø"/>
            </a:pPr>
            <a:r>
              <a:rPr lang="en-US" sz="2400" b="1">
                <a:solidFill>
                  <a:srgbClr val="004D80"/>
                </a:solidFill>
                <a:latin typeface="Times New Roman" panose="02020603050405020304" pitchFamily="18" charset="0"/>
                <a:cs typeface="Times New Roman" panose="02020603050405020304" pitchFamily="18" charset="0"/>
              </a:rPr>
              <a:t>What this Does</a:t>
            </a:r>
          </a:p>
          <a:p>
            <a:pPr marL="80010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Allows trained direct care workers to perform routine, stable health-related tasks under the supervision of a professional nurse</a:t>
            </a:r>
          </a:p>
          <a:p>
            <a:pPr marL="80010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Expands access to care in shared living, IDD services, and aging services</a:t>
            </a:r>
          </a:p>
          <a:p>
            <a:pPr marL="80010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Supports care delivery in rural and home-based settings</a:t>
            </a:r>
          </a:p>
        </p:txBody>
      </p:sp>
    </p:spTree>
    <p:extLst>
      <p:ext uri="{BB962C8B-B14F-4D97-AF65-F5344CB8AC3E}">
        <p14:creationId xmlns:p14="http://schemas.microsoft.com/office/powerpoint/2010/main" val="179344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97" y="3070"/>
            <a:ext cx="9144197" cy="1138773"/>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600">
              <a:solidFill>
                <a:schemeClr val="bg1"/>
              </a:solidFill>
              <a:latin typeface="Times New Roman" panose="02020603050405020304" pitchFamily="18" charset="0"/>
              <a:cs typeface="Times New Roman" panose="02020603050405020304" pitchFamily="18" charset="0"/>
            </a:endParaRPr>
          </a:p>
          <a:p>
            <a:pPr algn="ctr" eaLnBrk="1" hangingPunct="1"/>
            <a:r>
              <a:rPr lang="en-US" sz="3600" b="1">
                <a:solidFill>
                  <a:schemeClr val="bg1"/>
                </a:solidFill>
                <a:latin typeface="Times New Roman" panose="02020603050405020304" pitchFamily="18" charset="0"/>
                <a:cs typeface="Times New Roman" panose="02020603050405020304" pitchFamily="18" charset="0"/>
              </a:rPr>
              <a:t>Outline</a:t>
            </a:r>
            <a:r>
              <a:rPr lang="en-US" sz="3600">
                <a:solidFill>
                  <a:schemeClr val="bg1"/>
                </a:solidFill>
                <a:latin typeface="Times New Roman" panose="02020603050405020304" pitchFamily="18" charset="0"/>
                <a:cs typeface="Times New Roman" panose="02020603050405020304" pitchFamily="18" charset="0"/>
              </a:rPr>
              <a:t> </a:t>
            </a:r>
          </a:p>
          <a:p>
            <a:pPr algn="ctr" eaLnBrk="1" hangingPunct="1"/>
            <a:endParaRPr lang="en-US" sz="16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7" name="Content Placeholder 6">
            <a:extLst>
              <a:ext uri="{FF2B5EF4-FFF2-40B4-BE49-F238E27FC236}">
                <a16:creationId xmlns:a16="http://schemas.microsoft.com/office/drawing/2014/main" id="{E9B52EAF-D156-0CB6-C8AB-D7E7E32114B3}"/>
              </a:ext>
            </a:extLst>
          </p:cNvPr>
          <p:cNvSpPr>
            <a:spLocks noGrp="1"/>
          </p:cNvSpPr>
          <p:nvPr>
            <p:ph idx="1"/>
          </p:nvPr>
        </p:nvSpPr>
        <p:spPr>
          <a:xfrm>
            <a:off x="457200" y="1625601"/>
            <a:ext cx="8229600" cy="4536786"/>
          </a:xfrm>
        </p:spPr>
        <p:txBody>
          <a:bodyPr vert="horz" lIns="91440" tIns="45720" rIns="91440" bIns="45720" rtlCol="0" anchor="t">
            <a:noAutofit/>
          </a:bodyPr>
          <a:lstStyle/>
          <a:p>
            <a:pPr marL="400050" lvl="1" indent="0">
              <a:buNone/>
            </a:pPr>
            <a:r>
              <a:rPr lang="en-US">
                <a:latin typeface="Times New Roman" panose="02020603050405020304" pitchFamily="18" charset="0"/>
                <a:cs typeface="Times New Roman" panose="02020603050405020304" pitchFamily="18" charset="0"/>
              </a:rPr>
              <a:t>1.  State &amp; Federal Landscape</a:t>
            </a:r>
          </a:p>
          <a:p>
            <a:pPr marL="400050" lvl="1" indent="0">
              <a:buNone/>
            </a:pPr>
            <a:r>
              <a:rPr lang="en-US">
                <a:latin typeface="Times New Roman" panose="02020603050405020304" pitchFamily="18" charset="0"/>
                <a:cs typeface="Times New Roman" panose="02020603050405020304" pitchFamily="18" charset="0"/>
              </a:rPr>
              <a:t>2.  Home and Community-Based Supports </a:t>
            </a:r>
          </a:p>
          <a:p>
            <a:pPr marL="400050" lvl="1" indent="0">
              <a:buNone/>
            </a:pPr>
            <a:r>
              <a:rPr lang="en-US">
                <a:latin typeface="Times New Roman" panose="02020603050405020304" pitchFamily="18" charset="0"/>
                <a:cs typeface="Times New Roman" panose="02020603050405020304" pitchFamily="18" charset="0"/>
              </a:rPr>
              <a:t>3.  Long-Term Care</a:t>
            </a:r>
          </a:p>
          <a:p>
            <a:pPr marL="400050" lvl="1" indent="0">
              <a:buNone/>
            </a:pPr>
            <a:r>
              <a:rPr lang="en-US">
                <a:latin typeface="Times New Roman" panose="02020603050405020304" pitchFamily="18" charset="0"/>
                <a:cs typeface="Times New Roman" panose="02020603050405020304" pitchFamily="18" charset="0"/>
              </a:rPr>
              <a:t>4.  Workforce Development</a:t>
            </a:r>
          </a:p>
          <a:p>
            <a:pPr marL="400050" lvl="1" indent="0">
              <a:buNone/>
            </a:pPr>
            <a:r>
              <a:rPr lang="en-US">
                <a:latin typeface="Times New Roman" panose="02020603050405020304" pitchFamily="18" charset="0"/>
                <a:cs typeface="Times New Roman" panose="02020603050405020304" pitchFamily="18" charset="0"/>
              </a:rPr>
              <a:t>5.  Cabinet on Aging</a:t>
            </a:r>
          </a:p>
          <a:p>
            <a:pPr marL="400050" lvl="1" indent="0">
              <a:buNone/>
            </a:pPr>
            <a:r>
              <a:rPr lang="en-US">
                <a:latin typeface="Times New Roman" panose="02020603050405020304" pitchFamily="18" charset="0"/>
                <a:cs typeface="Times New Roman" panose="02020603050405020304" pitchFamily="18" charset="0"/>
              </a:rPr>
              <a:t>6.  Future Direction </a:t>
            </a:r>
          </a:p>
          <a:p>
            <a:pPr marL="400050" lvl="1" indent="0">
              <a:buNone/>
            </a:pPr>
            <a:endParaRPr lang="en-US">
              <a:latin typeface="Times New Roman" panose="02020603050405020304" pitchFamily="18" charset="0"/>
              <a:cs typeface="Times New Roman" panose="02020603050405020304" pitchFamily="18" charset="0"/>
            </a:endParaRPr>
          </a:p>
          <a:p>
            <a:pPr marL="0" indent="0">
              <a:buNone/>
            </a:pPr>
            <a:endParaRPr lang="en-US" sz="2000" b="1">
              <a:cs typeface="Calibri"/>
            </a:endParaRPr>
          </a:p>
        </p:txBody>
      </p:sp>
    </p:spTree>
    <p:custDataLst>
      <p:tags r:id="rId1"/>
    </p:custDataLst>
    <p:extLst>
      <p:ext uri="{BB962C8B-B14F-4D97-AF65-F5344CB8AC3E}">
        <p14:creationId xmlns:p14="http://schemas.microsoft.com/office/powerpoint/2010/main" val="2643463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1EA5E-2576-FA21-AE11-CFA9009F4E85}"/>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FAA50CF6-89A0-7BD3-B9D8-57117F1CF3AD}"/>
              </a:ext>
            </a:extLst>
          </p:cNvPr>
          <p:cNvSpPr txBox="1">
            <a:spLocks noChangeArrowheads="1"/>
          </p:cNvSpPr>
          <p:nvPr/>
        </p:nvSpPr>
        <p:spPr bwMode="auto">
          <a:xfrm>
            <a:off x="-9432" y="30778"/>
            <a:ext cx="9162864" cy="1508105"/>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3600" b="1">
                <a:solidFill>
                  <a:schemeClr val="bg1"/>
                </a:solidFill>
                <a:latin typeface="Times New Roman"/>
                <a:cs typeface="Times New Roman"/>
              </a:rPr>
              <a:t> Workforce Initiatives Strategies: </a:t>
            </a:r>
          </a:p>
          <a:p>
            <a:pPr algn="ctr"/>
            <a:r>
              <a:rPr lang="en-US" sz="3600" b="1">
                <a:solidFill>
                  <a:schemeClr val="bg1"/>
                </a:solidFill>
                <a:latin typeface="Times New Roman"/>
                <a:cs typeface="Times New Roman"/>
              </a:rPr>
              <a:t>Nurse Delegation Cont. </a:t>
            </a:r>
            <a:endParaRPr lang="en-US">
              <a:solidFill>
                <a:schemeClr val="bg1"/>
              </a:solidFill>
            </a:endParaRPr>
          </a:p>
          <a:p>
            <a:pPr algn="ctr"/>
            <a:endParaRPr lang="en-US" sz="1000">
              <a:solidFill>
                <a:schemeClr val="bg1"/>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2BA00B62-E672-5CBF-0D7B-D87B5D08EC91}"/>
              </a:ext>
            </a:extLst>
          </p:cNvPr>
          <p:cNvSpPr>
            <a:spLocks noGrp="1"/>
          </p:cNvSpPr>
          <p:nvPr>
            <p:ph idx="1"/>
          </p:nvPr>
        </p:nvSpPr>
        <p:spPr/>
        <p:txBody>
          <a:bodyPr vert="horz" lIns="91440" tIns="45720" rIns="91440" bIns="45720" rtlCol="0" anchor="t">
            <a:noAutofit/>
          </a:bodyPr>
          <a:lstStyle/>
          <a:p>
            <a:pPr lvl="1">
              <a:spcBef>
                <a:spcPts val="0"/>
              </a:spcBef>
              <a:buFont typeface="Wingdings" panose="05000000000000000000" pitchFamily="2" charset="2"/>
              <a:buChar char="Ø"/>
            </a:pPr>
            <a:endParaRPr lang="en-US" sz="2400">
              <a:latin typeface="Times New Roman" panose="02020603050405020304" pitchFamily="18" charset="0"/>
              <a:cs typeface="Times New Roman" panose="02020603050405020304" pitchFamily="18" charset="0"/>
            </a:endParaRPr>
          </a:p>
          <a:p>
            <a:pPr lvl="1">
              <a:spcBef>
                <a:spcPts val="0"/>
              </a:spcBef>
              <a:buFont typeface="Courier New" panose="02070309020205020404" pitchFamily="49" charset="0"/>
              <a:buChar char="o"/>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7B11A935-31EE-CF35-7A9D-7F915595A9DF}"/>
              </a:ext>
            </a:extLst>
          </p:cNvPr>
          <p:cNvSpPr>
            <a:spLocks noGrp="1"/>
          </p:cNvSpPr>
          <p:nvPr>
            <p:ph type="ftr" sz="quarter" idx="11"/>
          </p:nvPr>
        </p:nvSpPr>
        <p:spPr>
          <a:xfrm>
            <a:off x="2796540" y="6356350"/>
            <a:ext cx="3550920" cy="365125"/>
          </a:xfrm>
        </p:spPr>
        <p:txBody>
          <a:bodyPr/>
          <a:lstStyle/>
          <a:p>
            <a:r>
              <a:rPr lang="en-US">
                <a:solidFill>
                  <a:prstClr val="black">
                    <a:tint val="75000"/>
                  </a:prstClr>
                </a:solidFill>
              </a:rPr>
              <a:t>Maine Department of Health and Human Services</a:t>
            </a:r>
          </a:p>
        </p:txBody>
      </p:sp>
      <p:sp>
        <p:nvSpPr>
          <p:cNvPr id="2" name="Slide Number Placeholder 1">
            <a:extLst>
              <a:ext uri="{FF2B5EF4-FFF2-40B4-BE49-F238E27FC236}">
                <a16:creationId xmlns:a16="http://schemas.microsoft.com/office/drawing/2014/main" id="{D5236688-C812-4BEB-9D9B-2E7613608B5D}"/>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20</a:t>
            </a:fld>
            <a:endParaRPr lang="en-US">
              <a:solidFill>
                <a:prstClr val="black">
                  <a:tint val="75000"/>
                </a:prstClr>
              </a:solidFill>
            </a:endParaRPr>
          </a:p>
        </p:txBody>
      </p:sp>
      <p:sp>
        <p:nvSpPr>
          <p:cNvPr id="8" name="TextBox 7">
            <a:extLst>
              <a:ext uri="{FF2B5EF4-FFF2-40B4-BE49-F238E27FC236}">
                <a16:creationId xmlns:a16="http://schemas.microsoft.com/office/drawing/2014/main" id="{1D67E743-B52D-6980-7D24-F09C98392F78}"/>
              </a:ext>
            </a:extLst>
          </p:cNvPr>
          <p:cNvSpPr txBox="1"/>
          <p:nvPr/>
        </p:nvSpPr>
        <p:spPr>
          <a:xfrm>
            <a:off x="457200" y="2353196"/>
            <a:ext cx="8229600" cy="2308324"/>
          </a:xfrm>
          <a:prstGeom prst="rect">
            <a:avLst/>
          </a:prstGeom>
          <a:noFill/>
        </p:spPr>
        <p:txBody>
          <a:bodyPr wrap="square" rtlCol="0">
            <a:spAutoFit/>
          </a:bodyPr>
          <a:lstStyle/>
          <a:p>
            <a:pPr marL="285750" indent="-285750">
              <a:buClr>
                <a:srgbClr val="004D80"/>
              </a:buClr>
              <a:buFont typeface="Wingdings" panose="05000000000000000000" pitchFamily="2" charset="2"/>
              <a:buChar char="Ø"/>
            </a:pPr>
            <a:r>
              <a:rPr lang="en-US" sz="2400" b="1">
                <a:solidFill>
                  <a:srgbClr val="004D80"/>
                </a:solidFill>
                <a:latin typeface="Times New Roman" panose="02020603050405020304" pitchFamily="18" charset="0"/>
                <a:cs typeface="Times New Roman" panose="02020603050405020304" pitchFamily="18" charset="0"/>
              </a:rPr>
              <a:t>Why it Matters for Workforce</a:t>
            </a:r>
          </a:p>
          <a:p>
            <a:pPr marL="80010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Extends nursing capacity across multiple settings</a:t>
            </a:r>
          </a:p>
          <a:p>
            <a:pPr marL="80010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Reduces delays in care delivery</a:t>
            </a:r>
          </a:p>
          <a:p>
            <a:pPr marL="80010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Strengthens the direct care workforce through skill-building and role clarity</a:t>
            </a:r>
          </a:p>
          <a:p>
            <a:pPr marL="80010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Supports nurses practicing at the top of their license</a:t>
            </a:r>
          </a:p>
        </p:txBody>
      </p:sp>
    </p:spTree>
    <p:extLst>
      <p:ext uri="{BB962C8B-B14F-4D97-AF65-F5344CB8AC3E}">
        <p14:creationId xmlns:p14="http://schemas.microsoft.com/office/powerpoint/2010/main" val="2171210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1A053-3D28-E63C-9E93-9E50FEC92FA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FA42A-8783-C3C4-8127-A9D5242C6656}"/>
              </a:ext>
            </a:extLst>
          </p:cNvPr>
          <p:cNvSpPr>
            <a:spLocks noGrp="1"/>
          </p:cNvSpPr>
          <p:nvPr>
            <p:ph type="sldNum" sz="quarter" idx="12"/>
          </p:nvPr>
        </p:nvSpPr>
        <p:spPr/>
        <p:txBody>
          <a:bodyPr/>
          <a:lstStyle/>
          <a:p>
            <a:fld id="{2DDE72C6-7067-432E-A04B-6684B33D0546}" type="slidenum">
              <a:rPr lang="en-US" smtClean="0"/>
              <a:t>21</a:t>
            </a:fld>
            <a:endParaRPr lang="en-US"/>
          </a:p>
        </p:txBody>
      </p:sp>
      <p:sp>
        <p:nvSpPr>
          <p:cNvPr id="2" name="Footer Placeholder 1">
            <a:extLst>
              <a:ext uri="{FF2B5EF4-FFF2-40B4-BE49-F238E27FC236}">
                <a16:creationId xmlns:a16="http://schemas.microsoft.com/office/drawing/2014/main" id="{3C2C4104-EFF8-D40F-FE14-5AB863A65909}"/>
              </a:ext>
            </a:extLst>
          </p:cNvPr>
          <p:cNvSpPr>
            <a:spLocks noGrp="1"/>
          </p:cNvSpPr>
          <p:nvPr>
            <p:ph type="ftr" sz="quarter" idx="11"/>
          </p:nvPr>
        </p:nvSpPr>
        <p:spPr>
          <a:xfrm>
            <a:off x="2895600" y="6356350"/>
            <a:ext cx="3352800" cy="365125"/>
          </a:xfrm>
        </p:spPr>
        <p:txBody>
          <a:bodyPr/>
          <a:lstStyle/>
          <a:p>
            <a:r>
              <a:rPr lang="en-US"/>
              <a:t>Maine Department of Health and Human Services</a:t>
            </a:r>
          </a:p>
        </p:txBody>
      </p:sp>
      <p:sp>
        <p:nvSpPr>
          <p:cNvPr id="5" name="Rectangle 4">
            <a:extLst>
              <a:ext uri="{FF2B5EF4-FFF2-40B4-BE49-F238E27FC236}">
                <a16:creationId xmlns:a16="http://schemas.microsoft.com/office/drawing/2014/main" id="{B4EEF79F-5A0E-20D0-F1F9-BF4E1FCFCB7C}"/>
              </a:ext>
            </a:extLst>
          </p:cNvPr>
          <p:cNvSpPr/>
          <p:nvPr/>
        </p:nvSpPr>
        <p:spPr>
          <a:xfrm>
            <a:off x="0" y="108846"/>
            <a:ext cx="9144000" cy="929309"/>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a:p>
          <a:p>
            <a:pPr algn="ctr"/>
            <a:endParaRPr lang="en-US" sz="3600">
              <a:latin typeface="Times New Roman"/>
              <a:cs typeface="Times New Roman"/>
            </a:endParaRPr>
          </a:p>
          <a:p>
            <a:pPr algn="ctr"/>
            <a:r>
              <a:rPr lang="en-US" sz="2800" b="1">
                <a:latin typeface="Times New Roman"/>
                <a:cs typeface="Times New Roman"/>
              </a:rPr>
              <a:t>Direct Service Worker (DSW)</a:t>
            </a:r>
            <a:endParaRPr lang="en-US" sz="2800" b="1">
              <a:latin typeface="Times New Roman"/>
              <a:ea typeface="Calibri"/>
              <a:cs typeface="Times New Roman"/>
            </a:endParaRPr>
          </a:p>
          <a:p>
            <a:pPr algn="ctr"/>
            <a:r>
              <a:rPr lang="en-US" sz="2800" b="1">
                <a:latin typeface="Times New Roman"/>
                <a:cs typeface="Times New Roman"/>
              </a:rPr>
              <a:t>Core Curriculum </a:t>
            </a:r>
            <a:endParaRPr lang="en-US" sz="2800" b="1">
              <a:latin typeface="Times New Roman" panose="02020603050405020304" pitchFamily="18" charset="0"/>
              <a:cs typeface="Times New Roman" panose="02020603050405020304" pitchFamily="18" charset="0"/>
            </a:endParaRPr>
          </a:p>
          <a:p>
            <a:pPr algn="ctr"/>
            <a:endParaRPr lang="en-US" sz="1000">
              <a:latin typeface="Times New Roman" panose="02020603050405020304" pitchFamily="18" charset="0"/>
              <a:cs typeface="Times New Roman" panose="02020603050405020304" pitchFamily="18" charset="0"/>
            </a:endParaRPr>
          </a:p>
          <a:p>
            <a:pPr algn="ctr"/>
            <a:endParaRPr lang="en-US" sz="360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03821B4C-2EF9-BF96-DA09-5FCD7CF9FD45}"/>
              </a:ext>
            </a:extLst>
          </p:cNvPr>
          <p:cNvSpPr>
            <a:spLocks noGrp="1"/>
          </p:cNvSpPr>
          <p:nvPr>
            <p:ph idx="1"/>
          </p:nvPr>
        </p:nvSpPr>
        <p:spPr>
          <a:xfrm>
            <a:off x="78509" y="1222353"/>
            <a:ext cx="8461987" cy="4904127"/>
          </a:xfrm>
        </p:spPr>
        <p:txBody>
          <a:bodyPr vert="horz" lIns="91440" tIns="45720" rIns="91440" bIns="45720" rtlCol="0" anchor="t">
            <a:noAutofit/>
          </a:bodyPr>
          <a:lstStyle/>
          <a:p>
            <a:pPr marL="0" indent="0">
              <a:spcBef>
                <a:spcPts val="0"/>
              </a:spcBef>
              <a:buNone/>
            </a:pPr>
            <a:endParaRPr lang="en-US" sz="1000">
              <a:latin typeface="Times New Roman"/>
              <a:cs typeface="Times New Roman"/>
            </a:endParaRPr>
          </a:p>
          <a:p>
            <a:pPr marL="565150" indent="0">
              <a:spcBef>
                <a:spcPts val="0"/>
              </a:spcBef>
              <a:buNone/>
            </a:pPr>
            <a:endParaRPr lang="en-US" sz="2000">
              <a:latin typeface="Times New Roman"/>
              <a:cs typeface="Times New Roman"/>
            </a:endParaRPr>
          </a:p>
          <a:p>
            <a:pPr marL="1029970" indent="-464820">
              <a:spcBef>
                <a:spcPts val="0"/>
              </a:spcBef>
              <a:buFont typeface="Courier New" panose="020B0604020202020204" pitchFamily="34" charset="0"/>
              <a:buChar char="o"/>
            </a:pPr>
            <a:endParaRPr lang="en-US" sz="2000">
              <a:latin typeface="Times New Roman"/>
              <a:cs typeface="Times New Roman"/>
            </a:endParaRPr>
          </a:p>
          <a:p>
            <a:pPr marL="1029970" indent="-464820">
              <a:spcBef>
                <a:spcPts val="0"/>
              </a:spcBef>
              <a:buFont typeface="Courier New" panose="020B0604020202020204" pitchFamily="34" charset="0"/>
              <a:buChar char="o"/>
            </a:pPr>
            <a:endParaRPr lang="en-US" sz="2000">
              <a:latin typeface="Times New Roman"/>
              <a:cs typeface="Times New Roman"/>
            </a:endParaRPr>
          </a:p>
          <a:p>
            <a:pPr marL="565150" indent="0">
              <a:spcBef>
                <a:spcPts val="0"/>
              </a:spcBef>
              <a:buNone/>
            </a:pPr>
            <a:endParaRPr lang="en-US" sz="2000">
              <a:latin typeface="Times New Roman"/>
              <a:cs typeface="Times New Roman"/>
            </a:endParaRPr>
          </a:p>
          <a:p>
            <a:pPr marL="1029970" indent="-464820">
              <a:spcBef>
                <a:spcPts val="0"/>
              </a:spcBef>
              <a:buFont typeface="Courier New" panose="020B0604020202020204" pitchFamily="34" charset="0"/>
              <a:buChar char="o"/>
            </a:pPr>
            <a:endParaRPr lang="en-US" sz="1000">
              <a:latin typeface="Times New Roman"/>
              <a:cs typeface="Times New Roman"/>
            </a:endParaRPr>
          </a:p>
          <a:p>
            <a:pPr marL="972820" indent="-574675">
              <a:spcBef>
                <a:spcPts val="0"/>
              </a:spcBef>
              <a:buFont typeface="Courier New" panose="02070309020205020404" pitchFamily="49" charset="0"/>
              <a:buChar char="o"/>
            </a:pPr>
            <a:endParaRPr lang="en-US" sz="1000">
              <a:latin typeface="Times New Roman"/>
              <a:cs typeface="Times New Roman"/>
            </a:endParaRPr>
          </a:p>
          <a:p>
            <a:pPr marL="0" indent="0">
              <a:spcBef>
                <a:spcPts val="0"/>
              </a:spcBef>
              <a:buNone/>
            </a:pPr>
            <a:r>
              <a:rPr lang="en-US" sz="2400">
                <a:latin typeface="Times New Roman"/>
                <a:cs typeface="Times New Roman"/>
              </a:rPr>
              <a:t>  </a:t>
            </a:r>
            <a:endParaRPr lang="en-US" sz="2800">
              <a:cs typeface="Calibri"/>
            </a:endParaRPr>
          </a:p>
        </p:txBody>
      </p:sp>
      <p:sp>
        <p:nvSpPr>
          <p:cNvPr id="7" name="TextBox 6">
            <a:extLst>
              <a:ext uri="{FF2B5EF4-FFF2-40B4-BE49-F238E27FC236}">
                <a16:creationId xmlns:a16="http://schemas.microsoft.com/office/drawing/2014/main" id="{9EF14959-0164-9570-C8C4-17AD0CE1C347}"/>
              </a:ext>
            </a:extLst>
          </p:cNvPr>
          <p:cNvSpPr txBox="1"/>
          <p:nvPr/>
        </p:nvSpPr>
        <p:spPr>
          <a:xfrm>
            <a:off x="241126" y="1331074"/>
            <a:ext cx="88243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imes New Roman" panose="02020603050405020304" pitchFamily="18" charset="0"/>
                <a:cs typeface="Times New Roman" panose="02020603050405020304" pitchFamily="18" charset="0"/>
              </a:rPr>
              <a:t>DHHS created a baseline, portable credential for PSS and DSPs titled the Direct Service Worker (DSW) curriculum. </a:t>
            </a:r>
            <a:endParaRPr lang="en-US" sz="2400"/>
          </a:p>
          <a:p>
            <a:endParaRPr lang="en-US" sz="2400"/>
          </a:p>
        </p:txBody>
      </p:sp>
      <p:grpSp>
        <p:nvGrpSpPr>
          <p:cNvPr id="3" name="Group 2">
            <a:extLst>
              <a:ext uri="{FF2B5EF4-FFF2-40B4-BE49-F238E27FC236}">
                <a16:creationId xmlns:a16="http://schemas.microsoft.com/office/drawing/2014/main" id="{35C02CC9-60F2-E0A2-6507-73E169CDC59D}"/>
              </a:ext>
            </a:extLst>
          </p:cNvPr>
          <p:cNvGrpSpPr/>
          <p:nvPr/>
        </p:nvGrpSpPr>
        <p:grpSpPr>
          <a:xfrm>
            <a:off x="603504" y="2479378"/>
            <a:ext cx="8174735" cy="2993959"/>
            <a:chOff x="2272692" y="3593710"/>
            <a:chExt cx="6528321" cy="1882707"/>
          </a:xfrm>
        </p:grpSpPr>
        <p:sp>
          <p:nvSpPr>
            <p:cNvPr id="6" name="Rectangle 5">
              <a:extLst>
                <a:ext uri="{FF2B5EF4-FFF2-40B4-BE49-F238E27FC236}">
                  <a16:creationId xmlns:a16="http://schemas.microsoft.com/office/drawing/2014/main" id="{236A635E-E5D0-05CD-6360-C4BD3646E148}"/>
                </a:ext>
              </a:extLst>
            </p:cNvPr>
            <p:cNvSpPr/>
            <p:nvPr/>
          </p:nvSpPr>
          <p:spPr>
            <a:xfrm>
              <a:off x="5616840" y="3963066"/>
              <a:ext cx="1534667" cy="535063"/>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ea typeface="Calibri"/>
                  <a:cs typeface="Calibri"/>
                </a:rPr>
                <a:t>DSW Course</a:t>
              </a:r>
              <a:endParaRPr lang="en-US" sz="2400"/>
            </a:p>
          </p:txBody>
        </p:sp>
        <p:sp>
          <p:nvSpPr>
            <p:cNvPr id="8" name="Rectangle 7">
              <a:extLst>
                <a:ext uri="{FF2B5EF4-FFF2-40B4-BE49-F238E27FC236}">
                  <a16:creationId xmlns:a16="http://schemas.microsoft.com/office/drawing/2014/main" id="{6B42962E-4659-88A5-EDA9-8FF740D03DE0}"/>
                </a:ext>
              </a:extLst>
            </p:cNvPr>
            <p:cNvSpPr/>
            <p:nvPr/>
          </p:nvSpPr>
          <p:spPr>
            <a:xfrm>
              <a:off x="5616840" y="4941354"/>
              <a:ext cx="1534667" cy="535063"/>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ea typeface="Calibri"/>
                  <a:cs typeface="Calibri"/>
                </a:rPr>
                <a:t>DSW Course</a:t>
              </a:r>
              <a:endParaRPr lang="en-US" sz="2400"/>
            </a:p>
          </p:txBody>
        </p:sp>
        <p:sp>
          <p:nvSpPr>
            <p:cNvPr id="10" name="Rectangle 9">
              <a:extLst>
                <a:ext uri="{FF2B5EF4-FFF2-40B4-BE49-F238E27FC236}">
                  <a16:creationId xmlns:a16="http://schemas.microsoft.com/office/drawing/2014/main" id="{6C693F2C-EC79-E65B-D9B4-37CD9484D1FB}"/>
                </a:ext>
              </a:extLst>
            </p:cNvPr>
            <p:cNvSpPr/>
            <p:nvPr/>
          </p:nvSpPr>
          <p:spPr>
            <a:xfrm>
              <a:off x="7151507" y="4941354"/>
              <a:ext cx="1649506" cy="5350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ea typeface="Calibri"/>
                  <a:cs typeface="Calibri"/>
                </a:rPr>
                <a:t>DSP Add-on</a:t>
              </a:r>
              <a:endParaRPr lang="en-US" sz="2400"/>
            </a:p>
          </p:txBody>
        </p:sp>
        <p:sp>
          <p:nvSpPr>
            <p:cNvPr id="11" name="Rectangle 10">
              <a:extLst>
                <a:ext uri="{FF2B5EF4-FFF2-40B4-BE49-F238E27FC236}">
                  <a16:creationId xmlns:a16="http://schemas.microsoft.com/office/drawing/2014/main" id="{4F43BD83-D615-59CD-7E14-EC76EAC72277}"/>
                </a:ext>
              </a:extLst>
            </p:cNvPr>
            <p:cNvSpPr/>
            <p:nvPr/>
          </p:nvSpPr>
          <p:spPr>
            <a:xfrm>
              <a:off x="2272692" y="3963066"/>
              <a:ext cx="2451708" cy="5350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ea typeface="Calibri"/>
                  <a:cs typeface="Calibri"/>
                </a:rPr>
                <a:t>PSS Training</a:t>
              </a:r>
              <a:endParaRPr lang="en-US" sz="2400"/>
            </a:p>
          </p:txBody>
        </p:sp>
        <p:sp>
          <p:nvSpPr>
            <p:cNvPr id="12" name="Rectangle 11">
              <a:extLst>
                <a:ext uri="{FF2B5EF4-FFF2-40B4-BE49-F238E27FC236}">
                  <a16:creationId xmlns:a16="http://schemas.microsoft.com/office/drawing/2014/main" id="{C83987E4-9548-9C5A-B46D-958DF7A6748B}"/>
                </a:ext>
              </a:extLst>
            </p:cNvPr>
            <p:cNvSpPr/>
            <p:nvPr/>
          </p:nvSpPr>
          <p:spPr>
            <a:xfrm>
              <a:off x="2272692" y="4941354"/>
              <a:ext cx="2451708" cy="5350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ea typeface="Calibri"/>
                  <a:cs typeface="Calibri"/>
                </a:rPr>
                <a:t>DSP Training</a:t>
              </a:r>
              <a:endParaRPr lang="en-US" sz="2400"/>
            </a:p>
          </p:txBody>
        </p:sp>
        <p:sp>
          <p:nvSpPr>
            <p:cNvPr id="13" name="TextBox 12">
              <a:extLst>
                <a:ext uri="{FF2B5EF4-FFF2-40B4-BE49-F238E27FC236}">
                  <a16:creationId xmlns:a16="http://schemas.microsoft.com/office/drawing/2014/main" id="{B16B1304-1445-5867-81DB-7911A9D67F2D}"/>
                </a:ext>
              </a:extLst>
            </p:cNvPr>
            <p:cNvSpPr txBox="1"/>
            <p:nvPr/>
          </p:nvSpPr>
          <p:spPr>
            <a:xfrm>
              <a:off x="5616841" y="4571999"/>
              <a:ext cx="2743199" cy="29031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ea typeface="Calibri"/>
                  <a:cs typeface="Calibri"/>
                </a:rPr>
                <a:t>Future state:</a:t>
              </a:r>
            </a:p>
          </p:txBody>
        </p:sp>
        <p:sp>
          <p:nvSpPr>
            <p:cNvPr id="14" name="TextBox 13">
              <a:extLst>
                <a:ext uri="{FF2B5EF4-FFF2-40B4-BE49-F238E27FC236}">
                  <a16:creationId xmlns:a16="http://schemas.microsoft.com/office/drawing/2014/main" id="{26DB0291-790B-911D-F8B8-C508773D20C7}"/>
                </a:ext>
              </a:extLst>
            </p:cNvPr>
            <p:cNvSpPr txBox="1"/>
            <p:nvPr/>
          </p:nvSpPr>
          <p:spPr>
            <a:xfrm>
              <a:off x="5628874" y="3593711"/>
              <a:ext cx="2743199" cy="29031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ea typeface="Calibri"/>
                  <a:cs typeface="Calibri"/>
                </a:rPr>
                <a:t>Future state:</a:t>
              </a:r>
            </a:p>
          </p:txBody>
        </p:sp>
        <p:sp>
          <p:nvSpPr>
            <p:cNvPr id="15" name="TextBox 14">
              <a:extLst>
                <a:ext uri="{FF2B5EF4-FFF2-40B4-BE49-F238E27FC236}">
                  <a16:creationId xmlns:a16="http://schemas.microsoft.com/office/drawing/2014/main" id="{5A2E8B6B-3570-099B-51BE-BE9CA7FCB364}"/>
                </a:ext>
              </a:extLst>
            </p:cNvPr>
            <p:cNvSpPr txBox="1"/>
            <p:nvPr/>
          </p:nvSpPr>
          <p:spPr>
            <a:xfrm>
              <a:off x="2272693" y="4571999"/>
              <a:ext cx="2743199" cy="29031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ea typeface="Calibri"/>
                  <a:cs typeface="Calibri"/>
                </a:rPr>
                <a:t>Current:</a:t>
              </a:r>
            </a:p>
          </p:txBody>
        </p:sp>
        <p:sp>
          <p:nvSpPr>
            <p:cNvPr id="16" name="TextBox 15">
              <a:extLst>
                <a:ext uri="{FF2B5EF4-FFF2-40B4-BE49-F238E27FC236}">
                  <a16:creationId xmlns:a16="http://schemas.microsoft.com/office/drawing/2014/main" id="{D65536CE-5CC7-2EC5-1444-FC466E7E5C2E}"/>
                </a:ext>
              </a:extLst>
            </p:cNvPr>
            <p:cNvSpPr txBox="1"/>
            <p:nvPr/>
          </p:nvSpPr>
          <p:spPr>
            <a:xfrm>
              <a:off x="2272693" y="3593710"/>
              <a:ext cx="2743199" cy="29031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ea typeface="Calibri"/>
                  <a:cs typeface="Calibri"/>
                </a:rPr>
                <a:t>Current: </a:t>
              </a:r>
            </a:p>
          </p:txBody>
        </p:sp>
        <p:sp>
          <p:nvSpPr>
            <p:cNvPr id="17" name="Arrow: Right 16">
              <a:extLst>
                <a:ext uri="{FF2B5EF4-FFF2-40B4-BE49-F238E27FC236}">
                  <a16:creationId xmlns:a16="http://schemas.microsoft.com/office/drawing/2014/main" id="{1567664A-6B92-7EB5-BC69-9DF55B311EF2}"/>
                </a:ext>
              </a:extLst>
            </p:cNvPr>
            <p:cNvSpPr/>
            <p:nvPr/>
          </p:nvSpPr>
          <p:spPr>
            <a:xfrm>
              <a:off x="4898099" y="5031196"/>
              <a:ext cx="489263" cy="354859"/>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Arrow: Right 17">
              <a:extLst>
                <a:ext uri="{FF2B5EF4-FFF2-40B4-BE49-F238E27FC236}">
                  <a16:creationId xmlns:a16="http://schemas.microsoft.com/office/drawing/2014/main" id="{50B68F0A-2200-3D83-55C1-B3D35142B650}"/>
                </a:ext>
              </a:extLst>
            </p:cNvPr>
            <p:cNvSpPr/>
            <p:nvPr/>
          </p:nvSpPr>
          <p:spPr>
            <a:xfrm>
              <a:off x="4898099" y="4032942"/>
              <a:ext cx="489263" cy="354859"/>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656831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9D264-7D4B-22CB-92C9-7D9F706C9BA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B0952A-CD9B-E8CE-1A12-2D273D3885FD}"/>
              </a:ext>
            </a:extLst>
          </p:cNvPr>
          <p:cNvSpPr>
            <a:spLocks noGrp="1"/>
          </p:cNvSpPr>
          <p:nvPr>
            <p:ph type="sldNum" sz="quarter" idx="12"/>
          </p:nvPr>
        </p:nvSpPr>
        <p:spPr/>
        <p:txBody>
          <a:bodyPr/>
          <a:lstStyle/>
          <a:p>
            <a:fld id="{2DDE72C6-7067-432E-A04B-6684B33D0546}" type="slidenum">
              <a:rPr lang="en-US" smtClean="0"/>
              <a:t>22</a:t>
            </a:fld>
            <a:endParaRPr lang="en-US"/>
          </a:p>
        </p:txBody>
      </p:sp>
      <p:sp>
        <p:nvSpPr>
          <p:cNvPr id="2" name="Footer Placeholder 1">
            <a:extLst>
              <a:ext uri="{FF2B5EF4-FFF2-40B4-BE49-F238E27FC236}">
                <a16:creationId xmlns:a16="http://schemas.microsoft.com/office/drawing/2014/main" id="{F89BDF25-083C-5564-2AE7-69F3888DF490}"/>
              </a:ext>
            </a:extLst>
          </p:cNvPr>
          <p:cNvSpPr>
            <a:spLocks noGrp="1"/>
          </p:cNvSpPr>
          <p:nvPr>
            <p:ph type="ftr" sz="quarter" idx="11"/>
          </p:nvPr>
        </p:nvSpPr>
        <p:spPr>
          <a:xfrm>
            <a:off x="2895600" y="6356350"/>
            <a:ext cx="3352800" cy="365125"/>
          </a:xfrm>
        </p:spPr>
        <p:txBody>
          <a:bodyPr/>
          <a:lstStyle/>
          <a:p>
            <a:r>
              <a:rPr lang="en-US"/>
              <a:t>Maine Department of Health and Human Services</a:t>
            </a:r>
          </a:p>
        </p:txBody>
      </p:sp>
      <p:sp>
        <p:nvSpPr>
          <p:cNvPr id="5" name="Rectangle 4">
            <a:extLst>
              <a:ext uri="{FF2B5EF4-FFF2-40B4-BE49-F238E27FC236}">
                <a16:creationId xmlns:a16="http://schemas.microsoft.com/office/drawing/2014/main" id="{D1018D8D-7CA1-4294-18B3-326B7C2C7CA5}"/>
              </a:ext>
            </a:extLst>
          </p:cNvPr>
          <p:cNvSpPr/>
          <p:nvPr/>
        </p:nvSpPr>
        <p:spPr>
          <a:xfrm>
            <a:off x="0" y="80920"/>
            <a:ext cx="9144000" cy="1219902"/>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a:p>
          <a:p>
            <a:pPr algn="ctr"/>
            <a:endParaRPr lang="en-US" sz="3600">
              <a:latin typeface="Times New Roman"/>
              <a:cs typeface="Times New Roman"/>
            </a:endParaRPr>
          </a:p>
          <a:p>
            <a:pPr algn="ctr"/>
            <a:r>
              <a:rPr lang="en-US" sz="3600" b="1">
                <a:latin typeface="Times New Roman"/>
                <a:cs typeface="Times New Roman"/>
              </a:rPr>
              <a:t>Direct Service Worker (DSW)</a:t>
            </a:r>
            <a:endParaRPr lang="en-US" sz="3600" b="1">
              <a:latin typeface="Times New Roman"/>
              <a:ea typeface="Calibri"/>
              <a:cs typeface="Times New Roman"/>
            </a:endParaRPr>
          </a:p>
          <a:p>
            <a:pPr algn="ctr"/>
            <a:r>
              <a:rPr lang="en-US" sz="3600" b="1">
                <a:latin typeface="Times New Roman"/>
                <a:cs typeface="Times New Roman"/>
              </a:rPr>
              <a:t>Core Curriculum </a:t>
            </a:r>
            <a:endParaRPr lang="en-US" sz="3600" b="1">
              <a:latin typeface="Times New Roman" panose="02020603050405020304" pitchFamily="18" charset="0"/>
              <a:cs typeface="Times New Roman" panose="02020603050405020304" pitchFamily="18" charset="0"/>
            </a:endParaRPr>
          </a:p>
          <a:p>
            <a:pPr algn="ctr"/>
            <a:endParaRPr lang="en-US" sz="1000">
              <a:latin typeface="Times New Roman" panose="02020603050405020304" pitchFamily="18" charset="0"/>
              <a:cs typeface="Times New Roman" panose="02020603050405020304" pitchFamily="18" charset="0"/>
            </a:endParaRPr>
          </a:p>
          <a:p>
            <a:pPr algn="ctr"/>
            <a:endParaRPr lang="en-US" sz="360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BF03378B-BD8B-34A4-9B37-B6C8BC7D7389}"/>
              </a:ext>
            </a:extLst>
          </p:cNvPr>
          <p:cNvSpPr>
            <a:spLocks noGrp="1"/>
          </p:cNvSpPr>
          <p:nvPr>
            <p:ph idx="1"/>
          </p:nvPr>
        </p:nvSpPr>
        <p:spPr>
          <a:xfrm>
            <a:off x="78509" y="1222353"/>
            <a:ext cx="8461987" cy="4904127"/>
          </a:xfrm>
        </p:spPr>
        <p:txBody>
          <a:bodyPr vert="horz" lIns="91440" tIns="45720" rIns="91440" bIns="45720" rtlCol="0" anchor="t">
            <a:noAutofit/>
          </a:bodyPr>
          <a:lstStyle/>
          <a:p>
            <a:pPr marL="0" indent="0">
              <a:spcBef>
                <a:spcPts val="0"/>
              </a:spcBef>
              <a:buNone/>
            </a:pPr>
            <a:endParaRPr lang="en-US" sz="1000">
              <a:latin typeface="Times New Roman"/>
              <a:cs typeface="Times New Roman"/>
            </a:endParaRPr>
          </a:p>
          <a:p>
            <a:pPr marL="565150" indent="0">
              <a:spcBef>
                <a:spcPts val="0"/>
              </a:spcBef>
              <a:buNone/>
            </a:pPr>
            <a:endParaRPr lang="en-US" sz="2000">
              <a:latin typeface="Times New Roman"/>
              <a:cs typeface="Times New Roman"/>
            </a:endParaRPr>
          </a:p>
          <a:p>
            <a:pPr marL="1029970" indent="-464820">
              <a:spcBef>
                <a:spcPts val="0"/>
              </a:spcBef>
              <a:buFont typeface="Courier New" panose="020B0604020202020204" pitchFamily="34" charset="0"/>
              <a:buChar char="o"/>
            </a:pPr>
            <a:endParaRPr lang="en-US" sz="2000">
              <a:latin typeface="Times New Roman"/>
              <a:cs typeface="Times New Roman"/>
            </a:endParaRPr>
          </a:p>
          <a:p>
            <a:pPr marL="1029970" indent="-464820">
              <a:spcBef>
                <a:spcPts val="0"/>
              </a:spcBef>
              <a:buFont typeface="Courier New" panose="020B0604020202020204" pitchFamily="34" charset="0"/>
              <a:buChar char="o"/>
            </a:pPr>
            <a:endParaRPr lang="en-US" sz="2000">
              <a:latin typeface="Times New Roman"/>
              <a:cs typeface="Times New Roman"/>
            </a:endParaRPr>
          </a:p>
          <a:p>
            <a:pPr marL="565150" indent="0">
              <a:spcBef>
                <a:spcPts val="0"/>
              </a:spcBef>
              <a:buNone/>
            </a:pPr>
            <a:endParaRPr lang="en-US" sz="2000">
              <a:latin typeface="Times New Roman"/>
              <a:cs typeface="Times New Roman"/>
            </a:endParaRPr>
          </a:p>
          <a:p>
            <a:pPr marL="1029970" indent="-464820">
              <a:spcBef>
                <a:spcPts val="0"/>
              </a:spcBef>
              <a:buFont typeface="Courier New" panose="020B0604020202020204" pitchFamily="34" charset="0"/>
              <a:buChar char="o"/>
            </a:pPr>
            <a:endParaRPr lang="en-US" sz="1000">
              <a:latin typeface="Times New Roman"/>
              <a:cs typeface="Times New Roman"/>
            </a:endParaRPr>
          </a:p>
          <a:p>
            <a:pPr marL="972820" indent="-574675">
              <a:spcBef>
                <a:spcPts val="0"/>
              </a:spcBef>
              <a:buFont typeface="Courier New" panose="02070309020205020404" pitchFamily="49" charset="0"/>
              <a:buChar char="o"/>
            </a:pPr>
            <a:endParaRPr lang="en-US" sz="1000">
              <a:latin typeface="Times New Roman"/>
              <a:cs typeface="Times New Roman"/>
            </a:endParaRPr>
          </a:p>
          <a:p>
            <a:pPr marL="0" indent="0">
              <a:spcBef>
                <a:spcPts val="0"/>
              </a:spcBef>
              <a:buNone/>
            </a:pPr>
            <a:r>
              <a:rPr lang="en-US" sz="2400">
                <a:latin typeface="Times New Roman"/>
                <a:cs typeface="Times New Roman"/>
              </a:rPr>
              <a:t>  </a:t>
            </a:r>
            <a:endParaRPr lang="en-US" sz="2800">
              <a:cs typeface="Calibri"/>
            </a:endParaRPr>
          </a:p>
        </p:txBody>
      </p:sp>
      <p:sp>
        <p:nvSpPr>
          <p:cNvPr id="7" name="TextBox 6">
            <a:extLst>
              <a:ext uri="{FF2B5EF4-FFF2-40B4-BE49-F238E27FC236}">
                <a16:creationId xmlns:a16="http://schemas.microsoft.com/office/drawing/2014/main" id="{5201977E-BA77-D5FA-CE45-F2FA335F64CA}"/>
              </a:ext>
            </a:extLst>
          </p:cNvPr>
          <p:cNvSpPr txBox="1"/>
          <p:nvPr/>
        </p:nvSpPr>
        <p:spPr>
          <a:xfrm>
            <a:off x="403744" y="1530692"/>
            <a:ext cx="8661747"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2"/>
                </a:solidFill>
                <a:latin typeface="Times New Roman"/>
                <a:cs typeface="Times New Roman"/>
              </a:rPr>
              <a:t>DSW Course Overview</a:t>
            </a:r>
          </a:p>
          <a:p>
            <a:pPr marL="342900" indent="-342900">
              <a:buClr>
                <a:schemeClr val="accent3">
                  <a:lumMod val="50000"/>
                </a:schemeClr>
              </a:buClr>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Hybrid model: 12 hours online and up to 8 hours hands-on</a:t>
            </a:r>
          </a:p>
          <a:p>
            <a:pPr marL="342900" indent="-342900">
              <a:buClr>
                <a:schemeClr val="accent3">
                  <a:lumMod val="50000"/>
                </a:schemeClr>
              </a:buClr>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Interactive, narrated and translated, including ASL</a:t>
            </a:r>
          </a:p>
          <a:p>
            <a:pPr marL="342900" indent="-342900">
              <a:buClr>
                <a:schemeClr val="accent3">
                  <a:lumMod val="50000"/>
                </a:schemeClr>
              </a:buClr>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Designed for accessibility and streamlining entry to the workforce</a:t>
            </a:r>
            <a:endParaRPr lang="en-US" sz="2400" b="1">
              <a:solidFill>
                <a:schemeClr val="accent3">
                  <a:lumMod val="50000"/>
                </a:schemeClr>
              </a:solidFill>
              <a:latin typeface="Times New Roman"/>
              <a:cs typeface="Times New Roman"/>
            </a:endParaRPr>
          </a:p>
          <a:p>
            <a:endParaRPr lang="en-US" sz="2400" b="1">
              <a:solidFill>
                <a:schemeClr val="accent3">
                  <a:lumMod val="50000"/>
                </a:schemeClr>
              </a:solidFill>
              <a:latin typeface="Times New Roman"/>
              <a:cs typeface="Times New Roman"/>
            </a:endParaRPr>
          </a:p>
          <a:p>
            <a:r>
              <a:rPr lang="en-US" sz="2400" b="1">
                <a:solidFill>
                  <a:schemeClr val="tx2"/>
                </a:solidFill>
                <a:latin typeface="Times New Roman"/>
                <a:cs typeface="Times New Roman"/>
              </a:rPr>
              <a:t>DSW Pilot </a:t>
            </a:r>
          </a:p>
          <a:p>
            <a:pPr marL="285750" indent="-285750">
              <a:buClr>
                <a:schemeClr val="accent3">
                  <a:lumMod val="50000"/>
                </a:schemeClr>
              </a:buClr>
              <a:buFont typeface="Wingdings" panose="05000000000000000000" pitchFamily="2" charset="2"/>
              <a:buChar char="§"/>
            </a:pPr>
            <a:r>
              <a:rPr lang="en-US" sz="2400">
                <a:latin typeface="Times New Roman"/>
                <a:cs typeface="Times New Roman"/>
              </a:rPr>
              <a:t>9 private pay provider agencies participated</a:t>
            </a:r>
          </a:p>
          <a:p>
            <a:pPr marL="285750" indent="-285750">
              <a:buClr>
                <a:schemeClr val="accent3">
                  <a:lumMod val="50000"/>
                </a:schemeClr>
              </a:buClr>
              <a:buFont typeface="Wingdings" panose="05000000000000000000" pitchFamily="2" charset="2"/>
              <a:buChar char="§"/>
            </a:pPr>
            <a:r>
              <a:rPr lang="en-US" sz="2400">
                <a:latin typeface="Times New Roman"/>
                <a:cs typeface="Times New Roman"/>
              </a:rPr>
              <a:t>Over 170 learners have completed the DSW credential</a:t>
            </a:r>
          </a:p>
          <a:p>
            <a:pPr marL="285750" indent="-285750">
              <a:buClr>
                <a:schemeClr val="accent3">
                  <a:lumMod val="50000"/>
                </a:schemeClr>
              </a:buClr>
              <a:buFont typeface="Wingdings" panose="05000000000000000000" pitchFamily="2" charset="2"/>
              <a:buChar char="§"/>
            </a:pPr>
            <a:r>
              <a:rPr lang="en-US" sz="2400">
                <a:latin typeface="Times New Roman"/>
                <a:cs typeface="Times New Roman"/>
              </a:rPr>
              <a:t>Agencies approved to train new staff </a:t>
            </a:r>
          </a:p>
          <a:p>
            <a:pPr marL="285750" indent="-285750">
              <a:buClr>
                <a:schemeClr val="accent3">
                  <a:lumMod val="50000"/>
                </a:schemeClr>
              </a:buClr>
              <a:buFont typeface="Wingdings" panose="05000000000000000000" pitchFamily="2" charset="2"/>
              <a:buChar char="§"/>
            </a:pPr>
            <a:r>
              <a:rPr lang="en-US" sz="2400">
                <a:latin typeface="Times New Roman"/>
                <a:cs typeface="Times New Roman"/>
              </a:rPr>
              <a:t>Over 100 new learners currently enrolled                  </a:t>
            </a:r>
          </a:p>
          <a:p>
            <a:endParaRPr lang="en-US" sz="2400">
              <a:latin typeface="Times New Roman"/>
              <a:cs typeface="Times New Roman"/>
            </a:endParaRPr>
          </a:p>
          <a:p>
            <a:r>
              <a:rPr lang="en-US" sz="2400" b="1">
                <a:solidFill>
                  <a:schemeClr val="tx2"/>
                </a:solidFill>
                <a:latin typeface="Times New Roman"/>
                <a:cs typeface="Times New Roman"/>
              </a:rPr>
              <a:t>Next Steps</a:t>
            </a:r>
          </a:p>
          <a:p>
            <a:pPr marL="342900" indent="-342900">
              <a:buFont typeface="Wingdings" panose="05000000000000000000" pitchFamily="2" charset="2"/>
              <a:buChar char="§"/>
            </a:pPr>
            <a:r>
              <a:rPr lang="en-US" sz="2400">
                <a:latin typeface="Times New Roman"/>
                <a:cs typeface="Times New Roman"/>
              </a:rPr>
              <a:t>Statewide rollout requires MaineCare rule changes</a:t>
            </a:r>
          </a:p>
          <a:p>
            <a:endParaRPr lang="en-US" sz="2000"/>
          </a:p>
        </p:txBody>
      </p:sp>
    </p:spTree>
    <p:extLst>
      <p:ext uri="{BB962C8B-B14F-4D97-AF65-F5344CB8AC3E}">
        <p14:creationId xmlns:p14="http://schemas.microsoft.com/office/powerpoint/2010/main" val="4204621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5E56C-4455-BECE-644C-5B8B74CC8EA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00A027-A1DC-354C-5810-F5F11B602C7D}"/>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8B05F21-0A50-91A3-FC7C-D92A956432EE}"/>
              </a:ext>
            </a:extLst>
          </p:cNvPr>
          <p:cNvSpPr>
            <a:spLocks noGrp="1"/>
          </p:cNvSpPr>
          <p:nvPr>
            <p:ph type="ftr" sz="quarter" idx="11"/>
          </p:nvPr>
        </p:nvSpPr>
        <p:spPr>
          <a:xfrm>
            <a:off x="2687172" y="6356350"/>
            <a:ext cx="3657600" cy="365125"/>
          </a:xfrm>
        </p:spPr>
        <p:txBody>
          <a:bodyPr/>
          <a:lstStyle/>
          <a:p>
            <a:r>
              <a:rPr lang="en-US">
                <a:solidFill>
                  <a:prstClr val="black">
                    <a:tint val="75000"/>
                  </a:prstClr>
                </a:solidFill>
              </a:rPr>
              <a:t>Maine Department of Health and Human Services</a:t>
            </a:r>
          </a:p>
        </p:txBody>
      </p:sp>
      <p:sp>
        <p:nvSpPr>
          <p:cNvPr id="3" name="Rectangle 2">
            <a:extLst>
              <a:ext uri="{FF2B5EF4-FFF2-40B4-BE49-F238E27FC236}">
                <a16:creationId xmlns:a16="http://schemas.microsoft.com/office/drawing/2014/main" id="{1D0BB61D-D7D1-482B-A92F-324A3C27BD6A}"/>
              </a:ext>
            </a:extLst>
          </p:cNvPr>
          <p:cNvSpPr/>
          <p:nvPr/>
        </p:nvSpPr>
        <p:spPr>
          <a:xfrm>
            <a:off x="0" y="0"/>
            <a:ext cx="9144000" cy="1219902"/>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a:p>
          <a:p>
            <a:pPr algn="ctr"/>
            <a:endParaRPr lang="en-US" sz="3600">
              <a:latin typeface="Times New Roman"/>
              <a:cs typeface="Times New Roman"/>
            </a:endParaRPr>
          </a:p>
          <a:p>
            <a:pPr algn="ctr"/>
            <a:r>
              <a:rPr lang="en-US" sz="3200" b="1">
                <a:latin typeface="Times New Roman"/>
                <a:cs typeface="Times New Roman"/>
              </a:rPr>
              <a:t>Workforce Initiative Strategies: </a:t>
            </a:r>
          </a:p>
          <a:p>
            <a:pPr algn="ctr"/>
            <a:r>
              <a:rPr lang="en-US" sz="3200" b="1">
                <a:latin typeface="Times New Roman"/>
                <a:cs typeface="Times New Roman"/>
              </a:rPr>
              <a:t>Advancing Career Pathways</a:t>
            </a:r>
          </a:p>
          <a:p>
            <a:pPr algn="ctr"/>
            <a:endParaRPr lang="en-US" sz="1000">
              <a:latin typeface="Times New Roman" panose="02020603050405020304" pitchFamily="18" charset="0"/>
              <a:cs typeface="Times New Roman" panose="02020603050405020304" pitchFamily="18" charset="0"/>
            </a:endParaRPr>
          </a:p>
          <a:p>
            <a:pPr algn="ctr"/>
            <a:endParaRPr lang="en-US" sz="36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B95BE2E-2264-0442-6E14-126136A3E23C}"/>
              </a:ext>
            </a:extLst>
          </p:cNvPr>
          <p:cNvPicPr>
            <a:picLocks noChangeAspect="1"/>
          </p:cNvPicPr>
          <p:nvPr/>
        </p:nvPicPr>
        <p:blipFill>
          <a:blip r:embed="rId3"/>
          <a:stretch>
            <a:fillRect/>
          </a:stretch>
        </p:blipFill>
        <p:spPr>
          <a:xfrm>
            <a:off x="5989567" y="4636352"/>
            <a:ext cx="3055077" cy="575728"/>
          </a:xfrm>
          <a:prstGeom prst="rect">
            <a:avLst/>
          </a:prstGeom>
        </p:spPr>
      </p:pic>
      <p:sp>
        <p:nvSpPr>
          <p:cNvPr id="15" name="TextBox 14">
            <a:extLst>
              <a:ext uri="{FF2B5EF4-FFF2-40B4-BE49-F238E27FC236}">
                <a16:creationId xmlns:a16="http://schemas.microsoft.com/office/drawing/2014/main" id="{5A59D3F8-15BD-021C-58A1-16FF128A534D}"/>
              </a:ext>
            </a:extLst>
          </p:cNvPr>
          <p:cNvSpPr txBox="1"/>
          <p:nvPr/>
        </p:nvSpPr>
        <p:spPr>
          <a:xfrm>
            <a:off x="198340" y="1287244"/>
            <a:ext cx="8362979" cy="5570756"/>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Maine’s focus area is </a:t>
            </a:r>
            <a:r>
              <a:rPr lang="en-US" sz="2400" b="1">
                <a:latin typeface="Times New Roman" panose="02020603050405020304" pitchFamily="18" charset="0"/>
                <a:cs typeface="Times New Roman" panose="02020603050405020304" pitchFamily="18" charset="0"/>
              </a:rPr>
              <a:t>Career Progression</a:t>
            </a:r>
          </a:p>
          <a:p>
            <a:pPr marL="28575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Builds on Direct Service Worker (DSW) Core curriculum and Direct Support Professional (DSP) add-on credentials</a:t>
            </a:r>
          </a:p>
          <a:p>
            <a:pPr marL="28575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Developing micro-credential model to complement stackable pathway</a:t>
            </a:r>
          </a:p>
          <a:p>
            <a:endParaRPr lang="en-US" sz="2400">
              <a:latin typeface="Times New Roman" panose="02020603050405020304" pitchFamily="18" charset="0"/>
              <a:cs typeface="Times New Roman" panose="02020603050405020304" pitchFamily="18" charset="0"/>
            </a:endParaRPr>
          </a:p>
          <a:p>
            <a:r>
              <a:rPr lang="en-US" sz="2400" b="1">
                <a:solidFill>
                  <a:srgbClr val="004D80"/>
                </a:solidFill>
                <a:latin typeface="Times New Roman" panose="02020603050405020304" pitchFamily="18" charset="0"/>
                <a:cs typeface="Times New Roman" panose="02020603050405020304" pitchFamily="18" charset="0"/>
              </a:rPr>
              <a:t>Key Insights</a:t>
            </a:r>
          </a:p>
          <a:p>
            <a:pPr marL="28575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Lessons from state implementation</a:t>
            </a:r>
          </a:p>
          <a:p>
            <a:pPr marL="28575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Emphasis on scalable, sustainable strategies</a:t>
            </a:r>
          </a:p>
          <a:p>
            <a:pPr marL="285750" indent="-285750">
              <a:buFont typeface="Arial" panose="020B0604020202020204" pitchFamily="34" charset="0"/>
              <a:buChar char="•"/>
            </a:pPr>
            <a:endParaRPr lang="en-US" sz="2400">
              <a:latin typeface="Times New Roman" panose="02020603050405020304" pitchFamily="18" charset="0"/>
              <a:cs typeface="Times New Roman" panose="02020603050405020304" pitchFamily="18" charset="0"/>
            </a:endParaRPr>
          </a:p>
          <a:p>
            <a:r>
              <a:rPr lang="en-US" sz="2400" b="1">
                <a:solidFill>
                  <a:srgbClr val="004D80"/>
                </a:solidFill>
                <a:latin typeface="Times New Roman" panose="02020603050405020304" pitchFamily="18" charset="0"/>
                <a:cs typeface="Times New Roman" panose="02020603050405020304" pitchFamily="18" charset="0"/>
              </a:rPr>
              <a:t>Opportunities Ahead</a:t>
            </a:r>
          </a:p>
          <a:p>
            <a:pPr marL="28575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Expand specialty training (i.e. dementia care) </a:t>
            </a:r>
          </a:p>
          <a:p>
            <a:pPr marL="28575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Strengthen career pathways and workforce stability </a:t>
            </a:r>
          </a:p>
          <a:p>
            <a:pPr marL="28575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Align with broader workforce priorities</a:t>
            </a:r>
          </a:p>
          <a:p>
            <a:pPr marL="285750" indent="-285750">
              <a:buFont typeface="Arial" panose="020B0604020202020204" pitchFamily="34" charset="0"/>
              <a:buChar char="•"/>
            </a:pPr>
            <a:endParaRPr lang="en-US" sz="2000"/>
          </a:p>
        </p:txBody>
      </p:sp>
      <p:pic>
        <p:nvPicPr>
          <p:cNvPr id="17" name="Picture 16">
            <a:extLst>
              <a:ext uri="{FF2B5EF4-FFF2-40B4-BE49-F238E27FC236}">
                <a16:creationId xmlns:a16="http://schemas.microsoft.com/office/drawing/2014/main" id="{E6C488F9-16C7-A68C-302B-3D0E7F446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300" y="3100915"/>
            <a:ext cx="2977666" cy="1219901"/>
          </a:xfrm>
          <a:prstGeom prst="rect">
            <a:avLst/>
          </a:prstGeom>
        </p:spPr>
      </p:pic>
    </p:spTree>
    <p:extLst>
      <p:ext uri="{BB962C8B-B14F-4D97-AF65-F5344CB8AC3E}">
        <p14:creationId xmlns:p14="http://schemas.microsoft.com/office/powerpoint/2010/main" val="139647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 Careers with Purpose logo. The logo suggests four people are standing in a circle with their arms up. The people are blue, light blue, yellow, and purpose. Under the words Careers with Purpose it says &quot;Connecting lives, Advancing community">
            <a:extLst>
              <a:ext uri="{FF2B5EF4-FFF2-40B4-BE49-F238E27FC236}">
                <a16:creationId xmlns:a16="http://schemas.microsoft.com/office/drawing/2014/main" id="{B7A17DCE-6822-6015-ACB5-BFB1CE471375}"/>
              </a:ext>
            </a:extLst>
          </p:cNvPr>
          <p:cNvPicPr>
            <a:picLocks noChangeAspect="1"/>
          </p:cNvPicPr>
          <p:nvPr/>
        </p:nvPicPr>
        <p:blipFill>
          <a:blip r:embed="rId4"/>
          <a:stretch>
            <a:fillRect/>
          </a:stretch>
        </p:blipFill>
        <p:spPr>
          <a:xfrm>
            <a:off x="3210313" y="889063"/>
            <a:ext cx="2361968" cy="1477653"/>
          </a:xfrm>
          <a:prstGeom prst="rect">
            <a:avLst/>
          </a:prstGeom>
          <a:ln>
            <a:noFill/>
          </a:ln>
        </p:spPr>
      </p:pic>
      <p:sp>
        <p:nvSpPr>
          <p:cNvPr id="4" name="Text Box 5"/>
          <p:cNvSpPr txBox="1">
            <a:spLocks noChangeArrowheads="1"/>
          </p:cNvSpPr>
          <p:nvPr/>
        </p:nvSpPr>
        <p:spPr bwMode="auto">
          <a:xfrm>
            <a:off x="0" y="141944"/>
            <a:ext cx="9153378"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a:solidFill>
                <a:schemeClr val="bg1"/>
              </a:solidFill>
              <a:latin typeface="Times New Roman"/>
              <a:cs typeface="Times New Roman"/>
            </a:endParaRPr>
          </a:p>
          <a:p>
            <a:pPr algn="ctr" eaLnBrk="1" hangingPunct="1"/>
            <a:r>
              <a:rPr lang="en-US" sz="3600" b="1">
                <a:solidFill>
                  <a:schemeClr val="bg1"/>
                </a:solidFill>
                <a:latin typeface="Times New Roman"/>
                <a:cs typeface="Times New Roman"/>
              </a:rPr>
              <a:t>Direct Care and Support Media Campaign</a:t>
            </a:r>
            <a:endParaRPr lang="en-US" sz="1000" b="1">
              <a:solidFill>
                <a:schemeClr val="bg1"/>
              </a:solidFill>
              <a:latin typeface="Times New Roman" panose="02020603050405020304" pitchFamily="18" charset="0"/>
              <a:cs typeface="Times New Roman" panose="02020603050405020304" pitchFamily="18" charset="0"/>
            </a:endParaRPr>
          </a:p>
          <a:p>
            <a:pPr algn="ctr" eaLnBrk="1" hangingPunct="1"/>
            <a:endParaRPr lang="en-US" sz="1000">
              <a:solidFill>
                <a:schemeClr val="bg1"/>
              </a:solidFill>
              <a:latin typeface="Times New Roman"/>
              <a:cs typeface="Times New Roman"/>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24</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3" name="TextBox 2">
            <a:extLst>
              <a:ext uri="{FF2B5EF4-FFF2-40B4-BE49-F238E27FC236}">
                <a16:creationId xmlns:a16="http://schemas.microsoft.com/office/drawing/2014/main" id="{9B2DF78B-458C-1F4C-B1E0-3DC5EFCA5B94}"/>
              </a:ext>
            </a:extLst>
          </p:cNvPr>
          <p:cNvSpPr txBox="1"/>
          <p:nvPr/>
        </p:nvSpPr>
        <p:spPr>
          <a:xfrm>
            <a:off x="0" y="2534008"/>
            <a:ext cx="9021939" cy="2523768"/>
          </a:xfrm>
          <a:prstGeom prst="rect">
            <a:avLst/>
          </a:prstGeom>
          <a:noFill/>
        </p:spPr>
        <p:txBody>
          <a:bodyPr wrap="square" rtlCol="0">
            <a:spAutoFit/>
          </a:bodyPr>
          <a:lstStyle/>
          <a:p>
            <a:pPr algn="ctr"/>
            <a:r>
              <a:rPr lang="en-US" sz="2400">
                <a:solidFill>
                  <a:schemeClr val="tx1"/>
                </a:solidFill>
                <a:latin typeface="Times New Roman" panose="02020603050405020304" pitchFamily="18" charset="0"/>
                <a:cs typeface="Times New Roman" panose="02020603050405020304" pitchFamily="18" charset="0"/>
              </a:rPr>
              <a:t>The Careers with Purpose marketing campaign continued in 2025 to recruit and retain direct service workers in aging, intellectual disability, brain injury, physical disability and behavioral health. This campaign created ads to raise awareness and elevate the professional for HCBS job opportunities across the state. </a:t>
            </a:r>
          </a:p>
          <a:p>
            <a:pPr algn="ctr"/>
            <a:endParaRPr lang="en-US" sz="2000">
              <a:latin typeface="Times New Roman" panose="02020603050405020304" pitchFamily="18" charset="0"/>
              <a:cs typeface="Times New Roman" panose="02020603050405020304" pitchFamily="18" charset="0"/>
            </a:endParaRPr>
          </a:p>
          <a:p>
            <a:endParaRPr lang="en-US"/>
          </a:p>
        </p:txBody>
      </p:sp>
      <p:sp>
        <p:nvSpPr>
          <p:cNvPr id="7" name="TextBox 6">
            <a:extLst>
              <a:ext uri="{FF2B5EF4-FFF2-40B4-BE49-F238E27FC236}">
                <a16:creationId xmlns:a16="http://schemas.microsoft.com/office/drawing/2014/main" id="{E2ED4A03-A66E-E17F-9407-A0B2D6118045}"/>
              </a:ext>
            </a:extLst>
          </p:cNvPr>
          <p:cNvSpPr txBox="1"/>
          <p:nvPr/>
        </p:nvSpPr>
        <p:spPr>
          <a:xfrm>
            <a:off x="5784362" y="4959531"/>
            <a:ext cx="2902438" cy="966803"/>
          </a:xfrm>
          <a:prstGeom prst="rect">
            <a:avLst/>
          </a:prstGeom>
          <a:noFill/>
        </p:spPr>
        <p:txBody>
          <a:bodyPr wrap="square">
            <a:spAutoFit/>
          </a:bodyPr>
          <a:lstStyle/>
          <a:p>
            <a:pPr marL="457200" marR="0">
              <a:lnSpc>
                <a:spcPct val="107000"/>
              </a:lnSpc>
              <a:buNone/>
            </a:pPr>
            <a:r>
              <a:rPr lang="en-US" sz="1800">
                <a:effectLst/>
                <a:latin typeface="Times New Roman" panose="02020603050405020304" pitchFamily="18" charset="0"/>
                <a:ea typeface="Calibri" panose="020F0502020204030204" pitchFamily="34" charset="0"/>
                <a:cs typeface="Arial" panose="020B0604020202020204" pitchFamily="34" charset="0"/>
                <a:hlinkClick r:id="rId5"/>
              </a:rPr>
              <a:t>Day in the Life CNA</a:t>
            </a:r>
            <a:r>
              <a:rPr lang="en-US" sz="1800">
                <a:effectLst/>
                <a:latin typeface="Times New Roman" panose="02020603050405020304" pitchFamily="18" charset="0"/>
                <a:ea typeface="Calibri" panose="020F0502020204030204" pitchFamily="34" charset="0"/>
                <a:cs typeface="Arial" panose="020B0604020202020204" pitchFamily="34" charset="0"/>
              </a:rPr>
              <a:t> </a:t>
            </a:r>
          </a:p>
          <a:p>
            <a:pPr marL="457200" marR="0">
              <a:lnSpc>
                <a:spcPct val="107000"/>
              </a:lnSpc>
              <a:buNone/>
            </a:pPr>
            <a:r>
              <a:rPr lang="en-US" sz="1800">
                <a:effectLst/>
                <a:latin typeface="Times New Roman" panose="02020603050405020304" pitchFamily="18" charset="0"/>
                <a:ea typeface="Calibri" panose="020F0502020204030204" pitchFamily="34" charset="0"/>
                <a:cs typeface="Arial" panose="020B0604020202020204" pitchFamily="34" charset="0"/>
                <a:hlinkClick r:id="rId6"/>
              </a:rPr>
              <a:t>Day </a:t>
            </a:r>
            <a:r>
              <a:rPr lang="en-US">
                <a:latin typeface="Times New Roman" panose="02020603050405020304" pitchFamily="18" charset="0"/>
                <a:ea typeface="Calibri" panose="020F0502020204030204" pitchFamily="34" charset="0"/>
                <a:cs typeface="Arial" panose="020B0604020202020204" pitchFamily="34" charset="0"/>
                <a:hlinkClick r:id="rId6"/>
              </a:rPr>
              <a:t>in the Life </a:t>
            </a:r>
            <a:r>
              <a:rPr lang="en-US" sz="1800">
                <a:effectLst/>
                <a:latin typeface="Times New Roman" panose="02020603050405020304" pitchFamily="18" charset="0"/>
                <a:ea typeface="Calibri" panose="020F0502020204030204" pitchFamily="34" charset="0"/>
                <a:cs typeface="Arial" panose="020B0604020202020204" pitchFamily="34" charset="0"/>
                <a:hlinkClick r:id="rId6"/>
              </a:rPr>
              <a:t>PSS</a:t>
            </a:r>
            <a:endParaRPr lang="en-US">
              <a:latin typeface="Times New Roman" panose="02020603050405020304" pitchFamily="18" charset="0"/>
              <a:ea typeface="Calibri" panose="020F0502020204030204" pitchFamily="34" charset="0"/>
              <a:cs typeface="Arial" panose="020B0604020202020204" pitchFamily="34" charset="0"/>
            </a:endParaRPr>
          </a:p>
          <a:p>
            <a:pPr marL="457200" marR="0">
              <a:lnSpc>
                <a:spcPct val="107000"/>
              </a:lnSpc>
              <a:buNone/>
            </a:pPr>
            <a:r>
              <a:rPr lang="en-US" sz="1800">
                <a:effectLst/>
                <a:latin typeface="Times New Roman" panose="02020603050405020304" pitchFamily="18" charset="0"/>
                <a:ea typeface="Calibri" panose="020F0502020204030204" pitchFamily="34" charset="0"/>
                <a:cs typeface="Arial" panose="020B0604020202020204" pitchFamily="34" charset="0"/>
                <a:hlinkClick r:id="rId7"/>
              </a:rPr>
              <a:t>Day in the Life DSP</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CD2E6BD-A249-0DA1-6939-26856F71EBB6}"/>
              </a:ext>
            </a:extLst>
          </p:cNvPr>
          <p:cNvSpPr txBox="1"/>
          <p:nvPr/>
        </p:nvSpPr>
        <p:spPr>
          <a:xfrm>
            <a:off x="2147455" y="2030473"/>
            <a:ext cx="4696690" cy="369332"/>
          </a:xfrm>
          <a:prstGeom prst="rect">
            <a:avLst/>
          </a:prstGeom>
          <a:noFill/>
        </p:spPr>
        <p:txBody>
          <a:bodyPr wrap="square">
            <a:spAutoFit/>
          </a:bodyPr>
          <a:lstStyle/>
          <a:p>
            <a:pPr algn="ctr"/>
            <a:r>
              <a:rPr lang="en-US">
                <a:hlinkClick r:id="rId8"/>
              </a:rPr>
              <a:t>https://mainecareerswithpurpose.org/</a:t>
            </a:r>
            <a:endParaRPr lang="en-US"/>
          </a:p>
        </p:txBody>
      </p:sp>
      <p:sp>
        <p:nvSpPr>
          <p:cNvPr id="15" name="TextBox 14">
            <a:extLst>
              <a:ext uri="{FF2B5EF4-FFF2-40B4-BE49-F238E27FC236}">
                <a16:creationId xmlns:a16="http://schemas.microsoft.com/office/drawing/2014/main" id="{583C09DB-BAED-C14A-2A23-1199979C74FA}"/>
              </a:ext>
            </a:extLst>
          </p:cNvPr>
          <p:cNvSpPr txBox="1"/>
          <p:nvPr/>
        </p:nvSpPr>
        <p:spPr>
          <a:xfrm>
            <a:off x="202615" y="4530259"/>
            <a:ext cx="5495544" cy="1938992"/>
          </a:xfrm>
          <a:prstGeom prst="rect">
            <a:avLst/>
          </a:prstGeom>
          <a:noFill/>
        </p:spPr>
        <p:txBody>
          <a:bodyPr wrap="square">
            <a:spAutoFit/>
          </a:bodyPr>
          <a:lstStyle/>
          <a:p>
            <a:pPr algn="ctr"/>
            <a:r>
              <a:rPr lang="en-US" sz="2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Day in the Life’ videos were created as a part of the Careers with Purpose marketing campaign to spotlight direct service workers’ roles and are being utilized as recruitment tools. </a:t>
            </a:r>
            <a:endParaRPr lang="en-US" sz="200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1344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r>
              <a:rPr lang="en-US" altLang="en-US" sz="2400">
                <a:latin typeface="Times New Roman" pitchFamily="18" charset="0"/>
              </a:rPr>
              <a:t> </a:t>
            </a:r>
          </a:p>
          <a:p>
            <a:pPr marL="0" indent="0" algn="ctr">
              <a:buNone/>
              <a:defRPr/>
            </a:pPr>
            <a:endParaRPr lang="en-US" altLang="en-US" sz="2400">
              <a:latin typeface="Times New Roman" pitchFamily="18" charset="0"/>
            </a:endParaRPr>
          </a:p>
          <a:p>
            <a:endParaRPr lang="en-US" sz="240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5993"/>
            <a:ext cx="9153378" cy="1384995"/>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a:solidFill>
                <a:schemeClr val="bg1"/>
              </a:solidFill>
              <a:latin typeface="Times New Roman" panose="02020603050405020304" pitchFamily="18" charset="0"/>
              <a:cs typeface="Times New Roman" panose="02020603050405020304" pitchFamily="18" charset="0"/>
            </a:endParaRPr>
          </a:p>
          <a:p>
            <a:pPr algn="ctr" eaLnBrk="1" hangingPunct="1"/>
            <a:r>
              <a:rPr lang="en-US" sz="3200" b="1">
                <a:solidFill>
                  <a:schemeClr val="bg1"/>
                </a:solidFill>
                <a:latin typeface="Times New Roman" panose="02020603050405020304" pitchFamily="18" charset="0"/>
                <a:cs typeface="Times New Roman" panose="02020603050405020304" pitchFamily="18" charset="0"/>
              </a:rPr>
              <a:t>Direct Care and Support Professional Advisory Council </a:t>
            </a:r>
          </a:p>
          <a:p>
            <a:pPr algn="ctr" eaLnBrk="1" hangingPunct="1"/>
            <a:endParaRPr lang="en-US" sz="10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25</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13" name="Google Shape;349;p18">
            <a:extLst>
              <a:ext uri="{FF2B5EF4-FFF2-40B4-BE49-F238E27FC236}">
                <a16:creationId xmlns:a16="http://schemas.microsoft.com/office/drawing/2014/main" id="{A12C4D2D-70E0-87A3-E26E-CA9178DA2663}"/>
              </a:ext>
            </a:extLst>
          </p:cNvPr>
          <p:cNvSpPr txBox="1">
            <a:spLocks noGrp="1"/>
          </p:cNvSpPr>
          <p:nvPr>
            <p:ph type="title"/>
          </p:nvPr>
        </p:nvSpPr>
        <p:spPr>
          <a:xfrm>
            <a:off x="647258" y="1862492"/>
            <a:ext cx="2392876" cy="40417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sz="3200" b="1">
                <a:solidFill>
                  <a:srgbClr val="FFFFFF"/>
                </a:solidFill>
                <a:latin typeface="Times New Roman" panose="02020603050405020304" pitchFamily="18" charset="0"/>
                <a:ea typeface="Calibri"/>
                <a:cs typeface="Times New Roman" panose="02020603050405020304" pitchFamily="18" charset="0"/>
                <a:sym typeface="Calibri"/>
              </a:rPr>
              <a:t>Maine’s First Direct Care and Support Professional Advisory Council </a:t>
            </a:r>
            <a:endParaRPr sz="3200" b="1">
              <a:solidFill>
                <a:srgbClr val="FFFFFF"/>
              </a:solidFill>
              <a:latin typeface="Times New Roman" panose="02020603050405020304" pitchFamily="18" charset="0"/>
              <a:cs typeface="Times New Roman" panose="02020603050405020304" pitchFamily="18" charset="0"/>
            </a:endParaRPr>
          </a:p>
        </p:txBody>
      </p:sp>
      <p:pic>
        <p:nvPicPr>
          <p:cNvPr id="15" name="Google Shape;351;p18">
            <a:extLst>
              <a:ext uri="{FF2B5EF4-FFF2-40B4-BE49-F238E27FC236}">
                <a16:creationId xmlns:a16="http://schemas.microsoft.com/office/drawing/2014/main" id="{6508BA81-CC91-B576-7538-CB4772CDBD42}"/>
              </a:ext>
            </a:extLst>
          </p:cNvPr>
          <p:cNvPicPr preferRelativeResize="0"/>
          <p:nvPr/>
        </p:nvPicPr>
        <p:blipFill rotWithShape="1">
          <a:blip r:embed="rId4">
            <a:alphaModFix/>
          </a:blip>
          <a:srcRect/>
          <a:stretch/>
        </p:blipFill>
        <p:spPr>
          <a:xfrm>
            <a:off x="229925" y="2616829"/>
            <a:ext cx="1545629" cy="867370"/>
          </a:xfrm>
          <a:prstGeom prst="rect">
            <a:avLst/>
          </a:prstGeom>
          <a:noFill/>
          <a:ln>
            <a:noFill/>
          </a:ln>
        </p:spPr>
      </p:pic>
      <p:pic>
        <p:nvPicPr>
          <p:cNvPr id="6" name="Picture 5">
            <a:extLst>
              <a:ext uri="{FF2B5EF4-FFF2-40B4-BE49-F238E27FC236}">
                <a16:creationId xmlns:a16="http://schemas.microsoft.com/office/drawing/2014/main" id="{44DD4BA4-9022-22EE-9FD1-6348FE612924}"/>
              </a:ext>
            </a:extLst>
          </p:cNvPr>
          <p:cNvPicPr>
            <a:picLocks noChangeAspect="1"/>
          </p:cNvPicPr>
          <p:nvPr/>
        </p:nvPicPr>
        <p:blipFill>
          <a:blip r:embed="rId5"/>
          <a:stretch>
            <a:fillRect/>
          </a:stretch>
        </p:blipFill>
        <p:spPr>
          <a:xfrm>
            <a:off x="30329" y="1444057"/>
            <a:ext cx="2038517" cy="1066081"/>
          </a:xfrm>
          <a:prstGeom prst="rect">
            <a:avLst/>
          </a:prstGeom>
        </p:spPr>
      </p:pic>
      <p:sp>
        <p:nvSpPr>
          <p:cNvPr id="16" name="TextBox 15">
            <a:extLst>
              <a:ext uri="{FF2B5EF4-FFF2-40B4-BE49-F238E27FC236}">
                <a16:creationId xmlns:a16="http://schemas.microsoft.com/office/drawing/2014/main" id="{5EE0E9A5-C5C1-FE41-0DE2-CB139B4534E6}"/>
              </a:ext>
            </a:extLst>
          </p:cNvPr>
          <p:cNvSpPr txBox="1"/>
          <p:nvPr/>
        </p:nvSpPr>
        <p:spPr>
          <a:xfrm>
            <a:off x="4740552" y="370816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8" name="TextBox 17">
            <a:extLst>
              <a:ext uri="{FF2B5EF4-FFF2-40B4-BE49-F238E27FC236}">
                <a16:creationId xmlns:a16="http://schemas.microsoft.com/office/drawing/2014/main" id="{8A92F80A-2D2A-DC68-9B4C-B25E6B301437}"/>
              </a:ext>
            </a:extLst>
          </p:cNvPr>
          <p:cNvSpPr txBox="1"/>
          <p:nvPr/>
        </p:nvSpPr>
        <p:spPr>
          <a:xfrm>
            <a:off x="2099175" y="1390988"/>
            <a:ext cx="7044825"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Established in 2022 to elevate direct care worker voices </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Strengthens connections with policymakers and builds leadership capacity </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Fosters peer exchange and shared learning across the workforce </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Provides expertise and guidance on workforce policy and initiatives </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Hosted second annual conference in 2025 with increased attendance </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Engaged in advocacy through legislative testimony and media (op-eds) </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2025 evaluation report highlights impact and ongoing opportunities </a:t>
            </a:r>
          </a:p>
          <a:p>
            <a:pPr algn="ctr"/>
            <a:endParaRPr lang="en-US" sz="2000">
              <a:latin typeface="Times New Roman"/>
              <a:ea typeface="Calibri"/>
              <a:cs typeface="Calibri"/>
            </a:endParaRPr>
          </a:p>
          <a:p>
            <a:endParaRPr lang="en-US">
              <a:ea typeface="Calibri"/>
              <a:cs typeface="Calibri"/>
            </a:endParaRPr>
          </a:p>
        </p:txBody>
      </p:sp>
      <p:pic>
        <p:nvPicPr>
          <p:cNvPr id="9" name="Picture 8">
            <a:extLst>
              <a:ext uri="{FF2B5EF4-FFF2-40B4-BE49-F238E27FC236}">
                <a16:creationId xmlns:a16="http://schemas.microsoft.com/office/drawing/2014/main" id="{AA810A6E-6DD2-F962-7077-50E4018F26F5}"/>
              </a:ext>
            </a:extLst>
          </p:cNvPr>
          <p:cNvPicPr>
            <a:picLocks noChangeAspect="1"/>
          </p:cNvPicPr>
          <p:nvPr/>
        </p:nvPicPr>
        <p:blipFill>
          <a:blip r:embed="rId6"/>
          <a:stretch>
            <a:fillRect/>
          </a:stretch>
        </p:blipFill>
        <p:spPr>
          <a:xfrm>
            <a:off x="450791" y="3791129"/>
            <a:ext cx="1103895" cy="1439071"/>
          </a:xfrm>
          <a:prstGeom prst="rect">
            <a:avLst/>
          </a:prstGeom>
        </p:spPr>
      </p:pic>
      <p:sp>
        <p:nvSpPr>
          <p:cNvPr id="11" name="TextBox 10">
            <a:extLst>
              <a:ext uri="{FF2B5EF4-FFF2-40B4-BE49-F238E27FC236}">
                <a16:creationId xmlns:a16="http://schemas.microsoft.com/office/drawing/2014/main" id="{04E3FFBD-6D5F-CEB1-19D6-D8FE4806F5EF}"/>
              </a:ext>
            </a:extLst>
          </p:cNvPr>
          <p:cNvSpPr txBox="1"/>
          <p:nvPr/>
        </p:nvSpPr>
        <p:spPr>
          <a:xfrm>
            <a:off x="-620568" y="5440711"/>
            <a:ext cx="3657600" cy="338554"/>
          </a:xfrm>
          <a:prstGeom prst="rect">
            <a:avLst/>
          </a:prstGeom>
          <a:noFill/>
        </p:spPr>
        <p:txBody>
          <a:bodyPr wrap="square">
            <a:spAutoFit/>
          </a:bodyPr>
          <a:lstStyle/>
          <a:p>
            <a:pPr algn="ctr"/>
            <a:r>
              <a:rPr lang="en-US" sz="1600">
                <a:latin typeface="Times New Roman"/>
                <a:ea typeface="Calibri"/>
                <a:cs typeface="Calibri"/>
                <a:hlinkClick r:id="rId7"/>
              </a:rPr>
              <a:t>Evaluation report 2025</a:t>
            </a:r>
            <a:endParaRPr lang="en-US" sz="1600">
              <a:latin typeface="Times New Roman"/>
              <a:ea typeface="Calibri"/>
              <a:cs typeface="Calibri"/>
            </a:endParaRPr>
          </a:p>
        </p:txBody>
      </p:sp>
    </p:spTree>
    <p:custDataLst>
      <p:tags r:id="rId1"/>
    </p:custDataLst>
    <p:extLst>
      <p:ext uri="{BB962C8B-B14F-4D97-AF65-F5344CB8AC3E}">
        <p14:creationId xmlns:p14="http://schemas.microsoft.com/office/powerpoint/2010/main" val="3492261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B46F3-AC75-013C-52B9-16D6CD97CC14}"/>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A310589E-FE75-F3BC-9464-FEC12A74F3A8}"/>
              </a:ext>
            </a:extLst>
          </p:cNvPr>
          <p:cNvSpPr txBox="1">
            <a:spLocks noChangeArrowheads="1"/>
          </p:cNvSpPr>
          <p:nvPr/>
        </p:nvSpPr>
        <p:spPr bwMode="auto">
          <a:xfrm>
            <a:off x="-8216" y="0"/>
            <a:ext cx="9117660" cy="1077218"/>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a:solidFill>
                  <a:schemeClr val="bg1"/>
                </a:solidFill>
                <a:latin typeface="Times New Roman"/>
                <a:cs typeface="Times New Roman"/>
              </a:rPr>
              <a:t>Personal Support and Certified Nursing Assistant Growth </a:t>
            </a:r>
            <a:endParaRPr lang="en-US" sz="32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61F75C8-D0A8-56A0-5099-5C305632FEE9}"/>
              </a:ext>
            </a:extLst>
          </p:cNvPr>
          <p:cNvSpPr>
            <a:spLocks noGrp="1"/>
          </p:cNvSpPr>
          <p:nvPr>
            <p:ph type="sldNum" sz="quarter" idx="12"/>
          </p:nvPr>
        </p:nvSpPr>
        <p:spPr/>
        <p:txBody>
          <a:bodyPr/>
          <a:lstStyle/>
          <a:p>
            <a:fld id="{157CBA50-CD0C-49BF-99AE-B3E4F4920365}" type="slidenum">
              <a:rPr lang="en-US">
                <a:solidFill>
                  <a:prstClr val="black">
                    <a:tint val="75000"/>
                  </a:prstClr>
                </a:solidFill>
                <a:latin typeface="Calibri"/>
              </a:rPr>
              <a:pPr/>
              <a:t>26</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517B2BBD-95AF-A95D-1A48-3F7D72D34EB1}"/>
              </a:ext>
            </a:extLst>
          </p:cNvPr>
          <p:cNvSpPr>
            <a:spLocks noGrp="1"/>
          </p:cNvSpPr>
          <p:nvPr>
            <p:ph type="ftr" sz="quarter" idx="11"/>
          </p:nvPr>
        </p:nvSpPr>
        <p:spPr>
          <a:xfrm>
            <a:off x="2667000" y="6356352"/>
            <a:ext cx="3657600" cy="365125"/>
          </a:xfrm>
        </p:spPr>
        <p:txBody>
          <a:bodyPr/>
          <a:lstStyle/>
          <a:p>
            <a:r>
              <a:rPr lang="en-US">
                <a:solidFill>
                  <a:prstClr val="black">
                    <a:tint val="75000"/>
                  </a:prstClr>
                </a:solidFill>
                <a:latin typeface="Calibri"/>
              </a:rPr>
              <a:t>Maine Department of Health and Human Services</a:t>
            </a:r>
          </a:p>
        </p:txBody>
      </p:sp>
      <p:sp>
        <p:nvSpPr>
          <p:cNvPr id="9" name="TextBox 8">
            <a:extLst>
              <a:ext uri="{FF2B5EF4-FFF2-40B4-BE49-F238E27FC236}">
                <a16:creationId xmlns:a16="http://schemas.microsoft.com/office/drawing/2014/main" id="{B3B8714B-5409-7C54-A052-028D7105876C}"/>
              </a:ext>
            </a:extLst>
          </p:cNvPr>
          <p:cNvSpPr txBox="1"/>
          <p:nvPr/>
        </p:nvSpPr>
        <p:spPr>
          <a:xfrm>
            <a:off x="34556" y="1139154"/>
            <a:ext cx="8922488" cy="677108"/>
          </a:xfrm>
          <a:prstGeom prst="rect">
            <a:avLst/>
          </a:prstGeom>
          <a:noFill/>
        </p:spPr>
        <p:txBody>
          <a:bodyPr wrap="square" lIns="91440" tIns="45720" rIns="91440" bIns="45720" rtlCol="0" anchor="t">
            <a:spAutoFit/>
          </a:bodyPr>
          <a:lstStyle/>
          <a:p>
            <a:endParaRPr lang="en-US" sz="2000" b="1">
              <a:latin typeface="Times New Roman"/>
              <a:cs typeface="Times New Roman"/>
            </a:endParaRPr>
          </a:p>
          <a:p>
            <a:endParaRPr lang="en-US"/>
          </a:p>
        </p:txBody>
      </p:sp>
      <p:pic>
        <p:nvPicPr>
          <p:cNvPr id="3" name="Picture 2">
            <a:extLst>
              <a:ext uri="{FF2B5EF4-FFF2-40B4-BE49-F238E27FC236}">
                <a16:creationId xmlns:a16="http://schemas.microsoft.com/office/drawing/2014/main" id="{2E5EA49D-6A7D-60AE-9AA1-7EFC7F5F2A8C}"/>
              </a:ext>
            </a:extLst>
          </p:cNvPr>
          <p:cNvPicPr>
            <a:picLocks noChangeAspect="1"/>
          </p:cNvPicPr>
          <p:nvPr/>
        </p:nvPicPr>
        <p:blipFill>
          <a:blip r:embed="rId3"/>
          <a:stretch>
            <a:fillRect/>
          </a:stretch>
        </p:blipFill>
        <p:spPr>
          <a:xfrm>
            <a:off x="89269" y="1143000"/>
            <a:ext cx="8867775" cy="5715000"/>
          </a:xfrm>
          <a:prstGeom prst="rect">
            <a:avLst/>
          </a:prstGeom>
        </p:spPr>
      </p:pic>
    </p:spTree>
    <p:extLst>
      <p:ext uri="{BB962C8B-B14F-4D97-AF65-F5344CB8AC3E}">
        <p14:creationId xmlns:p14="http://schemas.microsoft.com/office/powerpoint/2010/main" val="1566747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4AF7A4-8FB7-B708-39FD-4CB717A33B09}"/>
              </a:ext>
            </a:extLst>
          </p:cNvPr>
          <p:cNvSpPr txBox="1"/>
          <p:nvPr/>
        </p:nvSpPr>
        <p:spPr>
          <a:xfrm>
            <a:off x="762000" y="1932533"/>
            <a:ext cx="4305300" cy="4154984"/>
          </a:xfrm>
          <a:prstGeom prst="rect">
            <a:avLst/>
          </a:prstGeom>
          <a:noFill/>
        </p:spPr>
        <p:txBody>
          <a:bodyPr wrap="square">
            <a:spAutoFit/>
          </a:bodyPr>
          <a:lstStyle/>
          <a:p>
            <a:r>
              <a:rPr lang="en-US" sz="2400">
                <a:latin typeface="Times New Roman" panose="02020603050405020304" pitchFamily="18" charset="0"/>
                <a:ea typeface="MS PGothic" panose="020B0600070205080204" pitchFamily="34" charset="-128"/>
                <a:cs typeface="Times New Roman" panose="02020603050405020304" pitchFamily="18" charset="0"/>
              </a:rPr>
              <a:t>Established by Governor Mills by Executive Order in June 2022.</a:t>
            </a:r>
          </a:p>
          <a:p>
            <a:endParaRPr lang="en-US" sz="2400">
              <a:latin typeface="Times New Roman" panose="02020603050405020304" pitchFamily="18" charset="0"/>
              <a:ea typeface="MS PGothic" panose="020B0600070205080204" pitchFamily="34" charset="-128"/>
              <a:cs typeface="Times New Roman" panose="02020603050405020304" pitchFamily="18" charset="0"/>
            </a:endParaRPr>
          </a:p>
          <a:p>
            <a:r>
              <a:rPr lang="en-US" sz="2400">
                <a:latin typeface="Times New Roman" panose="02020603050405020304" pitchFamily="18" charset="0"/>
                <a:ea typeface="MS PGothic" panose="020B0600070205080204" pitchFamily="34" charset="-128"/>
                <a:cs typeface="Times New Roman" panose="02020603050405020304" pitchFamily="18" charset="0"/>
              </a:rPr>
              <a:t>Supports Maine people in aging safely, affordably, and in ways and settings that best service individual needs.</a:t>
            </a:r>
          </a:p>
          <a:p>
            <a:pPr marL="285750" indent="-285750">
              <a:buFont typeface="Arial" panose="020B0604020202020204" pitchFamily="34" charset="0"/>
              <a:buChar char="•"/>
            </a:pPr>
            <a:endParaRPr lang="en-US" sz="2400">
              <a:latin typeface="Times New Roman" panose="02020603050405020304" pitchFamily="18" charset="0"/>
              <a:ea typeface="MS PGothic" panose="020B0600070205080204" pitchFamily="34" charset="-128"/>
              <a:cs typeface="Times New Roman" panose="02020603050405020304" pitchFamily="18" charset="0"/>
            </a:endParaRPr>
          </a:p>
          <a:p>
            <a:r>
              <a:rPr lang="en-US" sz="2400">
                <a:latin typeface="Times New Roman" panose="02020603050405020304" pitchFamily="18" charset="0"/>
                <a:ea typeface="MS PGothic" panose="020B0600070205080204" pitchFamily="34" charset="-128"/>
                <a:cs typeface="Times New Roman" panose="02020603050405020304" pitchFamily="18" charset="0"/>
              </a:rPr>
              <a:t>Recognizes that Maine has an opportunity to lead on all issues aging. </a:t>
            </a:r>
          </a:p>
        </p:txBody>
      </p:sp>
      <p:pic>
        <p:nvPicPr>
          <p:cNvPr id="9" name="Picture 8" descr="A picture containing grass, outdoor, tree, person&#10;&#10;AI-generated content may be incorrect.">
            <a:extLst>
              <a:ext uri="{FF2B5EF4-FFF2-40B4-BE49-F238E27FC236}">
                <a16:creationId xmlns:a16="http://schemas.microsoft.com/office/drawing/2014/main" id="{915A53E0-90D9-90BC-1A82-EC48087E4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133600"/>
            <a:ext cx="2727965" cy="3752850"/>
          </a:xfrm>
          <a:prstGeom prst="rect">
            <a:avLst/>
          </a:prstGeom>
        </p:spPr>
      </p:pic>
      <p:sp>
        <p:nvSpPr>
          <p:cNvPr id="3" name="Text Box 5">
            <a:extLst>
              <a:ext uri="{FF2B5EF4-FFF2-40B4-BE49-F238E27FC236}">
                <a16:creationId xmlns:a16="http://schemas.microsoft.com/office/drawing/2014/main" id="{F001DEC1-1DC7-903C-AA3A-1D2ADC1FE6CE}"/>
              </a:ext>
            </a:extLst>
          </p:cNvPr>
          <p:cNvSpPr txBox="1">
            <a:spLocks noChangeArrowheads="1"/>
          </p:cNvSpPr>
          <p:nvPr/>
        </p:nvSpPr>
        <p:spPr bwMode="auto">
          <a:xfrm>
            <a:off x="-9432" y="0"/>
            <a:ext cx="9162864" cy="1231106"/>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3600" b="1">
                <a:solidFill>
                  <a:schemeClr val="bg1"/>
                </a:solidFill>
                <a:latin typeface="Times New Roman"/>
                <a:cs typeface="Times New Roman"/>
              </a:rPr>
              <a:t> Governor’s Cabinet on Aging</a:t>
            </a:r>
          </a:p>
          <a:p>
            <a:pPr algn="ctr"/>
            <a:endParaRPr lang="en-US">
              <a:solidFill>
                <a:schemeClr val="bg1"/>
              </a:solidFill>
            </a:endParaRPr>
          </a:p>
          <a:p>
            <a:pPr algn="ctr"/>
            <a:endParaRPr lang="en-US" sz="10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23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389120" y="1676400"/>
            <a:ext cx="4754880" cy="5109989"/>
          </a:xfrm>
          <a:prstGeom prst="rect">
            <a:avLst/>
          </a:prstGeom>
        </p:spPr>
        <p:txBody>
          <a:bodyPr wrap="square" lIns="0" tIns="0" rIns="0" bIns="0" rtlCol="0" anchor="t">
            <a:spAutoFit/>
          </a:bodyPr>
          <a:lstStyle/>
          <a:p>
            <a:pPr lvl="1" indent="-228600">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The Commissioner of Health and Human Services *</a:t>
            </a:r>
          </a:p>
          <a:p>
            <a:pPr lvl="1" indent="-228600">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The Commissioner of Labor *</a:t>
            </a:r>
          </a:p>
          <a:p>
            <a:pPr lvl="1" indent="-228600">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The Commissioner of Public Safety </a:t>
            </a:r>
          </a:p>
          <a:p>
            <a:pPr lvl="1" indent="-228600">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The Commissioner of Transportation</a:t>
            </a:r>
          </a:p>
          <a:p>
            <a:pPr lvl="1" indent="-228600">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The Director of the Maine State Housing Authority </a:t>
            </a:r>
          </a:p>
          <a:p>
            <a:pPr lvl="1" indent="-228600">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The Commissioner of Administrative and Financial Services </a:t>
            </a:r>
          </a:p>
          <a:p>
            <a:pPr lvl="1" indent="-228600">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The Commissioner of Economic and Community Development </a:t>
            </a:r>
          </a:p>
          <a:p>
            <a:pPr lvl="1" indent="-228600">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The Commissioner of Professional and Financial Regulation</a:t>
            </a:r>
          </a:p>
          <a:p>
            <a:pPr marL="228600" lvl="1"/>
            <a:endParaRPr lang="en-US">
              <a:solidFill>
                <a:schemeClr val="accent1">
                  <a:lumMod val="50000"/>
                </a:schemeClr>
              </a:solidFill>
              <a:latin typeface="Times New Roman" panose="02020603050405020304" pitchFamily="18" charset="0"/>
              <a:cs typeface="Times New Roman" panose="02020603050405020304" pitchFamily="18" charset="0"/>
            </a:endParaRPr>
          </a:p>
          <a:p>
            <a:pPr marL="228600" lvl="1"/>
            <a:endParaRPr lang="en-US">
              <a:solidFill>
                <a:schemeClr val="accent1">
                  <a:lumMod val="50000"/>
                </a:schemeClr>
              </a:solidFill>
              <a:latin typeface="Times New Roman" panose="02020603050405020304" pitchFamily="18" charset="0"/>
              <a:cs typeface="Times New Roman" panose="02020603050405020304" pitchFamily="18" charset="0"/>
            </a:endParaRPr>
          </a:p>
          <a:p>
            <a:pPr algn="ctr"/>
            <a:r>
              <a:rPr lang="en-US">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*Cabinet Co-Chairs</a:t>
            </a:r>
          </a:p>
          <a:p>
            <a:pPr>
              <a:lnSpc>
                <a:spcPts val="2344"/>
              </a:lnSpc>
              <a:spcBef>
                <a:spcPct val="0"/>
              </a:spcBef>
            </a:pPr>
            <a:endParaRPr lang="en-US" sz="1674">
              <a:solidFill>
                <a:srgbClr val="0E0857"/>
              </a:solidFill>
              <a:latin typeface="Public Sans"/>
              <a:ea typeface="Public Sans"/>
              <a:cs typeface="Public Sans"/>
              <a:sym typeface="Public Sans"/>
            </a:endParaRPr>
          </a:p>
        </p:txBody>
      </p:sp>
      <p:pic>
        <p:nvPicPr>
          <p:cNvPr id="11" name="Picture 10" descr="A picture containing tree, outdoor, sky, building&#10;&#10;AI-generated content may be incorrect.">
            <a:extLst>
              <a:ext uri="{FF2B5EF4-FFF2-40B4-BE49-F238E27FC236}">
                <a16:creationId xmlns:a16="http://schemas.microsoft.com/office/drawing/2014/main" id="{FA8B0B4B-8936-A98C-CBBB-D54CC3F249E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l="30908" r="-1250" b="-2356"/>
          <a:stretch/>
        </p:blipFill>
        <p:spPr>
          <a:xfrm>
            <a:off x="86769" y="1676400"/>
            <a:ext cx="4180433" cy="4709879"/>
          </a:xfrm>
          <a:prstGeom prst="rect">
            <a:avLst/>
          </a:prstGeom>
        </p:spPr>
      </p:pic>
      <p:sp>
        <p:nvSpPr>
          <p:cNvPr id="2" name="Text Box 5">
            <a:extLst>
              <a:ext uri="{FF2B5EF4-FFF2-40B4-BE49-F238E27FC236}">
                <a16:creationId xmlns:a16="http://schemas.microsoft.com/office/drawing/2014/main" id="{EB09F6AE-B737-7590-8234-D1A2D78890B5}"/>
              </a:ext>
            </a:extLst>
          </p:cNvPr>
          <p:cNvSpPr txBox="1">
            <a:spLocks noChangeArrowheads="1"/>
          </p:cNvSpPr>
          <p:nvPr/>
        </p:nvSpPr>
        <p:spPr bwMode="auto">
          <a:xfrm>
            <a:off x="-9432" y="0"/>
            <a:ext cx="9153432" cy="1231106"/>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3600" b="1">
                <a:solidFill>
                  <a:schemeClr val="bg1"/>
                </a:solidFill>
                <a:latin typeface="Times New Roman"/>
                <a:cs typeface="Times New Roman"/>
              </a:rPr>
              <a:t> Cabinet Membership</a:t>
            </a:r>
          </a:p>
          <a:p>
            <a:pPr algn="ctr"/>
            <a:endParaRPr lang="en-US">
              <a:solidFill>
                <a:schemeClr val="bg1"/>
              </a:solidFill>
            </a:endParaRPr>
          </a:p>
          <a:p>
            <a:pPr algn="ctr"/>
            <a:endParaRPr lang="en-US" sz="10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974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05370" y="1452583"/>
            <a:ext cx="4263391" cy="5117811"/>
          </a:xfrm>
          <a:prstGeom prst="rect">
            <a:avLst/>
          </a:prstGeom>
        </p:spPr>
        <p:txBody>
          <a:bodyPr wrap="square" lIns="0" tIns="0" rIns="0" bIns="0" rtlCol="0" anchor="t">
            <a:spAutoFit/>
          </a:bodyPr>
          <a:lstStyle/>
          <a:p>
            <a:pPr marL="171450" indent="-171450">
              <a:lnSpc>
                <a:spcPct val="107000"/>
              </a:lnSpc>
              <a:buFont typeface="Symbol" panose="05050102010706020507" pitchFamily="18" charset="2"/>
              <a:buChar char=""/>
            </a:pPr>
            <a:r>
              <a:rPr lang="en-US" sz="2400" kern="100">
                <a:latin typeface="Times New Roman" panose="02020603050405020304" pitchFamily="18" charset="0"/>
                <a:ea typeface="Calibri" panose="020F0502020204030204" pitchFamily="34" charset="0"/>
                <a:cs typeface="Times New Roman" panose="02020603050405020304" pitchFamily="18" charset="0"/>
              </a:rPr>
              <a:t>Elevate the voices of older adults and opportunities for inclusion and engagement.</a:t>
            </a:r>
          </a:p>
          <a:p>
            <a:pPr>
              <a:lnSpc>
                <a:spcPct val="107000"/>
              </a:lnSpc>
            </a:pPr>
            <a:endParaRPr lang="en-US" sz="2400" kern="100">
              <a:latin typeface="Times New Roman" panose="02020603050405020304" pitchFamily="18" charset="0"/>
              <a:ea typeface="Calibri" panose="020F0502020204030204" pitchFamily="34" charset="0"/>
              <a:cs typeface="Times New Roman" panose="02020603050405020304" pitchFamily="18" charset="0"/>
            </a:endParaRPr>
          </a:p>
          <a:p>
            <a:pPr marL="171450" indent="-171450">
              <a:lnSpc>
                <a:spcPct val="107000"/>
              </a:lnSpc>
              <a:buFont typeface="Symbol" panose="05050102010706020507" pitchFamily="18" charset="2"/>
              <a:buChar char=""/>
            </a:pPr>
            <a:r>
              <a:rPr lang="en-US" sz="2400" kern="100">
                <a:latin typeface="Times New Roman" panose="02020603050405020304" pitchFamily="18" charset="0"/>
                <a:ea typeface="Calibri" panose="020F0502020204030204" pitchFamily="34" charset="0"/>
                <a:cs typeface="Times New Roman" panose="02020603050405020304" pitchFamily="18" charset="0"/>
              </a:rPr>
              <a:t>Promote communication and coordination across state agencies and community partners.</a:t>
            </a:r>
          </a:p>
          <a:p>
            <a:pPr>
              <a:lnSpc>
                <a:spcPct val="107000"/>
              </a:lnSpc>
            </a:pPr>
            <a:endParaRPr lang="en-US" sz="2400" kern="100">
              <a:latin typeface="Times New Roman" panose="02020603050405020304" pitchFamily="18" charset="0"/>
              <a:ea typeface="Calibri" panose="020F0502020204030204" pitchFamily="34" charset="0"/>
              <a:cs typeface="Times New Roman" panose="02020603050405020304" pitchFamily="18" charset="0"/>
            </a:endParaRPr>
          </a:p>
          <a:p>
            <a:pPr marL="171450" indent="-171450">
              <a:lnSpc>
                <a:spcPct val="107000"/>
              </a:lnSpc>
              <a:spcAft>
                <a:spcPts val="400"/>
              </a:spcAft>
              <a:buFont typeface="Symbol" panose="05050102010706020507" pitchFamily="18" charset="2"/>
              <a:buChar char=""/>
            </a:pPr>
            <a:r>
              <a:rPr lang="en-US" sz="2400" kern="100">
                <a:latin typeface="Times New Roman" panose="02020603050405020304" pitchFamily="18" charset="0"/>
                <a:ea typeface="Calibri" panose="020F0502020204030204" pitchFamily="34" charset="0"/>
                <a:cs typeface="Times New Roman" panose="02020603050405020304" pitchFamily="18" charset="0"/>
              </a:rPr>
              <a:t>Incorporate an “aging lens” across state policies, programming, and planning (needs and opportunities)</a:t>
            </a:r>
            <a:endParaRPr lang="en-US" sz="2000">
              <a:solidFill>
                <a:srgbClr val="0E0857"/>
              </a:solidFill>
              <a:latin typeface="Public Sans" panose="020B0604020202020204" charset="0"/>
              <a:ea typeface="Public Sans"/>
              <a:cs typeface="Public Sans"/>
              <a:sym typeface="Public Sans"/>
            </a:endParaRPr>
          </a:p>
        </p:txBody>
      </p:sp>
      <p:pic>
        <p:nvPicPr>
          <p:cNvPr id="6" name="Picture 2">
            <a:extLst>
              <a:ext uri="{FF2B5EF4-FFF2-40B4-BE49-F238E27FC236}">
                <a16:creationId xmlns:a16="http://schemas.microsoft.com/office/drawing/2014/main" id="{3F5792ED-1EBE-AA25-DC1D-757BE3D59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460" y="2414486"/>
            <a:ext cx="4658540" cy="319400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a:extLst>
              <a:ext uri="{FF2B5EF4-FFF2-40B4-BE49-F238E27FC236}">
                <a16:creationId xmlns:a16="http://schemas.microsoft.com/office/drawing/2014/main" id="{11551271-C80A-2739-72A8-91C7C07DB940}"/>
              </a:ext>
            </a:extLst>
          </p:cNvPr>
          <p:cNvSpPr txBox="1">
            <a:spLocks noChangeArrowheads="1"/>
          </p:cNvSpPr>
          <p:nvPr/>
        </p:nvSpPr>
        <p:spPr bwMode="auto">
          <a:xfrm>
            <a:off x="0" y="0"/>
            <a:ext cx="8937523" cy="135421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3600">
                <a:solidFill>
                  <a:schemeClr val="bg1"/>
                </a:solidFill>
                <a:latin typeface="Times New Roman" panose="02020603050405020304" pitchFamily="18" charset="0"/>
                <a:cs typeface="Times New Roman" panose="02020603050405020304" pitchFamily="18" charset="0"/>
              </a:rPr>
              <a:t>Cabinet’s Role</a:t>
            </a:r>
          </a:p>
          <a:p>
            <a:pPr algn="ctr"/>
            <a:r>
              <a:rPr lang="en-US" sz="3600" b="1">
                <a:solidFill>
                  <a:schemeClr val="bg1"/>
                </a:solidFill>
                <a:latin typeface="Times New Roman"/>
                <a:cs typeface="Times New Roman"/>
              </a:rPr>
              <a:t> </a:t>
            </a:r>
            <a:endParaRPr lang="en-US">
              <a:solidFill>
                <a:schemeClr val="bg1"/>
              </a:solidFill>
            </a:endParaRPr>
          </a:p>
        </p:txBody>
      </p:sp>
    </p:spTree>
    <p:extLst>
      <p:ext uri="{BB962C8B-B14F-4D97-AF65-F5344CB8AC3E}">
        <p14:creationId xmlns:p14="http://schemas.microsoft.com/office/powerpoint/2010/main" val="35995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1446A-FFE3-6011-DEA9-B73187ED9588}"/>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71784944-FD1D-1A3B-0C1B-2E2771C65313}"/>
              </a:ext>
            </a:extLst>
          </p:cNvPr>
          <p:cNvSpPr txBox="1">
            <a:spLocks noChangeArrowheads="1"/>
          </p:cNvSpPr>
          <p:nvPr/>
        </p:nvSpPr>
        <p:spPr bwMode="auto">
          <a:xfrm>
            <a:off x="-1" y="274638"/>
            <a:ext cx="9144001" cy="10953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0"/>
              </a:spcBef>
              <a:spcAft>
                <a:spcPts val="600"/>
              </a:spcAft>
            </a:pPr>
            <a:endParaRPr lang="en-US" sz="3100" kern="1200">
              <a:solidFill>
                <a:schemeClr val="bg1"/>
              </a:solidFill>
              <a:latin typeface="+mj-lt"/>
              <a:ea typeface="+mj-ea"/>
              <a:cs typeface="+mj-cs"/>
            </a:endParaRPr>
          </a:p>
          <a:p>
            <a:pPr algn="ctr" eaLnBrk="1" hangingPunct="1">
              <a:lnSpc>
                <a:spcPct val="90000"/>
              </a:lnSpc>
              <a:spcBef>
                <a:spcPct val="0"/>
              </a:spcBef>
              <a:spcAft>
                <a:spcPts val="600"/>
              </a:spcAft>
            </a:pPr>
            <a:r>
              <a:rPr lang="en-US" sz="3100" b="1" kern="1200">
                <a:solidFill>
                  <a:schemeClr val="bg1"/>
                </a:solidFill>
                <a:latin typeface="Times New Roman" panose="02020603050405020304" pitchFamily="18" charset="0"/>
                <a:ea typeface="+mj-ea"/>
                <a:cs typeface="Times New Roman" panose="02020603050405020304" pitchFamily="18" charset="0"/>
              </a:rPr>
              <a:t>133rd Maine Legislature </a:t>
            </a:r>
          </a:p>
          <a:p>
            <a:pPr algn="ctr" eaLnBrk="1" hangingPunct="1">
              <a:lnSpc>
                <a:spcPct val="90000"/>
              </a:lnSpc>
              <a:spcBef>
                <a:spcPct val="0"/>
              </a:spcBef>
              <a:spcAft>
                <a:spcPts val="600"/>
              </a:spcAft>
            </a:pPr>
            <a:endParaRPr lang="en-US" sz="3100" kern="1200">
              <a:solidFill>
                <a:schemeClr val="bg1"/>
              </a:solidFill>
              <a:latin typeface="+mj-lt"/>
              <a:ea typeface="+mj-ea"/>
              <a:cs typeface="+mj-cs"/>
            </a:endParaRPr>
          </a:p>
        </p:txBody>
      </p:sp>
      <p:sp>
        <p:nvSpPr>
          <p:cNvPr id="7" name="Content Placeholder 6">
            <a:extLst>
              <a:ext uri="{FF2B5EF4-FFF2-40B4-BE49-F238E27FC236}">
                <a16:creationId xmlns:a16="http://schemas.microsoft.com/office/drawing/2014/main" id="{B54C715F-0872-5813-E402-C498A00DE47D}"/>
              </a:ext>
            </a:extLst>
          </p:cNvPr>
          <p:cNvSpPr>
            <a:spLocks noGrp="1"/>
          </p:cNvSpPr>
          <p:nvPr>
            <p:ph sz="half" idx="1"/>
          </p:nvPr>
        </p:nvSpPr>
        <p:spPr>
          <a:xfrm>
            <a:off x="0" y="1600200"/>
            <a:ext cx="5717154" cy="4525963"/>
          </a:xfrm>
        </p:spPr>
        <p:txBody>
          <a:bodyPr vert="horz" lIns="91440" tIns="45720" rIns="91440" bIns="45720" rtlCol="0">
            <a:normAutofit lnSpcReduction="10000"/>
          </a:bodyPr>
          <a:lstStyle/>
          <a:p>
            <a:pPr marL="857250" lvl="1" indent="-457200">
              <a:lnSpc>
                <a:spcPct val="90000"/>
              </a:lnSpc>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Passed 3 million in one-time discretionary funds toward services offered by the Area Agencies on Aging (AAA’s) </a:t>
            </a:r>
          </a:p>
          <a:p>
            <a:pPr marL="857250" lvl="1" indent="-457200">
              <a:lnSpc>
                <a:spcPct val="90000"/>
              </a:lnSpc>
              <a:buFont typeface="Wingdings" panose="05000000000000000000" pitchFamily="2" charset="2"/>
              <a:buChar char="Ø"/>
            </a:pPr>
            <a:endParaRPr lang="en-US" sz="2800">
              <a:latin typeface="Times New Roman" panose="02020603050405020304" pitchFamily="18" charset="0"/>
              <a:cs typeface="Times New Roman" panose="02020603050405020304" pitchFamily="18" charset="0"/>
            </a:endParaRPr>
          </a:p>
          <a:p>
            <a:pPr marL="857250" lvl="1" indent="-457200">
              <a:lnSpc>
                <a:spcPct val="90000"/>
              </a:lnSpc>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Passed 3.07% COLA increase for Essential Support Workers -Implementation in January 2027</a:t>
            </a:r>
          </a:p>
          <a:p>
            <a:pPr marL="857250" lvl="1" indent="-457200">
              <a:lnSpc>
                <a:spcPct val="90000"/>
              </a:lnSpc>
              <a:buFont typeface="Wingdings" panose="05000000000000000000" pitchFamily="2" charset="2"/>
              <a:buChar char="Ø"/>
            </a:pPr>
            <a:endParaRPr lang="en-US" sz="2800">
              <a:latin typeface="Times New Roman" panose="02020603050405020304" pitchFamily="18" charset="0"/>
              <a:cs typeface="Times New Roman" panose="02020603050405020304" pitchFamily="18" charset="0"/>
            </a:endParaRPr>
          </a:p>
          <a:p>
            <a:pPr marL="857250" lvl="1" indent="-457200">
              <a:lnSpc>
                <a:spcPct val="90000"/>
              </a:lnSpc>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Creation of Care Gap Advisory Committee &amp; Report</a:t>
            </a:r>
          </a:p>
          <a:p>
            <a:pPr marL="857250" lvl="1" indent="-457200">
              <a:lnSpc>
                <a:spcPct val="90000"/>
              </a:lnSpc>
              <a:buFont typeface="Wingdings" panose="05000000000000000000" pitchFamily="2" charset="2"/>
              <a:buChar char="Ø"/>
            </a:pPr>
            <a:endParaRPr lang="en-US" sz="2200">
              <a:latin typeface="Times New Roman" panose="02020603050405020304" pitchFamily="18" charset="0"/>
              <a:cs typeface="Times New Roman" panose="02020603050405020304" pitchFamily="18" charset="0"/>
            </a:endParaRPr>
          </a:p>
          <a:p>
            <a:pPr marL="857250" lvl="1" indent="-457200">
              <a:lnSpc>
                <a:spcPct val="90000"/>
              </a:lnSpc>
              <a:buFont typeface="Wingdings" panose="05000000000000000000" pitchFamily="2" charset="2"/>
              <a:buChar char="Ø"/>
            </a:pPr>
            <a:endParaRPr lang="en-US" sz="2200">
              <a:latin typeface="Times New Roman" panose="02020603050405020304" pitchFamily="18" charset="0"/>
              <a:cs typeface="Times New Roman" panose="02020603050405020304" pitchFamily="18" charset="0"/>
            </a:endParaRPr>
          </a:p>
        </p:txBody>
      </p:sp>
      <p:pic>
        <p:nvPicPr>
          <p:cNvPr id="6" name="Picture 5" descr="Gavel resting on block">
            <a:extLst>
              <a:ext uri="{FF2B5EF4-FFF2-40B4-BE49-F238E27FC236}">
                <a16:creationId xmlns:a16="http://schemas.microsoft.com/office/drawing/2014/main" id="{AF11D3C6-608F-E1F3-9210-0BB083AF7486}"/>
              </a:ext>
            </a:extLst>
          </p:cNvPr>
          <p:cNvPicPr>
            <a:picLocks noChangeAspect="1"/>
          </p:cNvPicPr>
          <p:nvPr/>
        </p:nvPicPr>
        <p:blipFill>
          <a:blip r:embed="rId4" cstate="print">
            <a:extLst>
              <a:ext uri="{28A0092B-C50C-407E-A947-70E740481C1C}">
                <a14:useLocalDpi xmlns:a14="http://schemas.microsoft.com/office/drawing/2010/main" val="0"/>
              </a:ext>
            </a:extLst>
          </a:blip>
          <a:srcRect l="35293" r="5144" b="-1"/>
          <a:stretch>
            <a:fillRect/>
          </a:stretch>
        </p:blipFill>
        <p:spPr>
          <a:xfrm>
            <a:off x="5717154" y="2766853"/>
            <a:ext cx="3100274" cy="3474403"/>
          </a:xfrm>
          <a:prstGeom prst="rect">
            <a:avLst/>
          </a:prstGeom>
          <a:noFill/>
        </p:spPr>
      </p:pic>
      <p:sp>
        <p:nvSpPr>
          <p:cNvPr id="5" name="Footer Placeholder 4">
            <a:extLst>
              <a:ext uri="{FF2B5EF4-FFF2-40B4-BE49-F238E27FC236}">
                <a16:creationId xmlns:a16="http://schemas.microsoft.com/office/drawing/2014/main" id="{1D3C4D7E-6A8D-54AE-F555-AD8B7FF5D777}"/>
              </a:ext>
            </a:extLst>
          </p:cNvPr>
          <p:cNvSpPr>
            <a:spLocks noGrp="1"/>
          </p:cNvSpPr>
          <p:nvPr>
            <p:ph type="ftr" sz="quarter" idx="11"/>
          </p:nvPr>
        </p:nvSpPr>
        <p:spPr>
          <a:xfrm>
            <a:off x="3124200" y="6356350"/>
            <a:ext cx="2895600" cy="365125"/>
          </a:xfrm>
        </p:spPr>
        <p:txBody>
          <a:bodyPr vert="horz" lIns="91440" tIns="45720" rIns="91440" bIns="45720" rtlCol="0" anchor="ctr">
            <a:normAutofit/>
          </a:bodyPr>
          <a:lstStyle/>
          <a:p>
            <a:pPr>
              <a:lnSpc>
                <a:spcPct val="90000"/>
              </a:lnSpc>
              <a:spcAft>
                <a:spcPts val="600"/>
              </a:spcAft>
            </a:pPr>
            <a:r>
              <a:rPr lang="en-US" sz="1000" kern="1200">
                <a:latin typeface="+mn-lt"/>
                <a:ea typeface="+mn-ea"/>
                <a:cs typeface="+mn-cs"/>
              </a:rPr>
              <a:t>Maine Department of Health and Human Services</a:t>
            </a:r>
          </a:p>
        </p:txBody>
      </p:sp>
      <p:sp>
        <p:nvSpPr>
          <p:cNvPr id="2" name="Slide Number Placeholder 1">
            <a:extLst>
              <a:ext uri="{FF2B5EF4-FFF2-40B4-BE49-F238E27FC236}">
                <a16:creationId xmlns:a16="http://schemas.microsoft.com/office/drawing/2014/main" id="{0CD9C694-C352-9405-D456-EFFBEB5AEE80}"/>
              </a:ext>
            </a:extLst>
          </p:cNvPr>
          <p:cNvSpPr>
            <a:spLocks noGrp="1"/>
          </p:cNvSpPr>
          <p:nvPr>
            <p:ph type="sldNum" sz="quarter" idx="12"/>
          </p:nvPr>
        </p:nvSpPr>
        <p:spPr>
          <a:xfrm>
            <a:off x="6553200" y="6356350"/>
            <a:ext cx="2133600" cy="365125"/>
          </a:xfrm>
        </p:spPr>
        <p:txBody>
          <a:bodyPr vert="horz" lIns="91440" tIns="45720" rIns="91440" bIns="45720" rtlCol="0" anchor="ctr">
            <a:normAutofit/>
          </a:bodyPr>
          <a:lstStyle/>
          <a:p>
            <a:pPr>
              <a:spcAft>
                <a:spcPts val="600"/>
              </a:spcAft>
            </a:pPr>
            <a:fld id="{157CBA50-CD0C-49BF-99AE-B3E4F4920365}" type="slidenum">
              <a:rPr lang="en-US" smtClean="0"/>
              <a:pPr>
                <a:spcAft>
                  <a:spcPts val="600"/>
                </a:spcAft>
              </a:pPr>
              <a:t>3</a:t>
            </a:fld>
            <a:endParaRPr lang="en-US"/>
          </a:p>
        </p:txBody>
      </p:sp>
    </p:spTree>
    <p:custDataLst>
      <p:tags r:id="rId1"/>
    </p:custDataLst>
    <p:extLst>
      <p:ext uri="{BB962C8B-B14F-4D97-AF65-F5344CB8AC3E}">
        <p14:creationId xmlns:p14="http://schemas.microsoft.com/office/powerpoint/2010/main" val="3325622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A picture containing text, compact disk, businesscard&#10;&#10;Description automatically generated">
            <a:extLst>
              <a:ext uri="{FF2B5EF4-FFF2-40B4-BE49-F238E27FC236}">
                <a16:creationId xmlns:a16="http://schemas.microsoft.com/office/drawing/2014/main" id="{186DF1E9-357B-05C8-21C6-3D2BE73CC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4" y="1563329"/>
            <a:ext cx="8771911" cy="4591664"/>
          </a:xfrm>
          <a:prstGeom prst="rect">
            <a:avLst/>
          </a:prstGeom>
        </p:spPr>
      </p:pic>
      <p:sp>
        <p:nvSpPr>
          <p:cNvPr id="6" name="Text Box 5">
            <a:extLst>
              <a:ext uri="{FF2B5EF4-FFF2-40B4-BE49-F238E27FC236}">
                <a16:creationId xmlns:a16="http://schemas.microsoft.com/office/drawing/2014/main" id="{91ADB5CB-801F-A7F6-3BF7-B32129BAC84E}"/>
              </a:ext>
            </a:extLst>
          </p:cNvPr>
          <p:cNvSpPr txBox="1">
            <a:spLocks noChangeArrowheads="1"/>
          </p:cNvSpPr>
          <p:nvPr/>
        </p:nvSpPr>
        <p:spPr bwMode="auto">
          <a:xfrm>
            <a:off x="0" y="0"/>
            <a:ext cx="9153432"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3600" b="1">
                <a:solidFill>
                  <a:schemeClr val="bg1"/>
                </a:solidFill>
                <a:latin typeface="Times New Roman"/>
                <a:cs typeface="Times New Roman"/>
              </a:rPr>
              <a:t> Cabinet Focus Areas</a:t>
            </a:r>
            <a:endParaRPr lang="en-US">
              <a:solidFill>
                <a:schemeClr val="bg1"/>
              </a:solidFill>
            </a:endParaRPr>
          </a:p>
          <a:p>
            <a:pPr algn="ctr"/>
            <a:endParaRPr lang="en-US" sz="10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417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5341B-0BCC-AA84-269C-3BA73F134CF1}"/>
            </a:ext>
          </a:extLst>
        </p:cNvPr>
        <p:cNvGrpSpPr/>
        <p:nvPr/>
      </p:nvGrpSpPr>
      <p:grpSpPr>
        <a:xfrm>
          <a:off x="0" y="0"/>
          <a:ext cx="0" cy="0"/>
          <a:chOff x="0" y="0"/>
          <a:chExt cx="0" cy="0"/>
        </a:xfrm>
      </p:grpSpPr>
      <p:sp>
        <p:nvSpPr>
          <p:cNvPr id="6" name="Text Box 5">
            <a:extLst>
              <a:ext uri="{FF2B5EF4-FFF2-40B4-BE49-F238E27FC236}">
                <a16:creationId xmlns:a16="http://schemas.microsoft.com/office/drawing/2014/main" id="{D658D026-F4FD-01B5-5AE3-01D0019A724F}"/>
              </a:ext>
            </a:extLst>
          </p:cNvPr>
          <p:cNvSpPr txBox="1">
            <a:spLocks noChangeArrowheads="1"/>
          </p:cNvSpPr>
          <p:nvPr/>
        </p:nvSpPr>
        <p:spPr bwMode="auto">
          <a:xfrm>
            <a:off x="0" y="0"/>
            <a:ext cx="9153432"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3600" b="1">
                <a:solidFill>
                  <a:schemeClr val="bg1"/>
                </a:solidFill>
                <a:latin typeface="Times New Roman"/>
                <a:cs typeface="Times New Roman"/>
              </a:rPr>
              <a:t> Builds on Maine as an Age-Friendly State</a:t>
            </a:r>
            <a:endParaRPr lang="en-US">
              <a:solidFill>
                <a:schemeClr val="bg1"/>
              </a:solidFill>
            </a:endParaRPr>
          </a:p>
          <a:p>
            <a:pPr algn="ctr"/>
            <a:endParaRPr lang="en-US" sz="1000">
              <a:solidFill>
                <a:schemeClr val="bg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3F99A4A-2E41-F7D8-C1C6-7363C901F05C}"/>
              </a:ext>
            </a:extLst>
          </p:cNvPr>
          <p:cNvPicPr>
            <a:picLocks noChangeAspect="1"/>
          </p:cNvPicPr>
          <p:nvPr/>
        </p:nvPicPr>
        <p:blipFill>
          <a:blip r:embed="rId3"/>
          <a:stretch>
            <a:fillRect/>
          </a:stretch>
        </p:blipFill>
        <p:spPr>
          <a:xfrm>
            <a:off x="3765327" y="1134827"/>
            <a:ext cx="2225450" cy="2130856"/>
          </a:xfrm>
          <a:prstGeom prst="rect">
            <a:avLst/>
          </a:prstGeom>
        </p:spPr>
      </p:pic>
      <p:pic>
        <p:nvPicPr>
          <p:cNvPr id="4" name="Picture 3">
            <a:extLst>
              <a:ext uri="{FF2B5EF4-FFF2-40B4-BE49-F238E27FC236}">
                <a16:creationId xmlns:a16="http://schemas.microsoft.com/office/drawing/2014/main" id="{2402E58A-DA25-4E4F-7C1F-693028F315D2}"/>
              </a:ext>
            </a:extLst>
          </p:cNvPr>
          <p:cNvPicPr>
            <a:picLocks noChangeAspect="1"/>
          </p:cNvPicPr>
          <p:nvPr/>
        </p:nvPicPr>
        <p:blipFill>
          <a:blip r:embed="rId4"/>
          <a:stretch>
            <a:fillRect/>
          </a:stretch>
        </p:blipFill>
        <p:spPr>
          <a:xfrm>
            <a:off x="845574" y="3479628"/>
            <a:ext cx="7921101" cy="2947159"/>
          </a:xfrm>
          <a:prstGeom prst="rect">
            <a:avLst/>
          </a:prstGeom>
        </p:spPr>
      </p:pic>
      <p:sp>
        <p:nvSpPr>
          <p:cNvPr id="5" name="Arrow: Up-Down 4">
            <a:extLst>
              <a:ext uri="{FF2B5EF4-FFF2-40B4-BE49-F238E27FC236}">
                <a16:creationId xmlns:a16="http://schemas.microsoft.com/office/drawing/2014/main" id="{874D68FD-B133-A6C0-05DA-9ADCE990CC4F}"/>
              </a:ext>
            </a:extLst>
          </p:cNvPr>
          <p:cNvSpPr/>
          <p:nvPr/>
        </p:nvSpPr>
        <p:spPr>
          <a:xfrm rot="18670344">
            <a:off x="6526148" y="2227622"/>
            <a:ext cx="363474" cy="1091279"/>
          </a:xfrm>
          <a:prstGeom prst="upDownArrow">
            <a:avLst/>
          </a:prstGeom>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Arrow: Up-Down 6">
            <a:extLst>
              <a:ext uri="{FF2B5EF4-FFF2-40B4-BE49-F238E27FC236}">
                <a16:creationId xmlns:a16="http://schemas.microsoft.com/office/drawing/2014/main" id="{BBFADE36-F07C-660C-0739-6FC8973105A3}"/>
              </a:ext>
            </a:extLst>
          </p:cNvPr>
          <p:cNvSpPr/>
          <p:nvPr/>
        </p:nvSpPr>
        <p:spPr>
          <a:xfrm rot="3162156">
            <a:off x="2801675" y="2191193"/>
            <a:ext cx="363474" cy="1219475"/>
          </a:xfrm>
          <a:prstGeom prst="upDownArrow">
            <a:avLst/>
          </a:prstGeom>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04149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D323F-8237-5D63-E46C-FE6CCAA9976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D92A38-FD03-6A66-6A97-73813067DDFD}"/>
              </a:ext>
            </a:extLst>
          </p:cNvPr>
          <p:cNvSpPr txBox="1"/>
          <p:nvPr/>
        </p:nvSpPr>
        <p:spPr>
          <a:xfrm>
            <a:off x="648522" y="1170039"/>
            <a:ext cx="2704277" cy="2169825"/>
          </a:xfrm>
          <a:prstGeom prst="rect">
            <a:avLst/>
          </a:prstGeom>
          <a:noFill/>
        </p:spPr>
        <p:txBody>
          <a:bodyPr wrap="square" rtlCol="0">
            <a:spAutoFit/>
          </a:bodyPr>
          <a:lstStyle/>
          <a:p>
            <a:pPr algn="ctr"/>
            <a:r>
              <a:rPr lang="en-US" sz="2700">
                <a:latin typeface="Times New Roman" panose="02020603050405020304" pitchFamily="18" charset="0"/>
                <a:cs typeface="Times New Roman" panose="02020603050405020304" pitchFamily="18" charset="0"/>
              </a:rPr>
              <a:t>Annual Report:</a:t>
            </a:r>
          </a:p>
          <a:p>
            <a:pPr algn="ctr"/>
            <a:r>
              <a:rPr lang="en-US" sz="2700">
                <a:latin typeface="Times New Roman" panose="02020603050405020304" pitchFamily="18" charset="0"/>
                <a:cs typeface="Times New Roman" panose="02020603050405020304" pitchFamily="18" charset="0"/>
              </a:rPr>
              <a:t>For More Information</a:t>
            </a:r>
          </a:p>
          <a:p>
            <a:pPr algn="ctr"/>
            <a:r>
              <a:rPr lang="en-US" sz="2700">
                <a:latin typeface="Times New Roman" panose="02020603050405020304" pitchFamily="18" charset="0"/>
                <a:cs typeface="Times New Roman" panose="02020603050405020304" pitchFamily="18" charset="0"/>
              </a:rPr>
              <a:t>on Cabinet Activities</a:t>
            </a:r>
          </a:p>
        </p:txBody>
      </p:sp>
      <p:sp>
        <p:nvSpPr>
          <p:cNvPr id="4" name="TextBox 3">
            <a:extLst>
              <a:ext uri="{FF2B5EF4-FFF2-40B4-BE49-F238E27FC236}">
                <a16:creationId xmlns:a16="http://schemas.microsoft.com/office/drawing/2014/main" id="{698B46D1-BBD7-D05C-F352-8ABF4FA9A88F}"/>
              </a:ext>
            </a:extLst>
          </p:cNvPr>
          <p:cNvSpPr txBox="1"/>
          <p:nvPr/>
        </p:nvSpPr>
        <p:spPr>
          <a:xfrm>
            <a:off x="309796" y="3595082"/>
            <a:ext cx="3288272" cy="338554"/>
          </a:xfrm>
          <a:prstGeom prst="rect">
            <a:avLst/>
          </a:prstGeom>
          <a:noFill/>
        </p:spPr>
        <p:txBody>
          <a:bodyPr wrap="none" rtlCol="0">
            <a:spAutoFit/>
          </a:bodyPr>
          <a:lstStyle/>
          <a:p>
            <a:r>
              <a:rPr lang="en-US" sz="1600"/>
              <a:t>https://www.maine.gov/future/aging</a:t>
            </a:r>
          </a:p>
        </p:txBody>
      </p:sp>
      <p:pic>
        <p:nvPicPr>
          <p:cNvPr id="1026" name="Picture 2" descr="Cabinet on Aging Report 2025">
            <a:extLst>
              <a:ext uri="{FF2B5EF4-FFF2-40B4-BE49-F238E27FC236}">
                <a16:creationId xmlns:a16="http://schemas.microsoft.com/office/drawing/2014/main" id="{6EF139E4-80BE-8CE7-4A45-A848030E1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008" y="196645"/>
            <a:ext cx="4889465" cy="632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246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ED2D-8B48-8C2E-BCFE-9B4641EC5786}"/>
              </a:ext>
            </a:extLst>
          </p:cNvPr>
          <p:cNvSpPr>
            <a:spLocks noGrp="1"/>
          </p:cNvSpPr>
          <p:nvPr>
            <p:ph type="title"/>
          </p:nvPr>
        </p:nvSpPr>
        <p:spPr>
          <a:xfrm>
            <a:off x="520262" y="274638"/>
            <a:ext cx="8166538" cy="781652"/>
          </a:xfrm>
        </p:spPr>
        <p:txBody>
          <a:bodyPr anchor="ctr">
            <a:normAutofit fontScale="90000"/>
          </a:bodyPr>
          <a:lstStyle/>
          <a:p>
            <a:pPr>
              <a:lnSpc>
                <a:spcPct val="90000"/>
              </a:lnSpc>
            </a:pPr>
            <a:r>
              <a:rPr lang="en-US" sz="4000" dirty="0"/>
              <a:t>Maine Adult Protective Services (APS) Report Trends &amp; Outreach Impact (FY25)</a:t>
            </a:r>
            <a:endParaRPr lang="en-US" sz="3700" dirty="0"/>
          </a:p>
        </p:txBody>
      </p:sp>
      <p:sp>
        <p:nvSpPr>
          <p:cNvPr id="4" name="Footer Placeholder 3">
            <a:extLst>
              <a:ext uri="{FF2B5EF4-FFF2-40B4-BE49-F238E27FC236}">
                <a16:creationId xmlns:a16="http://schemas.microsoft.com/office/drawing/2014/main" id="{B1F0D133-F792-39CF-6E10-0BE1656BB327}"/>
              </a:ext>
            </a:extLst>
          </p:cNvPr>
          <p:cNvSpPr>
            <a:spLocks noGrp="1"/>
          </p:cNvSpPr>
          <p:nvPr>
            <p:ph type="ftr" sz="quarter" idx="11"/>
          </p:nvPr>
        </p:nvSpPr>
        <p:spPr>
          <a:xfrm>
            <a:off x="3124200" y="6356350"/>
            <a:ext cx="2895600" cy="365125"/>
          </a:xfrm>
        </p:spPr>
        <p:txBody>
          <a:bodyPr anchor="ctr">
            <a:normAutofit/>
          </a:bodyPr>
          <a:lstStyle/>
          <a:p>
            <a:pPr>
              <a:lnSpc>
                <a:spcPct val="90000"/>
              </a:lnSpc>
              <a:spcAft>
                <a:spcPts val="600"/>
              </a:spcAft>
            </a:pPr>
            <a:r>
              <a:rPr lang="en-US" sz="1000" dirty="0"/>
              <a:t>Maine Department of Health and Human Services</a:t>
            </a:r>
          </a:p>
        </p:txBody>
      </p:sp>
      <p:sp>
        <p:nvSpPr>
          <p:cNvPr id="5" name="Slide Number Placeholder 4">
            <a:extLst>
              <a:ext uri="{FF2B5EF4-FFF2-40B4-BE49-F238E27FC236}">
                <a16:creationId xmlns:a16="http://schemas.microsoft.com/office/drawing/2014/main" id="{391D84D8-5D2A-EC35-D337-E0DB32242DCB}"/>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5FD82BC9-63B1-475F-82C3-3D3DE5316FF5}" type="slidenum">
              <a:rPr lang="en-US" smtClean="0"/>
              <a:pPr>
                <a:spcAft>
                  <a:spcPts val="600"/>
                </a:spcAft>
              </a:pPr>
              <a:t>33</a:t>
            </a:fld>
            <a:endParaRPr lang="en-US" dirty="0"/>
          </a:p>
        </p:txBody>
      </p:sp>
      <p:graphicFrame>
        <p:nvGraphicFramePr>
          <p:cNvPr id="7" name="Content Placeholder 2">
            <a:extLst>
              <a:ext uri="{FF2B5EF4-FFF2-40B4-BE49-F238E27FC236}">
                <a16:creationId xmlns:a16="http://schemas.microsoft.com/office/drawing/2014/main" id="{23423309-9D1C-6595-A560-D29794EFEEE7}"/>
              </a:ext>
            </a:extLst>
          </p:cNvPr>
          <p:cNvGraphicFramePr>
            <a:graphicFrameLocks noGrp="1"/>
          </p:cNvGraphicFramePr>
          <p:nvPr>
            <p:ph idx="1"/>
            <p:extLst>
              <p:ext uri="{D42A27DB-BD31-4B8C-83A1-F6EECF244321}">
                <p14:modId xmlns:p14="http://schemas.microsoft.com/office/powerpoint/2010/main" val="1260857406"/>
              </p:ext>
            </p:extLst>
          </p:nvPr>
        </p:nvGraphicFramePr>
        <p:xfrm>
          <a:off x="110359" y="1213946"/>
          <a:ext cx="8860220" cy="5142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6817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DF4DE-103C-0B99-3A6A-12708ADDC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86C76-B854-89CE-7581-2E723FDD6C17}"/>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dirty="0"/>
              <a:t>Key Findings from the APS 2026 Report</a:t>
            </a:r>
          </a:p>
        </p:txBody>
      </p:sp>
      <p:sp>
        <p:nvSpPr>
          <p:cNvPr id="4" name="Footer Placeholder 3">
            <a:extLst>
              <a:ext uri="{FF2B5EF4-FFF2-40B4-BE49-F238E27FC236}">
                <a16:creationId xmlns:a16="http://schemas.microsoft.com/office/drawing/2014/main" id="{DB88B63C-714B-71C4-7144-7F4F682BB6E2}"/>
              </a:ext>
            </a:extLst>
          </p:cNvPr>
          <p:cNvSpPr>
            <a:spLocks noGrp="1"/>
          </p:cNvSpPr>
          <p:nvPr>
            <p:ph type="ftr" sz="quarter" idx="11"/>
          </p:nvPr>
        </p:nvSpPr>
        <p:spPr>
          <a:xfrm>
            <a:off x="3124200" y="6356350"/>
            <a:ext cx="2895600" cy="365125"/>
          </a:xfrm>
        </p:spPr>
        <p:txBody>
          <a:bodyPr anchor="ctr">
            <a:normAutofit/>
          </a:bodyPr>
          <a:lstStyle/>
          <a:p>
            <a:pPr>
              <a:lnSpc>
                <a:spcPct val="90000"/>
              </a:lnSpc>
              <a:spcAft>
                <a:spcPts val="600"/>
              </a:spcAft>
            </a:pPr>
            <a:r>
              <a:rPr lang="en-US" sz="1000"/>
              <a:t>Maine Department of Health and Human Services</a:t>
            </a:r>
          </a:p>
        </p:txBody>
      </p:sp>
      <p:sp>
        <p:nvSpPr>
          <p:cNvPr id="5" name="Slide Number Placeholder 4">
            <a:extLst>
              <a:ext uri="{FF2B5EF4-FFF2-40B4-BE49-F238E27FC236}">
                <a16:creationId xmlns:a16="http://schemas.microsoft.com/office/drawing/2014/main" id="{249A12B3-6F87-07C0-F76F-AE35FF414154}"/>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5FD82BC9-63B1-475F-82C3-3D3DE5316FF5}" type="slidenum">
              <a:rPr lang="en-US" smtClean="0"/>
              <a:pPr>
                <a:spcAft>
                  <a:spcPts val="600"/>
                </a:spcAft>
              </a:pPr>
              <a:t>34</a:t>
            </a:fld>
            <a:endParaRPr lang="en-US"/>
          </a:p>
        </p:txBody>
      </p:sp>
      <p:graphicFrame>
        <p:nvGraphicFramePr>
          <p:cNvPr id="7" name="Content Placeholder 2">
            <a:extLst>
              <a:ext uri="{FF2B5EF4-FFF2-40B4-BE49-F238E27FC236}">
                <a16:creationId xmlns:a16="http://schemas.microsoft.com/office/drawing/2014/main" id="{854C1586-7D99-CB22-53E2-C801A2CDD525}"/>
              </a:ext>
            </a:extLst>
          </p:cNvPr>
          <p:cNvGraphicFramePr>
            <a:graphicFrameLocks noGrp="1"/>
          </p:cNvGraphicFramePr>
          <p:nvPr>
            <p:ph idx="1"/>
            <p:extLst>
              <p:ext uri="{D42A27DB-BD31-4B8C-83A1-F6EECF244321}">
                <p14:modId xmlns:p14="http://schemas.microsoft.com/office/powerpoint/2010/main" val="2799268316"/>
              </p:ext>
            </p:extLst>
          </p:nvPr>
        </p:nvGraphicFramePr>
        <p:xfrm>
          <a:off x="220717" y="1600199"/>
          <a:ext cx="8765628"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9835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077A-0906-EC25-40E6-6641CCD854E3}"/>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A213F628-ECD2-CB93-9A0F-AB995CDA6CBF}"/>
              </a:ext>
            </a:extLst>
          </p:cNvPr>
          <p:cNvSpPr txBox="1">
            <a:spLocks noChangeArrowheads="1"/>
          </p:cNvSpPr>
          <p:nvPr/>
        </p:nvSpPr>
        <p:spPr bwMode="auto">
          <a:xfrm>
            <a:off x="-9432" y="169278"/>
            <a:ext cx="9162864" cy="1231106"/>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3600" b="1">
                <a:solidFill>
                  <a:schemeClr val="bg1"/>
                </a:solidFill>
                <a:latin typeface="Times New Roman"/>
                <a:cs typeface="Times New Roman"/>
              </a:rPr>
              <a:t>Future Direction </a:t>
            </a:r>
          </a:p>
          <a:p>
            <a:pPr algn="ctr"/>
            <a:endParaRPr lang="en-US">
              <a:solidFill>
                <a:schemeClr val="bg1"/>
              </a:solidFill>
            </a:endParaRPr>
          </a:p>
          <a:p>
            <a:pPr algn="ctr"/>
            <a:endParaRPr lang="en-US" sz="10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71D8D7C-C3AC-0712-7011-9AAC72E19852}"/>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35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3365C2F-C0BF-F7D5-16CC-512C0E3035BE}"/>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10" name="Content Placeholder 2">
            <a:extLst>
              <a:ext uri="{FF2B5EF4-FFF2-40B4-BE49-F238E27FC236}">
                <a16:creationId xmlns:a16="http://schemas.microsoft.com/office/drawing/2014/main" id="{E0AD2302-C443-8A2A-0350-0A324459FA3E}"/>
              </a:ext>
            </a:extLst>
          </p:cNvPr>
          <p:cNvSpPr>
            <a:spLocks noGrp="1"/>
          </p:cNvSpPr>
          <p:nvPr>
            <p:ph idx="1"/>
          </p:nvPr>
        </p:nvSpPr>
        <p:spPr>
          <a:xfrm>
            <a:off x="260604" y="1520456"/>
            <a:ext cx="8622792" cy="4598826"/>
          </a:xfrm>
        </p:spPr>
        <p:txBody>
          <a:bodyPr vert="horz" lIns="91440" tIns="45720" rIns="91440" bIns="45720" rtlCol="0" anchor="t">
            <a:noAutofit/>
          </a:bodyPr>
          <a:lstStyle/>
          <a:p>
            <a:pPr lvl="1">
              <a:spcBef>
                <a:spcPts val="0"/>
              </a:spcBef>
              <a:buFont typeface="Wingdings" panose="05000000000000000000" pitchFamily="2" charset="2"/>
              <a:buChar char="Ø"/>
            </a:pPr>
            <a:endParaRPr lang="en-US" sz="2400">
              <a:latin typeface="Times New Roman" panose="02020603050405020304" pitchFamily="18" charset="0"/>
              <a:cs typeface="Times New Roman" panose="02020603050405020304" pitchFamily="18" charset="0"/>
            </a:endParaRPr>
          </a:p>
          <a:p>
            <a:pPr lvl="1">
              <a:spcBef>
                <a:spcPts val="0"/>
              </a:spcBef>
              <a:buFont typeface="Wingdings" panose="05000000000000000000" pitchFamily="2" charset="2"/>
              <a:buChar char="Ø"/>
            </a:pPr>
            <a:r>
              <a:rPr lang="en-US">
                <a:latin typeface="Times New Roman" panose="02020603050405020304" pitchFamily="18" charset="0"/>
                <a:cs typeface="Times New Roman" panose="02020603050405020304" pitchFamily="18" charset="0"/>
              </a:rPr>
              <a:t>Increase quality oversight across services </a:t>
            </a:r>
          </a:p>
          <a:p>
            <a:pPr marL="457200" lvl="1" indent="0">
              <a:spcBef>
                <a:spcPts val="0"/>
              </a:spcBef>
              <a:buNone/>
            </a:pPr>
            <a:endParaRPr lang="en-US">
              <a:latin typeface="Times New Roman" panose="02020603050405020304" pitchFamily="18" charset="0"/>
              <a:cs typeface="Times New Roman" panose="02020603050405020304" pitchFamily="18" charset="0"/>
            </a:endParaRPr>
          </a:p>
          <a:p>
            <a:pPr lvl="1">
              <a:spcBef>
                <a:spcPts val="0"/>
              </a:spcBef>
              <a:buFont typeface="Wingdings" panose="05000000000000000000" pitchFamily="2" charset="2"/>
              <a:buChar char="Ø"/>
            </a:pPr>
            <a:r>
              <a:rPr lang="en-US">
                <a:latin typeface="Times New Roman" panose="02020603050405020304" pitchFamily="18" charset="0"/>
                <a:cs typeface="Times New Roman" panose="02020603050405020304" pitchFamily="18" charset="0"/>
              </a:rPr>
              <a:t>Increase Access in Rural Communities with the use of Rural Health Transformation funds (RHTP) </a:t>
            </a:r>
          </a:p>
          <a:p>
            <a:pPr marL="457200" lvl="1" indent="0">
              <a:spcBef>
                <a:spcPts val="0"/>
              </a:spcBef>
              <a:buNone/>
            </a:pPr>
            <a:endParaRPr lang="en-US">
              <a:latin typeface="Times New Roman" panose="02020603050405020304" pitchFamily="18" charset="0"/>
              <a:cs typeface="Times New Roman" panose="02020603050405020304" pitchFamily="18" charset="0"/>
            </a:endParaRPr>
          </a:p>
          <a:p>
            <a:pPr lvl="1">
              <a:spcBef>
                <a:spcPts val="0"/>
              </a:spcBef>
              <a:buFont typeface="Wingdings" panose="05000000000000000000" pitchFamily="2" charset="2"/>
              <a:buChar char="Ø"/>
            </a:pPr>
            <a:r>
              <a:rPr lang="en-US">
                <a:latin typeface="Times New Roman" panose="02020603050405020304" pitchFamily="18" charset="0"/>
                <a:cs typeface="Times New Roman" panose="02020603050405020304" pitchFamily="18" charset="0"/>
              </a:rPr>
              <a:t>Create Technology Advisory Council </a:t>
            </a:r>
          </a:p>
          <a:p>
            <a:pPr lvl="1">
              <a:spcBef>
                <a:spcPts val="0"/>
              </a:spcBef>
              <a:buFont typeface="Wingdings" panose="05000000000000000000" pitchFamily="2" charset="2"/>
              <a:buChar char="Ø"/>
            </a:pPr>
            <a:endParaRPr lang="en-US">
              <a:latin typeface="Times New Roman" panose="02020603050405020304" pitchFamily="18" charset="0"/>
              <a:cs typeface="Times New Roman" panose="02020603050405020304" pitchFamily="18" charset="0"/>
            </a:endParaRPr>
          </a:p>
          <a:p>
            <a:pPr lvl="1">
              <a:spcBef>
                <a:spcPts val="0"/>
              </a:spcBef>
              <a:buFont typeface="Wingdings" panose="05000000000000000000" pitchFamily="2" charset="2"/>
              <a:buChar char="Ø"/>
            </a:pPr>
            <a:r>
              <a:rPr lang="en-US">
                <a:latin typeface="Times New Roman" panose="02020603050405020304" pitchFamily="18" charset="0"/>
                <a:cs typeface="Times New Roman" panose="02020603050405020304" pitchFamily="18" charset="0"/>
              </a:rPr>
              <a:t>Continue to support the work of Maine’s Cabinet on Aging </a:t>
            </a:r>
          </a:p>
          <a:p>
            <a:pPr marL="457200" lvl="1" indent="0">
              <a:spcBef>
                <a:spcPts val="0"/>
              </a:spcBef>
              <a:buNone/>
            </a:pPr>
            <a:endParaRPr lang="en-US" sz="2400">
              <a:latin typeface="Times New Roman" panose="02020603050405020304" pitchFamily="18" charset="0"/>
              <a:cs typeface="Times New Roman" panose="02020603050405020304" pitchFamily="18" charset="0"/>
            </a:endParaRPr>
          </a:p>
          <a:p>
            <a:pPr marL="457200" lvl="1" indent="0">
              <a:spcBef>
                <a:spcPts val="0"/>
              </a:spcBef>
              <a:buNone/>
            </a:pPr>
            <a:endParaRPr lang="en-US" sz="2400">
              <a:latin typeface="Times New Roman" panose="02020603050405020304" pitchFamily="18" charset="0"/>
              <a:cs typeface="Times New Roman" panose="02020603050405020304" pitchFamily="18" charset="0"/>
            </a:endParaRPr>
          </a:p>
          <a:p>
            <a:pPr lvl="1">
              <a:spcBef>
                <a:spcPts val="0"/>
              </a:spcBef>
              <a:buFont typeface="Courier New" panose="02070309020205020404" pitchFamily="49" charset="0"/>
              <a:buChar char="o"/>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6278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56138" y="1459907"/>
            <a:ext cx="7631722" cy="767904"/>
          </a:xfrm>
        </p:spPr>
        <p:txBody>
          <a:bodyPr vert="horz" lIns="91440" tIns="45720" rIns="91440" bIns="45720" rtlCol="0" anchor="ctr">
            <a:normAutofit/>
          </a:bodyPr>
          <a:lstStyle/>
          <a:p>
            <a:pPr marL="0" indent="0" algn="ctr">
              <a:buNone/>
              <a:defRPr/>
            </a:pPr>
            <a:r>
              <a:rPr lang="en-US" altLang="en-US" sz="1700">
                <a:latin typeface="Times New Roman" pitchFamily="18" charset="0"/>
                <a:cs typeface="Times New Roman"/>
              </a:rPr>
              <a:t> </a:t>
            </a:r>
          </a:p>
          <a:p>
            <a:pPr algn="ctr"/>
            <a:endParaRPr lang="en-US" sz="170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3028950" y="6356350"/>
            <a:ext cx="3086100" cy="365125"/>
          </a:xfrm>
        </p:spPr>
        <p:txBody>
          <a:bodyPr>
            <a:normAutofit/>
          </a:bodyPr>
          <a:lstStyle/>
          <a:p>
            <a:pPr>
              <a:spcAft>
                <a:spcPts val="600"/>
              </a:spcAft>
            </a:pPr>
            <a:r>
              <a:rPr lang="en-US" sz="1100"/>
              <a:t>Maine Department of Health and Human Services</a:t>
            </a:r>
          </a:p>
        </p:txBody>
      </p:sp>
      <p:sp>
        <p:nvSpPr>
          <p:cNvPr id="2" name="Slide Number Placeholder 1"/>
          <p:cNvSpPr>
            <a:spLocks noGrp="1"/>
          </p:cNvSpPr>
          <p:nvPr>
            <p:ph type="sldNum" sz="quarter" idx="12"/>
          </p:nvPr>
        </p:nvSpPr>
        <p:spPr>
          <a:xfrm>
            <a:off x="6457950" y="6356350"/>
            <a:ext cx="2057400" cy="365125"/>
          </a:xfrm>
        </p:spPr>
        <p:txBody>
          <a:bodyPr>
            <a:normAutofit/>
          </a:bodyPr>
          <a:lstStyle/>
          <a:p>
            <a:pPr>
              <a:spcAft>
                <a:spcPts val="600"/>
              </a:spcAft>
            </a:pPr>
            <a:fld id="{157CBA50-CD0C-49BF-99AE-B3E4F4920365}" type="slidenum">
              <a:rPr lang="en-US" smtClean="0"/>
              <a:pPr>
                <a:spcAft>
                  <a:spcPts val="600"/>
                </a:spcAft>
              </a:pPr>
              <a:t>36</a:t>
            </a:fld>
            <a:endParaRPr lang="en-US"/>
          </a:p>
        </p:txBody>
      </p:sp>
      <p:pic>
        <p:nvPicPr>
          <p:cNvPr id="4" name="Picture 3" descr="Older Americans Month: Champion Your Health, May 2026">
            <a:extLst>
              <a:ext uri="{FF2B5EF4-FFF2-40B4-BE49-F238E27FC236}">
                <a16:creationId xmlns:a16="http://schemas.microsoft.com/office/drawing/2014/main" id="{B4FDD3EF-88EF-085D-88E6-E39F03DCD093}"/>
              </a:ext>
            </a:extLst>
          </p:cNvPr>
          <p:cNvPicPr>
            <a:picLocks noChangeAspect="1"/>
          </p:cNvPicPr>
          <p:nvPr/>
        </p:nvPicPr>
        <p:blipFill>
          <a:blip r:embed="rId4"/>
          <a:stretch>
            <a:fillRect/>
          </a:stretch>
        </p:blipFill>
        <p:spPr>
          <a:xfrm>
            <a:off x="1557338" y="1294299"/>
            <a:ext cx="6076949" cy="2769215"/>
          </a:xfrm>
          <a:prstGeom prst="rect">
            <a:avLst/>
          </a:prstGeom>
        </p:spPr>
      </p:pic>
    </p:spTree>
    <p:custDataLst>
      <p:tags r:id="rId1"/>
    </p:custDataLst>
    <p:extLst>
      <p:ext uri="{BB962C8B-B14F-4D97-AF65-F5344CB8AC3E}">
        <p14:creationId xmlns:p14="http://schemas.microsoft.com/office/powerpoint/2010/main" val="83914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C55F1-2442-2A71-BFAD-8F97EBA608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1C1C79-E456-5F99-439E-97A1F0A9C29E}"/>
              </a:ext>
            </a:extLst>
          </p:cNvPr>
          <p:cNvSpPr>
            <a:spLocks noGrp="1"/>
          </p:cNvSpPr>
          <p:nvPr>
            <p:ph idx="1"/>
          </p:nvPr>
        </p:nvSpPr>
        <p:spPr>
          <a:xfrm>
            <a:off x="276421" y="1262030"/>
            <a:ext cx="8591158" cy="4333939"/>
          </a:xfrm>
        </p:spPr>
        <p:txBody>
          <a:bodyPr vert="horz" lIns="91440" tIns="45720" rIns="91440" bIns="45720" rtlCol="0" anchor="t">
            <a:noAutofit/>
          </a:bodyPr>
          <a:lstStyle/>
          <a:p>
            <a:pPr marL="0" indent="0">
              <a:buNone/>
            </a:pPr>
            <a:r>
              <a:rPr lang="en-US" sz="2400">
                <a:latin typeface="Times New Roman" panose="02020603050405020304" pitchFamily="18" charset="0"/>
                <a:cs typeface="Times New Roman" panose="02020603050405020304" pitchFamily="18" charset="0"/>
              </a:rPr>
              <a:t>Monitoring all federal funding activities </a:t>
            </a:r>
            <a:r>
              <a:rPr lang="en-US" sz="2400">
                <a:latin typeface="Times New Roman"/>
                <a:cs typeface="Times New Roman"/>
              </a:rPr>
              <a:t>Older Americans Act-funded services</a:t>
            </a:r>
          </a:p>
          <a:p>
            <a:pPr indent="285750">
              <a:buFont typeface="Wingdings" panose="05000000000000000000" pitchFamily="2" charset="2"/>
              <a:buChar char="Ø"/>
            </a:pPr>
            <a:r>
              <a:rPr lang="en-US" sz="2400"/>
              <a:t>          </a:t>
            </a:r>
            <a:r>
              <a:rPr lang="en-US" sz="2400">
                <a:latin typeface="Times New Roman"/>
                <a:cs typeface="Times New Roman"/>
              </a:rPr>
              <a:t>Level–funded with a slight increase in  </a:t>
            </a:r>
          </a:p>
          <a:p>
            <a:pPr marL="1314450" indent="-1314450">
              <a:buNone/>
            </a:pPr>
            <a:r>
              <a:rPr lang="en-US" sz="2400">
                <a:latin typeface="Times New Roman"/>
                <a:cs typeface="Times New Roman"/>
              </a:rPr>
              <a:t>                  supportive services this year </a:t>
            </a:r>
          </a:p>
          <a:p>
            <a:pPr marL="0" indent="0">
              <a:buNone/>
            </a:pPr>
            <a:endParaRPr lang="en-US" sz="2400"/>
          </a:p>
          <a:p>
            <a:pPr indent="57150">
              <a:buFont typeface="Wingdings" panose="05000000000000000000" pitchFamily="2" charset="2"/>
              <a:buChar char="Ø"/>
            </a:pPr>
            <a:r>
              <a:rPr lang="en-US" sz="2400"/>
              <a:t>           </a:t>
            </a:r>
            <a:r>
              <a:rPr lang="en-US" sz="2400" u="sng">
                <a:latin typeface="Times New Roman"/>
                <a:cs typeface="Times New Roman"/>
              </a:rPr>
              <a:t>Recent federal proposal for 2027</a:t>
            </a:r>
          </a:p>
          <a:p>
            <a:pPr marL="1600200">
              <a:buFont typeface="Wingdings" panose="05000000000000000000" pitchFamily="2" charset="2"/>
              <a:buChar char="ü"/>
            </a:pPr>
            <a:r>
              <a:rPr lang="en-US" sz="2400">
                <a:latin typeface="Times New Roman" panose="02020603050405020304" pitchFamily="18" charset="0"/>
                <a:cs typeface="Times New Roman" panose="02020603050405020304" pitchFamily="18" charset="0"/>
              </a:rPr>
              <a:t>Level funding OAA </a:t>
            </a:r>
          </a:p>
          <a:p>
            <a:pPr marL="1600200">
              <a:buFont typeface="Wingdings" panose="05000000000000000000" pitchFamily="2" charset="2"/>
              <a:buChar char="ü"/>
            </a:pPr>
            <a:r>
              <a:rPr lang="en-US" sz="2400">
                <a:latin typeface="Times New Roman" panose="02020603050405020304" pitchFamily="18" charset="0"/>
                <a:cs typeface="Times New Roman" panose="02020603050405020304" pitchFamily="18" charset="0"/>
              </a:rPr>
              <a:t>Level funding for State Health Insurance (SHIP) and Senior </a:t>
            </a:r>
          </a:p>
          <a:p>
            <a:pPr marL="1600200">
              <a:buFont typeface="Wingdings" panose="05000000000000000000" pitchFamily="2" charset="2"/>
              <a:buChar char="ü"/>
            </a:pPr>
            <a:r>
              <a:rPr lang="en-US" sz="2400">
                <a:latin typeface="Times New Roman" panose="02020603050405020304" pitchFamily="18" charset="0"/>
                <a:cs typeface="Times New Roman" panose="02020603050405020304" pitchFamily="18" charset="0"/>
              </a:rPr>
              <a:t>Medicare Patrol </a:t>
            </a:r>
          </a:p>
          <a:p>
            <a:pPr marL="1600200">
              <a:buFont typeface="Wingdings" panose="05000000000000000000" pitchFamily="2" charset="2"/>
              <a:buChar char="ü"/>
            </a:pPr>
            <a:r>
              <a:rPr lang="en-US" sz="2400">
                <a:latin typeface="Times New Roman" panose="02020603050405020304" pitchFamily="18" charset="0"/>
                <a:cs typeface="Times New Roman" panose="02020603050405020304" pitchFamily="18" charset="0"/>
              </a:rPr>
              <a:t>Slight decreases in Falls Prevention and Alzheimer's Disease                                 </a:t>
            </a:r>
          </a:p>
        </p:txBody>
      </p:sp>
      <p:sp>
        <p:nvSpPr>
          <p:cNvPr id="4" name="Footer Placeholder 3">
            <a:extLst>
              <a:ext uri="{FF2B5EF4-FFF2-40B4-BE49-F238E27FC236}">
                <a16:creationId xmlns:a16="http://schemas.microsoft.com/office/drawing/2014/main" id="{3E72B602-315F-3B59-6D3F-40B51B3632CE}"/>
              </a:ext>
            </a:extLst>
          </p:cNvPr>
          <p:cNvSpPr>
            <a:spLocks noGrp="1"/>
          </p:cNvSpPr>
          <p:nvPr>
            <p:ph type="ftr" sz="quarter" idx="11"/>
          </p:nvPr>
        </p:nvSpPr>
        <p:spPr/>
        <p:txBody>
          <a:bodyPr/>
          <a:lstStyle/>
          <a:p>
            <a:r>
              <a:rPr lang="en-US"/>
              <a:t>Maine Department of Health and Human Services</a:t>
            </a:r>
          </a:p>
        </p:txBody>
      </p:sp>
      <p:sp>
        <p:nvSpPr>
          <p:cNvPr id="5" name="Slide Number Placeholder 4">
            <a:extLst>
              <a:ext uri="{FF2B5EF4-FFF2-40B4-BE49-F238E27FC236}">
                <a16:creationId xmlns:a16="http://schemas.microsoft.com/office/drawing/2014/main" id="{47F7AA2A-FA4D-3A30-34F5-F3CAB4692911}"/>
              </a:ext>
            </a:extLst>
          </p:cNvPr>
          <p:cNvSpPr>
            <a:spLocks noGrp="1"/>
          </p:cNvSpPr>
          <p:nvPr>
            <p:ph type="sldNum" sz="quarter" idx="12"/>
          </p:nvPr>
        </p:nvSpPr>
        <p:spPr/>
        <p:txBody>
          <a:bodyPr/>
          <a:lstStyle/>
          <a:p>
            <a:fld id="{5FD82BC9-63B1-475F-82C3-3D3DE5316FF5}" type="slidenum">
              <a:rPr lang="en-US" smtClean="0"/>
              <a:t>4</a:t>
            </a:fld>
            <a:endParaRPr lang="en-US"/>
          </a:p>
        </p:txBody>
      </p:sp>
      <p:sp>
        <p:nvSpPr>
          <p:cNvPr id="6" name="Rectangle 5">
            <a:extLst>
              <a:ext uri="{FF2B5EF4-FFF2-40B4-BE49-F238E27FC236}">
                <a16:creationId xmlns:a16="http://schemas.microsoft.com/office/drawing/2014/main" id="{CCF710FD-6BBD-1F62-CEAA-C9E90440EE1E}"/>
              </a:ext>
            </a:extLst>
          </p:cNvPr>
          <p:cNvSpPr/>
          <p:nvPr/>
        </p:nvSpPr>
        <p:spPr>
          <a:xfrm>
            <a:off x="31316" y="136525"/>
            <a:ext cx="9112684" cy="1033116"/>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anose="02020603050405020304" pitchFamily="18" charset="0"/>
                <a:ea typeface="Calibri"/>
                <a:cs typeface="Times New Roman" panose="02020603050405020304" pitchFamily="18" charset="0"/>
              </a:rPr>
              <a:t> Federal Landscape</a:t>
            </a:r>
            <a:endParaRPr lang="en-US" sz="36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99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74E4E-3C07-7501-43DF-1E422DF2002C}"/>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C6F6E7C2-0E27-9509-4241-0FC58E003140}"/>
              </a:ext>
            </a:extLst>
          </p:cNvPr>
          <p:cNvSpPr txBox="1">
            <a:spLocks noChangeArrowheads="1"/>
          </p:cNvSpPr>
          <p:nvPr/>
        </p:nvSpPr>
        <p:spPr bwMode="auto">
          <a:xfrm>
            <a:off x="-9432" y="169278"/>
            <a:ext cx="9162864" cy="1231106"/>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3600" b="1">
                <a:solidFill>
                  <a:schemeClr val="bg1"/>
                </a:solidFill>
                <a:latin typeface="Times New Roman"/>
                <a:cs typeface="Times New Roman"/>
              </a:rPr>
              <a:t> Home &amp; Community-Based Supports  </a:t>
            </a:r>
          </a:p>
          <a:p>
            <a:pPr algn="ctr"/>
            <a:endParaRPr lang="en-US">
              <a:solidFill>
                <a:schemeClr val="bg1"/>
              </a:solidFill>
            </a:endParaRPr>
          </a:p>
          <a:p>
            <a:pPr algn="ctr"/>
            <a:endParaRPr lang="en-US" sz="10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297BCBD-600B-2FF2-4218-6A00F117EEC8}"/>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0606B7F-3735-17C9-CC19-E0F8DF386459}"/>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10" name="Content Placeholder 2">
            <a:extLst>
              <a:ext uri="{FF2B5EF4-FFF2-40B4-BE49-F238E27FC236}">
                <a16:creationId xmlns:a16="http://schemas.microsoft.com/office/drawing/2014/main" id="{BD7E9A3E-A2EB-3816-DF0F-9145822581E4}"/>
              </a:ext>
            </a:extLst>
          </p:cNvPr>
          <p:cNvSpPr>
            <a:spLocks noGrp="1"/>
          </p:cNvSpPr>
          <p:nvPr>
            <p:ph idx="1"/>
          </p:nvPr>
        </p:nvSpPr>
        <p:spPr>
          <a:xfrm>
            <a:off x="260604" y="1520456"/>
            <a:ext cx="8622792" cy="4598826"/>
          </a:xfrm>
        </p:spPr>
        <p:txBody>
          <a:bodyPr vert="horz" lIns="91440" tIns="45720" rIns="91440" bIns="45720" rtlCol="0" anchor="t">
            <a:noAutofit/>
          </a:bodyPr>
          <a:lstStyle/>
          <a:p>
            <a:pPr lvl="1">
              <a:spcBef>
                <a:spcPts val="0"/>
              </a:spcBef>
              <a:buFont typeface="Wingdings" panose="05000000000000000000" pitchFamily="2" charset="2"/>
              <a:buChar char="Ø"/>
            </a:pPr>
            <a:endParaRPr lang="en-US" sz="2400">
              <a:latin typeface="Times New Roman" panose="02020603050405020304" pitchFamily="18" charset="0"/>
              <a:cs typeface="Times New Roman" panose="02020603050405020304" pitchFamily="18" charset="0"/>
            </a:endParaRPr>
          </a:p>
          <a:p>
            <a:pPr lvl="1">
              <a:spcBef>
                <a:spcPts val="0"/>
              </a:spcBef>
              <a:buFont typeface="Courier New" panose="02070309020205020404" pitchFamily="49" charset="0"/>
              <a:buChar char="o"/>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descr="1,666,500+ At Home Care Stock Photos, Pictures &amp; Royalty-Free Images -  iStock | Senior at home care, At home care mask, At home care doctor">
            <a:extLst>
              <a:ext uri="{FF2B5EF4-FFF2-40B4-BE49-F238E27FC236}">
                <a16:creationId xmlns:a16="http://schemas.microsoft.com/office/drawing/2014/main" id="{785128F5-0690-749E-51B5-B340E0557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876769"/>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7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1C662-E473-5B0E-D26B-5CE06EE5FA07}"/>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A454DDB0-0F29-6895-C0B4-71112C159514}"/>
              </a:ext>
            </a:extLst>
          </p:cNvPr>
          <p:cNvSpPr txBox="1">
            <a:spLocks noChangeArrowheads="1"/>
          </p:cNvSpPr>
          <p:nvPr/>
        </p:nvSpPr>
        <p:spPr bwMode="auto">
          <a:xfrm>
            <a:off x="0" y="137950"/>
            <a:ext cx="9162864" cy="1785104"/>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dirty="0">
              <a:solidFill>
                <a:schemeClr val="bg1"/>
              </a:solidFill>
              <a:latin typeface="Times New Roman"/>
              <a:cs typeface="Times New Roman"/>
            </a:endParaRPr>
          </a:p>
          <a:p>
            <a:pPr algn="ctr"/>
            <a:r>
              <a:rPr lang="en-US" sz="3600" b="1" dirty="0">
                <a:solidFill>
                  <a:schemeClr val="bg1"/>
                </a:solidFill>
                <a:latin typeface="Times New Roman"/>
                <a:cs typeface="Times New Roman"/>
              </a:rPr>
              <a:t> Home and Community-Based Supports: Experience of Care Survey</a:t>
            </a:r>
          </a:p>
          <a:p>
            <a:pPr algn="ctr"/>
            <a:endParaRPr lang="en-US" dirty="0">
              <a:solidFill>
                <a:schemeClr val="bg1"/>
              </a:solidFill>
            </a:endParaRPr>
          </a:p>
          <a:p>
            <a:pPr algn="ctr"/>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49F0FAB-C13C-509A-11F5-42951D6797A4}"/>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F9FE9A2-6C11-5688-5AAF-699A1328B938}"/>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10" name="Content Placeholder 2">
            <a:extLst>
              <a:ext uri="{FF2B5EF4-FFF2-40B4-BE49-F238E27FC236}">
                <a16:creationId xmlns:a16="http://schemas.microsoft.com/office/drawing/2014/main" id="{99D7EA7A-AE3D-C074-45E8-D7B1D010219F}"/>
              </a:ext>
            </a:extLst>
          </p:cNvPr>
          <p:cNvSpPr>
            <a:spLocks noGrp="1"/>
          </p:cNvSpPr>
          <p:nvPr>
            <p:ph idx="1"/>
          </p:nvPr>
        </p:nvSpPr>
        <p:spPr>
          <a:xfrm>
            <a:off x="260604" y="1510623"/>
            <a:ext cx="8622792" cy="4598826"/>
          </a:xfrm>
        </p:spPr>
        <p:txBody>
          <a:bodyPr vert="horz" lIns="91440" tIns="45720" rIns="91440" bIns="45720" rtlCol="0" anchor="t">
            <a:noAutofit/>
          </a:bodyPr>
          <a:lstStyle/>
          <a:p>
            <a:pPr lvl="1">
              <a:spcBef>
                <a:spcPts val="0"/>
              </a:spcBef>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lvl="1">
              <a:spcBef>
                <a:spcPts val="0"/>
              </a:spcBef>
              <a:buFont typeface="Courier New" panose="02070309020205020404" pitchFamily="49" charset="0"/>
              <a:buChar char="o"/>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A02604A-D78C-65DD-FFC9-67369C1A83D2}"/>
              </a:ext>
            </a:extLst>
          </p:cNvPr>
          <p:cNvSpPr txBox="1"/>
          <p:nvPr/>
        </p:nvSpPr>
        <p:spPr>
          <a:xfrm>
            <a:off x="563968" y="2210524"/>
            <a:ext cx="7979979"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Across all waivers, Maine’s HCBS CAHPS® pilot (2023-2025) found most favorable items and areas with notable improvement overtime</a:t>
            </a:r>
          </a:p>
        </p:txBody>
      </p:sp>
      <p:graphicFrame>
        <p:nvGraphicFramePr>
          <p:cNvPr id="9" name="Table 8">
            <a:extLst>
              <a:ext uri="{FF2B5EF4-FFF2-40B4-BE49-F238E27FC236}">
                <a16:creationId xmlns:a16="http://schemas.microsoft.com/office/drawing/2014/main" id="{70C33D93-9AF7-F750-FFC4-2792C1E39CB8}"/>
              </a:ext>
            </a:extLst>
          </p:cNvPr>
          <p:cNvGraphicFramePr>
            <a:graphicFrameLocks noGrp="1"/>
          </p:cNvGraphicFramePr>
          <p:nvPr>
            <p:extLst>
              <p:ext uri="{D42A27DB-BD31-4B8C-83A1-F6EECF244321}">
                <p14:modId xmlns:p14="http://schemas.microsoft.com/office/powerpoint/2010/main" val="695329616"/>
              </p:ext>
            </p:extLst>
          </p:nvPr>
        </p:nvGraphicFramePr>
        <p:xfrm>
          <a:off x="600053" y="3410853"/>
          <a:ext cx="5651937" cy="2772519"/>
        </p:xfrm>
        <a:graphic>
          <a:graphicData uri="http://schemas.openxmlformats.org/drawingml/2006/table">
            <a:tbl>
              <a:tblPr>
                <a:tableStyleId>{5C22544A-7EE6-4342-B048-85BDC9FD1C3A}</a:tableStyleId>
              </a:tblPr>
              <a:tblGrid>
                <a:gridCol w="2525159">
                  <a:extLst>
                    <a:ext uri="{9D8B030D-6E8A-4147-A177-3AD203B41FA5}">
                      <a16:colId xmlns:a16="http://schemas.microsoft.com/office/drawing/2014/main" val="2846356163"/>
                    </a:ext>
                  </a:extLst>
                </a:gridCol>
                <a:gridCol w="1021414">
                  <a:extLst>
                    <a:ext uri="{9D8B030D-6E8A-4147-A177-3AD203B41FA5}">
                      <a16:colId xmlns:a16="http://schemas.microsoft.com/office/drawing/2014/main" val="465718606"/>
                    </a:ext>
                  </a:extLst>
                </a:gridCol>
                <a:gridCol w="1021414">
                  <a:extLst>
                    <a:ext uri="{9D8B030D-6E8A-4147-A177-3AD203B41FA5}">
                      <a16:colId xmlns:a16="http://schemas.microsoft.com/office/drawing/2014/main" val="710237867"/>
                    </a:ext>
                  </a:extLst>
                </a:gridCol>
                <a:gridCol w="1083950">
                  <a:extLst>
                    <a:ext uri="{9D8B030D-6E8A-4147-A177-3AD203B41FA5}">
                      <a16:colId xmlns:a16="http://schemas.microsoft.com/office/drawing/2014/main" val="2686698947"/>
                    </a:ext>
                  </a:extLst>
                </a:gridCol>
              </a:tblGrid>
              <a:tr h="385282">
                <a:tc>
                  <a:txBody>
                    <a:bodyPr/>
                    <a:lstStyle/>
                    <a:p>
                      <a:pPr algn="l" rtl="0" fontAlgn="ctr">
                        <a:buNone/>
                      </a:pPr>
                      <a:r>
                        <a:rPr lang="en-US" sz="2390" b="1" u="none" strike="noStrike">
                          <a:effectLst/>
                        </a:rPr>
                        <a:t>Survey Item</a:t>
                      </a:r>
                      <a:endParaRPr lang="en-US" sz="2390" b="1" i="0" u="none" strike="noStrike">
                        <a:solidFill>
                          <a:srgbClr val="FFFFFF"/>
                        </a:solidFill>
                        <a:effectLst/>
                        <a:latin typeface="Arial" panose="020B0604020202020204" pitchFamily="34" charset="0"/>
                      </a:endParaRPr>
                    </a:p>
                  </a:txBody>
                  <a:tcPr marL="7620" marR="7620" marT="7620" marB="0" anchor="ctr"/>
                </a:tc>
                <a:tc>
                  <a:txBody>
                    <a:bodyPr/>
                    <a:lstStyle/>
                    <a:p>
                      <a:pPr algn="ctr" rtl="0" fontAlgn="ctr">
                        <a:buNone/>
                      </a:pPr>
                      <a:r>
                        <a:rPr lang="en-US" sz="2390" b="1" u="none" strike="noStrike">
                          <a:effectLst/>
                        </a:rPr>
                        <a:t>2023</a:t>
                      </a:r>
                      <a:endParaRPr lang="en-US" sz="2390" b="1" i="0" u="none" strike="noStrike">
                        <a:solidFill>
                          <a:srgbClr val="FFFFFF"/>
                        </a:solidFill>
                        <a:effectLst/>
                        <a:latin typeface="Arial" panose="020B0604020202020204" pitchFamily="34" charset="0"/>
                      </a:endParaRPr>
                    </a:p>
                  </a:txBody>
                  <a:tcPr marL="7620" marR="7620" marT="7620" marB="0" anchor="ctr"/>
                </a:tc>
                <a:tc>
                  <a:txBody>
                    <a:bodyPr/>
                    <a:lstStyle/>
                    <a:p>
                      <a:pPr algn="ctr" rtl="0" fontAlgn="ctr">
                        <a:buNone/>
                      </a:pPr>
                      <a:r>
                        <a:rPr lang="en-US" sz="2390" b="1" u="none" strike="noStrike">
                          <a:effectLst/>
                        </a:rPr>
                        <a:t>2024</a:t>
                      </a:r>
                      <a:endParaRPr lang="en-US" sz="2390" b="1" i="0" u="none" strike="noStrike">
                        <a:solidFill>
                          <a:srgbClr val="FFFFFF"/>
                        </a:solidFill>
                        <a:effectLst/>
                        <a:latin typeface="Arial" panose="020B0604020202020204" pitchFamily="34" charset="0"/>
                      </a:endParaRPr>
                    </a:p>
                  </a:txBody>
                  <a:tcPr marL="7620" marR="7620" marT="7620" marB="0" anchor="ctr"/>
                </a:tc>
                <a:tc>
                  <a:txBody>
                    <a:bodyPr/>
                    <a:lstStyle/>
                    <a:p>
                      <a:pPr algn="ctr" rtl="0" fontAlgn="ctr">
                        <a:buNone/>
                      </a:pPr>
                      <a:r>
                        <a:rPr lang="en-US" sz="2390" b="1" u="none" strike="noStrike">
                          <a:effectLst/>
                        </a:rPr>
                        <a:t>2025</a:t>
                      </a:r>
                      <a:endParaRPr lang="en-US" sz="2390" b="1" i="0" u="none" strike="noStrike">
                        <a:solidFill>
                          <a:srgbClr val="FFFFFF"/>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268457941"/>
                  </a:ext>
                </a:extLst>
              </a:tr>
              <a:tr h="800782">
                <a:tc>
                  <a:txBody>
                    <a:bodyPr/>
                    <a:lstStyle/>
                    <a:p>
                      <a:pPr algn="l" rtl="0" fontAlgn="ctr">
                        <a:buNone/>
                      </a:pPr>
                      <a:r>
                        <a:rPr lang="en-US" sz="2390" u="none" strike="noStrike">
                          <a:effectLst/>
                        </a:rPr>
                        <a:t>Personal Safety &amp; Respect</a:t>
                      </a:r>
                      <a:endParaRPr lang="en-US" sz="2390" b="1" i="0" u="none" strike="noStrike">
                        <a:solidFill>
                          <a:srgbClr val="0B3040"/>
                        </a:solidFill>
                        <a:effectLst/>
                        <a:latin typeface="Arial" panose="020B0604020202020204" pitchFamily="34" charset="0"/>
                      </a:endParaRPr>
                    </a:p>
                  </a:txBody>
                  <a:tcPr marL="7620" marR="7620" marT="7620" marB="0" anchor="ctr"/>
                </a:tc>
                <a:tc>
                  <a:txBody>
                    <a:bodyPr/>
                    <a:lstStyle/>
                    <a:p>
                      <a:pPr algn="ctr" rtl="0" fontAlgn="ctr">
                        <a:buNone/>
                      </a:pPr>
                      <a:r>
                        <a:rPr lang="en-US" sz="2000" u="none" strike="noStrike">
                          <a:effectLst/>
                        </a:rPr>
                        <a:t>99.40%</a:t>
                      </a:r>
                      <a:endParaRPr lang="en-US" sz="2000" b="1" i="0" u="none" strike="noStrike">
                        <a:solidFill>
                          <a:srgbClr val="0B3040"/>
                        </a:solidFill>
                        <a:effectLst/>
                        <a:latin typeface="Arial" panose="020B0604020202020204" pitchFamily="34" charset="0"/>
                      </a:endParaRPr>
                    </a:p>
                  </a:txBody>
                  <a:tcPr marL="7620" marR="7620" marT="7620" marB="0" anchor="ctr"/>
                </a:tc>
                <a:tc>
                  <a:txBody>
                    <a:bodyPr/>
                    <a:lstStyle/>
                    <a:p>
                      <a:pPr algn="ctr" rtl="0" fontAlgn="ctr">
                        <a:buNone/>
                      </a:pPr>
                      <a:r>
                        <a:rPr lang="en-US" sz="2000" u="none" strike="noStrike">
                          <a:effectLst/>
                        </a:rPr>
                        <a:t>99.80%</a:t>
                      </a:r>
                      <a:endParaRPr lang="en-US" sz="2000" b="1" i="0" u="none" strike="noStrike">
                        <a:solidFill>
                          <a:srgbClr val="0B3040"/>
                        </a:solidFill>
                        <a:effectLst/>
                        <a:latin typeface="Arial" panose="020B0604020202020204" pitchFamily="34" charset="0"/>
                      </a:endParaRPr>
                    </a:p>
                  </a:txBody>
                  <a:tcPr marL="7620" marR="7620" marT="7620" marB="0" anchor="ctr"/>
                </a:tc>
                <a:tc>
                  <a:txBody>
                    <a:bodyPr/>
                    <a:lstStyle/>
                    <a:p>
                      <a:pPr algn="ctr" rtl="0" fontAlgn="ctr">
                        <a:buNone/>
                      </a:pPr>
                      <a:r>
                        <a:rPr lang="en-US" sz="2000" u="none" strike="noStrike">
                          <a:effectLst/>
                        </a:rPr>
                        <a:t>99.70%</a:t>
                      </a:r>
                      <a:endParaRPr lang="en-US" sz="2000" b="1" i="0" u="none" strike="noStrike">
                        <a:solidFill>
                          <a:srgbClr val="0B304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566310903"/>
                  </a:ext>
                </a:extLst>
              </a:tr>
              <a:tr h="808337">
                <a:tc>
                  <a:txBody>
                    <a:bodyPr/>
                    <a:lstStyle/>
                    <a:p>
                      <a:pPr algn="l" rtl="0" fontAlgn="ctr">
                        <a:buNone/>
                      </a:pPr>
                      <a:r>
                        <a:rPr lang="en-US" sz="2390" u="none" strike="noStrike" dirty="0">
                          <a:effectLst/>
                        </a:rPr>
                        <a:t>Helpful Case Manager</a:t>
                      </a:r>
                      <a:endParaRPr lang="en-US" sz="2390" b="1" i="0" u="none" strike="noStrike" dirty="0">
                        <a:solidFill>
                          <a:srgbClr val="00343F"/>
                        </a:solidFill>
                        <a:effectLst/>
                        <a:latin typeface="Arial" panose="020B0604020202020204" pitchFamily="34" charset="0"/>
                      </a:endParaRPr>
                    </a:p>
                  </a:txBody>
                  <a:tcPr marL="7620" marR="7620" marT="7620" marB="0" anchor="ctr"/>
                </a:tc>
                <a:tc>
                  <a:txBody>
                    <a:bodyPr/>
                    <a:lstStyle/>
                    <a:p>
                      <a:pPr algn="ctr" rtl="0" fontAlgn="ctr">
                        <a:buNone/>
                      </a:pPr>
                      <a:r>
                        <a:rPr lang="en-US" sz="2000" u="none" strike="noStrike">
                          <a:effectLst/>
                        </a:rPr>
                        <a:t>85.80%</a:t>
                      </a:r>
                      <a:endParaRPr lang="en-US" sz="2000" b="1" i="0" u="none" strike="noStrike">
                        <a:solidFill>
                          <a:srgbClr val="00343F"/>
                        </a:solidFill>
                        <a:effectLst/>
                        <a:latin typeface="Arial" panose="020B0604020202020204" pitchFamily="34" charset="0"/>
                      </a:endParaRPr>
                    </a:p>
                  </a:txBody>
                  <a:tcPr marL="7620" marR="7620" marT="7620" marB="0" anchor="ctr"/>
                </a:tc>
                <a:tc>
                  <a:txBody>
                    <a:bodyPr/>
                    <a:lstStyle/>
                    <a:p>
                      <a:pPr algn="ctr" rtl="0" fontAlgn="ctr">
                        <a:buNone/>
                      </a:pPr>
                      <a:r>
                        <a:rPr lang="en-US" sz="2000" u="none" strike="noStrike">
                          <a:effectLst/>
                        </a:rPr>
                        <a:t>90.90%</a:t>
                      </a:r>
                      <a:endParaRPr lang="en-US" sz="2000" b="1" i="0" u="none" strike="noStrike">
                        <a:solidFill>
                          <a:srgbClr val="00343F"/>
                        </a:solidFill>
                        <a:effectLst/>
                        <a:latin typeface="Arial" panose="020B0604020202020204" pitchFamily="34" charset="0"/>
                      </a:endParaRPr>
                    </a:p>
                  </a:txBody>
                  <a:tcPr marL="7620" marR="7620" marT="7620" marB="0" anchor="ctr"/>
                </a:tc>
                <a:tc>
                  <a:txBody>
                    <a:bodyPr/>
                    <a:lstStyle/>
                    <a:p>
                      <a:pPr algn="ctr" rtl="0" fontAlgn="ctr">
                        <a:buNone/>
                      </a:pPr>
                      <a:r>
                        <a:rPr lang="en-US" sz="2000" u="none" strike="noStrike">
                          <a:effectLst/>
                        </a:rPr>
                        <a:t>93%</a:t>
                      </a:r>
                      <a:endParaRPr lang="en-US" sz="2000" b="1" i="0" u="none" strike="noStrike">
                        <a:solidFill>
                          <a:srgbClr val="00343F"/>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254377654"/>
                  </a:ext>
                </a:extLst>
              </a:tr>
              <a:tr h="778118">
                <a:tc>
                  <a:txBody>
                    <a:bodyPr/>
                    <a:lstStyle/>
                    <a:p>
                      <a:pPr algn="l" rtl="0" fontAlgn="ctr">
                        <a:buNone/>
                      </a:pPr>
                      <a:r>
                        <a:rPr lang="en-US" sz="2390" u="none" strike="noStrike">
                          <a:effectLst/>
                        </a:rPr>
                        <a:t>Community Assistance</a:t>
                      </a:r>
                      <a:endParaRPr lang="en-US" sz="2390" b="1" i="0" u="none" strike="noStrike">
                        <a:solidFill>
                          <a:srgbClr val="00343F"/>
                        </a:solidFill>
                        <a:effectLst/>
                        <a:latin typeface="Arial" panose="020B0604020202020204" pitchFamily="34" charset="0"/>
                      </a:endParaRPr>
                    </a:p>
                  </a:txBody>
                  <a:tcPr marL="7620" marR="7620" marT="7620" marB="0" anchor="ctr"/>
                </a:tc>
                <a:tc>
                  <a:txBody>
                    <a:bodyPr/>
                    <a:lstStyle/>
                    <a:p>
                      <a:pPr algn="ctr" rtl="0" fontAlgn="ctr">
                        <a:buNone/>
                      </a:pPr>
                      <a:r>
                        <a:rPr lang="en-US" sz="2000" u="none" strike="noStrike">
                          <a:effectLst/>
                        </a:rPr>
                        <a:t>63.60%</a:t>
                      </a:r>
                      <a:endParaRPr lang="en-US" sz="2000" b="1" i="0" u="none" strike="noStrike">
                        <a:solidFill>
                          <a:srgbClr val="00343F"/>
                        </a:solidFill>
                        <a:effectLst/>
                        <a:latin typeface="Arial" panose="020B0604020202020204" pitchFamily="34" charset="0"/>
                      </a:endParaRPr>
                    </a:p>
                  </a:txBody>
                  <a:tcPr marL="7620" marR="7620" marT="7620" marB="0" anchor="ctr"/>
                </a:tc>
                <a:tc>
                  <a:txBody>
                    <a:bodyPr/>
                    <a:lstStyle/>
                    <a:p>
                      <a:pPr algn="ctr" rtl="0" fontAlgn="ctr">
                        <a:buNone/>
                      </a:pPr>
                      <a:r>
                        <a:rPr lang="en-US" sz="2000" u="none" strike="noStrike">
                          <a:effectLst/>
                        </a:rPr>
                        <a:t>73.50%</a:t>
                      </a:r>
                      <a:endParaRPr lang="en-US" sz="2000" b="1" i="0" u="none" strike="noStrike">
                        <a:solidFill>
                          <a:srgbClr val="00343F"/>
                        </a:solidFill>
                        <a:effectLst/>
                        <a:latin typeface="Arial" panose="020B0604020202020204" pitchFamily="34" charset="0"/>
                      </a:endParaRPr>
                    </a:p>
                  </a:txBody>
                  <a:tcPr marL="7620" marR="7620" marT="7620" marB="0" anchor="ctr"/>
                </a:tc>
                <a:tc>
                  <a:txBody>
                    <a:bodyPr/>
                    <a:lstStyle/>
                    <a:p>
                      <a:pPr algn="ctr" rtl="0" fontAlgn="ctr">
                        <a:buNone/>
                      </a:pPr>
                      <a:r>
                        <a:rPr lang="en-US" sz="2000" u="none" strike="noStrike" dirty="0">
                          <a:effectLst/>
                        </a:rPr>
                        <a:t>88.90%</a:t>
                      </a:r>
                      <a:endParaRPr lang="en-US" sz="2000" b="1" i="0" u="none" strike="noStrike" dirty="0">
                        <a:solidFill>
                          <a:srgbClr val="00343F"/>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690466414"/>
                  </a:ext>
                </a:extLst>
              </a:tr>
            </a:tbl>
          </a:graphicData>
        </a:graphic>
      </p:graphicFrame>
      <p:pic>
        <p:nvPicPr>
          <p:cNvPr id="11" name="Picture Placeholder 9" descr="Person holding smiling emoji">
            <a:extLst>
              <a:ext uri="{FF2B5EF4-FFF2-40B4-BE49-F238E27FC236}">
                <a16:creationId xmlns:a16="http://schemas.microsoft.com/office/drawing/2014/main" id="{4C3241B4-7637-0BE3-2FCF-DFFF42908A8C}"/>
              </a:ext>
            </a:extLst>
          </p:cNvPr>
          <p:cNvPicPr>
            <a:picLocks noChangeAspect="1"/>
          </p:cNvPicPr>
          <p:nvPr/>
        </p:nvPicPr>
        <p:blipFill>
          <a:blip r:embed="rId3" cstate="print">
            <a:extLst>
              <a:ext uri="{28A0092B-C50C-407E-A947-70E740481C1C}">
                <a14:useLocalDpi xmlns:a14="http://schemas.microsoft.com/office/drawing/2010/main" val="0"/>
              </a:ext>
            </a:extLst>
          </a:blip>
          <a:srcRect l="22884" r="8576" b="2"/>
          <a:stretch>
            <a:fillRect/>
          </a:stretch>
        </p:blipFill>
        <p:spPr>
          <a:xfrm>
            <a:off x="6311536" y="3415109"/>
            <a:ext cx="2753359" cy="2772519"/>
          </a:xfrm>
          <a:prstGeom prst="rect">
            <a:avLst/>
          </a:prstGeom>
          <a:noFill/>
        </p:spPr>
      </p:pic>
    </p:spTree>
    <p:extLst>
      <p:ext uri="{BB962C8B-B14F-4D97-AF65-F5344CB8AC3E}">
        <p14:creationId xmlns:p14="http://schemas.microsoft.com/office/powerpoint/2010/main" val="4233024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8187-AEAC-253D-F06B-9F50047FEB2C}"/>
              </a:ext>
            </a:extLst>
          </p:cNvPr>
          <p:cNvSpPr>
            <a:spLocks noGrp="1"/>
          </p:cNvSpPr>
          <p:nvPr>
            <p:ph type="title"/>
          </p:nvPr>
        </p:nvSpPr>
        <p:spPr>
          <a:solidFill>
            <a:schemeClr val="tx2"/>
          </a:solidFill>
        </p:spPr>
        <p:txBody>
          <a:bodyPr>
            <a:noAutofit/>
          </a:bodyPr>
          <a:lstStyle/>
          <a:p>
            <a:r>
              <a:rPr lang="en-US" sz="3200" dirty="0">
                <a:solidFill>
                  <a:schemeClr val="bg1"/>
                </a:solidFill>
              </a:rPr>
              <a:t>Maine’s HCBS CAHPS® Pilot </a:t>
            </a:r>
            <a:br>
              <a:rPr lang="en-US" sz="3200" dirty="0">
                <a:solidFill>
                  <a:schemeClr val="bg1"/>
                </a:solidFill>
              </a:rPr>
            </a:br>
            <a:r>
              <a:rPr lang="en-US" sz="3200" b="1" dirty="0">
                <a:solidFill>
                  <a:schemeClr val="bg1"/>
                </a:solidFill>
              </a:rPr>
              <a:t>Section 19 </a:t>
            </a:r>
            <a:r>
              <a:rPr lang="en-US" sz="3200" b="1" dirty="0" err="1">
                <a:solidFill>
                  <a:schemeClr val="bg1"/>
                </a:solidFill>
              </a:rPr>
              <a:t>MaineCare</a:t>
            </a:r>
            <a:r>
              <a:rPr lang="en-US" sz="3200" b="1" dirty="0">
                <a:solidFill>
                  <a:schemeClr val="bg1"/>
                </a:solidFill>
              </a:rPr>
              <a:t> Waiver Services Results</a:t>
            </a:r>
          </a:p>
        </p:txBody>
      </p:sp>
      <p:graphicFrame>
        <p:nvGraphicFramePr>
          <p:cNvPr id="6" name="Content Placeholder 5">
            <a:extLst>
              <a:ext uri="{FF2B5EF4-FFF2-40B4-BE49-F238E27FC236}">
                <a16:creationId xmlns:a16="http://schemas.microsoft.com/office/drawing/2014/main" id="{760125BD-E5A5-CF17-C7E3-52C7B2654927}"/>
              </a:ext>
            </a:extLst>
          </p:cNvPr>
          <p:cNvGraphicFramePr>
            <a:graphicFrameLocks noGrp="1"/>
          </p:cNvGraphicFramePr>
          <p:nvPr>
            <p:ph idx="1"/>
            <p:extLst>
              <p:ext uri="{D42A27DB-BD31-4B8C-83A1-F6EECF244321}">
                <p14:modId xmlns:p14="http://schemas.microsoft.com/office/powerpoint/2010/main" val="747019002"/>
              </p:ext>
            </p:extLst>
          </p:nvPr>
        </p:nvGraphicFramePr>
        <p:xfrm>
          <a:off x="645459" y="2403634"/>
          <a:ext cx="5374341" cy="2947068"/>
        </p:xfrm>
        <a:graphic>
          <a:graphicData uri="http://schemas.openxmlformats.org/drawingml/2006/table">
            <a:tbl>
              <a:tblPr firstRow="1" bandRow="1">
                <a:tableStyleId>{5C22544A-7EE6-4342-B048-85BDC9FD1C3A}</a:tableStyleId>
              </a:tblPr>
              <a:tblGrid>
                <a:gridCol w="2321052">
                  <a:extLst>
                    <a:ext uri="{9D8B030D-6E8A-4147-A177-3AD203B41FA5}">
                      <a16:colId xmlns:a16="http://schemas.microsoft.com/office/drawing/2014/main" val="3896437153"/>
                    </a:ext>
                  </a:extLst>
                </a:gridCol>
                <a:gridCol w="1008554">
                  <a:extLst>
                    <a:ext uri="{9D8B030D-6E8A-4147-A177-3AD203B41FA5}">
                      <a16:colId xmlns:a16="http://schemas.microsoft.com/office/drawing/2014/main" val="1949326352"/>
                    </a:ext>
                  </a:extLst>
                </a:gridCol>
                <a:gridCol w="1016367">
                  <a:extLst>
                    <a:ext uri="{9D8B030D-6E8A-4147-A177-3AD203B41FA5}">
                      <a16:colId xmlns:a16="http://schemas.microsoft.com/office/drawing/2014/main" val="2300022179"/>
                    </a:ext>
                  </a:extLst>
                </a:gridCol>
                <a:gridCol w="1028368">
                  <a:extLst>
                    <a:ext uri="{9D8B030D-6E8A-4147-A177-3AD203B41FA5}">
                      <a16:colId xmlns:a16="http://schemas.microsoft.com/office/drawing/2014/main" val="161915608"/>
                    </a:ext>
                  </a:extLst>
                </a:gridCol>
              </a:tblGrid>
              <a:tr h="548986">
                <a:tc>
                  <a:txBody>
                    <a:bodyPr/>
                    <a:lstStyle/>
                    <a:p>
                      <a:r>
                        <a:rPr lang="en-US" dirty="0"/>
                        <a:t>Survey Item</a:t>
                      </a:r>
                    </a:p>
                  </a:txBody>
                  <a:tcPr/>
                </a:tc>
                <a:tc>
                  <a:txBody>
                    <a:bodyPr/>
                    <a:lstStyle/>
                    <a:p>
                      <a:r>
                        <a:rPr lang="en-US" dirty="0"/>
                        <a:t>2023</a:t>
                      </a:r>
                    </a:p>
                  </a:txBody>
                  <a:tcPr/>
                </a:tc>
                <a:tc>
                  <a:txBody>
                    <a:bodyPr/>
                    <a:lstStyle/>
                    <a:p>
                      <a:r>
                        <a:rPr lang="en-US" dirty="0"/>
                        <a:t>2024</a:t>
                      </a:r>
                    </a:p>
                  </a:txBody>
                  <a:tcPr/>
                </a:tc>
                <a:tc>
                  <a:txBody>
                    <a:bodyPr/>
                    <a:lstStyle/>
                    <a:p>
                      <a:r>
                        <a:rPr lang="en-US" dirty="0"/>
                        <a:t>2025</a:t>
                      </a:r>
                    </a:p>
                  </a:txBody>
                  <a:tcPr/>
                </a:tc>
                <a:extLst>
                  <a:ext uri="{0D108BD9-81ED-4DB2-BD59-A6C34878D82A}">
                    <a16:rowId xmlns:a16="http://schemas.microsoft.com/office/drawing/2014/main" val="3766500835"/>
                  </a:ext>
                </a:extLst>
              </a:tr>
              <a:tr h="634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Personal Safety &amp; Respect</a:t>
                      </a:r>
                      <a:endParaRPr lang="en-US" sz="1800" b="1" i="0" u="none" strike="noStrike" dirty="0">
                        <a:solidFill>
                          <a:srgbClr val="0B3040"/>
                        </a:solidFill>
                        <a:effectLst/>
                        <a:latin typeface="Arial" panose="020B0604020202020204" pitchFamily="34" charset="0"/>
                      </a:endParaRPr>
                    </a:p>
                    <a:p>
                      <a:endParaRPr lang="en-US" dirty="0"/>
                    </a:p>
                  </a:txBody>
                  <a:tcPr/>
                </a:tc>
                <a:tc>
                  <a:txBody>
                    <a:bodyPr/>
                    <a:lstStyle/>
                    <a:p>
                      <a:r>
                        <a:rPr lang="en-US" dirty="0"/>
                        <a:t>99.75%</a:t>
                      </a:r>
                    </a:p>
                  </a:txBody>
                  <a:tcPr/>
                </a:tc>
                <a:tc>
                  <a:txBody>
                    <a:bodyPr/>
                    <a:lstStyle/>
                    <a:p>
                      <a:r>
                        <a:rPr lang="en-US" dirty="0"/>
                        <a:t>99.9%</a:t>
                      </a:r>
                    </a:p>
                  </a:txBody>
                  <a:tcPr/>
                </a:tc>
                <a:tc>
                  <a:txBody>
                    <a:bodyPr/>
                    <a:lstStyle/>
                    <a:p>
                      <a:r>
                        <a:rPr lang="en-US" dirty="0"/>
                        <a:t>99.7%</a:t>
                      </a:r>
                    </a:p>
                  </a:txBody>
                  <a:tcPr/>
                </a:tc>
                <a:extLst>
                  <a:ext uri="{0D108BD9-81ED-4DB2-BD59-A6C34878D82A}">
                    <a16:rowId xmlns:a16="http://schemas.microsoft.com/office/drawing/2014/main" val="37952052"/>
                  </a:ext>
                </a:extLst>
              </a:tr>
              <a:tr h="617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Helpful Case Manager/</a:t>
                      </a:r>
                      <a:endParaRPr lang="en-US" sz="1800" b="1" i="0" u="none" strike="noStrike" dirty="0">
                        <a:solidFill>
                          <a:srgbClr val="00343F"/>
                        </a:solidFill>
                        <a:effectLst/>
                        <a:latin typeface="Arial" panose="020B0604020202020204" pitchFamily="34" charset="0"/>
                      </a:endParaRPr>
                    </a:p>
                    <a:p>
                      <a:r>
                        <a:rPr lang="en-US" dirty="0"/>
                        <a:t>Care Coordinator</a:t>
                      </a:r>
                    </a:p>
                  </a:txBody>
                  <a:tcPr/>
                </a:tc>
                <a:tc>
                  <a:txBody>
                    <a:bodyPr/>
                    <a:lstStyle/>
                    <a:p>
                      <a:r>
                        <a:rPr lang="en-US" dirty="0"/>
                        <a:t>85.05%</a:t>
                      </a:r>
                    </a:p>
                  </a:txBody>
                  <a:tcPr/>
                </a:tc>
                <a:tc>
                  <a:txBody>
                    <a:bodyPr/>
                    <a:lstStyle/>
                    <a:p>
                      <a:r>
                        <a:rPr lang="en-US" dirty="0"/>
                        <a:t>88.8%</a:t>
                      </a:r>
                    </a:p>
                  </a:txBody>
                  <a:tcPr/>
                </a:tc>
                <a:tc>
                  <a:txBody>
                    <a:bodyPr/>
                    <a:lstStyle/>
                    <a:p>
                      <a:r>
                        <a:rPr lang="en-US" dirty="0"/>
                        <a:t>91.65%</a:t>
                      </a:r>
                    </a:p>
                  </a:txBody>
                  <a:tcPr/>
                </a:tc>
                <a:extLst>
                  <a:ext uri="{0D108BD9-81ED-4DB2-BD59-A6C34878D82A}">
                    <a16:rowId xmlns:a16="http://schemas.microsoft.com/office/drawing/2014/main" val="3801943453"/>
                  </a:ext>
                </a:extLst>
              </a:tr>
              <a:tr h="843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Community Assistance</a:t>
                      </a:r>
                      <a:endParaRPr lang="en-US" sz="1800" b="1" i="0" u="none" strike="noStrike" dirty="0">
                        <a:solidFill>
                          <a:srgbClr val="00343F"/>
                        </a:solidFill>
                        <a:effectLst/>
                        <a:latin typeface="Arial" panose="020B0604020202020204" pitchFamily="34" charset="0"/>
                      </a:endParaRPr>
                    </a:p>
                  </a:txBody>
                  <a:tcPr/>
                </a:tc>
                <a:tc>
                  <a:txBody>
                    <a:bodyPr/>
                    <a:lstStyle/>
                    <a:p>
                      <a:r>
                        <a:rPr lang="en-US" dirty="0"/>
                        <a:t>66.45%</a:t>
                      </a:r>
                    </a:p>
                  </a:txBody>
                  <a:tcPr/>
                </a:tc>
                <a:tc>
                  <a:txBody>
                    <a:bodyPr/>
                    <a:lstStyle/>
                    <a:p>
                      <a:r>
                        <a:rPr lang="en-US" dirty="0"/>
                        <a:t>70.75%</a:t>
                      </a:r>
                    </a:p>
                  </a:txBody>
                  <a:tcPr/>
                </a:tc>
                <a:tc>
                  <a:txBody>
                    <a:bodyPr/>
                    <a:lstStyle/>
                    <a:p>
                      <a:r>
                        <a:rPr lang="en-US" dirty="0"/>
                        <a:t>77.05%</a:t>
                      </a:r>
                    </a:p>
                  </a:txBody>
                  <a:tcPr/>
                </a:tc>
                <a:extLst>
                  <a:ext uri="{0D108BD9-81ED-4DB2-BD59-A6C34878D82A}">
                    <a16:rowId xmlns:a16="http://schemas.microsoft.com/office/drawing/2014/main" val="1227088881"/>
                  </a:ext>
                </a:extLst>
              </a:tr>
            </a:tbl>
          </a:graphicData>
        </a:graphic>
      </p:graphicFrame>
      <p:sp>
        <p:nvSpPr>
          <p:cNvPr id="4" name="Footer Placeholder 3">
            <a:extLst>
              <a:ext uri="{FF2B5EF4-FFF2-40B4-BE49-F238E27FC236}">
                <a16:creationId xmlns:a16="http://schemas.microsoft.com/office/drawing/2014/main" id="{1172C2CB-AB7A-513B-9462-AE709CF1878D}"/>
              </a:ext>
            </a:extLst>
          </p:cNvPr>
          <p:cNvSpPr>
            <a:spLocks noGrp="1"/>
          </p:cNvSpPr>
          <p:nvPr>
            <p:ph type="ftr" sz="quarter" idx="11"/>
          </p:nvPr>
        </p:nvSpPr>
        <p:spPr/>
        <p:txBody>
          <a:bodyPr/>
          <a:lstStyle/>
          <a:p>
            <a:r>
              <a:rPr lang="en-US"/>
              <a:t>Maine Department of Health and Human Services</a:t>
            </a:r>
          </a:p>
        </p:txBody>
      </p:sp>
      <p:sp>
        <p:nvSpPr>
          <p:cNvPr id="5" name="Slide Number Placeholder 4">
            <a:extLst>
              <a:ext uri="{FF2B5EF4-FFF2-40B4-BE49-F238E27FC236}">
                <a16:creationId xmlns:a16="http://schemas.microsoft.com/office/drawing/2014/main" id="{CB9893DF-6976-D625-EB96-84CAB8844AC1}"/>
              </a:ext>
            </a:extLst>
          </p:cNvPr>
          <p:cNvSpPr>
            <a:spLocks noGrp="1"/>
          </p:cNvSpPr>
          <p:nvPr>
            <p:ph type="sldNum" sz="quarter" idx="12"/>
          </p:nvPr>
        </p:nvSpPr>
        <p:spPr/>
        <p:txBody>
          <a:bodyPr/>
          <a:lstStyle/>
          <a:p>
            <a:fld id="{5FD82BC9-63B1-475F-82C3-3D3DE5316FF5}" type="slidenum">
              <a:rPr lang="en-US" smtClean="0"/>
              <a:t>7</a:t>
            </a:fld>
            <a:endParaRPr lang="en-US"/>
          </a:p>
        </p:txBody>
      </p:sp>
      <p:pic>
        <p:nvPicPr>
          <p:cNvPr id="7" name="Graphic 6" descr="Bar chart outline">
            <a:extLst>
              <a:ext uri="{FF2B5EF4-FFF2-40B4-BE49-F238E27FC236}">
                <a16:creationId xmlns:a16="http://schemas.microsoft.com/office/drawing/2014/main" id="{28E14004-0D12-3474-40C1-BD829A44777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608852" y="2101956"/>
            <a:ext cx="3400677" cy="3400677"/>
          </a:xfrm>
          <a:prstGeom prst="rect">
            <a:avLst/>
          </a:prstGeom>
        </p:spPr>
      </p:pic>
    </p:spTree>
    <p:extLst>
      <p:ext uri="{BB962C8B-B14F-4D97-AF65-F5344CB8AC3E}">
        <p14:creationId xmlns:p14="http://schemas.microsoft.com/office/powerpoint/2010/main" val="2461365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E2E56-CBFB-8A6F-6A66-415C34665A8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2988D3-BE6E-9D45-B061-5D115AE71185}"/>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8095E4B-5A62-C0AF-189D-0B9B37AB514A}"/>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pic>
        <p:nvPicPr>
          <p:cNvPr id="3" name="Picture 2" descr="A picture containing text, clipart&#10;&#10;AI-generated content may be incorrect.">
            <a:extLst>
              <a:ext uri="{FF2B5EF4-FFF2-40B4-BE49-F238E27FC236}">
                <a16:creationId xmlns:a16="http://schemas.microsoft.com/office/drawing/2014/main" id="{A066AA24-9B2E-94BA-E852-BBD8072E8E4A}"/>
              </a:ext>
            </a:extLst>
          </p:cNvPr>
          <p:cNvPicPr>
            <a:picLocks noChangeAspect="1"/>
          </p:cNvPicPr>
          <p:nvPr/>
        </p:nvPicPr>
        <p:blipFill>
          <a:blip r:embed="rId3"/>
          <a:srcRect b="28339"/>
          <a:stretch>
            <a:fillRect/>
          </a:stretch>
        </p:blipFill>
        <p:spPr>
          <a:xfrm>
            <a:off x="6042804" y="2963500"/>
            <a:ext cx="2664737" cy="1578594"/>
          </a:xfrm>
          <a:prstGeom prst="rect">
            <a:avLst/>
          </a:prstGeom>
        </p:spPr>
      </p:pic>
      <p:sp>
        <p:nvSpPr>
          <p:cNvPr id="7" name="TextBox 6">
            <a:extLst>
              <a:ext uri="{FF2B5EF4-FFF2-40B4-BE49-F238E27FC236}">
                <a16:creationId xmlns:a16="http://schemas.microsoft.com/office/drawing/2014/main" id="{2DA62873-A25C-0967-760A-AC905D7D6646}"/>
              </a:ext>
            </a:extLst>
          </p:cNvPr>
          <p:cNvSpPr txBox="1"/>
          <p:nvPr/>
        </p:nvSpPr>
        <p:spPr>
          <a:xfrm>
            <a:off x="192505" y="1973179"/>
            <a:ext cx="8622792"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Provides individualized transition support and services to eligible Medicaid members residing in nursing facilities/hospitals who want to receive services in the community</a:t>
            </a:r>
          </a:p>
        </p:txBody>
      </p:sp>
      <p:sp>
        <p:nvSpPr>
          <p:cNvPr id="13" name="TextBox 12">
            <a:extLst>
              <a:ext uri="{FF2B5EF4-FFF2-40B4-BE49-F238E27FC236}">
                <a16:creationId xmlns:a16="http://schemas.microsoft.com/office/drawing/2014/main" id="{B320F54A-F5F5-C86F-020F-A3ECECD61BD7}"/>
              </a:ext>
            </a:extLst>
          </p:cNvPr>
          <p:cNvSpPr txBox="1"/>
          <p:nvPr/>
        </p:nvSpPr>
        <p:spPr>
          <a:xfrm>
            <a:off x="298383" y="3429000"/>
            <a:ext cx="5909912" cy="2646878"/>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Available supports may include</a:t>
            </a:r>
          </a:p>
          <a:p>
            <a:endParaRPr lang="en-US" sz="10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Food security</a:t>
            </a:r>
          </a:p>
          <a:p>
            <a:pPr marL="28575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Housing procurement and tenancy supports</a:t>
            </a:r>
          </a:p>
          <a:p>
            <a:pPr marL="28575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Purchase of household goods</a:t>
            </a:r>
          </a:p>
          <a:p>
            <a:pPr marL="285750"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Home modifications</a:t>
            </a:r>
          </a:p>
          <a:p>
            <a:endParaRPr lang="en-US">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32DAF02-0DBE-DB5F-F645-415F4B0FA384}"/>
              </a:ext>
            </a:extLst>
          </p:cNvPr>
          <p:cNvSpPr txBox="1"/>
          <p:nvPr/>
        </p:nvSpPr>
        <p:spPr>
          <a:xfrm>
            <a:off x="6042804" y="4926156"/>
            <a:ext cx="2449225" cy="954107"/>
          </a:xfrm>
          <a:prstGeom prst="rect">
            <a:avLst/>
          </a:prstGeom>
          <a:noFill/>
          <a:ln w="34925">
            <a:solidFill>
              <a:srgbClr val="0070C0"/>
            </a:solidFill>
          </a:ln>
        </p:spPr>
        <p:txBody>
          <a:bodyPr wrap="square" rtlCol="0">
            <a:spAutoFit/>
          </a:bodyPr>
          <a:lstStyle/>
          <a:p>
            <a:pPr algn="ctr"/>
            <a:r>
              <a:rPr lang="en-US" sz="2800" b="1">
                <a:solidFill>
                  <a:srgbClr val="C00000"/>
                </a:solidFill>
              </a:rPr>
              <a:t>199 Transitions to Date</a:t>
            </a:r>
          </a:p>
        </p:txBody>
      </p:sp>
      <p:sp>
        <p:nvSpPr>
          <p:cNvPr id="6" name="Text Box 5">
            <a:extLst>
              <a:ext uri="{FF2B5EF4-FFF2-40B4-BE49-F238E27FC236}">
                <a16:creationId xmlns:a16="http://schemas.microsoft.com/office/drawing/2014/main" id="{9743921E-BE3C-59FE-F114-A7B4F3701803}"/>
              </a:ext>
            </a:extLst>
          </p:cNvPr>
          <p:cNvSpPr txBox="1">
            <a:spLocks noChangeArrowheads="1"/>
          </p:cNvSpPr>
          <p:nvPr/>
        </p:nvSpPr>
        <p:spPr bwMode="auto">
          <a:xfrm>
            <a:off x="-9432" y="107722"/>
            <a:ext cx="9162864" cy="135421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3600" b="1">
                <a:solidFill>
                  <a:schemeClr val="bg1"/>
                </a:solidFill>
                <a:latin typeface="Times New Roman"/>
                <a:cs typeface="Times New Roman"/>
              </a:rPr>
              <a:t> Money Follows the Person- Homeward Bound</a:t>
            </a:r>
            <a:endParaRPr lang="en-US" sz="10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68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F8215-A10D-6B2A-549E-86C63472CFB5}"/>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0416C7DE-FD6B-843F-EB44-98CE2F61775F}"/>
              </a:ext>
            </a:extLst>
          </p:cNvPr>
          <p:cNvSpPr txBox="1">
            <a:spLocks noChangeArrowheads="1"/>
          </p:cNvSpPr>
          <p:nvPr/>
        </p:nvSpPr>
        <p:spPr bwMode="auto">
          <a:xfrm>
            <a:off x="-9378" y="-153888"/>
            <a:ext cx="9153378"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a:solidFill>
                <a:schemeClr val="bg1"/>
              </a:solidFill>
              <a:latin typeface="Times New Roman" panose="02020603050405020304" pitchFamily="18" charset="0"/>
              <a:cs typeface="Times New Roman" panose="02020603050405020304" pitchFamily="18" charset="0"/>
            </a:endParaRPr>
          </a:p>
          <a:p>
            <a:pPr algn="ctr" eaLnBrk="1" hangingPunct="1"/>
            <a:r>
              <a:rPr lang="en-US" sz="3600" b="1">
                <a:solidFill>
                  <a:schemeClr val="bg1"/>
                </a:solidFill>
                <a:latin typeface="Times New Roman" panose="02020603050405020304" pitchFamily="18" charset="0"/>
                <a:cs typeface="Times New Roman" panose="02020603050405020304" pitchFamily="18" charset="0"/>
              </a:rPr>
              <a:t>Caregiver Supports: Respite for ME</a:t>
            </a:r>
            <a:endParaRPr lang="en-US" sz="1000" b="1">
              <a:solidFill>
                <a:schemeClr val="bg1"/>
              </a:solidFill>
              <a:latin typeface="Times New Roman" panose="02020603050405020304" pitchFamily="18" charset="0"/>
              <a:cs typeface="Times New Roman" panose="02020603050405020304" pitchFamily="18" charset="0"/>
            </a:endParaRPr>
          </a:p>
          <a:p>
            <a:pPr algn="ctr" eaLnBrk="1" hangingPunct="1"/>
            <a:endParaRPr lang="en-US" sz="10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CC52B9B-EC0B-EE83-8851-6EBB96C35EBD}"/>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EBC5B93-02BD-8A25-BA74-0F18CDE4BF3D}"/>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3" name="Content Placeholder 2">
            <a:extLst>
              <a:ext uri="{FF2B5EF4-FFF2-40B4-BE49-F238E27FC236}">
                <a16:creationId xmlns:a16="http://schemas.microsoft.com/office/drawing/2014/main" id="{32019F4D-06B9-1A50-F20E-93F4C5884BD1}"/>
              </a:ext>
            </a:extLst>
          </p:cNvPr>
          <p:cNvSpPr>
            <a:spLocks noGrp="1"/>
          </p:cNvSpPr>
          <p:nvPr>
            <p:ph idx="1"/>
          </p:nvPr>
        </p:nvSpPr>
        <p:spPr>
          <a:xfrm>
            <a:off x="127591" y="924014"/>
            <a:ext cx="8835655" cy="5308541"/>
          </a:xfrm>
        </p:spPr>
        <p:txBody>
          <a:bodyPr vert="horz" lIns="91440" tIns="45720" rIns="91440" bIns="45720" rtlCol="0" anchor="t">
            <a:noAutofit/>
          </a:bodyPr>
          <a:lstStyle/>
          <a:p>
            <a:pPr marL="3429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Department sponsored LD 709, “An Act to Establish the Respite for ME Program”, to codify lessons learned from the pilot program funded by the Maine Jobs and Recovery Plan in 2024 </a:t>
            </a:r>
          </a:p>
          <a:p>
            <a:pPr marL="342900" lvl="1" indent="-342900">
              <a:buFont typeface="Wingdings" panose="05000000000000000000" pitchFamily="2" charset="2"/>
              <a:buChar char="Ø"/>
            </a:pPr>
            <a:r>
              <a:rPr lang="en-US" sz="2400" dirty="0">
                <a:latin typeface="Times New Roman"/>
                <a:cs typeface="Times New Roman"/>
              </a:rPr>
              <a:t>Repealed the State Respite Care Program and replaced the state statute to build upon the well-documented success of the Respite for ME pilot by establishing family caregiver services that align with the National Family Caregiver Support Program.</a:t>
            </a:r>
            <a:endParaRPr lang="en-US" sz="16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Ø"/>
            </a:pPr>
            <a:r>
              <a:rPr lang="en-US" sz="2400" dirty="0">
                <a:latin typeface="Times New Roman"/>
                <a:cs typeface="Times New Roman"/>
              </a:rPr>
              <a:t>Signed by Governor Mills and became law late last year.</a:t>
            </a:r>
          </a:p>
          <a:p>
            <a:pPr marL="342900" lvl="1" indent="-342900">
              <a:buFont typeface="Wingdings" panose="05000000000000000000" pitchFamily="2" charset="2"/>
              <a:buChar char="Ø"/>
            </a:pPr>
            <a:r>
              <a:rPr lang="en-US" sz="2400" dirty="0">
                <a:latin typeface="Times New Roman"/>
                <a:cs typeface="Times New Roman"/>
              </a:rPr>
              <a:t>In July of 2025 Maine Legislature approved $100,000.00  in additional funds for the program </a:t>
            </a:r>
            <a:endParaRPr lang="en-US" sz="16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Program policies via the rulemaking process to be completed this year</a:t>
            </a:r>
          </a:p>
        </p:txBody>
      </p:sp>
    </p:spTree>
    <p:custDataLst>
      <p:tags r:id="rId1"/>
    </p:custDataLst>
    <p:extLst>
      <p:ext uri="{BB962C8B-B14F-4D97-AF65-F5344CB8AC3E}">
        <p14:creationId xmlns:p14="http://schemas.microsoft.com/office/powerpoint/2010/main" val="1096081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5C80F099E7CF4AB2120A5BFE0AADFB" ma:contentTypeVersion="10" ma:contentTypeDescription="Create a new document." ma:contentTypeScope="" ma:versionID="e27512fd72a42cb1be11be2b26c41157">
  <xsd:schema xmlns:xsd="http://www.w3.org/2001/XMLSchema" xmlns:xs="http://www.w3.org/2001/XMLSchema" xmlns:p="http://schemas.microsoft.com/office/2006/metadata/properties" xmlns:ns3="fe04784a-9b21-460f-890f-7b2d3d70a0a7" xmlns:ns4="2209ac8e-1ff0-417c-9319-c6aa90ed621f" targetNamespace="http://schemas.microsoft.com/office/2006/metadata/properties" ma:root="true" ma:fieldsID="4ca073beb72064f8981cede15003d57a" ns3:_="" ns4:_="">
    <xsd:import namespace="fe04784a-9b21-460f-890f-7b2d3d70a0a7"/>
    <xsd:import namespace="2209ac8e-1ff0-417c-9319-c6aa90ed62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4784a-9b21-460f-890f-7b2d3d70a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09ac8e-1ff0-417c-9319-c6aa90ed62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B22508-A7FE-4C3B-86D6-66E54A96456F}">
  <ds:schemaRefs>
    <ds:schemaRef ds:uri="http://schemas.microsoft.com/sharepoint/v3/contenttype/forms"/>
  </ds:schemaRefs>
</ds:datastoreItem>
</file>

<file path=customXml/itemProps2.xml><?xml version="1.0" encoding="utf-8"?>
<ds:datastoreItem xmlns:ds="http://schemas.openxmlformats.org/officeDocument/2006/customXml" ds:itemID="{3AE76F57-0550-477D-BA86-7EB06A489C42}">
  <ds:schemaRefs>
    <ds:schemaRef ds:uri="2209ac8e-1ff0-417c-9319-c6aa90ed621f"/>
    <ds:schemaRef ds:uri="fe04784a-9b21-460f-890f-7b2d3d70a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7802AE-FFE6-4FDD-9DE5-1F9CD19C54B9}">
  <ds:schemaRefs>
    <ds:schemaRef ds:uri="http://schemas.microsoft.com/office/2006/documentManagement/types"/>
    <ds:schemaRef ds:uri="fe04784a-9b21-460f-890f-7b2d3d70a0a7"/>
    <ds:schemaRef ds:uri="http://purl.org/dc/elements/1.1/"/>
    <ds:schemaRef ds:uri="http://schemas.microsoft.com/office/2006/metadata/properties"/>
    <ds:schemaRef ds:uri="http://purl.org/dc/terms/"/>
    <ds:schemaRef ds:uri="http://schemas.openxmlformats.org/package/2006/metadata/core-properties"/>
    <ds:schemaRef ds:uri="2209ac8e-1ff0-417c-9319-c6aa90ed621f"/>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2962</TotalTime>
  <Words>2191</Words>
  <Application>Microsoft Office PowerPoint</Application>
  <PresentationFormat>On-screen Show (4:3)</PresentationFormat>
  <Paragraphs>442</Paragraphs>
  <Slides>36</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Arial,Sans-Serif</vt:lpstr>
      <vt:lpstr>Calibri</vt:lpstr>
      <vt:lpstr>Cambria</vt:lpstr>
      <vt:lpstr>Courier New</vt:lpstr>
      <vt:lpstr>Dreaming Outloud Pro</vt:lpstr>
      <vt:lpstr>Public Sans</vt:lpstr>
      <vt:lpstr>Symbol</vt:lpstr>
      <vt:lpstr>Times New Roman</vt:lpstr>
      <vt:lpstr>Wingdings</vt:lpstr>
      <vt:lpstr>Office Theme</vt:lpstr>
      <vt:lpstr>   Advancing Policy for Older Mainers 33rd Maine Geriatrics Conference    </vt:lpstr>
      <vt:lpstr>PowerPoint Presentation</vt:lpstr>
      <vt:lpstr>PowerPoint Presentation</vt:lpstr>
      <vt:lpstr>PowerPoint Presentation</vt:lpstr>
      <vt:lpstr>PowerPoint Presentation</vt:lpstr>
      <vt:lpstr>PowerPoint Presentation</vt:lpstr>
      <vt:lpstr>Maine’s HCBS CAHPS® Pilot  Section 19 MaineCare Waiver Services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Maine’s First Direct Care and Support Professional Advisory Council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Maine Adult Protective Services (APS) Report Trends &amp; Outreach Impact (FY25)</vt:lpstr>
      <vt:lpstr>Key Findings from the APS 2026 Report</vt:lpstr>
      <vt:lpstr>PowerPoint Presentation</vt:lpstr>
      <vt:lpstr>PowerPoint Presentation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DHHS Presentation</dc:title>
  <dc:creator>Martins, John A</dc:creator>
  <cp:lastModifiedBy>Hopkins, Betsy</cp:lastModifiedBy>
  <cp:revision>5</cp:revision>
  <cp:lastPrinted>2026-04-15T12:27:39Z</cp:lastPrinted>
  <dcterms:created xsi:type="dcterms:W3CDTF">2015-04-10T16:13:17Z</dcterms:created>
  <dcterms:modified xsi:type="dcterms:W3CDTF">2026-05-11T19:36:56Z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0x010100395C80F099E7CF4AB2120A5BFE0AADFB</vt:lpwstr>
  </property>
  <property fmtid="{D5CDD505-2E9C-101B-9397-08002B2CF9AE}" pid="3" name="ArticulateGUID">
    <vt:lpwstr>9D9FA83D-6D6F-4F5A-B723-D30E3B8AF8C0</vt:lpwstr>
  </property>
  <property fmtid="{D5CDD505-2E9C-101B-9397-08002B2CF9AE}" pid="4" name="ArticulatePath">
    <vt:lpwstr>https://stateofmaine-my.sharepoint.com/personal/chelsey_sawyer_maine_gov/Documents/Maine Geriatrics Conference</vt:lpwstr>
  </property>
</Properties>
</file>