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Lst>
  <p:notesMasterIdLst>
    <p:notesMasterId r:id="rId44"/>
  </p:notesMasterIdLst>
  <p:sldIdLst>
    <p:sldId id="256" r:id="rId6"/>
    <p:sldId id="257" r:id="rId7"/>
    <p:sldId id="317" r:id="rId8"/>
    <p:sldId id="258" r:id="rId9"/>
    <p:sldId id="259" r:id="rId10"/>
    <p:sldId id="263" r:id="rId11"/>
    <p:sldId id="265" r:id="rId12"/>
    <p:sldId id="266" r:id="rId13"/>
    <p:sldId id="269" r:id="rId14"/>
    <p:sldId id="309" r:id="rId15"/>
    <p:sldId id="274" r:id="rId16"/>
    <p:sldId id="276" r:id="rId17"/>
    <p:sldId id="277" r:id="rId18"/>
    <p:sldId id="278" r:id="rId19"/>
    <p:sldId id="279" r:id="rId20"/>
    <p:sldId id="280" r:id="rId21"/>
    <p:sldId id="281" r:id="rId22"/>
    <p:sldId id="285" r:id="rId23"/>
    <p:sldId id="284" r:id="rId24"/>
    <p:sldId id="286" r:id="rId25"/>
    <p:sldId id="288" r:id="rId26"/>
    <p:sldId id="318" r:id="rId27"/>
    <p:sldId id="289" r:id="rId28"/>
    <p:sldId id="290" r:id="rId29"/>
    <p:sldId id="319" r:id="rId30"/>
    <p:sldId id="320" r:id="rId31"/>
    <p:sldId id="321" r:id="rId32"/>
    <p:sldId id="287" r:id="rId33"/>
    <p:sldId id="310" r:id="rId34"/>
    <p:sldId id="313" r:id="rId35"/>
    <p:sldId id="314" r:id="rId36"/>
    <p:sldId id="315" r:id="rId37"/>
    <p:sldId id="292" r:id="rId38"/>
    <p:sldId id="316" r:id="rId39"/>
    <p:sldId id="323" r:id="rId40"/>
    <p:sldId id="296" r:id="rId41"/>
    <p:sldId id="294" r:id="rId42"/>
    <p:sldId id="322" r:id="rId43"/>
  </p:sldIdLst>
  <p:sldSz cx="12188825" cy="6858000"/>
  <p:notesSz cx="7023100" cy="9309100"/>
  <p:embeddedFontLst>
    <p:embeddedFont>
      <p:font typeface="Constantia" panose="02030602050306030303" pitchFamily="18" charset="0"/>
      <p:regular r:id="rId45"/>
      <p:bold r:id="rId46"/>
      <p:italic r:id="rId47"/>
      <p:boldItalic r:id="rId48"/>
    </p:embeddedFont>
    <p:embeddedFont>
      <p:font typeface="Gill Sans Nova" panose="020B0602020104020203"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i0nUtKDcm6ZhZcpExtSFHutMxJX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0D5351-20A0-64AF-B06D-984F4F2ABE07}" name="Kimberly I Snow" initials="KS" userId="S::kimberly.i.snow@maine.edu::5634eeed-6069-4d3b-976f-b928a6915e6c" providerId="AD"/>
  <p188:author id="{EAF2ECF6-BC17-2656-510F-06EB44A53F23}" name="Spear, Rebecca" initials="SR" userId="S::rebecca.spear_mainegeneral.org#ext#@umainesystem.onmicrosoft.com::71249dc7-9132-4e62-8db9-eff4429769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ess Maur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52CED0-7E7A-4DE0-8B81-37C441E87F98}" v="1" dt="2026-05-14T14:41:20.827"/>
    <p1510:client id="{34E9D07D-01CF-45B3-8B84-CD61BCC34BC5}" v="330" dt="2026-05-13T17:33:20.509"/>
    <p1510:client id="{8500F34B-8776-4A0E-BA45-E3F0A2B21BEB}" v="1" dt="2026-05-13T14:42:34.264"/>
    <p1510:client id="{891FF9A0-C1CA-4B67-A4D1-2C34ECA2DEF2}" v="1" dt="2026-05-13T14:13:31.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452" autoAdjust="0"/>
  </p:normalViewPr>
  <p:slideViewPr>
    <p:cSldViewPr snapToGrid="0">
      <p:cViewPr varScale="1">
        <p:scale>
          <a:sx n="108" d="100"/>
          <a:sy n="108" d="100"/>
        </p:scale>
        <p:origin x="2288" y="88"/>
      </p:cViewPr>
      <p:guideLst>
        <p:guide orient="horz" pos="2160"/>
        <p:guide pos="3839"/>
      </p:guideLst>
    </p:cSldViewPr>
  </p:slideViewPr>
  <p:notesTextViewPr>
    <p:cViewPr>
      <p:scale>
        <a:sx n="1" d="1"/>
        <a:sy n="1" d="1"/>
      </p:scale>
      <p:origin x="0" y="0"/>
    </p:cViewPr>
  </p:notesText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customschemas.google.com/relationships/presentationmetadata" Target="meta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commentAuthors" Target="commentAuthors.xml"/><Relationship Id="rId65"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umainesystem.sharepoint.com/sites/2026UNEGeriatricsConference_O365/Shared%20Documents/General/Maine%20Geriatrics%20Conf2026%20slides%20drft3_RSedits_4302026_Doughnu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mainesystem.sharepoint.com/sites/2026UNEGeriatricsConference_O365/Shared%20Documents/General/Maine%20Geriatrics%20Conf2026%20slides%20drft3_RSedits_4302026_ColumnCluster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600" b="0" i="0" u="none" strike="noStrike" kern="1200" spc="0" baseline="0">
                <a:solidFill>
                  <a:srgbClr val="000000"/>
                </a:solidFill>
                <a:latin typeface="Gill Sans Nova"/>
                <a:ea typeface="Gill Sans Nova"/>
                <a:cs typeface="Gill Sans Nova"/>
              </a:defRPr>
            </a:pPr>
            <a:r>
              <a:rPr lang="en-US"/>
              <a:t>24% of Mainers are 65 and older</a:t>
            </a:r>
          </a:p>
        </c:rich>
      </c:tx>
      <c:layout>
        <c:manualLayout>
          <c:xMode val="edge"/>
          <c:yMode val="edge"/>
          <c:x val="6.3069850438858946E-2"/>
          <c:y val="2.5417131146392668E-2"/>
        </c:manualLayout>
      </c:layout>
      <c:overlay val="0"/>
      <c:spPr>
        <a:noFill/>
        <a:ln>
          <a:noFill/>
        </a:ln>
        <a:effectLst/>
      </c:spPr>
      <c:txPr>
        <a:bodyPr rot="0" spcFirstLastPara="1" vertOverflow="ellipsis" vert="horz" wrap="square" anchor="ctr" anchorCtr="1"/>
        <a:lstStyle/>
        <a:p>
          <a:pPr>
            <a:defRPr sz="2600" b="0" i="0" u="none" strike="noStrike" kern="1200" spc="0" baseline="0">
              <a:solidFill>
                <a:srgbClr val="000000"/>
              </a:solidFill>
              <a:latin typeface="Gill Sans Nova"/>
              <a:ea typeface="Gill Sans Nova"/>
              <a:cs typeface="Gill Sans Nova"/>
            </a:defRPr>
          </a:pPr>
          <a:endParaRPr lang="en-US"/>
        </a:p>
      </c:txPr>
    </c:title>
    <c:autoTitleDeleted val="0"/>
    <c:plotArea>
      <c:layout/>
      <c:doughnutChart>
        <c:varyColors val="1"/>
        <c:ser>
          <c:idx val="0"/>
          <c:order val="0"/>
          <c:tx>
            <c:strRef>
              <c:f>Sheet1!$B$1</c:f>
              <c:strCache>
                <c:ptCount val="1"/>
                <c:pt idx="0">
                  <c:v>Sales</c:v>
                </c:pt>
              </c:strCache>
            </c:strRef>
          </c:tx>
          <c:spPr>
            <a:solidFill>
              <a:srgbClr val="C00000"/>
            </a:solidFill>
          </c:spPr>
          <c:dPt>
            <c:idx val="0"/>
            <c:bubble3D val="0"/>
            <c:spPr>
              <a:solidFill>
                <a:srgbClr val="BFBFBF"/>
              </a:solidFill>
              <a:ln w="19050">
                <a:solidFill>
                  <a:schemeClr val="lt1"/>
                </a:solidFill>
              </a:ln>
              <a:effectLst/>
            </c:spPr>
            <c:extLst>
              <c:ext xmlns:c16="http://schemas.microsoft.com/office/drawing/2014/chart" uri="{C3380CC4-5D6E-409C-BE32-E72D297353CC}">
                <c16:uniqueId val="{00000001-DA3C-4F7B-8CBF-01B2AA47D98D}"/>
              </c:ext>
            </c:extLst>
          </c:dPt>
          <c:dPt>
            <c:idx val="1"/>
            <c:bubble3D val="0"/>
            <c:spPr>
              <a:solidFill>
                <a:srgbClr val="808080"/>
              </a:solidFill>
              <a:ln w="19050">
                <a:solidFill>
                  <a:schemeClr val="lt1"/>
                </a:solidFill>
              </a:ln>
              <a:effectLst/>
            </c:spPr>
            <c:extLst>
              <c:ext xmlns:c16="http://schemas.microsoft.com/office/drawing/2014/chart" uri="{C3380CC4-5D6E-409C-BE32-E72D297353CC}">
                <c16:uniqueId val="{00000003-DA3C-4F7B-8CBF-01B2AA47D98D}"/>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DA3C-4F7B-8CBF-01B2AA47D98D}"/>
              </c:ext>
            </c:extLst>
          </c:dPt>
          <c:cat>
            <c:strRef>
              <c:f>Sheet1!$A$2:$A$4</c:f>
              <c:strCache>
                <c:ptCount val="3"/>
                <c:pt idx="0">
                  <c:v>&lt;18</c:v>
                </c:pt>
                <c:pt idx="1">
                  <c:v>18-64</c:v>
                </c:pt>
                <c:pt idx="2">
                  <c:v>65+</c:v>
                </c:pt>
              </c:strCache>
            </c:strRef>
          </c:cat>
          <c:val>
            <c:numRef>
              <c:f>Sheet1!$B$2:$B$4</c:f>
              <c:numCache>
                <c:formatCode>0%</c:formatCode>
                <c:ptCount val="3"/>
                <c:pt idx="0">
                  <c:v>0.17</c:v>
                </c:pt>
                <c:pt idx="1">
                  <c:v>0.59</c:v>
                </c:pt>
                <c:pt idx="2">
                  <c:v>0.24</c:v>
                </c:pt>
              </c:numCache>
            </c:numRef>
          </c:val>
          <c:extLst>
            <c:ext xmlns:c16="http://schemas.microsoft.com/office/drawing/2014/chart" uri="{C3380CC4-5D6E-409C-BE32-E72D297353CC}">
              <c16:uniqueId val="{00000009-7C0B-4FC4-93B0-D51C5A454E28}"/>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layout>
        <c:manualLayout>
          <c:xMode val="edge"/>
          <c:yMode val="edge"/>
          <c:x val="0.20429664162886543"/>
          <c:y val="0.35325927895412901"/>
          <c:w val="0.14035037927976027"/>
          <c:h val="0.3382609879058485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Gill Sans Nova"/>
              <a:ea typeface="Gill Sans Nova"/>
              <a:cs typeface="Gill Sans Nova"/>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262626"/>
                </a:solidFill>
                <a:latin typeface="Gill Sans Nova"/>
                <a:ea typeface="Gill Sans Nova"/>
                <a:cs typeface="Gill Sans Nova"/>
              </a:defRPr>
            </a:pPr>
            <a:r>
              <a:rPr lang="en-US"/>
              <a:t>Maine's population by age group</a:t>
            </a:r>
          </a:p>
        </c:rich>
      </c:tx>
      <c:layout>
        <c:manualLayout>
          <c:xMode val="edge"/>
          <c:yMode val="edge"/>
          <c:x val="0.22841209929574427"/>
          <c:y val="4.1422518068828543E-7"/>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rgbClr val="262626"/>
              </a:solidFill>
              <a:latin typeface="Gill Sans Nova"/>
              <a:ea typeface="Gill Sans Nova"/>
              <a:cs typeface="Gill Sans Nova"/>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215C98"/>
            </a:solidFill>
            <a:ln>
              <a:noFill/>
            </a:ln>
            <a:effectLst/>
          </c:spPr>
          <c:invertIfNegative val="0"/>
          <c:dPt>
            <c:idx val="0"/>
            <c:invertIfNegative val="0"/>
            <c:bubble3D val="0"/>
            <c:spPr>
              <a:solidFill>
                <a:srgbClr val="A6C9EC"/>
              </a:solidFill>
              <a:ln>
                <a:noFill/>
              </a:ln>
              <a:effectLst/>
            </c:spPr>
            <c:extLst>
              <c:ext xmlns:c16="http://schemas.microsoft.com/office/drawing/2014/chart" uri="{C3380CC4-5D6E-409C-BE32-E72D297353CC}">
                <c16:uniqueId val="{00000001-1866-474A-AA5F-9230352BF176}"/>
              </c:ext>
            </c:extLst>
          </c:dPt>
          <c:dPt>
            <c:idx val="1"/>
            <c:invertIfNegative val="0"/>
            <c:bubble3D val="0"/>
            <c:spPr>
              <a:solidFill>
                <a:srgbClr val="A6C9EC"/>
              </a:solidFill>
              <a:ln>
                <a:noFill/>
              </a:ln>
              <a:effectLst/>
            </c:spPr>
            <c:extLst>
              <c:ext xmlns:c16="http://schemas.microsoft.com/office/drawing/2014/chart" uri="{C3380CC4-5D6E-409C-BE32-E72D297353CC}">
                <c16:uniqueId val="{00000003-1866-474A-AA5F-9230352BF176}"/>
              </c:ext>
            </c:extLst>
          </c:dPt>
          <c:dPt>
            <c:idx val="2"/>
            <c:invertIfNegative val="0"/>
            <c:bubble3D val="0"/>
            <c:spPr>
              <a:solidFill>
                <a:srgbClr val="A6C9EC"/>
              </a:solidFill>
              <a:ln>
                <a:noFill/>
              </a:ln>
              <a:effectLst/>
            </c:spPr>
            <c:extLst>
              <c:ext xmlns:c16="http://schemas.microsoft.com/office/drawing/2014/chart" uri="{C3380CC4-5D6E-409C-BE32-E72D297353CC}">
                <c16:uniqueId val="{00000005-1866-474A-AA5F-9230352BF176}"/>
              </c:ext>
            </c:extLst>
          </c:dPt>
          <c:dPt>
            <c:idx val="3"/>
            <c:invertIfNegative val="0"/>
            <c:bubble3D val="0"/>
            <c:spPr>
              <a:solidFill>
                <a:srgbClr val="A6C9EC"/>
              </a:solidFill>
              <a:ln>
                <a:noFill/>
              </a:ln>
              <a:effectLst/>
            </c:spPr>
            <c:extLst>
              <c:ext xmlns:c16="http://schemas.microsoft.com/office/drawing/2014/chart" uri="{C3380CC4-5D6E-409C-BE32-E72D297353CC}">
                <c16:uniqueId val="{00000007-1866-474A-AA5F-9230352BF176}"/>
              </c:ext>
            </c:extLst>
          </c:dPt>
          <c:dPt>
            <c:idx val="4"/>
            <c:invertIfNegative val="0"/>
            <c:bubble3D val="0"/>
            <c:spPr>
              <a:solidFill>
                <a:srgbClr val="A6C9EC"/>
              </a:solidFill>
              <a:ln w="25400">
                <a:noFill/>
              </a:ln>
              <a:effectLst/>
            </c:spPr>
            <c:extLst>
              <c:ext xmlns:c16="http://schemas.microsoft.com/office/drawing/2014/chart" uri="{C3380CC4-5D6E-409C-BE32-E72D297353CC}">
                <c16:uniqueId val="{00000009-1866-474A-AA5F-9230352BF176}"/>
              </c:ext>
            </c:extLst>
          </c:dPt>
          <c:dPt>
            <c:idx val="5"/>
            <c:invertIfNegative val="0"/>
            <c:bubble3D val="0"/>
            <c:spPr>
              <a:solidFill>
                <a:srgbClr val="4D93D9"/>
              </a:solidFill>
              <a:ln>
                <a:noFill/>
              </a:ln>
              <a:effectLst/>
            </c:spPr>
            <c:extLst>
              <c:ext xmlns:c16="http://schemas.microsoft.com/office/drawing/2014/chart" uri="{C3380CC4-5D6E-409C-BE32-E72D297353CC}">
                <c16:uniqueId val="{0000000B-1866-474A-AA5F-9230352BF176}"/>
              </c:ext>
            </c:extLst>
          </c:dPt>
          <c:dPt>
            <c:idx val="6"/>
            <c:invertIfNegative val="0"/>
            <c:bubble3D val="0"/>
            <c:spPr>
              <a:solidFill>
                <a:srgbClr val="215C98"/>
              </a:solidFill>
              <a:ln>
                <a:noFill/>
              </a:ln>
              <a:effectLst/>
            </c:spPr>
            <c:extLst>
              <c:ext xmlns:c16="http://schemas.microsoft.com/office/drawing/2014/chart" uri="{C3380CC4-5D6E-409C-BE32-E72D297353CC}">
                <c16:uniqueId val="{0000000D-1866-474A-AA5F-9230352BF176}"/>
              </c:ext>
            </c:extLst>
          </c:dPt>
          <c:dPt>
            <c:idx val="7"/>
            <c:invertIfNegative val="0"/>
            <c:bubble3D val="0"/>
            <c:spPr>
              <a:solidFill>
                <a:srgbClr val="215C98"/>
              </a:solidFill>
              <a:ln>
                <a:noFill/>
              </a:ln>
              <a:effectLst/>
            </c:spPr>
            <c:extLst>
              <c:ext xmlns:c16="http://schemas.microsoft.com/office/drawing/2014/chart" uri="{C3380CC4-5D6E-409C-BE32-E72D297353CC}">
                <c16:uniqueId val="{0000000F-1866-474A-AA5F-9230352BF176}"/>
              </c:ext>
            </c:extLst>
          </c:dPt>
          <c:dLbls>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Gill Sans Nova"/>
                      <a:ea typeface="Gill Sans Nova"/>
                      <a:cs typeface="Gill Sans Nova"/>
                    </a:defRPr>
                  </a:pPr>
                  <a:endParaRPr lang="en-US"/>
                </a:p>
              </c:txPr>
              <c:showLegendKey val="0"/>
              <c:showVal val="1"/>
              <c:showCatName val="0"/>
              <c:showSerName val="0"/>
              <c:showPercent val="0"/>
              <c:showBubbleSize val="0"/>
              <c:extLst>
                <c:ext xmlns:c16="http://schemas.microsoft.com/office/drawing/2014/chart" uri="{C3380CC4-5D6E-409C-BE32-E72D297353CC}">
                  <c16:uniqueId val="{0000000D-1866-474A-AA5F-9230352BF176}"/>
                </c:ext>
              </c:extLst>
            </c:dLbl>
            <c:dLbl>
              <c:idx val="7"/>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Gill Sans Nova"/>
                      <a:ea typeface="Gill Sans Nova"/>
                      <a:cs typeface="Gill Sans Nova"/>
                    </a:defRPr>
                  </a:pPr>
                  <a:endParaRPr lang="en-US"/>
                </a:p>
              </c:txPr>
              <c:showLegendKey val="0"/>
              <c:showVal val="1"/>
              <c:showCatName val="0"/>
              <c:showSerName val="0"/>
              <c:showPercent val="0"/>
              <c:showBubbleSize val="0"/>
              <c:extLst>
                <c:ext xmlns:c16="http://schemas.microsoft.com/office/drawing/2014/chart" uri="{C3380CC4-5D6E-409C-BE32-E72D297353CC}">
                  <c16:uniqueId val="{0000000F-1866-474A-AA5F-9230352BF176}"/>
                </c:ext>
              </c:extLst>
            </c:dLbl>
            <c:dLbl>
              <c:idx val="8"/>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Gill Sans Nova"/>
                      <a:ea typeface="Gill Sans Nova"/>
                      <a:cs typeface="Gill Sans Nova"/>
                    </a:defRPr>
                  </a:pPr>
                  <a:endParaRPr lang="en-US"/>
                </a:p>
              </c:txPr>
              <c:showLegendKey val="0"/>
              <c:showVal val="1"/>
              <c:showCatName val="0"/>
              <c:showSerName val="0"/>
              <c:showPercent val="0"/>
              <c:showBubbleSize val="0"/>
              <c:extLst>
                <c:ext xmlns:c16="http://schemas.microsoft.com/office/drawing/2014/chart" uri="{C3380CC4-5D6E-409C-BE32-E72D297353CC}">
                  <c16:uniqueId val="{00000010-1866-474A-AA5F-9230352BF17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Gill Sans Nova"/>
                    <a:ea typeface="Gill Sans Nova"/>
                    <a:cs typeface="Gill Sans Nov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0-9</c:v>
                </c:pt>
                <c:pt idx="1">
                  <c:v>10-19</c:v>
                </c:pt>
                <c:pt idx="2">
                  <c:v>20-29</c:v>
                </c:pt>
                <c:pt idx="3">
                  <c:v>30-39</c:v>
                </c:pt>
                <c:pt idx="4">
                  <c:v>40-49</c:v>
                </c:pt>
                <c:pt idx="5">
                  <c:v>50-59</c:v>
                </c:pt>
                <c:pt idx="6">
                  <c:v>60-69</c:v>
                </c:pt>
                <c:pt idx="7">
                  <c:v>70-79</c:v>
                </c:pt>
                <c:pt idx="8">
                  <c:v>80+</c:v>
                </c:pt>
              </c:strCache>
            </c:strRef>
          </c:cat>
          <c:val>
            <c:numRef>
              <c:f>Sheet1!$B$2:$B$10</c:f>
              <c:numCache>
                <c:formatCode>0%</c:formatCode>
                <c:ptCount val="9"/>
                <c:pt idx="0">
                  <c:v>9.2999999999999999E-2</c:v>
                </c:pt>
                <c:pt idx="1">
                  <c:v>0.106</c:v>
                </c:pt>
                <c:pt idx="2">
                  <c:v>0.112</c:v>
                </c:pt>
                <c:pt idx="3">
                  <c:v>0.127</c:v>
                </c:pt>
                <c:pt idx="4">
                  <c:v>0.11899999999999999</c:v>
                </c:pt>
                <c:pt idx="5">
                  <c:v>0.129</c:v>
                </c:pt>
                <c:pt idx="6">
                  <c:v>0.152</c:v>
                </c:pt>
                <c:pt idx="7">
                  <c:v>0.112</c:v>
                </c:pt>
                <c:pt idx="8">
                  <c:v>5.0999999999999997E-2</c:v>
                </c:pt>
              </c:numCache>
            </c:numRef>
          </c:val>
          <c:extLst>
            <c:ext xmlns:c16="http://schemas.microsoft.com/office/drawing/2014/chart" uri="{C3380CC4-5D6E-409C-BE32-E72D297353CC}">
              <c16:uniqueId val="{00000000-9E76-4690-9042-FD40E6944F4E}"/>
            </c:ext>
          </c:extLst>
        </c:ser>
        <c:dLbls>
          <c:showLegendKey val="0"/>
          <c:showVal val="0"/>
          <c:showCatName val="0"/>
          <c:showSerName val="0"/>
          <c:showPercent val="0"/>
          <c:showBubbleSize val="0"/>
        </c:dLbls>
        <c:gapWidth val="2"/>
        <c:overlap val="-27"/>
        <c:axId val="88850415"/>
        <c:axId val="88847055"/>
      </c:barChart>
      <c:catAx>
        <c:axId val="88850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62626"/>
                </a:solidFill>
                <a:latin typeface="+mn-lt"/>
                <a:ea typeface="+mn-ea"/>
                <a:cs typeface="+mn-cs"/>
              </a:defRPr>
            </a:pPr>
            <a:endParaRPr lang="en-US"/>
          </a:p>
        </c:txPr>
        <c:crossAx val="88847055"/>
        <c:crosses val="autoZero"/>
        <c:auto val="1"/>
        <c:lblAlgn val="ctr"/>
        <c:lblOffset val="100"/>
        <c:noMultiLvlLbl val="0"/>
      </c:catAx>
      <c:valAx>
        <c:axId val="88847055"/>
        <c:scaling>
          <c:orientation val="minMax"/>
        </c:scaling>
        <c:delete val="1"/>
        <c:axPos val="l"/>
        <c:numFmt formatCode="0%" sourceLinked="1"/>
        <c:majorTickMark val="none"/>
        <c:minorTickMark val="none"/>
        <c:tickLblPos val="nextTo"/>
        <c:crossAx val="888504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43343" cy="465455"/>
          </a:xfrm>
          <a:prstGeom prst="rect">
            <a:avLst/>
          </a:prstGeom>
          <a:noFill/>
          <a:ln>
            <a:noFill/>
          </a:ln>
        </p:spPr>
        <p:txBody>
          <a:bodyPr spcFirstLastPara="1" wrap="square" lIns="93302" tIns="46639" rIns="93302" bIns="46639"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onstantia"/>
                <a:ea typeface="Constantia"/>
                <a:cs typeface="Constantia"/>
                <a:sym typeface="Constant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9pPr>
          </a:lstStyle>
          <a:p>
            <a:endParaRPr/>
          </a:p>
        </p:txBody>
      </p:sp>
      <p:sp>
        <p:nvSpPr>
          <p:cNvPr id="4" name="Google Shape;4;n"/>
          <p:cNvSpPr txBox="1">
            <a:spLocks noGrp="1"/>
          </p:cNvSpPr>
          <p:nvPr>
            <p:ph type="dt" idx="10"/>
          </p:nvPr>
        </p:nvSpPr>
        <p:spPr>
          <a:xfrm>
            <a:off x="3978132" y="0"/>
            <a:ext cx="3043343" cy="465455"/>
          </a:xfrm>
          <a:prstGeom prst="rect">
            <a:avLst/>
          </a:prstGeom>
          <a:noFill/>
          <a:ln>
            <a:noFill/>
          </a:ln>
        </p:spPr>
        <p:txBody>
          <a:bodyPr spcFirstLastPara="1" wrap="square" lIns="93302" tIns="46639" rIns="93302" bIns="46639"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onstantia"/>
                <a:ea typeface="Constantia"/>
                <a:cs typeface="Constantia"/>
                <a:sym typeface="Constant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9pPr>
          </a:lstStyle>
          <a:p>
            <a:endParaRPr/>
          </a:p>
        </p:txBody>
      </p:sp>
      <p:sp>
        <p:nvSpPr>
          <p:cNvPr id="5" name="Google Shape;5;n"/>
          <p:cNvSpPr>
            <a:spLocks noGrp="1" noRot="1" noChangeAspect="1"/>
          </p:cNvSpPr>
          <p:nvPr>
            <p:ph type="sldImg" idx="3"/>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21823"/>
            <a:ext cx="5618480" cy="4189095"/>
          </a:xfrm>
          <a:prstGeom prst="rect">
            <a:avLst/>
          </a:prstGeom>
          <a:noFill/>
          <a:ln>
            <a:noFill/>
          </a:ln>
        </p:spPr>
        <p:txBody>
          <a:bodyPr spcFirstLastPara="1" wrap="square" lIns="93302" tIns="46639" rIns="93302" bIns="46639"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onstantia"/>
                <a:ea typeface="Constantia"/>
                <a:cs typeface="Constantia"/>
                <a:sym typeface="Constantia"/>
              </a:defRPr>
            </a:lvl1pPr>
            <a:lvl2pPr marL="914400" marR="0" lvl="1"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onstantia"/>
                <a:ea typeface="Constantia"/>
                <a:cs typeface="Constantia"/>
                <a:sym typeface="Constantia"/>
              </a:defRPr>
            </a:lvl2pPr>
            <a:lvl3pPr marL="1371600" marR="0" lvl="2"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onstantia"/>
                <a:ea typeface="Constantia"/>
                <a:cs typeface="Constantia"/>
                <a:sym typeface="Constantia"/>
              </a:defRPr>
            </a:lvl3pPr>
            <a:lvl4pPr marL="1828800" marR="0" lvl="3"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onstantia"/>
                <a:ea typeface="Constantia"/>
                <a:cs typeface="Constantia"/>
                <a:sym typeface="Constantia"/>
              </a:defRPr>
            </a:lvl4pPr>
            <a:lvl5pPr marL="2286000" marR="0" lvl="4"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onstantia"/>
                <a:ea typeface="Constantia"/>
                <a:cs typeface="Constantia"/>
                <a:sym typeface="Constantia"/>
              </a:defRPr>
            </a:lvl5pPr>
            <a:lvl6pPr marL="2743200" marR="0" lvl="5"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onstantia"/>
                <a:ea typeface="Constantia"/>
                <a:cs typeface="Constantia"/>
                <a:sym typeface="Constantia"/>
              </a:defRPr>
            </a:lvl6pPr>
            <a:lvl7pPr marL="3200400" marR="0" lvl="6"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onstantia"/>
                <a:ea typeface="Constantia"/>
                <a:cs typeface="Constantia"/>
                <a:sym typeface="Constantia"/>
              </a:defRPr>
            </a:lvl7pPr>
            <a:lvl8pPr marL="3657600" marR="0" lvl="7"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onstantia"/>
                <a:ea typeface="Constantia"/>
                <a:cs typeface="Constantia"/>
                <a:sym typeface="Constantia"/>
              </a:defRPr>
            </a:lvl8pPr>
            <a:lvl9pPr marL="4114800" marR="0" lvl="8"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onstantia"/>
                <a:ea typeface="Constantia"/>
                <a:cs typeface="Constantia"/>
                <a:sym typeface="Constantia"/>
              </a:defRPr>
            </a:lvl9pPr>
          </a:lstStyle>
          <a:p>
            <a:endParaRPr/>
          </a:p>
        </p:txBody>
      </p:sp>
      <p:sp>
        <p:nvSpPr>
          <p:cNvPr id="7" name="Google Shape;7;n"/>
          <p:cNvSpPr txBox="1">
            <a:spLocks noGrp="1"/>
          </p:cNvSpPr>
          <p:nvPr>
            <p:ph type="ftr" idx="11"/>
          </p:nvPr>
        </p:nvSpPr>
        <p:spPr>
          <a:xfrm>
            <a:off x="1" y="8842029"/>
            <a:ext cx="3043343" cy="465455"/>
          </a:xfrm>
          <a:prstGeom prst="rect">
            <a:avLst/>
          </a:prstGeom>
          <a:noFill/>
          <a:ln>
            <a:noFill/>
          </a:ln>
        </p:spPr>
        <p:txBody>
          <a:bodyPr spcFirstLastPara="1" wrap="square" lIns="93302" tIns="46639" rIns="93302" bIns="46639"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onstantia"/>
                <a:ea typeface="Constantia"/>
                <a:cs typeface="Constantia"/>
                <a:sym typeface="Constant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nstantia"/>
                <a:ea typeface="Constantia"/>
                <a:cs typeface="Constantia"/>
                <a:sym typeface="Constantia"/>
              </a:defRPr>
            </a:lvl9pPr>
          </a:lstStyle>
          <a:p>
            <a:endParaRPr/>
          </a:p>
        </p:txBody>
      </p:sp>
      <p:sp>
        <p:nvSpPr>
          <p:cNvPr id="8" name="Google Shape;8;n"/>
          <p:cNvSpPr txBox="1">
            <a:spLocks noGrp="1"/>
          </p:cNvSpPr>
          <p:nvPr>
            <p:ph type="sldNum" idx="12"/>
          </p:nvPr>
        </p:nvSpPr>
        <p:spPr>
          <a:xfrm>
            <a:off x="3978132" y="8842029"/>
            <a:ext cx="3043343" cy="465455"/>
          </a:xfrm>
          <a:prstGeom prst="rect">
            <a:avLst/>
          </a:prstGeom>
          <a:noFill/>
          <a:ln>
            <a:noFill/>
          </a:ln>
        </p:spPr>
        <p:txBody>
          <a:bodyPr spcFirstLastPara="1" wrap="square" lIns="93302" tIns="46639" rIns="93302" bIns="46639" anchor="b" anchorCtr="0">
            <a:noAutofit/>
          </a:bodyPr>
          <a:lstStyle/>
          <a:p>
            <a:pPr algn="r">
              <a:buSzPts val="1200"/>
            </a:pPr>
            <a:fld id="{00000000-1234-1234-1234-123412341234}" type="slidenum">
              <a:rPr lang="en-US" sz="1200" smtClean="0">
                <a:solidFill>
                  <a:schemeClr val="dk1"/>
                </a:solidFill>
                <a:latin typeface="Constantia"/>
                <a:ea typeface="Constantia"/>
                <a:cs typeface="Constantia"/>
                <a:sym typeface="Constantia"/>
              </a:rPr>
              <a:pPr algn="r">
                <a:buSzPts val="1200"/>
              </a:pPr>
              <a:t>‹#›</a:t>
            </a:fld>
            <a:endParaRPr lang="en-US" sz="1200">
              <a:solidFill>
                <a:schemeClr val="dk1"/>
              </a:solidFill>
              <a:latin typeface="Constantia"/>
              <a:ea typeface="Constantia"/>
              <a:cs typeface="Constantia"/>
              <a:sym typeface="Constanti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136ba612fc_1_271:notes"/>
          <p:cNvSpPr txBox="1">
            <a:spLocks noGrp="1"/>
          </p:cNvSpPr>
          <p:nvPr>
            <p:ph type="body" idx="1"/>
          </p:nvPr>
        </p:nvSpPr>
        <p:spPr>
          <a:xfrm>
            <a:off x="702310" y="4480005"/>
            <a:ext cx="5618581" cy="3665703"/>
          </a:xfrm>
          <a:prstGeom prst="rect">
            <a:avLst/>
          </a:prstGeom>
          <a:noFill/>
          <a:ln>
            <a:noFill/>
          </a:ln>
        </p:spPr>
        <p:txBody>
          <a:bodyPr spcFirstLastPara="1" wrap="square" lIns="93302" tIns="46639" rIns="93302" bIns="46639" anchor="t" anchorCtr="0">
            <a:noAutofit/>
          </a:bodyPr>
          <a:lstStyle/>
          <a:p>
            <a:pPr marL="0" indent="0"/>
            <a:endParaRPr lang="en-US" dirty="0"/>
          </a:p>
        </p:txBody>
      </p:sp>
      <p:sp>
        <p:nvSpPr>
          <p:cNvPr id="109" name="Google Shape;109;g1136ba612fc_1_27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a:extLst>
            <a:ext uri="{FF2B5EF4-FFF2-40B4-BE49-F238E27FC236}">
              <a16:creationId xmlns:a16="http://schemas.microsoft.com/office/drawing/2014/main" id="{E6E2EB73-A3BB-7346-ECC8-934E71E68B9B}"/>
            </a:ext>
          </a:extLst>
        </p:cNvPr>
        <p:cNvGrpSpPr/>
        <p:nvPr/>
      </p:nvGrpSpPr>
      <p:grpSpPr>
        <a:xfrm>
          <a:off x="0" y="0"/>
          <a:ext cx="0" cy="0"/>
          <a:chOff x="0" y="0"/>
          <a:chExt cx="0" cy="0"/>
        </a:xfrm>
      </p:grpSpPr>
      <p:sp>
        <p:nvSpPr>
          <p:cNvPr id="379" name="Google Shape;379;g327a0583bd6_0_6:notes">
            <a:extLst>
              <a:ext uri="{FF2B5EF4-FFF2-40B4-BE49-F238E27FC236}">
                <a16:creationId xmlns:a16="http://schemas.microsoft.com/office/drawing/2014/main" id="{0AA27866-85C1-4004-1863-027CA85760B9}"/>
              </a:ext>
            </a:extLst>
          </p:cNvPr>
          <p:cNvSpPr>
            <a:spLocks noGrp="1" noRot="1" noChangeAspect="1"/>
          </p:cNvSpPr>
          <p:nvPr>
            <p:ph type="sldImg" idx="2"/>
          </p:nvPr>
        </p:nvSpPr>
        <p:spPr>
          <a:xfrm>
            <a:off x="693738" y="1147763"/>
            <a:ext cx="5507037" cy="3098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327a0583bd6_0_6:notes">
            <a:extLst>
              <a:ext uri="{FF2B5EF4-FFF2-40B4-BE49-F238E27FC236}">
                <a16:creationId xmlns:a16="http://schemas.microsoft.com/office/drawing/2014/main" id="{255E3414-B860-5760-7CF6-EDC7FE38F996}"/>
              </a:ext>
            </a:extLst>
          </p:cNvPr>
          <p:cNvSpPr txBox="1">
            <a:spLocks noGrp="1"/>
          </p:cNvSpPr>
          <p:nvPr>
            <p:ph type="body" idx="1"/>
          </p:nvPr>
        </p:nvSpPr>
        <p:spPr>
          <a:xfrm>
            <a:off x="689541" y="4418634"/>
            <a:ext cx="5516326" cy="3615397"/>
          </a:xfrm>
          <a:prstGeom prst="rect">
            <a:avLst/>
          </a:prstGeom>
          <a:noFill/>
          <a:ln>
            <a:noFill/>
          </a:ln>
        </p:spPr>
        <p:txBody>
          <a:bodyPr spcFirstLastPara="1" wrap="square" lIns="91846" tIns="45910" rIns="91846" bIns="45910" anchor="t" anchorCtr="0">
            <a:noAutofit/>
          </a:bodyPr>
          <a:lstStyle/>
          <a:p>
            <a:pPr marL="0" indent="0">
              <a:buClr>
                <a:schemeClr val="dk1"/>
              </a:buClr>
              <a:buSzPts val="1200"/>
            </a:pPr>
            <a:endParaRPr lang="en-US" sz="1200">
              <a:latin typeface="Calibri"/>
              <a:ea typeface="Calibri"/>
              <a:cs typeface="Calibri"/>
            </a:endParaRPr>
          </a:p>
        </p:txBody>
      </p:sp>
      <p:sp>
        <p:nvSpPr>
          <p:cNvPr id="381" name="Google Shape;381;g327a0583bd6_0_6:notes">
            <a:extLst>
              <a:ext uri="{FF2B5EF4-FFF2-40B4-BE49-F238E27FC236}">
                <a16:creationId xmlns:a16="http://schemas.microsoft.com/office/drawing/2014/main" id="{B1672F80-B3C5-F143-1E27-36EBC2303D2A}"/>
              </a:ext>
            </a:extLst>
          </p:cNvPr>
          <p:cNvSpPr txBox="1">
            <a:spLocks noGrp="1"/>
          </p:cNvSpPr>
          <p:nvPr>
            <p:ph type="sldNum" idx="12"/>
          </p:nvPr>
        </p:nvSpPr>
        <p:spPr>
          <a:xfrm>
            <a:off x="3905802" y="8720906"/>
            <a:ext cx="2988010" cy="460585"/>
          </a:xfrm>
          <a:prstGeom prst="rect">
            <a:avLst/>
          </a:prstGeom>
          <a:noFill/>
          <a:ln>
            <a:noFill/>
          </a:ln>
        </p:spPr>
        <p:txBody>
          <a:bodyPr spcFirstLastPara="1" wrap="square" lIns="91846" tIns="45910" rIns="91846" bIns="45910" anchor="b" anchorCtr="0">
            <a:noAutofit/>
          </a:bodyPr>
          <a:lstStyle/>
          <a:p>
            <a:pPr algn="r">
              <a:buClr>
                <a:schemeClr val="dk1"/>
              </a:buClr>
              <a:buSzPts val="1200"/>
            </a:pPr>
            <a:fld id="{00000000-1234-1234-1234-123412341234}" type="slidenum">
              <a:rPr lang="en-US"/>
              <a:pPr algn="r">
                <a:buClr>
                  <a:schemeClr val="dk1"/>
                </a:buClr>
                <a:buSzPts val="1200"/>
              </a:pPr>
              <a:t>10</a:t>
            </a:fld>
            <a:endParaRPr/>
          </a:p>
        </p:txBody>
      </p:sp>
    </p:spTree>
    <p:extLst>
      <p:ext uri="{BB962C8B-B14F-4D97-AF65-F5344CB8AC3E}">
        <p14:creationId xmlns:p14="http://schemas.microsoft.com/office/powerpoint/2010/main" val="1073402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1: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900" cap="flat" cmpd="sng">
            <a:solidFill>
              <a:srgbClr val="000000"/>
            </a:solidFill>
            <a:prstDash val="solid"/>
            <a:round/>
            <a:headEnd type="none" w="sm" len="sm"/>
            <a:tailEnd type="none" w="sm" len="sm"/>
          </a:ln>
        </p:spPr>
      </p:sp>
      <p:sp>
        <p:nvSpPr>
          <p:cNvPr id="279" name="Google Shape;279;p21:notes"/>
          <p:cNvSpPr txBox="1">
            <a:spLocks noGrp="1"/>
          </p:cNvSpPr>
          <p:nvPr>
            <p:ph type="body" idx="1"/>
          </p:nvPr>
        </p:nvSpPr>
        <p:spPr>
          <a:xfrm>
            <a:off x="701138" y="4474624"/>
            <a:ext cx="5609230" cy="3661184"/>
          </a:xfrm>
          <a:prstGeom prst="rect">
            <a:avLst/>
          </a:prstGeom>
          <a:noFill/>
          <a:ln>
            <a:noFill/>
          </a:ln>
        </p:spPr>
        <p:txBody>
          <a:bodyPr spcFirstLastPara="1" wrap="square" lIns="93252" tIns="46613" rIns="93252" bIns="46613" anchor="t" anchorCtr="0">
            <a:noAutofit/>
          </a:bodyPr>
          <a:lstStyle/>
          <a:p>
            <a:pPr marL="0" indent="0">
              <a:buSzPts val="1100"/>
            </a:pPr>
            <a:endParaRPr lang="en-US" sz="1200" dirty="0">
              <a:latin typeface="Calibri"/>
              <a:ea typeface="Calibri"/>
              <a:cs typeface="Calibri"/>
            </a:endParaRPr>
          </a:p>
        </p:txBody>
      </p:sp>
      <p:sp>
        <p:nvSpPr>
          <p:cNvPr id="280" name="Google Shape;280;p21:notes"/>
          <p:cNvSpPr txBox="1">
            <a:spLocks noGrp="1"/>
          </p:cNvSpPr>
          <p:nvPr>
            <p:ph type="sldNum" idx="12"/>
          </p:nvPr>
        </p:nvSpPr>
        <p:spPr>
          <a:xfrm>
            <a:off x="3971490" y="8831410"/>
            <a:ext cx="3038383" cy="466308"/>
          </a:xfrm>
          <a:prstGeom prst="rect">
            <a:avLst/>
          </a:prstGeom>
          <a:noFill/>
          <a:ln>
            <a:noFill/>
          </a:ln>
        </p:spPr>
        <p:txBody>
          <a:bodyPr spcFirstLastPara="1" wrap="square" lIns="93252" tIns="46613" rIns="93252" bIns="46613" anchor="b" anchorCtr="0">
            <a:noAutofit/>
          </a:bodyPr>
          <a:lstStyle/>
          <a:p>
            <a:pPr algn="r">
              <a:buSzPts val="1400"/>
            </a:pPr>
            <a:fld id="{00000000-1234-1234-1234-123412341234}" type="slidenum">
              <a:rPr lang="en-US"/>
              <a:pPr algn="r">
                <a:buSzPts val="1400"/>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2: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2:notes"/>
          <p:cNvSpPr txBox="1">
            <a:spLocks noGrp="1"/>
          </p:cNvSpPr>
          <p:nvPr>
            <p:ph type="body" idx="1"/>
          </p:nvPr>
        </p:nvSpPr>
        <p:spPr>
          <a:xfrm>
            <a:off x="701138" y="4474624"/>
            <a:ext cx="5609100" cy="3661208"/>
          </a:xfrm>
          <a:prstGeom prst="rect">
            <a:avLst/>
          </a:prstGeom>
          <a:noFill/>
          <a:ln>
            <a:noFill/>
          </a:ln>
        </p:spPr>
        <p:txBody>
          <a:bodyPr spcFirstLastPara="1" wrap="square" lIns="93152" tIns="46563" rIns="93152" bIns="46563" anchor="t" anchorCtr="0">
            <a:noAutofit/>
          </a:bodyPr>
          <a:lstStyle/>
          <a:p>
            <a:pPr marL="0" indent="0">
              <a:lnSpc>
                <a:spcPct val="140000"/>
              </a:lnSpc>
              <a:spcAft>
                <a:spcPts val="1325"/>
              </a:spcAft>
              <a:buClr>
                <a:schemeClr val="dk1"/>
              </a:buClr>
              <a:buSzPts val="1100"/>
            </a:pPr>
            <a:endParaRPr lang="en-US" sz="1200">
              <a:latin typeface="Calibri"/>
              <a:ea typeface="Calibri"/>
              <a:cs typeface="Calibri"/>
            </a:endParaRPr>
          </a:p>
        </p:txBody>
      </p:sp>
      <p:sp>
        <p:nvSpPr>
          <p:cNvPr id="300" name="Google Shape;300;p22:notes"/>
          <p:cNvSpPr txBox="1">
            <a:spLocks noGrp="1"/>
          </p:cNvSpPr>
          <p:nvPr>
            <p:ph type="sldNum" idx="12"/>
          </p:nvPr>
        </p:nvSpPr>
        <p:spPr>
          <a:xfrm>
            <a:off x="3971490" y="8831411"/>
            <a:ext cx="3038262" cy="466421"/>
          </a:xfrm>
          <a:prstGeom prst="rect">
            <a:avLst/>
          </a:prstGeom>
          <a:noFill/>
          <a:ln>
            <a:noFill/>
          </a:ln>
        </p:spPr>
        <p:txBody>
          <a:bodyPr spcFirstLastPara="1" wrap="square" lIns="93152" tIns="46563" rIns="93152" bIns="46563" anchor="b" anchorCtr="0">
            <a:noAutofit/>
          </a:bodyPr>
          <a:lstStyle/>
          <a:p>
            <a:pPr algn="r"/>
            <a:fld id="{00000000-1234-1234-1234-123412341234}" type="slidenum">
              <a:rPr lang="en-US"/>
              <a:pPr algn="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3: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3:notes"/>
          <p:cNvSpPr txBox="1">
            <a:spLocks noGrp="1"/>
          </p:cNvSpPr>
          <p:nvPr>
            <p:ph type="body" idx="1"/>
          </p:nvPr>
        </p:nvSpPr>
        <p:spPr>
          <a:xfrm>
            <a:off x="701138" y="4474624"/>
            <a:ext cx="5609100" cy="3661208"/>
          </a:xfrm>
          <a:prstGeom prst="rect">
            <a:avLst/>
          </a:prstGeom>
          <a:noFill/>
          <a:ln>
            <a:noFill/>
          </a:ln>
        </p:spPr>
        <p:txBody>
          <a:bodyPr spcFirstLastPara="1" wrap="square" lIns="93152" tIns="46563" rIns="93152" bIns="46563" anchor="t" anchorCtr="0">
            <a:noAutofit/>
          </a:bodyPr>
          <a:lstStyle/>
          <a:p>
            <a:pPr marL="0" indent="0">
              <a:lnSpc>
                <a:spcPct val="140000"/>
              </a:lnSpc>
              <a:spcAft>
                <a:spcPts val="1325"/>
              </a:spcAft>
              <a:buClr>
                <a:schemeClr val="dk1"/>
              </a:buClr>
              <a:buSzPts val="1100"/>
            </a:pPr>
            <a:endParaRPr lang="en-US" sz="1200" dirty="0">
              <a:latin typeface="Calibri"/>
              <a:ea typeface="Calibri"/>
              <a:cs typeface="Calibri"/>
            </a:endParaRPr>
          </a:p>
        </p:txBody>
      </p:sp>
      <p:sp>
        <p:nvSpPr>
          <p:cNvPr id="309" name="Google Shape;309;p23:notes"/>
          <p:cNvSpPr txBox="1">
            <a:spLocks noGrp="1"/>
          </p:cNvSpPr>
          <p:nvPr>
            <p:ph type="sldNum" idx="12"/>
          </p:nvPr>
        </p:nvSpPr>
        <p:spPr>
          <a:xfrm>
            <a:off x="3971490" y="8831411"/>
            <a:ext cx="3038262" cy="466421"/>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27a0583bd6_0_64:notes"/>
          <p:cNvSpPr>
            <a:spLocks noGrp="1" noRot="1" noChangeAspect="1"/>
          </p:cNvSpPr>
          <p:nvPr>
            <p:ph type="sldImg" idx="2"/>
          </p:nvPr>
        </p:nvSpPr>
        <p:spPr>
          <a:xfrm>
            <a:off x="693738" y="1147763"/>
            <a:ext cx="5507037" cy="3098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327a0583bd6_0_64:notes"/>
          <p:cNvSpPr txBox="1">
            <a:spLocks noGrp="1"/>
          </p:cNvSpPr>
          <p:nvPr>
            <p:ph type="body" idx="1"/>
          </p:nvPr>
        </p:nvSpPr>
        <p:spPr>
          <a:xfrm>
            <a:off x="689541" y="4418634"/>
            <a:ext cx="5516326" cy="3615397"/>
          </a:xfrm>
          <a:prstGeom prst="rect">
            <a:avLst/>
          </a:prstGeom>
          <a:noFill/>
          <a:ln>
            <a:noFill/>
          </a:ln>
        </p:spPr>
        <p:txBody>
          <a:bodyPr spcFirstLastPara="1" wrap="square" lIns="91846" tIns="45910" rIns="91846" bIns="45910" anchor="t" anchorCtr="0">
            <a:noAutofit/>
          </a:bodyPr>
          <a:lstStyle/>
          <a:p>
            <a:pPr marL="0" indent="0">
              <a:buClr>
                <a:schemeClr val="dk1"/>
              </a:buClr>
              <a:buSzPts val="1200"/>
            </a:pPr>
            <a:endParaRPr lang="en-US" sz="1200" dirty="0">
              <a:latin typeface="Calibri"/>
              <a:ea typeface="Calibri"/>
              <a:cs typeface="Calibri"/>
            </a:endParaRPr>
          </a:p>
        </p:txBody>
      </p:sp>
      <p:sp>
        <p:nvSpPr>
          <p:cNvPr id="320" name="Google Shape;320;g327a0583bd6_0_64:notes"/>
          <p:cNvSpPr txBox="1">
            <a:spLocks noGrp="1"/>
          </p:cNvSpPr>
          <p:nvPr>
            <p:ph type="sldNum" idx="12"/>
          </p:nvPr>
        </p:nvSpPr>
        <p:spPr>
          <a:xfrm>
            <a:off x="3905802" y="8720906"/>
            <a:ext cx="2988010" cy="460585"/>
          </a:xfrm>
          <a:prstGeom prst="rect">
            <a:avLst/>
          </a:prstGeom>
          <a:noFill/>
          <a:ln>
            <a:noFill/>
          </a:ln>
        </p:spPr>
        <p:txBody>
          <a:bodyPr spcFirstLastPara="1" wrap="square" lIns="91846" tIns="45910" rIns="91846" bIns="45910" anchor="b" anchorCtr="0">
            <a:noAutofit/>
          </a:bodyPr>
          <a:lstStyle/>
          <a:p>
            <a:pPr algn="r">
              <a:buClr>
                <a:schemeClr val="dk1"/>
              </a:buClr>
              <a:buSzPts val="1200"/>
            </a:pPr>
            <a:fld id="{00000000-1234-1234-1234-123412341234}" type="slidenum">
              <a:rPr lang="en-US"/>
              <a:pPr algn="r">
                <a:buClr>
                  <a:schemeClr val="dk1"/>
                </a:buClr>
                <a:buSzPts val="1200"/>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3:notes"/>
          <p:cNvSpPr>
            <a:spLocks noGrp="1" noRot="1" noChangeAspect="1"/>
          </p:cNvSpPr>
          <p:nvPr>
            <p:ph type="sldImg" idx="2"/>
          </p:nvPr>
        </p:nvSpPr>
        <p:spPr>
          <a:xfrm>
            <a:off x="693738" y="1147763"/>
            <a:ext cx="5507037" cy="3098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3:notes"/>
          <p:cNvSpPr txBox="1">
            <a:spLocks noGrp="1"/>
          </p:cNvSpPr>
          <p:nvPr>
            <p:ph type="body" idx="1"/>
          </p:nvPr>
        </p:nvSpPr>
        <p:spPr>
          <a:xfrm>
            <a:off x="689541" y="4418634"/>
            <a:ext cx="5516326" cy="3615397"/>
          </a:xfrm>
          <a:prstGeom prst="rect">
            <a:avLst/>
          </a:prstGeom>
          <a:noFill/>
          <a:ln>
            <a:noFill/>
          </a:ln>
        </p:spPr>
        <p:txBody>
          <a:bodyPr spcFirstLastPara="1" wrap="square" lIns="91846" tIns="45910" rIns="91846" bIns="45910" anchor="t" anchorCtr="0">
            <a:noAutofit/>
          </a:bodyPr>
          <a:lstStyle/>
          <a:p>
            <a:pPr marL="0" indent="0"/>
            <a:endParaRPr lang="en-US" sz="1200" dirty="0">
              <a:latin typeface="Calibri"/>
              <a:ea typeface="Calibri"/>
              <a:cs typeface="Calibri"/>
            </a:endParaRPr>
          </a:p>
        </p:txBody>
      </p:sp>
      <p:sp>
        <p:nvSpPr>
          <p:cNvPr id="327" name="Google Shape;327;p13:notes"/>
          <p:cNvSpPr txBox="1">
            <a:spLocks noGrp="1"/>
          </p:cNvSpPr>
          <p:nvPr>
            <p:ph type="sldNum" idx="12"/>
          </p:nvPr>
        </p:nvSpPr>
        <p:spPr>
          <a:xfrm>
            <a:off x="3905802" y="8720906"/>
            <a:ext cx="2988010" cy="460585"/>
          </a:xfrm>
          <a:prstGeom prst="rect">
            <a:avLst/>
          </a:prstGeom>
          <a:noFill/>
          <a:ln>
            <a:noFill/>
          </a:ln>
        </p:spPr>
        <p:txBody>
          <a:bodyPr spcFirstLastPara="1" wrap="square" lIns="91846" tIns="45910" rIns="91846" bIns="45910" anchor="b" anchorCtr="0">
            <a:noAutofit/>
          </a:bodyPr>
          <a:lstStyle/>
          <a:p>
            <a:pPr algn="r">
              <a:buSzPts val="1400"/>
            </a:pPr>
            <a:fld id="{00000000-1234-1234-1234-123412341234}" type="slidenum">
              <a:rPr lang="en-US"/>
              <a:pPr algn="r">
                <a:buSzPts val="1400"/>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notes"/>
          <p:cNvSpPr>
            <a:spLocks noGrp="1" noRot="1" noChangeAspect="1"/>
          </p:cNvSpPr>
          <p:nvPr>
            <p:ph type="sldImg" idx="2"/>
          </p:nvPr>
        </p:nvSpPr>
        <p:spPr>
          <a:xfrm>
            <a:off x="696913" y="1149350"/>
            <a:ext cx="5513387" cy="310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3:notes"/>
          <p:cNvSpPr txBox="1">
            <a:spLocks noGrp="1"/>
          </p:cNvSpPr>
          <p:nvPr>
            <p:ph type="body" idx="1"/>
          </p:nvPr>
        </p:nvSpPr>
        <p:spPr>
          <a:xfrm>
            <a:off x="690694" y="4423948"/>
            <a:ext cx="5525677" cy="3619915"/>
          </a:xfrm>
          <a:prstGeom prst="rect">
            <a:avLst/>
          </a:prstGeom>
          <a:noFill/>
          <a:ln>
            <a:noFill/>
          </a:ln>
        </p:spPr>
        <p:txBody>
          <a:bodyPr spcFirstLastPara="1" wrap="square" lIns="91971" tIns="45986" rIns="91971" bIns="45986" anchor="t" anchorCtr="0">
            <a:noAutofit/>
          </a:bodyPr>
          <a:lstStyle/>
          <a:p>
            <a:pPr marL="0" indent="0"/>
            <a:endParaRPr lang="en-US" sz="1200" dirty="0">
              <a:latin typeface="Calibri"/>
              <a:ea typeface="Calibri"/>
              <a:cs typeface="Calibri"/>
            </a:endParaRPr>
          </a:p>
        </p:txBody>
      </p:sp>
      <p:sp>
        <p:nvSpPr>
          <p:cNvPr id="341" name="Google Shape;341;p3:notes"/>
          <p:cNvSpPr txBox="1">
            <a:spLocks noGrp="1"/>
          </p:cNvSpPr>
          <p:nvPr>
            <p:ph type="sldNum" idx="12"/>
          </p:nvPr>
        </p:nvSpPr>
        <p:spPr>
          <a:xfrm>
            <a:off x="3912333" y="8731391"/>
            <a:ext cx="2992836" cy="461188"/>
          </a:xfrm>
          <a:prstGeom prst="rect">
            <a:avLst/>
          </a:prstGeom>
          <a:noFill/>
          <a:ln>
            <a:noFill/>
          </a:ln>
        </p:spPr>
        <p:txBody>
          <a:bodyPr spcFirstLastPara="1" wrap="square" lIns="91971" tIns="45986" rIns="91971" bIns="45986" anchor="b" anchorCtr="0">
            <a:noAutofit/>
          </a:bodyPr>
          <a:lstStyle/>
          <a:p>
            <a:pPr algn="r">
              <a:buSzPts val="1400"/>
            </a:pPr>
            <a:fld id="{00000000-1234-1234-1234-123412341234}" type="slidenum">
              <a:rPr lang="en-US"/>
              <a:pPr algn="r">
                <a:buSzPts val="1400"/>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8:notes"/>
          <p:cNvSpPr>
            <a:spLocks noGrp="1" noRot="1" noChangeAspect="1"/>
          </p:cNvSpPr>
          <p:nvPr>
            <p:ph type="sldImg" idx="2"/>
          </p:nvPr>
        </p:nvSpPr>
        <p:spPr>
          <a:xfrm>
            <a:off x="693738" y="1147763"/>
            <a:ext cx="5507037" cy="3098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48:notes"/>
          <p:cNvSpPr txBox="1">
            <a:spLocks noGrp="1"/>
          </p:cNvSpPr>
          <p:nvPr>
            <p:ph type="body" idx="1"/>
          </p:nvPr>
        </p:nvSpPr>
        <p:spPr>
          <a:xfrm>
            <a:off x="689541" y="4418634"/>
            <a:ext cx="5516326" cy="3615397"/>
          </a:xfrm>
          <a:prstGeom prst="rect">
            <a:avLst/>
          </a:prstGeom>
          <a:noFill/>
          <a:ln>
            <a:noFill/>
          </a:ln>
        </p:spPr>
        <p:txBody>
          <a:bodyPr spcFirstLastPara="1" wrap="square" lIns="91846" tIns="45910" rIns="91846" bIns="45910" anchor="t" anchorCtr="0">
            <a:noAutofit/>
          </a:bodyPr>
          <a:lstStyle/>
          <a:p>
            <a:pPr marL="0" indent="0"/>
            <a:endParaRPr lang="en-US" sz="1200" dirty="0">
              <a:latin typeface="Calibri"/>
              <a:ea typeface="Calibri"/>
              <a:cs typeface="Calibri"/>
            </a:endParaRPr>
          </a:p>
        </p:txBody>
      </p:sp>
      <p:sp>
        <p:nvSpPr>
          <p:cNvPr id="349" name="Google Shape;349;p48:notes"/>
          <p:cNvSpPr txBox="1">
            <a:spLocks noGrp="1"/>
          </p:cNvSpPr>
          <p:nvPr>
            <p:ph type="sldNum" idx="12"/>
          </p:nvPr>
        </p:nvSpPr>
        <p:spPr>
          <a:xfrm>
            <a:off x="3905802" y="8720906"/>
            <a:ext cx="2988010" cy="460585"/>
          </a:xfrm>
          <a:prstGeom prst="rect">
            <a:avLst/>
          </a:prstGeom>
          <a:noFill/>
          <a:ln>
            <a:noFill/>
          </a:ln>
        </p:spPr>
        <p:txBody>
          <a:bodyPr spcFirstLastPara="1" wrap="square" lIns="91846" tIns="45910" rIns="91846" bIns="45910" anchor="b" anchorCtr="0">
            <a:noAutofit/>
          </a:bodyPr>
          <a:lstStyle/>
          <a:p>
            <a:pPr algn="r">
              <a:buSzPts val="1400"/>
            </a:pPr>
            <a:fld id="{00000000-1234-1234-1234-123412341234}" type="slidenum">
              <a:rPr lang="en-US"/>
              <a:pPr algn="r">
                <a:buSzPts val="1400"/>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0:notes"/>
          <p:cNvSpPr>
            <a:spLocks noGrp="1" noRot="1" noChangeAspect="1"/>
          </p:cNvSpPr>
          <p:nvPr>
            <p:ph type="sldImg" idx="2"/>
          </p:nvPr>
        </p:nvSpPr>
        <p:spPr>
          <a:xfrm>
            <a:off x="744538" y="1177925"/>
            <a:ext cx="5653087" cy="3181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0:notes"/>
          <p:cNvSpPr txBox="1">
            <a:spLocks noGrp="1"/>
          </p:cNvSpPr>
          <p:nvPr>
            <p:ph type="body" idx="1"/>
          </p:nvPr>
        </p:nvSpPr>
        <p:spPr>
          <a:xfrm>
            <a:off x="714122" y="4536772"/>
            <a:ext cx="5712973" cy="3712059"/>
          </a:xfrm>
          <a:prstGeom prst="rect">
            <a:avLst/>
          </a:prstGeom>
          <a:noFill/>
          <a:ln>
            <a:noFill/>
          </a:ln>
        </p:spPr>
        <p:txBody>
          <a:bodyPr spcFirstLastPara="1" wrap="square" lIns="94633" tIns="47292" rIns="94633" bIns="47292" anchor="t" anchorCtr="0">
            <a:noAutofit/>
          </a:bodyPr>
          <a:lstStyle/>
          <a:p>
            <a:pPr marL="0" indent="0">
              <a:buClr>
                <a:schemeClr val="dk1"/>
              </a:buClr>
            </a:pPr>
            <a:endParaRPr lang="en-US" dirty="0">
              <a:ea typeface="Calibri"/>
              <a:cs typeface="Calibri"/>
            </a:endParaRPr>
          </a:p>
        </p:txBody>
      </p:sp>
      <p:sp>
        <p:nvSpPr>
          <p:cNvPr id="395" name="Google Shape;395;p20:notes"/>
          <p:cNvSpPr txBox="1">
            <a:spLocks noGrp="1"/>
          </p:cNvSpPr>
          <p:nvPr>
            <p:ph type="sldNum" idx="12"/>
          </p:nvPr>
        </p:nvSpPr>
        <p:spPr>
          <a:xfrm>
            <a:off x="4045036" y="8954069"/>
            <a:ext cx="3094527" cy="472899"/>
          </a:xfrm>
          <a:prstGeom prst="rect">
            <a:avLst/>
          </a:prstGeom>
          <a:noFill/>
          <a:ln>
            <a:noFill/>
          </a:ln>
        </p:spPr>
        <p:txBody>
          <a:bodyPr spcFirstLastPara="1" wrap="square" lIns="94633" tIns="47292" rIns="94633" bIns="47292" anchor="b" anchorCtr="0">
            <a:noAutofit/>
          </a:bodyPr>
          <a:lstStyle/>
          <a:p>
            <a:pPr algn="r">
              <a:buSzPts val="1400"/>
            </a:pPr>
            <a:fld id="{00000000-1234-1234-1234-123412341234}" type="slidenum">
              <a:rPr lang="en-US"/>
              <a:pPr algn="r">
                <a:buSzPts val="1400"/>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d82172d9e9_0_67: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2d82172d9e9_0_67:notes"/>
          <p:cNvSpPr txBox="1">
            <a:spLocks noGrp="1"/>
          </p:cNvSpPr>
          <p:nvPr>
            <p:ph type="body" idx="1"/>
          </p:nvPr>
        </p:nvSpPr>
        <p:spPr>
          <a:xfrm>
            <a:off x="702310" y="4421822"/>
            <a:ext cx="5618581" cy="4189246"/>
          </a:xfrm>
          <a:prstGeom prst="rect">
            <a:avLst/>
          </a:prstGeom>
          <a:noFill/>
          <a:ln>
            <a:noFill/>
          </a:ln>
        </p:spPr>
        <p:txBody>
          <a:bodyPr spcFirstLastPara="1" wrap="square" lIns="93302" tIns="46639" rIns="93302" bIns="46639" anchor="t" anchorCtr="0">
            <a:noAutofit/>
          </a:bodyPr>
          <a:lstStyle/>
          <a:p>
            <a:pPr marL="0" indent="0">
              <a:lnSpc>
                <a:spcPct val="107000"/>
              </a:lnSpc>
              <a:spcAft>
                <a:spcPts val="804"/>
              </a:spcAft>
            </a:pPr>
            <a:endParaRPr lang="en-US" sz="1100" b="1" dirty="0">
              <a:solidFill>
                <a:srgbClr val="444444"/>
              </a:solidFill>
            </a:endParaRPr>
          </a:p>
        </p:txBody>
      </p:sp>
      <p:sp>
        <p:nvSpPr>
          <p:cNvPr id="381" name="Google Shape;381;g2d82172d9e9_0_67:notes"/>
          <p:cNvSpPr txBox="1">
            <a:spLocks noGrp="1"/>
          </p:cNvSpPr>
          <p:nvPr>
            <p:ph type="sldNum" idx="12"/>
          </p:nvPr>
        </p:nvSpPr>
        <p:spPr>
          <a:xfrm>
            <a:off x="3978131" y="8842029"/>
            <a:ext cx="3043209" cy="465405"/>
          </a:xfrm>
          <a:prstGeom prst="rect">
            <a:avLst/>
          </a:prstGeom>
          <a:noFill/>
          <a:ln>
            <a:noFill/>
          </a:ln>
        </p:spPr>
        <p:txBody>
          <a:bodyPr spcFirstLastPara="1" wrap="square" lIns="93302" tIns="46639" rIns="93302" bIns="46639" anchor="b" anchorCtr="0">
            <a:noAutofit/>
          </a:bodyPr>
          <a:lstStyle/>
          <a:p>
            <a:pPr>
              <a:buSzPts val="1400"/>
            </a:pPr>
            <a:fld id="{00000000-1234-1234-1234-123412341234}" type="slidenum">
              <a:rPr lang="en-US"/>
              <a:pPr>
                <a:buSzPts val="1400"/>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c90161c_3_92:notes"/>
          <p:cNvSpPr>
            <a:spLocks noGrp="1" noRot="1" noChangeAspect="1"/>
          </p:cNvSpPr>
          <p:nvPr>
            <p:ph type="sldImg" idx="2"/>
          </p:nvPr>
        </p:nvSpPr>
        <p:spPr>
          <a:xfrm>
            <a:off x="693738" y="1147763"/>
            <a:ext cx="5507037" cy="3098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3de8c90161c_3_92:notes"/>
          <p:cNvSpPr txBox="1">
            <a:spLocks noGrp="1"/>
          </p:cNvSpPr>
          <p:nvPr>
            <p:ph type="body" idx="1"/>
          </p:nvPr>
        </p:nvSpPr>
        <p:spPr>
          <a:xfrm>
            <a:off x="689541" y="4418634"/>
            <a:ext cx="5516326" cy="3615397"/>
          </a:xfrm>
          <a:prstGeom prst="rect">
            <a:avLst/>
          </a:prstGeom>
          <a:noFill/>
          <a:ln>
            <a:noFill/>
          </a:ln>
        </p:spPr>
        <p:txBody>
          <a:bodyPr spcFirstLastPara="1" wrap="square" lIns="91846" tIns="45910" rIns="91846" bIns="45910" anchor="t" anchorCtr="0">
            <a:noAutofit/>
          </a:bodyPr>
          <a:lstStyle/>
          <a:p>
            <a:pPr marL="0" indent="0">
              <a:buClr>
                <a:schemeClr val="dk1"/>
              </a:buClr>
              <a:buSzPts val="1200"/>
            </a:pPr>
            <a:endParaRPr lang="en-US" sz="1200" dirty="0">
              <a:latin typeface="Calibri"/>
              <a:ea typeface="Calibri"/>
              <a:cs typeface="Calibri"/>
            </a:endParaRPr>
          </a:p>
        </p:txBody>
      </p:sp>
      <p:sp>
        <p:nvSpPr>
          <p:cNvPr id="121" name="Google Shape;121;g3de8c90161c_3_92:notes"/>
          <p:cNvSpPr txBox="1">
            <a:spLocks noGrp="1"/>
          </p:cNvSpPr>
          <p:nvPr>
            <p:ph type="sldNum" idx="12"/>
          </p:nvPr>
        </p:nvSpPr>
        <p:spPr>
          <a:xfrm>
            <a:off x="3905802" y="8720906"/>
            <a:ext cx="2988010" cy="460585"/>
          </a:xfrm>
          <a:prstGeom prst="rect">
            <a:avLst/>
          </a:prstGeom>
          <a:noFill/>
          <a:ln>
            <a:noFill/>
          </a:ln>
        </p:spPr>
        <p:txBody>
          <a:bodyPr spcFirstLastPara="1" wrap="square" lIns="91846" tIns="45910" rIns="91846" bIns="45910" anchor="b" anchorCtr="0">
            <a:noAutofit/>
          </a:bodyPr>
          <a:lstStyle/>
          <a:p>
            <a:pPr algn="r">
              <a:buClr>
                <a:schemeClr val="dk1"/>
              </a:buClr>
              <a:buSzPts val="1200"/>
            </a:pPr>
            <a:fld id="{00000000-1234-1234-1234-123412341234}" type="slidenum">
              <a:rPr lang="en-US"/>
              <a:pPr algn="r">
                <a:buClr>
                  <a:schemeClr val="dk1"/>
                </a:buClr>
                <a:buSzPts val="1200"/>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c7c165aed_0_42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35c7c165aed_0_422:notes"/>
          <p:cNvSpPr txBox="1">
            <a:spLocks noGrp="1"/>
          </p:cNvSpPr>
          <p:nvPr>
            <p:ph type="body" idx="1"/>
          </p:nvPr>
        </p:nvSpPr>
        <p:spPr>
          <a:xfrm>
            <a:off x="702310" y="4421822"/>
            <a:ext cx="5618581" cy="4189246"/>
          </a:xfrm>
          <a:prstGeom prst="rect">
            <a:avLst/>
          </a:prstGeom>
          <a:noFill/>
          <a:ln>
            <a:noFill/>
          </a:ln>
        </p:spPr>
        <p:txBody>
          <a:bodyPr spcFirstLastPara="1" wrap="square" lIns="93302" tIns="46639" rIns="93302" bIns="46639" anchor="t" anchorCtr="0">
            <a:noAutofit/>
          </a:bodyPr>
          <a:lstStyle/>
          <a:p>
            <a:pPr marL="0" indent="0">
              <a:lnSpc>
                <a:spcPct val="107000"/>
              </a:lnSpc>
              <a:spcAft>
                <a:spcPts val="804"/>
              </a:spcAft>
            </a:pPr>
            <a:endParaRPr lang="en-US" sz="1200" dirty="0">
              <a:latin typeface="Calibri"/>
              <a:ea typeface="Calibri"/>
              <a:cs typeface="Calibri"/>
            </a:endParaRPr>
          </a:p>
        </p:txBody>
      </p:sp>
      <p:sp>
        <p:nvSpPr>
          <p:cNvPr id="403" name="Google Shape;403;g35c7c165aed_0_422:notes"/>
          <p:cNvSpPr txBox="1">
            <a:spLocks noGrp="1"/>
          </p:cNvSpPr>
          <p:nvPr>
            <p:ph type="sldNum" idx="12"/>
          </p:nvPr>
        </p:nvSpPr>
        <p:spPr>
          <a:xfrm>
            <a:off x="3978131" y="8842029"/>
            <a:ext cx="3043209" cy="465405"/>
          </a:xfrm>
          <a:prstGeom prst="rect">
            <a:avLst/>
          </a:prstGeom>
          <a:noFill/>
          <a:ln>
            <a:noFill/>
          </a:ln>
        </p:spPr>
        <p:txBody>
          <a:bodyPr spcFirstLastPara="1" wrap="square" lIns="93302" tIns="46639" rIns="93302" bIns="46639" anchor="b" anchorCtr="0">
            <a:noAutofit/>
          </a:bodyPr>
          <a:lstStyle/>
          <a:p>
            <a:pPr>
              <a:buSzPts val="1400"/>
            </a:pPr>
            <a:fld id="{00000000-1234-1234-1234-123412341234}" type="slidenum">
              <a:rPr lang="en-US"/>
              <a:pPr>
                <a:buSzPts val="1400"/>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de8c90161c_3_67: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3de8c90161c_3_67:notes"/>
          <p:cNvSpPr txBox="1">
            <a:spLocks noGrp="1"/>
          </p:cNvSpPr>
          <p:nvPr>
            <p:ph type="body" idx="1"/>
          </p:nvPr>
        </p:nvSpPr>
        <p:spPr>
          <a:xfrm>
            <a:off x="701138" y="4474624"/>
            <a:ext cx="5609230" cy="3661184"/>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dirty="0">
              <a:ea typeface="Calibri"/>
              <a:cs typeface="Calibri"/>
            </a:endParaRPr>
          </a:p>
        </p:txBody>
      </p:sp>
      <p:sp>
        <p:nvSpPr>
          <p:cNvPr id="424" name="Google Shape;424;g3de8c90161c_3_67:notes"/>
          <p:cNvSpPr txBox="1">
            <a:spLocks noGrp="1"/>
          </p:cNvSpPr>
          <p:nvPr>
            <p:ph type="sldNum" idx="12"/>
          </p:nvPr>
        </p:nvSpPr>
        <p:spPr>
          <a:xfrm>
            <a:off x="3971490" y="8831411"/>
            <a:ext cx="3038383" cy="466308"/>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a:extLst>
            <a:ext uri="{FF2B5EF4-FFF2-40B4-BE49-F238E27FC236}">
              <a16:creationId xmlns:a16="http://schemas.microsoft.com/office/drawing/2014/main" id="{35AB8B28-85C4-3997-3FCC-46445D7CB28A}"/>
            </a:ext>
          </a:extLst>
        </p:cNvPr>
        <p:cNvGrpSpPr/>
        <p:nvPr/>
      </p:nvGrpSpPr>
      <p:grpSpPr>
        <a:xfrm>
          <a:off x="0" y="0"/>
          <a:ext cx="0" cy="0"/>
          <a:chOff x="0" y="0"/>
          <a:chExt cx="0" cy="0"/>
        </a:xfrm>
      </p:grpSpPr>
      <p:sp>
        <p:nvSpPr>
          <p:cNvPr id="422" name="Google Shape;422;g3de8c90161c_3_67:notes">
            <a:extLst>
              <a:ext uri="{FF2B5EF4-FFF2-40B4-BE49-F238E27FC236}">
                <a16:creationId xmlns:a16="http://schemas.microsoft.com/office/drawing/2014/main" id="{5FD84ADA-6D0A-C454-E5D4-732A486C7959}"/>
              </a:ext>
            </a:extLst>
          </p:cNvPr>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3de8c90161c_3_67:notes">
            <a:extLst>
              <a:ext uri="{FF2B5EF4-FFF2-40B4-BE49-F238E27FC236}">
                <a16:creationId xmlns:a16="http://schemas.microsoft.com/office/drawing/2014/main" id="{CF1EEB16-91F3-0B0F-D04B-9ECAF02BF13E}"/>
              </a:ext>
            </a:extLst>
          </p:cNvPr>
          <p:cNvSpPr txBox="1">
            <a:spLocks noGrp="1"/>
          </p:cNvSpPr>
          <p:nvPr>
            <p:ph type="body" idx="1"/>
          </p:nvPr>
        </p:nvSpPr>
        <p:spPr>
          <a:xfrm>
            <a:off x="701138" y="4474624"/>
            <a:ext cx="5609230" cy="3661184"/>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r>
              <a:rPr lang="en-US" sz="1200">
                <a:ea typeface="Calibri"/>
                <a:cs typeface="Calibri"/>
                <a:sym typeface="Calibri"/>
              </a:rPr>
              <a:t>ement</a:t>
            </a:r>
            <a:r>
              <a:rPr lang="en-US" sz="1200">
                <a:ea typeface="Calibri"/>
                <a:cs typeface="Calibri"/>
              </a:rPr>
              <a:t> agencies on helping these locations become better ready to meet the needs of older adults in emergencies and disasters. </a:t>
            </a:r>
            <a:endParaRPr lang="en-US" sz="1200">
              <a:ea typeface="Calibri"/>
            </a:endParaRPr>
          </a:p>
        </p:txBody>
      </p:sp>
      <p:sp>
        <p:nvSpPr>
          <p:cNvPr id="424" name="Google Shape;424;g3de8c90161c_3_67:notes">
            <a:extLst>
              <a:ext uri="{FF2B5EF4-FFF2-40B4-BE49-F238E27FC236}">
                <a16:creationId xmlns:a16="http://schemas.microsoft.com/office/drawing/2014/main" id="{760099A1-C605-F4C6-5EA5-EC6BC24F745C}"/>
              </a:ext>
            </a:extLst>
          </p:cNvPr>
          <p:cNvSpPr txBox="1">
            <a:spLocks noGrp="1"/>
          </p:cNvSpPr>
          <p:nvPr>
            <p:ph type="sldNum" idx="12"/>
          </p:nvPr>
        </p:nvSpPr>
        <p:spPr>
          <a:xfrm>
            <a:off x="3971490" y="8831411"/>
            <a:ext cx="3038383" cy="466308"/>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22</a:t>
            </a:fld>
            <a:endParaRPr/>
          </a:p>
        </p:txBody>
      </p:sp>
    </p:spTree>
    <p:extLst>
      <p:ext uri="{BB962C8B-B14F-4D97-AF65-F5344CB8AC3E}">
        <p14:creationId xmlns:p14="http://schemas.microsoft.com/office/powerpoint/2010/main" val="601195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de8c90161c_3_81: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3de8c90161c_3_81:notes"/>
          <p:cNvSpPr txBox="1">
            <a:spLocks noGrp="1"/>
          </p:cNvSpPr>
          <p:nvPr>
            <p:ph type="body" idx="1"/>
          </p:nvPr>
        </p:nvSpPr>
        <p:spPr>
          <a:xfrm>
            <a:off x="701138" y="4474624"/>
            <a:ext cx="5609230" cy="3661184"/>
          </a:xfrm>
          <a:prstGeom prst="rect">
            <a:avLst/>
          </a:prstGeom>
          <a:noFill/>
          <a:ln>
            <a:noFill/>
          </a:ln>
        </p:spPr>
        <p:txBody>
          <a:bodyPr spcFirstLastPara="1" wrap="square" lIns="93152" tIns="46563" rIns="93152" bIns="46563" anchor="t" anchorCtr="0">
            <a:noAutofit/>
          </a:bodyPr>
          <a:lstStyle/>
          <a:p>
            <a:pPr marL="0" indent="0">
              <a:buClr>
                <a:schemeClr val="dk1"/>
              </a:buClr>
            </a:pPr>
            <a:endParaRPr lang="en-US" dirty="0">
              <a:solidFill>
                <a:srgbClr val="000000"/>
              </a:solidFill>
              <a:ea typeface="Calibri"/>
              <a:cs typeface="Calibri"/>
            </a:endParaRPr>
          </a:p>
        </p:txBody>
      </p:sp>
      <p:sp>
        <p:nvSpPr>
          <p:cNvPr id="432" name="Google Shape;432;g3de8c90161c_3_81:notes"/>
          <p:cNvSpPr txBox="1">
            <a:spLocks noGrp="1"/>
          </p:cNvSpPr>
          <p:nvPr>
            <p:ph type="sldNum" idx="12"/>
          </p:nvPr>
        </p:nvSpPr>
        <p:spPr>
          <a:xfrm>
            <a:off x="3971490" y="8831411"/>
            <a:ext cx="3038383" cy="466308"/>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de8c90161c_3_74: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3de8c90161c_3_74:notes"/>
          <p:cNvSpPr txBox="1">
            <a:spLocks noGrp="1"/>
          </p:cNvSpPr>
          <p:nvPr>
            <p:ph type="body" idx="1"/>
          </p:nvPr>
        </p:nvSpPr>
        <p:spPr>
          <a:xfrm>
            <a:off x="701138" y="4474624"/>
            <a:ext cx="5609230" cy="3661184"/>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dirty="0">
              <a:latin typeface="Calibri"/>
              <a:ea typeface="Calibri"/>
              <a:cs typeface="Calibri"/>
            </a:endParaRPr>
          </a:p>
        </p:txBody>
      </p:sp>
      <p:sp>
        <p:nvSpPr>
          <p:cNvPr id="440" name="Google Shape;440;g3de8c90161c_3_74:notes"/>
          <p:cNvSpPr txBox="1">
            <a:spLocks noGrp="1"/>
          </p:cNvSpPr>
          <p:nvPr>
            <p:ph type="sldNum" idx="12"/>
          </p:nvPr>
        </p:nvSpPr>
        <p:spPr>
          <a:xfrm>
            <a:off x="3971490" y="8831411"/>
            <a:ext cx="3038383" cy="466308"/>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a:extLst>
            <a:ext uri="{FF2B5EF4-FFF2-40B4-BE49-F238E27FC236}">
              <a16:creationId xmlns:a16="http://schemas.microsoft.com/office/drawing/2014/main" id="{627B8971-EC50-B192-8987-E69ABD878777}"/>
            </a:ext>
          </a:extLst>
        </p:cNvPr>
        <p:cNvGrpSpPr/>
        <p:nvPr/>
      </p:nvGrpSpPr>
      <p:grpSpPr>
        <a:xfrm>
          <a:off x="0" y="0"/>
          <a:ext cx="0" cy="0"/>
          <a:chOff x="0" y="0"/>
          <a:chExt cx="0" cy="0"/>
        </a:xfrm>
      </p:grpSpPr>
      <p:sp>
        <p:nvSpPr>
          <p:cNvPr id="438" name="Google Shape;438;g3de8c90161c_3_74:notes">
            <a:extLst>
              <a:ext uri="{FF2B5EF4-FFF2-40B4-BE49-F238E27FC236}">
                <a16:creationId xmlns:a16="http://schemas.microsoft.com/office/drawing/2014/main" id="{F783FD5F-1691-7EFD-9867-38953740C6FA}"/>
              </a:ext>
            </a:extLst>
          </p:cNvPr>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3de8c90161c_3_74:notes">
            <a:extLst>
              <a:ext uri="{FF2B5EF4-FFF2-40B4-BE49-F238E27FC236}">
                <a16:creationId xmlns:a16="http://schemas.microsoft.com/office/drawing/2014/main" id="{EFB9A585-6DC4-DA7A-9DA4-11A8C614DCA4}"/>
              </a:ext>
            </a:extLst>
          </p:cNvPr>
          <p:cNvSpPr txBox="1">
            <a:spLocks noGrp="1"/>
          </p:cNvSpPr>
          <p:nvPr>
            <p:ph type="body" idx="1"/>
          </p:nvPr>
        </p:nvSpPr>
        <p:spPr>
          <a:xfrm>
            <a:off x="701138" y="4474624"/>
            <a:ext cx="5609230" cy="3661184"/>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dirty="0">
              <a:latin typeface="Calibri"/>
              <a:ea typeface="Calibri"/>
              <a:cs typeface="Calibri"/>
            </a:endParaRPr>
          </a:p>
        </p:txBody>
      </p:sp>
      <p:sp>
        <p:nvSpPr>
          <p:cNvPr id="440" name="Google Shape;440;g3de8c90161c_3_74:notes">
            <a:extLst>
              <a:ext uri="{FF2B5EF4-FFF2-40B4-BE49-F238E27FC236}">
                <a16:creationId xmlns:a16="http://schemas.microsoft.com/office/drawing/2014/main" id="{ABAF854E-5BBA-874E-0310-F34A218D76AC}"/>
              </a:ext>
            </a:extLst>
          </p:cNvPr>
          <p:cNvSpPr txBox="1">
            <a:spLocks noGrp="1"/>
          </p:cNvSpPr>
          <p:nvPr>
            <p:ph type="sldNum" idx="12"/>
          </p:nvPr>
        </p:nvSpPr>
        <p:spPr>
          <a:xfrm>
            <a:off x="3971490" y="8831411"/>
            <a:ext cx="3038383" cy="466308"/>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25</a:t>
            </a:fld>
            <a:endParaRPr/>
          </a:p>
        </p:txBody>
      </p:sp>
    </p:spTree>
    <p:extLst>
      <p:ext uri="{BB962C8B-B14F-4D97-AF65-F5344CB8AC3E}">
        <p14:creationId xmlns:p14="http://schemas.microsoft.com/office/powerpoint/2010/main" val="4139370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a:extLst>
            <a:ext uri="{FF2B5EF4-FFF2-40B4-BE49-F238E27FC236}">
              <a16:creationId xmlns:a16="http://schemas.microsoft.com/office/drawing/2014/main" id="{357F5B44-B72A-EF15-E494-1A646127EA7A}"/>
            </a:ext>
          </a:extLst>
        </p:cNvPr>
        <p:cNvGrpSpPr/>
        <p:nvPr/>
      </p:nvGrpSpPr>
      <p:grpSpPr>
        <a:xfrm>
          <a:off x="0" y="0"/>
          <a:ext cx="0" cy="0"/>
          <a:chOff x="0" y="0"/>
          <a:chExt cx="0" cy="0"/>
        </a:xfrm>
      </p:grpSpPr>
      <p:sp>
        <p:nvSpPr>
          <p:cNvPr id="438" name="Google Shape;438;g3de8c90161c_3_74:notes">
            <a:extLst>
              <a:ext uri="{FF2B5EF4-FFF2-40B4-BE49-F238E27FC236}">
                <a16:creationId xmlns:a16="http://schemas.microsoft.com/office/drawing/2014/main" id="{3F74FE0F-0FE0-CA17-EE36-D15C68E4F1D7}"/>
              </a:ext>
            </a:extLst>
          </p:cNvPr>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3de8c90161c_3_74:notes">
            <a:extLst>
              <a:ext uri="{FF2B5EF4-FFF2-40B4-BE49-F238E27FC236}">
                <a16:creationId xmlns:a16="http://schemas.microsoft.com/office/drawing/2014/main" id="{7074CEE6-4A31-90A8-B3CE-9045C2B225B2}"/>
              </a:ext>
            </a:extLst>
          </p:cNvPr>
          <p:cNvSpPr txBox="1">
            <a:spLocks noGrp="1"/>
          </p:cNvSpPr>
          <p:nvPr>
            <p:ph type="body" idx="1"/>
          </p:nvPr>
        </p:nvSpPr>
        <p:spPr>
          <a:xfrm>
            <a:off x="701138" y="4474624"/>
            <a:ext cx="5609230" cy="3661184"/>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dirty="0">
              <a:latin typeface="Calibri"/>
              <a:ea typeface="Calibri"/>
              <a:cs typeface="Calibri"/>
            </a:endParaRPr>
          </a:p>
        </p:txBody>
      </p:sp>
      <p:sp>
        <p:nvSpPr>
          <p:cNvPr id="440" name="Google Shape;440;g3de8c90161c_3_74:notes">
            <a:extLst>
              <a:ext uri="{FF2B5EF4-FFF2-40B4-BE49-F238E27FC236}">
                <a16:creationId xmlns:a16="http://schemas.microsoft.com/office/drawing/2014/main" id="{24FFA423-2B53-9935-0AA4-59C05ABEC99E}"/>
              </a:ext>
            </a:extLst>
          </p:cNvPr>
          <p:cNvSpPr txBox="1">
            <a:spLocks noGrp="1"/>
          </p:cNvSpPr>
          <p:nvPr>
            <p:ph type="sldNum" idx="12"/>
          </p:nvPr>
        </p:nvSpPr>
        <p:spPr>
          <a:xfrm>
            <a:off x="3971490" y="8831411"/>
            <a:ext cx="3038383" cy="466308"/>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26</a:t>
            </a:fld>
            <a:endParaRPr/>
          </a:p>
        </p:txBody>
      </p:sp>
    </p:spTree>
    <p:extLst>
      <p:ext uri="{BB962C8B-B14F-4D97-AF65-F5344CB8AC3E}">
        <p14:creationId xmlns:p14="http://schemas.microsoft.com/office/powerpoint/2010/main" val="1691757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a:extLst>
            <a:ext uri="{FF2B5EF4-FFF2-40B4-BE49-F238E27FC236}">
              <a16:creationId xmlns:a16="http://schemas.microsoft.com/office/drawing/2014/main" id="{4287BA30-FB68-233C-C260-2B0C1A0FFADB}"/>
            </a:ext>
          </a:extLst>
        </p:cNvPr>
        <p:cNvGrpSpPr/>
        <p:nvPr/>
      </p:nvGrpSpPr>
      <p:grpSpPr>
        <a:xfrm>
          <a:off x="0" y="0"/>
          <a:ext cx="0" cy="0"/>
          <a:chOff x="0" y="0"/>
          <a:chExt cx="0" cy="0"/>
        </a:xfrm>
      </p:grpSpPr>
      <p:sp>
        <p:nvSpPr>
          <p:cNvPr id="438" name="Google Shape;438;g3de8c90161c_3_74:notes">
            <a:extLst>
              <a:ext uri="{FF2B5EF4-FFF2-40B4-BE49-F238E27FC236}">
                <a16:creationId xmlns:a16="http://schemas.microsoft.com/office/drawing/2014/main" id="{96AF944B-522E-E1E9-30BE-4CD5926210F2}"/>
              </a:ext>
            </a:extLst>
          </p:cNvPr>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3de8c90161c_3_74:notes">
            <a:extLst>
              <a:ext uri="{FF2B5EF4-FFF2-40B4-BE49-F238E27FC236}">
                <a16:creationId xmlns:a16="http://schemas.microsoft.com/office/drawing/2014/main" id="{F45B2123-A213-E3A5-9299-F987E670233D}"/>
              </a:ext>
            </a:extLst>
          </p:cNvPr>
          <p:cNvSpPr txBox="1">
            <a:spLocks noGrp="1"/>
          </p:cNvSpPr>
          <p:nvPr>
            <p:ph type="body" idx="1"/>
          </p:nvPr>
        </p:nvSpPr>
        <p:spPr>
          <a:xfrm>
            <a:off x="701138" y="4474624"/>
            <a:ext cx="5609230" cy="3661184"/>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dirty="0">
              <a:latin typeface="Calibri"/>
              <a:ea typeface="Calibri"/>
              <a:cs typeface="Calibri"/>
            </a:endParaRPr>
          </a:p>
        </p:txBody>
      </p:sp>
      <p:sp>
        <p:nvSpPr>
          <p:cNvPr id="440" name="Google Shape;440;g3de8c90161c_3_74:notes">
            <a:extLst>
              <a:ext uri="{FF2B5EF4-FFF2-40B4-BE49-F238E27FC236}">
                <a16:creationId xmlns:a16="http://schemas.microsoft.com/office/drawing/2014/main" id="{5476065B-6751-C10A-6132-72E2EBAC06F2}"/>
              </a:ext>
            </a:extLst>
          </p:cNvPr>
          <p:cNvSpPr txBox="1">
            <a:spLocks noGrp="1"/>
          </p:cNvSpPr>
          <p:nvPr>
            <p:ph type="sldNum" idx="12"/>
          </p:nvPr>
        </p:nvSpPr>
        <p:spPr>
          <a:xfrm>
            <a:off x="3971490" y="8831411"/>
            <a:ext cx="3038383" cy="466308"/>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27</a:t>
            </a:fld>
            <a:endParaRPr/>
          </a:p>
        </p:txBody>
      </p:sp>
    </p:spTree>
    <p:extLst>
      <p:ext uri="{BB962C8B-B14F-4D97-AF65-F5344CB8AC3E}">
        <p14:creationId xmlns:p14="http://schemas.microsoft.com/office/powerpoint/2010/main" val="4228403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d5e43f8cb4_0_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3d5e43f8cb4_0_0:notes"/>
          <p:cNvSpPr txBox="1">
            <a:spLocks noGrp="1"/>
          </p:cNvSpPr>
          <p:nvPr>
            <p:ph type="body" idx="1"/>
          </p:nvPr>
        </p:nvSpPr>
        <p:spPr>
          <a:xfrm>
            <a:off x="702310" y="4421822"/>
            <a:ext cx="5618581" cy="4189246"/>
          </a:xfrm>
          <a:prstGeom prst="rect">
            <a:avLst/>
          </a:prstGeom>
        </p:spPr>
        <p:txBody>
          <a:bodyPr spcFirstLastPara="1" wrap="square" lIns="93302" tIns="46639" rIns="93302" bIns="46639" anchor="t" anchorCtr="0">
            <a:noAutofit/>
          </a:bodyPr>
          <a:lstStyle/>
          <a:p>
            <a:pPr marL="0" indent="0" defTabSz="918606"/>
            <a:endParaRPr lang="en-US" dirty="0"/>
          </a:p>
        </p:txBody>
      </p:sp>
      <p:sp>
        <p:nvSpPr>
          <p:cNvPr id="418" name="Google Shape;418;g3d5e43f8cb4_0_0:notes"/>
          <p:cNvSpPr txBox="1">
            <a:spLocks noGrp="1"/>
          </p:cNvSpPr>
          <p:nvPr>
            <p:ph type="sldNum" idx="12"/>
          </p:nvPr>
        </p:nvSpPr>
        <p:spPr>
          <a:xfrm>
            <a:off x="3978131" y="8842029"/>
            <a:ext cx="3043209" cy="465405"/>
          </a:xfrm>
          <a:prstGeom prst="rect">
            <a:avLst/>
          </a:prstGeom>
        </p:spPr>
        <p:txBody>
          <a:bodyPr spcFirstLastPara="1" wrap="square" lIns="93302" tIns="46639" rIns="93302" bIns="46639" anchor="b" anchorCtr="0">
            <a:noAutofit/>
          </a:bodyPr>
          <a:lstStyle/>
          <a:p>
            <a:pPr algn="r">
              <a:buSzPts val="1200"/>
            </a:pPr>
            <a:fld id="{00000000-1234-1234-1234-123412341234}" type="slidenum">
              <a:rPr lang="en-US"/>
              <a:pPr algn="r">
                <a:buSzPts val="1200"/>
              </a:p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a:extLst>
            <a:ext uri="{FF2B5EF4-FFF2-40B4-BE49-F238E27FC236}">
              <a16:creationId xmlns:a16="http://schemas.microsoft.com/office/drawing/2014/main" id="{A7D4203C-3EA9-F02E-7DE5-5AE928EDCB0D}"/>
            </a:ext>
          </a:extLst>
        </p:cNvPr>
        <p:cNvGrpSpPr/>
        <p:nvPr/>
      </p:nvGrpSpPr>
      <p:grpSpPr>
        <a:xfrm>
          <a:off x="0" y="0"/>
          <a:ext cx="0" cy="0"/>
          <a:chOff x="0" y="0"/>
          <a:chExt cx="0" cy="0"/>
        </a:xfrm>
      </p:grpSpPr>
      <p:sp>
        <p:nvSpPr>
          <p:cNvPr id="446" name="Google Shape;446;p54:notes">
            <a:extLst>
              <a:ext uri="{FF2B5EF4-FFF2-40B4-BE49-F238E27FC236}">
                <a16:creationId xmlns:a16="http://schemas.microsoft.com/office/drawing/2014/main" id="{8F459301-6323-2B75-2054-23B33E7818C2}"/>
              </a:ext>
            </a:extLst>
          </p:cNvPr>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54:notes">
            <a:extLst>
              <a:ext uri="{FF2B5EF4-FFF2-40B4-BE49-F238E27FC236}">
                <a16:creationId xmlns:a16="http://schemas.microsoft.com/office/drawing/2014/main" id="{CAADECB4-2840-634C-9E92-92F8E7B7D412}"/>
              </a:ext>
            </a:extLst>
          </p:cNvPr>
          <p:cNvSpPr txBox="1">
            <a:spLocks noGrp="1"/>
          </p:cNvSpPr>
          <p:nvPr>
            <p:ph type="body" idx="1"/>
          </p:nvPr>
        </p:nvSpPr>
        <p:spPr>
          <a:xfrm>
            <a:off x="701138" y="4474624"/>
            <a:ext cx="5609100" cy="3661208"/>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dirty="0">
              <a:latin typeface="Calibri"/>
              <a:ea typeface="Calibri"/>
              <a:cs typeface="Calibri"/>
            </a:endParaRPr>
          </a:p>
        </p:txBody>
      </p:sp>
      <p:sp>
        <p:nvSpPr>
          <p:cNvPr id="448" name="Google Shape;448;p54:notes">
            <a:extLst>
              <a:ext uri="{FF2B5EF4-FFF2-40B4-BE49-F238E27FC236}">
                <a16:creationId xmlns:a16="http://schemas.microsoft.com/office/drawing/2014/main" id="{CD0286EF-1339-75A2-479C-9AA9D2CCE4D0}"/>
              </a:ext>
            </a:extLst>
          </p:cNvPr>
          <p:cNvSpPr txBox="1">
            <a:spLocks noGrp="1"/>
          </p:cNvSpPr>
          <p:nvPr>
            <p:ph type="sldNum" idx="12"/>
          </p:nvPr>
        </p:nvSpPr>
        <p:spPr>
          <a:xfrm>
            <a:off x="3971490" y="8831411"/>
            <a:ext cx="3038262" cy="466421"/>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29</a:t>
            </a:fld>
            <a:endParaRPr/>
          </a:p>
        </p:txBody>
      </p:sp>
    </p:spTree>
    <p:extLst>
      <p:ext uri="{BB962C8B-B14F-4D97-AF65-F5344CB8AC3E}">
        <p14:creationId xmlns:p14="http://schemas.microsoft.com/office/powerpoint/2010/main" val="280812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a:extLst>
            <a:ext uri="{FF2B5EF4-FFF2-40B4-BE49-F238E27FC236}">
              <a16:creationId xmlns:a16="http://schemas.microsoft.com/office/drawing/2014/main" id="{B9A55D39-5797-2179-8E08-B8D35415B4D5}"/>
            </a:ext>
          </a:extLst>
        </p:cNvPr>
        <p:cNvGrpSpPr/>
        <p:nvPr/>
      </p:nvGrpSpPr>
      <p:grpSpPr>
        <a:xfrm>
          <a:off x="0" y="0"/>
          <a:ext cx="0" cy="0"/>
          <a:chOff x="0" y="0"/>
          <a:chExt cx="0" cy="0"/>
        </a:xfrm>
      </p:grpSpPr>
      <p:sp>
        <p:nvSpPr>
          <p:cNvPr id="119" name="Google Shape;119;g3de8c90161c_3_92:notes">
            <a:extLst>
              <a:ext uri="{FF2B5EF4-FFF2-40B4-BE49-F238E27FC236}">
                <a16:creationId xmlns:a16="http://schemas.microsoft.com/office/drawing/2014/main" id="{21496840-0B80-948B-AD1C-3E74EEE12F59}"/>
              </a:ext>
            </a:extLst>
          </p:cNvPr>
          <p:cNvSpPr>
            <a:spLocks noGrp="1" noRot="1" noChangeAspect="1"/>
          </p:cNvSpPr>
          <p:nvPr>
            <p:ph type="sldImg" idx="2"/>
          </p:nvPr>
        </p:nvSpPr>
        <p:spPr>
          <a:xfrm>
            <a:off x="693738" y="1147763"/>
            <a:ext cx="5507037" cy="3098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3de8c90161c_3_92:notes">
            <a:extLst>
              <a:ext uri="{FF2B5EF4-FFF2-40B4-BE49-F238E27FC236}">
                <a16:creationId xmlns:a16="http://schemas.microsoft.com/office/drawing/2014/main" id="{C3843B8F-0D58-DF5D-3BF0-F98B75DCA919}"/>
              </a:ext>
            </a:extLst>
          </p:cNvPr>
          <p:cNvSpPr txBox="1">
            <a:spLocks noGrp="1"/>
          </p:cNvSpPr>
          <p:nvPr>
            <p:ph type="body" idx="1"/>
          </p:nvPr>
        </p:nvSpPr>
        <p:spPr>
          <a:xfrm>
            <a:off x="689541" y="4418634"/>
            <a:ext cx="5516326" cy="3615397"/>
          </a:xfrm>
          <a:prstGeom prst="rect">
            <a:avLst/>
          </a:prstGeom>
          <a:noFill/>
          <a:ln>
            <a:noFill/>
          </a:ln>
        </p:spPr>
        <p:txBody>
          <a:bodyPr spcFirstLastPara="1" wrap="square" lIns="91846" tIns="45910" rIns="91846" bIns="45910" anchor="t" anchorCtr="0">
            <a:noAutofit/>
          </a:bodyPr>
          <a:lstStyle/>
          <a:p>
            <a:pPr marL="0" indent="0">
              <a:buClr>
                <a:schemeClr val="dk1"/>
              </a:buClr>
              <a:buSzPts val="1200"/>
            </a:pPr>
            <a:endParaRPr lang="en-US" sz="1200" dirty="0">
              <a:latin typeface="Calibri"/>
              <a:ea typeface="Calibri"/>
              <a:cs typeface="Calibri"/>
            </a:endParaRPr>
          </a:p>
        </p:txBody>
      </p:sp>
      <p:sp>
        <p:nvSpPr>
          <p:cNvPr id="121" name="Google Shape;121;g3de8c90161c_3_92:notes">
            <a:extLst>
              <a:ext uri="{FF2B5EF4-FFF2-40B4-BE49-F238E27FC236}">
                <a16:creationId xmlns:a16="http://schemas.microsoft.com/office/drawing/2014/main" id="{0FB66729-8EA4-D339-C47B-A5180AE38D75}"/>
              </a:ext>
            </a:extLst>
          </p:cNvPr>
          <p:cNvSpPr txBox="1">
            <a:spLocks noGrp="1"/>
          </p:cNvSpPr>
          <p:nvPr>
            <p:ph type="sldNum" idx="12"/>
          </p:nvPr>
        </p:nvSpPr>
        <p:spPr>
          <a:xfrm>
            <a:off x="3905802" y="8720906"/>
            <a:ext cx="2988010" cy="460585"/>
          </a:xfrm>
          <a:prstGeom prst="rect">
            <a:avLst/>
          </a:prstGeom>
          <a:noFill/>
          <a:ln>
            <a:noFill/>
          </a:ln>
        </p:spPr>
        <p:txBody>
          <a:bodyPr spcFirstLastPara="1" wrap="square" lIns="91846" tIns="45910" rIns="91846" bIns="45910" anchor="b" anchorCtr="0">
            <a:noAutofit/>
          </a:bodyPr>
          <a:lstStyle/>
          <a:p>
            <a:pPr algn="r">
              <a:buClr>
                <a:schemeClr val="dk1"/>
              </a:buClr>
              <a:buSzPts val="1200"/>
            </a:pPr>
            <a:fld id="{00000000-1234-1234-1234-123412341234}" type="slidenum">
              <a:rPr lang="en-US"/>
              <a:pPr algn="r">
                <a:buClr>
                  <a:schemeClr val="dk1"/>
                </a:buClr>
                <a:buSzPts val="1200"/>
              </a:pPr>
              <a:t>3</a:t>
            </a:fld>
            <a:endParaRPr/>
          </a:p>
        </p:txBody>
      </p:sp>
    </p:spTree>
    <p:extLst>
      <p:ext uri="{BB962C8B-B14F-4D97-AF65-F5344CB8AC3E}">
        <p14:creationId xmlns:p14="http://schemas.microsoft.com/office/powerpoint/2010/main" val="3696814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a:extLst>
            <a:ext uri="{FF2B5EF4-FFF2-40B4-BE49-F238E27FC236}">
              <a16:creationId xmlns:a16="http://schemas.microsoft.com/office/drawing/2014/main" id="{8A580A09-C239-E05A-01C2-E21497CAA9F6}"/>
            </a:ext>
          </a:extLst>
        </p:cNvPr>
        <p:cNvGrpSpPr/>
        <p:nvPr/>
      </p:nvGrpSpPr>
      <p:grpSpPr>
        <a:xfrm>
          <a:off x="0" y="0"/>
          <a:ext cx="0" cy="0"/>
          <a:chOff x="0" y="0"/>
          <a:chExt cx="0" cy="0"/>
        </a:xfrm>
      </p:grpSpPr>
      <p:sp>
        <p:nvSpPr>
          <p:cNvPr id="446" name="Google Shape;446;p54:notes">
            <a:extLst>
              <a:ext uri="{FF2B5EF4-FFF2-40B4-BE49-F238E27FC236}">
                <a16:creationId xmlns:a16="http://schemas.microsoft.com/office/drawing/2014/main" id="{6F826F3F-AC51-08FB-B9E2-A05A0D0912EC}"/>
              </a:ext>
            </a:extLst>
          </p:cNvPr>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54:notes">
            <a:extLst>
              <a:ext uri="{FF2B5EF4-FFF2-40B4-BE49-F238E27FC236}">
                <a16:creationId xmlns:a16="http://schemas.microsoft.com/office/drawing/2014/main" id="{A3E23DB4-34D0-1CB2-2DB8-B811FB5252FD}"/>
              </a:ext>
            </a:extLst>
          </p:cNvPr>
          <p:cNvSpPr txBox="1">
            <a:spLocks noGrp="1"/>
          </p:cNvSpPr>
          <p:nvPr>
            <p:ph type="body" idx="1"/>
          </p:nvPr>
        </p:nvSpPr>
        <p:spPr>
          <a:xfrm>
            <a:off x="701138" y="4474624"/>
            <a:ext cx="5609100" cy="3661208"/>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dirty="0">
              <a:latin typeface="Calibri"/>
              <a:ea typeface="Calibri"/>
              <a:cs typeface="Calibri"/>
            </a:endParaRPr>
          </a:p>
        </p:txBody>
      </p:sp>
      <p:sp>
        <p:nvSpPr>
          <p:cNvPr id="448" name="Google Shape;448;p54:notes">
            <a:extLst>
              <a:ext uri="{FF2B5EF4-FFF2-40B4-BE49-F238E27FC236}">
                <a16:creationId xmlns:a16="http://schemas.microsoft.com/office/drawing/2014/main" id="{41EBB869-46C5-8D1D-D0D9-29A7C4AB28B8}"/>
              </a:ext>
            </a:extLst>
          </p:cNvPr>
          <p:cNvSpPr txBox="1">
            <a:spLocks noGrp="1"/>
          </p:cNvSpPr>
          <p:nvPr>
            <p:ph type="sldNum" idx="12"/>
          </p:nvPr>
        </p:nvSpPr>
        <p:spPr>
          <a:xfrm>
            <a:off x="3971490" y="8831411"/>
            <a:ext cx="3038262" cy="466421"/>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30</a:t>
            </a:fld>
            <a:endParaRPr/>
          </a:p>
        </p:txBody>
      </p:sp>
    </p:spTree>
    <p:extLst>
      <p:ext uri="{BB962C8B-B14F-4D97-AF65-F5344CB8AC3E}">
        <p14:creationId xmlns:p14="http://schemas.microsoft.com/office/powerpoint/2010/main" val="179998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a:extLst>
            <a:ext uri="{FF2B5EF4-FFF2-40B4-BE49-F238E27FC236}">
              <a16:creationId xmlns:a16="http://schemas.microsoft.com/office/drawing/2014/main" id="{EBE6DE06-E613-F527-8C26-2C1E09D69022}"/>
            </a:ext>
          </a:extLst>
        </p:cNvPr>
        <p:cNvGrpSpPr/>
        <p:nvPr/>
      </p:nvGrpSpPr>
      <p:grpSpPr>
        <a:xfrm>
          <a:off x="0" y="0"/>
          <a:ext cx="0" cy="0"/>
          <a:chOff x="0" y="0"/>
          <a:chExt cx="0" cy="0"/>
        </a:xfrm>
      </p:grpSpPr>
      <p:sp>
        <p:nvSpPr>
          <p:cNvPr id="446" name="Google Shape;446;p54:notes">
            <a:extLst>
              <a:ext uri="{FF2B5EF4-FFF2-40B4-BE49-F238E27FC236}">
                <a16:creationId xmlns:a16="http://schemas.microsoft.com/office/drawing/2014/main" id="{37932A8B-AE36-EF05-5264-A68DE2B3B555}"/>
              </a:ext>
            </a:extLst>
          </p:cNvPr>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54:notes">
            <a:extLst>
              <a:ext uri="{FF2B5EF4-FFF2-40B4-BE49-F238E27FC236}">
                <a16:creationId xmlns:a16="http://schemas.microsoft.com/office/drawing/2014/main" id="{F59496BD-5F3F-18E1-56FD-0BE64EAF4938}"/>
              </a:ext>
            </a:extLst>
          </p:cNvPr>
          <p:cNvSpPr txBox="1">
            <a:spLocks noGrp="1"/>
          </p:cNvSpPr>
          <p:nvPr>
            <p:ph type="body" idx="1"/>
          </p:nvPr>
        </p:nvSpPr>
        <p:spPr>
          <a:xfrm>
            <a:off x="701138" y="4474624"/>
            <a:ext cx="5609100" cy="3661208"/>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dirty="0">
              <a:latin typeface="Calibri"/>
              <a:ea typeface="Calibri"/>
              <a:cs typeface="Calibri"/>
            </a:endParaRPr>
          </a:p>
        </p:txBody>
      </p:sp>
      <p:sp>
        <p:nvSpPr>
          <p:cNvPr id="448" name="Google Shape;448;p54:notes">
            <a:extLst>
              <a:ext uri="{FF2B5EF4-FFF2-40B4-BE49-F238E27FC236}">
                <a16:creationId xmlns:a16="http://schemas.microsoft.com/office/drawing/2014/main" id="{15975662-278B-6116-068D-46B2DE705A18}"/>
              </a:ext>
            </a:extLst>
          </p:cNvPr>
          <p:cNvSpPr txBox="1">
            <a:spLocks noGrp="1"/>
          </p:cNvSpPr>
          <p:nvPr>
            <p:ph type="sldNum" idx="12"/>
          </p:nvPr>
        </p:nvSpPr>
        <p:spPr>
          <a:xfrm>
            <a:off x="3971490" y="8831411"/>
            <a:ext cx="3038262" cy="466421"/>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31</a:t>
            </a:fld>
            <a:endParaRPr/>
          </a:p>
        </p:txBody>
      </p:sp>
    </p:spTree>
    <p:extLst>
      <p:ext uri="{BB962C8B-B14F-4D97-AF65-F5344CB8AC3E}">
        <p14:creationId xmlns:p14="http://schemas.microsoft.com/office/powerpoint/2010/main" val="3093617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a:extLst>
            <a:ext uri="{FF2B5EF4-FFF2-40B4-BE49-F238E27FC236}">
              <a16:creationId xmlns:a16="http://schemas.microsoft.com/office/drawing/2014/main" id="{2A597E60-1296-78D9-ED5E-130A83F192FD}"/>
            </a:ext>
          </a:extLst>
        </p:cNvPr>
        <p:cNvGrpSpPr/>
        <p:nvPr/>
      </p:nvGrpSpPr>
      <p:grpSpPr>
        <a:xfrm>
          <a:off x="0" y="0"/>
          <a:ext cx="0" cy="0"/>
          <a:chOff x="0" y="0"/>
          <a:chExt cx="0" cy="0"/>
        </a:xfrm>
      </p:grpSpPr>
      <p:sp>
        <p:nvSpPr>
          <p:cNvPr id="446" name="Google Shape;446;p54:notes">
            <a:extLst>
              <a:ext uri="{FF2B5EF4-FFF2-40B4-BE49-F238E27FC236}">
                <a16:creationId xmlns:a16="http://schemas.microsoft.com/office/drawing/2014/main" id="{F3542319-AE36-66D6-1C05-E11F3905FD6C}"/>
              </a:ext>
            </a:extLst>
          </p:cNvPr>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54:notes">
            <a:extLst>
              <a:ext uri="{FF2B5EF4-FFF2-40B4-BE49-F238E27FC236}">
                <a16:creationId xmlns:a16="http://schemas.microsoft.com/office/drawing/2014/main" id="{C13DE067-D39C-3B86-23C8-783732703CB4}"/>
              </a:ext>
            </a:extLst>
          </p:cNvPr>
          <p:cNvSpPr txBox="1">
            <a:spLocks noGrp="1"/>
          </p:cNvSpPr>
          <p:nvPr>
            <p:ph type="body" idx="1"/>
          </p:nvPr>
        </p:nvSpPr>
        <p:spPr>
          <a:xfrm>
            <a:off x="701138" y="4474624"/>
            <a:ext cx="5609100" cy="3661208"/>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a:latin typeface="Calibri"/>
              <a:ea typeface="Calibri"/>
              <a:cs typeface="Calibri"/>
            </a:endParaRPr>
          </a:p>
        </p:txBody>
      </p:sp>
      <p:sp>
        <p:nvSpPr>
          <p:cNvPr id="448" name="Google Shape;448;p54:notes">
            <a:extLst>
              <a:ext uri="{FF2B5EF4-FFF2-40B4-BE49-F238E27FC236}">
                <a16:creationId xmlns:a16="http://schemas.microsoft.com/office/drawing/2014/main" id="{225FB7BE-DC21-D383-127C-9EC93D8F7498}"/>
              </a:ext>
            </a:extLst>
          </p:cNvPr>
          <p:cNvSpPr txBox="1">
            <a:spLocks noGrp="1"/>
          </p:cNvSpPr>
          <p:nvPr>
            <p:ph type="sldNum" idx="12"/>
          </p:nvPr>
        </p:nvSpPr>
        <p:spPr>
          <a:xfrm>
            <a:off x="3971490" y="8831411"/>
            <a:ext cx="3038262" cy="466421"/>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32</a:t>
            </a:fld>
            <a:endParaRPr/>
          </a:p>
        </p:txBody>
      </p:sp>
    </p:spTree>
    <p:extLst>
      <p:ext uri="{BB962C8B-B14F-4D97-AF65-F5344CB8AC3E}">
        <p14:creationId xmlns:p14="http://schemas.microsoft.com/office/powerpoint/2010/main" val="3810709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de8c90161c_3_19: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3de8c90161c_3_19:notes"/>
          <p:cNvSpPr txBox="1">
            <a:spLocks noGrp="1"/>
          </p:cNvSpPr>
          <p:nvPr>
            <p:ph type="body" idx="1"/>
          </p:nvPr>
        </p:nvSpPr>
        <p:spPr>
          <a:xfrm>
            <a:off x="701138" y="4474624"/>
            <a:ext cx="5609230" cy="3661184"/>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dirty="0">
              <a:latin typeface="Calibri"/>
              <a:ea typeface="Calibri"/>
              <a:cs typeface="Calibri"/>
            </a:endParaRPr>
          </a:p>
        </p:txBody>
      </p:sp>
      <p:sp>
        <p:nvSpPr>
          <p:cNvPr id="460" name="Google Shape;460;g3de8c90161c_3_19:notes"/>
          <p:cNvSpPr txBox="1">
            <a:spLocks noGrp="1"/>
          </p:cNvSpPr>
          <p:nvPr>
            <p:ph type="sldNum" idx="12"/>
          </p:nvPr>
        </p:nvSpPr>
        <p:spPr>
          <a:xfrm>
            <a:off x="3971490" y="8831411"/>
            <a:ext cx="3038383" cy="466308"/>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a:extLst>
            <a:ext uri="{FF2B5EF4-FFF2-40B4-BE49-F238E27FC236}">
              <a16:creationId xmlns:a16="http://schemas.microsoft.com/office/drawing/2014/main" id="{D7D9C82F-9FE6-E90A-C5D6-0784048F5862}"/>
            </a:ext>
          </a:extLst>
        </p:cNvPr>
        <p:cNvGrpSpPr/>
        <p:nvPr/>
      </p:nvGrpSpPr>
      <p:grpSpPr>
        <a:xfrm>
          <a:off x="0" y="0"/>
          <a:ext cx="0" cy="0"/>
          <a:chOff x="0" y="0"/>
          <a:chExt cx="0" cy="0"/>
        </a:xfrm>
      </p:grpSpPr>
      <p:sp>
        <p:nvSpPr>
          <p:cNvPr id="458" name="Google Shape;458;g3de8c90161c_3_19:notes">
            <a:extLst>
              <a:ext uri="{FF2B5EF4-FFF2-40B4-BE49-F238E27FC236}">
                <a16:creationId xmlns:a16="http://schemas.microsoft.com/office/drawing/2014/main" id="{3DE4D180-5DF7-A131-992D-64FAB5E04748}"/>
              </a:ext>
            </a:extLst>
          </p:cNvPr>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3de8c90161c_3_19:notes">
            <a:extLst>
              <a:ext uri="{FF2B5EF4-FFF2-40B4-BE49-F238E27FC236}">
                <a16:creationId xmlns:a16="http://schemas.microsoft.com/office/drawing/2014/main" id="{ED78DC45-88CC-D1F4-E971-E92839E7E960}"/>
              </a:ext>
            </a:extLst>
          </p:cNvPr>
          <p:cNvSpPr txBox="1">
            <a:spLocks noGrp="1"/>
          </p:cNvSpPr>
          <p:nvPr>
            <p:ph type="body" idx="1"/>
          </p:nvPr>
        </p:nvSpPr>
        <p:spPr>
          <a:xfrm>
            <a:off x="701138" y="4474624"/>
            <a:ext cx="5609230" cy="3661184"/>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dirty="0">
              <a:latin typeface="Calibri"/>
              <a:ea typeface="Calibri"/>
              <a:cs typeface="Calibri"/>
            </a:endParaRPr>
          </a:p>
        </p:txBody>
      </p:sp>
      <p:sp>
        <p:nvSpPr>
          <p:cNvPr id="460" name="Google Shape;460;g3de8c90161c_3_19:notes">
            <a:extLst>
              <a:ext uri="{FF2B5EF4-FFF2-40B4-BE49-F238E27FC236}">
                <a16:creationId xmlns:a16="http://schemas.microsoft.com/office/drawing/2014/main" id="{3F99A971-A29B-4E41-D20E-FF441B355675}"/>
              </a:ext>
            </a:extLst>
          </p:cNvPr>
          <p:cNvSpPr txBox="1">
            <a:spLocks noGrp="1"/>
          </p:cNvSpPr>
          <p:nvPr>
            <p:ph type="sldNum" idx="12"/>
          </p:nvPr>
        </p:nvSpPr>
        <p:spPr>
          <a:xfrm>
            <a:off x="3971490" y="8831411"/>
            <a:ext cx="3038383" cy="466308"/>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34</a:t>
            </a:fld>
            <a:endParaRPr/>
          </a:p>
        </p:txBody>
      </p:sp>
    </p:spTree>
    <p:extLst>
      <p:ext uri="{BB962C8B-B14F-4D97-AF65-F5344CB8AC3E}">
        <p14:creationId xmlns:p14="http://schemas.microsoft.com/office/powerpoint/2010/main" val="1480220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a:extLst>
            <a:ext uri="{FF2B5EF4-FFF2-40B4-BE49-F238E27FC236}">
              <a16:creationId xmlns:a16="http://schemas.microsoft.com/office/drawing/2014/main" id="{DC185CD4-B95D-9078-B75C-9D6194F920C1}"/>
            </a:ext>
          </a:extLst>
        </p:cNvPr>
        <p:cNvGrpSpPr/>
        <p:nvPr/>
      </p:nvGrpSpPr>
      <p:grpSpPr>
        <a:xfrm>
          <a:off x="0" y="0"/>
          <a:ext cx="0" cy="0"/>
          <a:chOff x="0" y="0"/>
          <a:chExt cx="0" cy="0"/>
        </a:xfrm>
      </p:grpSpPr>
      <p:sp>
        <p:nvSpPr>
          <p:cNvPr id="458" name="Google Shape;458;g3de8c90161c_3_19:notes">
            <a:extLst>
              <a:ext uri="{FF2B5EF4-FFF2-40B4-BE49-F238E27FC236}">
                <a16:creationId xmlns:a16="http://schemas.microsoft.com/office/drawing/2014/main" id="{AD093696-A711-C8E7-3F93-67C658D114C8}"/>
              </a:ext>
            </a:extLst>
          </p:cNvPr>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3de8c90161c_3_19:notes">
            <a:extLst>
              <a:ext uri="{FF2B5EF4-FFF2-40B4-BE49-F238E27FC236}">
                <a16:creationId xmlns:a16="http://schemas.microsoft.com/office/drawing/2014/main" id="{63A1E5C9-BA65-36A0-1BC3-0222092A79DF}"/>
              </a:ext>
            </a:extLst>
          </p:cNvPr>
          <p:cNvSpPr txBox="1">
            <a:spLocks noGrp="1"/>
          </p:cNvSpPr>
          <p:nvPr>
            <p:ph type="body" idx="1"/>
          </p:nvPr>
        </p:nvSpPr>
        <p:spPr>
          <a:xfrm>
            <a:off x="701138" y="4474624"/>
            <a:ext cx="5609230" cy="3661184"/>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dirty="0">
              <a:latin typeface="Calibri"/>
              <a:ea typeface="Calibri"/>
              <a:cs typeface="Calibri"/>
            </a:endParaRPr>
          </a:p>
        </p:txBody>
      </p:sp>
      <p:sp>
        <p:nvSpPr>
          <p:cNvPr id="460" name="Google Shape;460;g3de8c90161c_3_19:notes">
            <a:extLst>
              <a:ext uri="{FF2B5EF4-FFF2-40B4-BE49-F238E27FC236}">
                <a16:creationId xmlns:a16="http://schemas.microsoft.com/office/drawing/2014/main" id="{B7FDE46C-A712-2706-9D9E-7878DE73A389}"/>
              </a:ext>
            </a:extLst>
          </p:cNvPr>
          <p:cNvSpPr txBox="1">
            <a:spLocks noGrp="1"/>
          </p:cNvSpPr>
          <p:nvPr>
            <p:ph type="sldNum" idx="12"/>
          </p:nvPr>
        </p:nvSpPr>
        <p:spPr>
          <a:xfrm>
            <a:off x="3971490" y="8831411"/>
            <a:ext cx="3038383" cy="466308"/>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35</a:t>
            </a:fld>
            <a:endParaRPr/>
          </a:p>
        </p:txBody>
      </p:sp>
    </p:spTree>
    <p:extLst>
      <p:ext uri="{BB962C8B-B14F-4D97-AF65-F5344CB8AC3E}">
        <p14:creationId xmlns:p14="http://schemas.microsoft.com/office/powerpoint/2010/main" val="1234149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43:notes"/>
          <p:cNvSpPr txBox="1">
            <a:spLocks noGrp="1"/>
          </p:cNvSpPr>
          <p:nvPr>
            <p:ph type="body" idx="1"/>
          </p:nvPr>
        </p:nvSpPr>
        <p:spPr>
          <a:xfrm>
            <a:off x="702310" y="4480005"/>
            <a:ext cx="5618480" cy="3665458"/>
          </a:xfrm>
          <a:prstGeom prst="rect">
            <a:avLst/>
          </a:prstGeom>
          <a:noFill/>
          <a:ln>
            <a:noFill/>
          </a:ln>
        </p:spPr>
        <p:txBody>
          <a:bodyPr spcFirstLastPara="1" wrap="square" lIns="93277" tIns="46613" rIns="93277" bIns="46613" anchor="t" anchorCtr="0">
            <a:noAutofit/>
          </a:bodyPr>
          <a:lstStyle/>
          <a:p>
            <a:pPr marL="0" indent="0"/>
            <a:endParaRPr/>
          </a:p>
        </p:txBody>
      </p:sp>
      <p:sp>
        <p:nvSpPr>
          <p:cNvPr id="494" name="Google Shape;494;p43:notes"/>
          <p:cNvSpPr txBox="1">
            <a:spLocks noGrp="1"/>
          </p:cNvSpPr>
          <p:nvPr>
            <p:ph type="sldNum" idx="12"/>
          </p:nvPr>
        </p:nvSpPr>
        <p:spPr>
          <a:xfrm>
            <a:off x="3978132" y="8842030"/>
            <a:ext cx="3043343" cy="467071"/>
          </a:xfrm>
          <a:prstGeom prst="rect">
            <a:avLst/>
          </a:prstGeom>
          <a:noFill/>
          <a:ln>
            <a:noFill/>
          </a:ln>
        </p:spPr>
        <p:txBody>
          <a:bodyPr spcFirstLastPara="1" wrap="square" lIns="93277" tIns="46613" rIns="93277" bIns="46613" anchor="b" anchorCtr="0">
            <a:noAutofit/>
          </a:bodyPr>
          <a:lstStyle/>
          <a:p>
            <a:pPr algn="r">
              <a:buSzPts val="1400"/>
            </a:pPr>
            <a:fld id="{00000000-1234-1234-1234-123412341234}" type="slidenum">
              <a:rPr lang="en-US"/>
              <a:pPr algn="r">
                <a:buSzPts val="1400"/>
              </a:p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de8c90161c_3_6: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3de8c90161c_3_6:notes"/>
          <p:cNvSpPr txBox="1">
            <a:spLocks noGrp="1"/>
          </p:cNvSpPr>
          <p:nvPr>
            <p:ph type="body" idx="1"/>
          </p:nvPr>
        </p:nvSpPr>
        <p:spPr>
          <a:xfrm>
            <a:off x="701138" y="4474624"/>
            <a:ext cx="5609230" cy="3661184"/>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dirty="0">
              <a:latin typeface="Calibri"/>
              <a:ea typeface="Calibri"/>
              <a:cs typeface="Calibri"/>
            </a:endParaRPr>
          </a:p>
        </p:txBody>
      </p:sp>
      <p:sp>
        <p:nvSpPr>
          <p:cNvPr id="476" name="Google Shape;476;g3de8c90161c_3_6:notes"/>
          <p:cNvSpPr txBox="1">
            <a:spLocks noGrp="1"/>
          </p:cNvSpPr>
          <p:nvPr>
            <p:ph type="sldNum" idx="12"/>
          </p:nvPr>
        </p:nvSpPr>
        <p:spPr>
          <a:xfrm>
            <a:off x="3971490" y="8831411"/>
            <a:ext cx="3038383" cy="466308"/>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3436E2F9-792B-3A01-56FC-C65D445888FE}"/>
            </a:ext>
          </a:extLst>
        </p:cNvPr>
        <p:cNvGrpSpPr/>
        <p:nvPr/>
      </p:nvGrpSpPr>
      <p:grpSpPr>
        <a:xfrm>
          <a:off x="0" y="0"/>
          <a:ext cx="0" cy="0"/>
          <a:chOff x="0" y="0"/>
          <a:chExt cx="0" cy="0"/>
        </a:xfrm>
      </p:grpSpPr>
      <p:sp>
        <p:nvSpPr>
          <p:cNvPr id="466" name="Google Shape;466;g3de8c90161c_3_53:notes">
            <a:extLst>
              <a:ext uri="{FF2B5EF4-FFF2-40B4-BE49-F238E27FC236}">
                <a16:creationId xmlns:a16="http://schemas.microsoft.com/office/drawing/2014/main" id="{616F12C2-9815-D6C5-23F3-353A0E4A436B}"/>
              </a:ext>
            </a:extLst>
          </p:cNvPr>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3de8c90161c_3_53:notes">
            <a:extLst>
              <a:ext uri="{FF2B5EF4-FFF2-40B4-BE49-F238E27FC236}">
                <a16:creationId xmlns:a16="http://schemas.microsoft.com/office/drawing/2014/main" id="{48458092-116F-7B7A-7DB9-2CE448B2D73F}"/>
              </a:ext>
            </a:extLst>
          </p:cNvPr>
          <p:cNvSpPr txBox="1">
            <a:spLocks noGrp="1"/>
          </p:cNvSpPr>
          <p:nvPr>
            <p:ph type="body" idx="1"/>
          </p:nvPr>
        </p:nvSpPr>
        <p:spPr>
          <a:xfrm>
            <a:off x="701138" y="4474624"/>
            <a:ext cx="5609230" cy="3661184"/>
          </a:xfrm>
          <a:prstGeom prst="rect">
            <a:avLst/>
          </a:prstGeom>
          <a:noFill/>
          <a:ln>
            <a:noFill/>
          </a:ln>
        </p:spPr>
        <p:txBody>
          <a:bodyPr spcFirstLastPara="1" wrap="square" lIns="93152" tIns="46563" rIns="93152" bIns="46563" anchor="t" anchorCtr="0">
            <a:noAutofit/>
          </a:bodyPr>
          <a:lstStyle/>
          <a:p>
            <a:pPr marL="0" indent="0">
              <a:buClr>
                <a:schemeClr val="dk1"/>
              </a:buClr>
              <a:buSzPts val="1200"/>
            </a:pPr>
            <a:endParaRPr lang="en-US" sz="1200" dirty="0">
              <a:latin typeface="Calibri"/>
              <a:ea typeface="Calibri"/>
              <a:cs typeface="Calibri"/>
            </a:endParaRPr>
          </a:p>
          <a:p>
            <a:pPr marL="0" indent="0">
              <a:buSzPts val="1200"/>
            </a:pPr>
            <a:endParaRPr lang="en-US" sz="1200">
              <a:latin typeface="Calibri"/>
              <a:ea typeface="Calibri"/>
              <a:cs typeface="Calibri"/>
            </a:endParaRPr>
          </a:p>
        </p:txBody>
      </p:sp>
      <p:sp>
        <p:nvSpPr>
          <p:cNvPr id="468" name="Google Shape;468;g3de8c90161c_3_53:notes">
            <a:extLst>
              <a:ext uri="{FF2B5EF4-FFF2-40B4-BE49-F238E27FC236}">
                <a16:creationId xmlns:a16="http://schemas.microsoft.com/office/drawing/2014/main" id="{5BE3F138-E75A-FA54-4D51-98F6E66199A6}"/>
              </a:ext>
            </a:extLst>
          </p:cNvPr>
          <p:cNvSpPr txBox="1">
            <a:spLocks noGrp="1"/>
          </p:cNvSpPr>
          <p:nvPr>
            <p:ph type="sldNum" idx="12"/>
          </p:nvPr>
        </p:nvSpPr>
        <p:spPr>
          <a:xfrm>
            <a:off x="3971490" y="8831411"/>
            <a:ext cx="3038383" cy="466308"/>
          </a:xfrm>
          <a:prstGeom prst="rect">
            <a:avLst/>
          </a:prstGeom>
          <a:noFill/>
          <a:ln>
            <a:noFill/>
          </a:ln>
        </p:spPr>
        <p:txBody>
          <a:bodyPr spcFirstLastPara="1" wrap="square" lIns="93152" tIns="46563" rIns="93152" bIns="46563" anchor="b" anchorCtr="0">
            <a:noAutofit/>
          </a:bodyPr>
          <a:lstStyle/>
          <a:p>
            <a:pPr algn="r">
              <a:buSzPts val="1400"/>
            </a:pPr>
            <a:fld id="{00000000-1234-1234-1234-123412341234}" type="slidenum">
              <a:rPr lang="en-US"/>
              <a:pPr algn="r">
                <a:buSzPts val="1400"/>
              </a:pPr>
              <a:t>38</a:t>
            </a:fld>
            <a:endParaRPr/>
          </a:p>
        </p:txBody>
      </p:sp>
    </p:spTree>
    <p:extLst>
      <p:ext uri="{BB962C8B-B14F-4D97-AF65-F5344CB8AC3E}">
        <p14:creationId xmlns:p14="http://schemas.microsoft.com/office/powerpoint/2010/main" val="3267793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1:notes"/>
          <p:cNvSpPr>
            <a:spLocks noGrp="1" noRot="1" noChangeAspect="1"/>
          </p:cNvSpPr>
          <p:nvPr>
            <p:ph type="sldImg" idx="2"/>
          </p:nvPr>
        </p:nvSpPr>
        <p:spPr>
          <a:xfrm>
            <a:off x="693738" y="1147763"/>
            <a:ext cx="5507037" cy="3098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11:notes"/>
          <p:cNvSpPr txBox="1">
            <a:spLocks noGrp="1"/>
          </p:cNvSpPr>
          <p:nvPr>
            <p:ph type="body" idx="1"/>
          </p:nvPr>
        </p:nvSpPr>
        <p:spPr>
          <a:xfrm>
            <a:off x="689541" y="4418634"/>
            <a:ext cx="5516326" cy="3615397"/>
          </a:xfrm>
          <a:prstGeom prst="rect">
            <a:avLst/>
          </a:prstGeom>
          <a:noFill/>
          <a:ln>
            <a:noFill/>
          </a:ln>
        </p:spPr>
        <p:txBody>
          <a:bodyPr spcFirstLastPara="1" wrap="square" lIns="91846" tIns="45910" rIns="91846" bIns="45910" anchor="t" anchorCtr="0">
            <a:noAutofit/>
          </a:bodyPr>
          <a:lstStyle/>
          <a:p>
            <a:pPr marL="0" indent="0">
              <a:buClr>
                <a:schemeClr val="dk1"/>
              </a:buClr>
              <a:buSzPts val="1200"/>
            </a:pPr>
            <a:endParaRPr lang="en-US" sz="1200" dirty="0">
              <a:latin typeface="Calibri"/>
              <a:ea typeface="Calibri"/>
              <a:cs typeface="Calibri"/>
            </a:endParaRPr>
          </a:p>
        </p:txBody>
      </p:sp>
      <p:sp>
        <p:nvSpPr>
          <p:cNvPr id="129" name="Google Shape;129;p11:notes"/>
          <p:cNvSpPr txBox="1">
            <a:spLocks noGrp="1"/>
          </p:cNvSpPr>
          <p:nvPr>
            <p:ph type="sldNum" idx="12"/>
          </p:nvPr>
        </p:nvSpPr>
        <p:spPr>
          <a:xfrm>
            <a:off x="3905802" y="8720906"/>
            <a:ext cx="2988010" cy="460585"/>
          </a:xfrm>
          <a:prstGeom prst="rect">
            <a:avLst/>
          </a:prstGeom>
          <a:noFill/>
          <a:ln>
            <a:noFill/>
          </a:ln>
        </p:spPr>
        <p:txBody>
          <a:bodyPr spcFirstLastPara="1" wrap="square" lIns="91846" tIns="45910" rIns="91846" bIns="45910" anchor="b" anchorCtr="0">
            <a:noAutofit/>
          </a:bodyPr>
          <a:lstStyle/>
          <a:p>
            <a:pPr algn="r">
              <a:buClr>
                <a:schemeClr val="dk1"/>
              </a:buClr>
              <a:buSzPts val="1200"/>
            </a:pPr>
            <a:fld id="{00000000-1234-1234-1234-123412341234}" type="slidenum">
              <a:rPr lang="en-US"/>
              <a:pPr algn="r">
                <a:buClr>
                  <a:schemeClr val="dk1"/>
                </a:buClr>
                <a:buSzPts val="1200"/>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2:notes"/>
          <p:cNvSpPr txBox="1">
            <a:spLocks noGrp="1"/>
          </p:cNvSpPr>
          <p:nvPr>
            <p:ph type="body" idx="1"/>
          </p:nvPr>
        </p:nvSpPr>
        <p:spPr>
          <a:xfrm>
            <a:off x="701138" y="4474624"/>
            <a:ext cx="5609100" cy="3661208"/>
          </a:xfrm>
          <a:prstGeom prst="rect">
            <a:avLst/>
          </a:prstGeom>
          <a:noFill/>
          <a:ln>
            <a:noFill/>
          </a:ln>
        </p:spPr>
        <p:txBody>
          <a:bodyPr spcFirstLastPara="1" wrap="square" lIns="93152" tIns="46563" rIns="93152" bIns="46563" anchor="t" anchorCtr="0">
            <a:noAutofit/>
          </a:bodyPr>
          <a:lstStyle/>
          <a:p>
            <a:pPr marL="0" indent="0">
              <a:buSzPts val="1100"/>
            </a:pPr>
            <a:endParaRPr lang="en-US" sz="1200" dirty="0">
              <a:latin typeface="Calibri"/>
              <a:ea typeface="Calibri"/>
              <a:cs typeface="Calibri"/>
            </a:endParaRPr>
          </a:p>
        </p:txBody>
      </p:sp>
      <p:sp>
        <p:nvSpPr>
          <p:cNvPr id="137" name="Google Shape;137;p2:notes"/>
          <p:cNvSpPr txBox="1">
            <a:spLocks noGrp="1"/>
          </p:cNvSpPr>
          <p:nvPr>
            <p:ph type="sldNum" idx="12"/>
          </p:nvPr>
        </p:nvSpPr>
        <p:spPr>
          <a:xfrm>
            <a:off x="3971490" y="8831411"/>
            <a:ext cx="3038262" cy="466421"/>
          </a:xfrm>
          <a:prstGeom prst="rect">
            <a:avLst/>
          </a:prstGeom>
          <a:noFill/>
          <a:ln>
            <a:noFill/>
          </a:ln>
        </p:spPr>
        <p:txBody>
          <a:bodyPr spcFirstLastPara="1" wrap="square" lIns="93152" tIns="46563" rIns="93152" bIns="46563" anchor="b" anchorCtr="0">
            <a:noAutofit/>
          </a:bodyPr>
          <a:lstStyle/>
          <a:p>
            <a:pPr algn="r"/>
            <a:fld id="{00000000-1234-1234-1234-123412341234}" type="slidenum">
              <a:rPr lang="en-US"/>
              <a:pPr algn="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c7c165aed_0_6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35c7c165aed_0_67:notes"/>
          <p:cNvSpPr txBox="1">
            <a:spLocks noGrp="1"/>
          </p:cNvSpPr>
          <p:nvPr>
            <p:ph type="body" idx="1"/>
          </p:nvPr>
        </p:nvSpPr>
        <p:spPr>
          <a:xfrm>
            <a:off x="702310" y="4480005"/>
            <a:ext cx="5618581" cy="3665703"/>
          </a:xfrm>
          <a:prstGeom prst="rect">
            <a:avLst/>
          </a:prstGeom>
          <a:noFill/>
          <a:ln>
            <a:noFill/>
          </a:ln>
        </p:spPr>
        <p:txBody>
          <a:bodyPr spcFirstLastPara="1" wrap="square" lIns="93403" tIns="46689" rIns="93403" bIns="46689" anchor="t" anchorCtr="0">
            <a:noAutofit/>
          </a:bodyPr>
          <a:lstStyle/>
          <a:p>
            <a:pPr marL="0" indent="0"/>
            <a:endParaRPr lang="en-US" sz="1200" dirty="0">
              <a:latin typeface="Calibri"/>
              <a:ea typeface="Calibri"/>
              <a:cs typeface="Calibri"/>
            </a:endParaRPr>
          </a:p>
        </p:txBody>
      </p:sp>
      <p:sp>
        <p:nvSpPr>
          <p:cNvPr id="184" name="Google Shape;184;g35c7c165aed_0_67:notes"/>
          <p:cNvSpPr txBox="1">
            <a:spLocks noGrp="1"/>
          </p:cNvSpPr>
          <p:nvPr>
            <p:ph type="sldNum" idx="12"/>
          </p:nvPr>
        </p:nvSpPr>
        <p:spPr>
          <a:xfrm>
            <a:off x="3978131" y="8842029"/>
            <a:ext cx="3043209" cy="466911"/>
          </a:xfrm>
          <a:prstGeom prst="rect">
            <a:avLst/>
          </a:prstGeom>
          <a:noFill/>
          <a:ln>
            <a:noFill/>
          </a:ln>
        </p:spPr>
        <p:txBody>
          <a:bodyPr spcFirstLastPara="1" wrap="square" lIns="93403" tIns="46689" rIns="93403" bIns="46689" anchor="b" anchorCtr="0">
            <a:noAutofit/>
          </a:bodyPr>
          <a:lstStyle/>
          <a:p>
            <a:pPr algn="r">
              <a:buSzPts val="1400"/>
            </a:pPr>
            <a:fld id="{00000000-1234-1234-1234-123412341234}" type="slidenum">
              <a:rPr lang="en-US"/>
              <a:pPr algn="r">
                <a:buSzPts val="14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a:spLocks noGrp="1" noRot="1" noChangeAspect="1"/>
          </p:cNvSpPr>
          <p:nvPr>
            <p:ph type="sldImg" idx="2"/>
          </p:nvPr>
        </p:nvSpPr>
        <p:spPr>
          <a:xfrm>
            <a:off x="693738" y="1147763"/>
            <a:ext cx="5507037" cy="3098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2:notes"/>
          <p:cNvSpPr txBox="1">
            <a:spLocks noGrp="1"/>
          </p:cNvSpPr>
          <p:nvPr>
            <p:ph type="body" idx="1"/>
          </p:nvPr>
        </p:nvSpPr>
        <p:spPr>
          <a:xfrm>
            <a:off x="689541" y="4418634"/>
            <a:ext cx="5516326" cy="3615397"/>
          </a:xfrm>
          <a:prstGeom prst="rect">
            <a:avLst/>
          </a:prstGeom>
          <a:noFill/>
          <a:ln>
            <a:noFill/>
          </a:ln>
        </p:spPr>
        <p:txBody>
          <a:bodyPr spcFirstLastPara="1" wrap="square" lIns="91846" tIns="45910" rIns="91846" bIns="45910" anchor="t" anchorCtr="0">
            <a:noAutofit/>
          </a:bodyPr>
          <a:lstStyle/>
          <a:p>
            <a:pPr marL="0" indent="0"/>
            <a:endParaRPr lang="en-US" sz="1200" dirty="0">
              <a:latin typeface="Calibri"/>
              <a:ea typeface="Calibri"/>
              <a:cs typeface="Calibri"/>
            </a:endParaRPr>
          </a:p>
        </p:txBody>
      </p:sp>
      <p:sp>
        <p:nvSpPr>
          <p:cNvPr id="201" name="Google Shape;201;p12:notes"/>
          <p:cNvSpPr txBox="1">
            <a:spLocks noGrp="1"/>
          </p:cNvSpPr>
          <p:nvPr>
            <p:ph type="sldNum" idx="12"/>
          </p:nvPr>
        </p:nvSpPr>
        <p:spPr>
          <a:xfrm>
            <a:off x="3905802" y="8720906"/>
            <a:ext cx="2988010" cy="460585"/>
          </a:xfrm>
          <a:prstGeom prst="rect">
            <a:avLst/>
          </a:prstGeom>
          <a:noFill/>
          <a:ln>
            <a:noFill/>
          </a:ln>
        </p:spPr>
        <p:txBody>
          <a:bodyPr spcFirstLastPara="1" wrap="square" lIns="91846" tIns="45910" rIns="91846" bIns="45910" anchor="b" anchorCtr="0">
            <a:noAutofit/>
          </a:bodyPr>
          <a:lstStyle/>
          <a:p>
            <a:pPr algn="r">
              <a:buSzPts val="1400"/>
            </a:pPr>
            <a:fld id="{00000000-1234-1234-1234-123412341234}" type="slidenum">
              <a:rPr lang="en-US"/>
              <a:pPr algn="r">
                <a:buSzPts val="1400"/>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40:notes"/>
          <p:cNvSpPr txBox="1">
            <a:spLocks noGrp="1"/>
          </p:cNvSpPr>
          <p:nvPr>
            <p:ph type="body" idx="1"/>
          </p:nvPr>
        </p:nvSpPr>
        <p:spPr>
          <a:xfrm>
            <a:off x="702310" y="4480005"/>
            <a:ext cx="5618581" cy="3665703"/>
          </a:xfrm>
          <a:prstGeom prst="rect">
            <a:avLst/>
          </a:prstGeom>
          <a:noFill/>
          <a:ln>
            <a:noFill/>
          </a:ln>
        </p:spPr>
        <p:txBody>
          <a:bodyPr spcFirstLastPara="1" wrap="square" lIns="93403" tIns="46689" rIns="93403" bIns="46689" anchor="t" anchorCtr="0">
            <a:noAutofit/>
          </a:bodyPr>
          <a:lstStyle/>
          <a:p>
            <a:pPr marL="0" indent="0"/>
            <a:endParaRPr lang="en-US" sz="1200" dirty="0">
              <a:latin typeface="Calibri"/>
              <a:ea typeface="Calibri"/>
              <a:cs typeface="Calibri"/>
            </a:endParaRPr>
          </a:p>
        </p:txBody>
      </p:sp>
      <p:sp>
        <p:nvSpPr>
          <p:cNvPr id="210" name="Google Shape;210;p40:notes"/>
          <p:cNvSpPr txBox="1">
            <a:spLocks noGrp="1"/>
          </p:cNvSpPr>
          <p:nvPr>
            <p:ph type="sldNum" idx="12"/>
          </p:nvPr>
        </p:nvSpPr>
        <p:spPr>
          <a:xfrm>
            <a:off x="3978131" y="8842029"/>
            <a:ext cx="3043209" cy="466911"/>
          </a:xfrm>
          <a:prstGeom prst="rect">
            <a:avLst/>
          </a:prstGeom>
          <a:noFill/>
          <a:ln>
            <a:noFill/>
          </a:ln>
        </p:spPr>
        <p:txBody>
          <a:bodyPr spcFirstLastPara="1" wrap="square" lIns="93403" tIns="46689" rIns="93403" bIns="46689" anchor="b" anchorCtr="0">
            <a:noAutofit/>
          </a:bodyPr>
          <a:lstStyle/>
          <a:p>
            <a:pPr algn="r">
              <a:buSzPts val="1400"/>
            </a:pPr>
            <a:fld id="{00000000-1234-1234-1234-123412341234}" type="slidenum">
              <a:rPr lang="en-US"/>
              <a:pPr algn="r">
                <a:buSzPts val="1400"/>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7:notes"/>
          <p:cNvSpPr>
            <a:spLocks noGrp="1" noRot="1" noChangeAspect="1"/>
          </p:cNvSpPr>
          <p:nvPr>
            <p:ph type="sldImg" idx="2"/>
          </p:nvPr>
        </p:nvSpPr>
        <p:spPr>
          <a:xfrm>
            <a:off x="693738" y="1147763"/>
            <a:ext cx="5507037" cy="3098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7:notes"/>
          <p:cNvSpPr txBox="1">
            <a:spLocks noGrp="1"/>
          </p:cNvSpPr>
          <p:nvPr>
            <p:ph type="body" idx="1"/>
          </p:nvPr>
        </p:nvSpPr>
        <p:spPr>
          <a:xfrm>
            <a:off x="689541" y="4418634"/>
            <a:ext cx="5516326" cy="3615397"/>
          </a:xfrm>
          <a:prstGeom prst="rect">
            <a:avLst/>
          </a:prstGeom>
          <a:noFill/>
          <a:ln>
            <a:noFill/>
          </a:ln>
        </p:spPr>
        <p:txBody>
          <a:bodyPr spcFirstLastPara="1" wrap="square" lIns="91846" tIns="45910" rIns="91846" bIns="45910" anchor="t" anchorCtr="0">
            <a:noAutofit/>
          </a:bodyPr>
          <a:lstStyle/>
          <a:p>
            <a:pPr marL="0" indent="0">
              <a:buClr>
                <a:schemeClr val="dk1"/>
              </a:buClr>
              <a:buSzPts val="1200"/>
            </a:pPr>
            <a:endParaRPr lang="en-US" sz="1200" dirty="0">
              <a:latin typeface="Calibri"/>
              <a:ea typeface="Calibri"/>
              <a:cs typeface="Calibri"/>
            </a:endParaRPr>
          </a:p>
        </p:txBody>
      </p:sp>
      <p:sp>
        <p:nvSpPr>
          <p:cNvPr id="233" name="Google Shape;233;p17:notes"/>
          <p:cNvSpPr txBox="1">
            <a:spLocks noGrp="1"/>
          </p:cNvSpPr>
          <p:nvPr>
            <p:ph type="sldNum" idx="12"/>
          </p:nvPr>
        </p:nvSpPr>
        <p:spPr>
          <a:xfrm>
            <a:off x="3905802" y="8720906"/>
            <a:ext cx="2988010" cy="460585"/>
          </a:xfrm>
          <a:prstGeom prst="rect">
            <a:avLst/>
          </a:prstGeom>
          <a:noFill/>
          <a:ln>
            <a:noFill/>
          </a:ln>
        </p:spPr>
        <p:txBody>
          <a:bodyPr spcFirstLastPara="1" wrap="square" lIns="91846" tIns="45910" rIns="91846" bIns="45910" anchor="b" anchorCtr="0">
            <a:noAutofit/>
          </a:bodyPr>
          <a:lstStyle/>
          <a:p>
            <a:pPr algn="r">
              <a:buClr>
                <a:schemeClr val="dk1"/>
              </a:buClr>
              <a:buSzPts val="1200"/>
            </a:pPr>
            <a:fld id="{00000000-1234-1234-1234-123412341234}" type="slidenum">
              <a:rPr lang="en-US"/>
              <a:pPr algn="r">
                <a:buClr>
                  <a:schemeClr val="dk1"/>
                </a:buClr>
                <a:buSzPts val="1200"/>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1152b3e7e42_1_84"/>
          <p:cNvSpPr txBox="1">
            <a:spLocks noGrp="1"/>
          </p:cNvSpPr>
          <p:nvPr>
            <p:ph type="ctrTitle"/>
          </p:nvPr>
        </p:nvSpPr>
        <p:spPr>
          <a:xfrm>
            <a:off x="415503" y="992767"/>
            <a:ext cx="11357700" cy="2736900"/>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1152b3e7e42_1_84"/>
          <p:cNvSpPr txBox="1">
            <a:spLocks noGrp="1"/>
          </p:cNvSpPr>
          <p:nvPr>
            <p:ph type="subTitle" idx="1"/>
          </p:nvPr>
        </p:nvSpPr>
        <p:spPr>
          <a:xfrm>
            <a:off x="415492" y="3778833"/>
            <a:ext cx="11357700" cy="1056900"/>
          </a:xfrm>
          <a:prstGeom prst="rect">
            <a:avLst/>
          </a:prstGeom>
          <a:noFill/>
          <a:ln>
            <a:noFill/>
          </a:ln>
        </p:spPr>
        <p:txBody>
          <a:bodyPr spcFirstLastPara="1" wrap="square" lIns="121875" tIns="121875" rIns="121875" bIns="121875"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1152b3e7e42_1_84"/>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g1152b3e7e42_1_116"/>
          <p:cNvSpPr txBox="1">
            <a:spLocks noGrp="1"/>
          </p:cNvSpPr>
          <p:nvPr>
            <p:ph type="body" idx="1"/>
          </p:nvPr>
        </p:nvSpPr>
        <p:spPr>
          <a:xfrm>
            <a:off x="415492" y="5640767"/>
            <a:ext cx="7996200" cy="806700"/>
          </a:xfrm>
          <a:prstGeom prst="rect">
            <a:avLst/>
          </a:prstGeom>
          <a:noFill/>
          <a:ln>
            <a:noFill/>
          </a:ln>
        </p:spPr>
        <p:txBody>
          <a:bodyPr spcFirstLastPara="1" wrap="square" lIns="121875" tIns="121875" rIns="121875" bIns="121875"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50" name="Google Shape;50;g1152b3e7e42_1_116"/>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g1152b3e7e42_1_119"/>
          <p:cNvSpPr txBox="1">
            <a:spLocks noGrp="1"/>
          </p:cNvSpPr>
          <p:nvPr>
            <p:ph type="title" hasCustomPrompt="1"/>
          </p:nvPr>
        </p:nvSpPr>
        <p:spPr>
          <a:xfrm>
            <a:off x="415492" y="1474833"/>
            <a:ext cx="11357700" cy="2618100"/>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3" name="Google Shape;53;g1152b3e7e42_1_119"/>
          <p:cNvSpPr txBox="1">
            <a:spLocks noGrp="1"/>
          </p:cNvSpPr>
          <p:nvPr>
            <p:ph type="body" idx="1"/>
          </p:nvPr>
        </p:nvSpPr>
        <p:spPr>
          <a:xfrm>
            <a:off x="415492" y="4202967"/>
            <a:ext cx="11357700" cy="1734300"/>
          </a:xfrm>
          <a:prstGeom prst="rect">
            <a:avLst/>
          </a:prstGeom>
          <a:noFill/>
          <a:ln>
            <a:noFill/>
          </a:ln>
        </p:spPr>
        <p:txBody>
          <a:bodyPr spcFirstLastPara="1" wrap="square" lIns="121875" tIns="121875" rIns="121875" bIns="121875"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54" name="Google Shape;54;g1152b3e7e42_1_119"/>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g3de8c90161c_3_14"/>
          <p:cNvSpPr txBox="1">
            <a:spLocks noGrp="1"/>
          </p:cNvSpPr>
          <p:nvPr>
            <p:ph type="title"/>
          </p:nvPr>
        </p:nvSpPr>
        <p:spPr>
          <a:xfrm>
            <a:off x="415492" y="593367"/>
            <a:ext cx="11357700" cy="763500"/>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7" name="Google Shape;57;g3de8c90161c_3_14"/>
          <p:cNvSpPr txBox="1">
            <a:spLocks noGrp="1"/>
          </p:cNvSpPr>
          <p:nvPr>
            <p:ph type="body" idx="1"/>
          </p:nvPr>
        </p:nvSpPr>
        <p:spPr>
          <a:xfrm>
            <a:off x="415492" y="1536633"/>
            <a:ext cx="5331900" cy="4555200"/>
          </a:xfrm>
          <a:prstGeom prst="rect">
            <a:avLst/>
          </a:prstGeom>
          <a:noFill/>
          <a:ln>
            <a:noFill/>
          </a:ln>
        </p:spPr>
        <p:txBody>
          <a:bodyPr spcFirstLastPara="1" wrap="square" lIns="121875" tIns="121875" rIns="121875" bIns="121875"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58" name="Google Shape;58;g3de8c90161c_3_14"/>
          <p:cNvSpPr txBox="1">
            <a:spLocks noGrp="1"/>
          </p:cNvSpPr>
          <p:nvPr>
            <p:ph type="body" idx="2"/>
          </p:nvPr>
        </p:nvSpPr>
        <p:spPr>
          <a:xfrm>
            <a:off x="6441522" y="1536633"/>
            <a:ext cx="5331900" cy="4555200"/>
          </a:xfrm>
          <a:prstGeom prst="rect">
            <a:avLst/>
          </a:prstGeom>
          <a:noFill/>
          <a:ln>
            <a:noFill/>
          </a:ln>
        </p:spPr>
        <p:txBody>
          <a:bodyPr spcFirstLastPara="1" wrap="square" lIns="121875" tIns="121875" rIns="121875" bIns="121875"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59" name="Google Shape;59;g3de8c90161c_3_14"/>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
        <p:cNvGrpSpPr/>
        <p:nvPr/>
      </p:nvGrpSpPr>
      <p:grpSpPr>
        <a:xfrm>
          <a:off x="0" y="0"/>
          <a:ext cx="0" cy="0"/>
          <a:chOff x="0" y="0"/>
          <a:chExt cx="0" cy="0"/>
        </a:xfrm>
      </p:grpSpPr>
      <p:sp>
        <p:nvSpPr>
          <p:cNvPr id="65" name="Google Shape;65;p56"/>
          <p:cNvSpPr txBox="1">
            <a:spLocks noGrp="1"/>
          </p:cNvSpPr>
          <p:nvPr>
            <p:ph type="title"/>
          </p:nvPr>
        </p:nvSpPr>
        <p:spPr>
          <a:xfrm>
            <a:off x="609441" y="274638"/>
            <a:ext cx="10969800" cy="11433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6" name="Google Shape;66;p56"/>
          <p:cNvSpPr txBox="1">
            <a:spLocks noGrp="1"/>
          </p:cNvSpPr>
          <p:nvPr>
            <p:ph type="body" idx="1"/>
          </p:nvPr>
        </p:nvSpPr>
        <p:spPr>
          <a:xfrm>
            <a:off x="609441" y="1600201"/>
            <a:ext cx="10969800" cy="4526100"/>
          </a:xfrm>
          <a:prstGeom prst="rect">
            <a:avLst/>
          </a:prstGeom>
          <a:noFill/>
          <a:ln>
            <a:noFill/>
          </a:ln>
        </p:spPr>
        <p:txBody>
          <a:bodyPr spcFirstLastPara="1" wrap="square" lIns="91425" tIns="45700" rIns="91425" bIns="45700" anchor="t" anchorCtr="0">
            <a:normAutofit/>
          </a:bodyPr>
          <a:lstStyle>
            <a:lvl1pPr marL="457200" lvl="0" indent="-349250" algn="l">
              <a:lnSpc>
                <a:spcPct val="115000"/>
              </a:lnSpc>
              <a:spcBef>
                <a:spcPts val="400"/>
              </a:spcBef>
              <a:spcAft>
                <a:spcPts val="0"/>
              </a:spcAft>
              <a:buClr>
                <a:schemeClr val="dk1"/>
              </a:buClr>
              <a:buSzPts val="1900"/>
              <a:buChar char="●"/>
              <a:defRPr/>
            </a:lvl1pPr>
            <a:lvl2pPr marL="914400" lvl="1" indent="-349250" algn="l">
              <a:lnSpc>
                <a:spcPct val="115000"/>
              </a:lnSpc>
              <a:spcBef>
                <a:spcPts val="1600"/>
              </a:spcBef>
              <a:spcAft>
                <a:spcPts val="0"/>
              </a:spcAft>
              <a:buClr>
                <a:schemeClr val="dk1"/>
              </a:buClr>
              <a:buSzPts val="1900"/>
              <a:buChar char="○"/>
              <a:defRPr/>
            </a:lvl2pPr>
            <a:lvl3pPr marL="1371600" lvl="2" indent="-349250" algn="l">
              <a:lnSpc>
                <a:spcPct val="115000"/>
              </a:lnSpc>
              <a:spcBef>
                <a:spcPts val="1600"/>
              </a:spcBef>
              <a:spcAft>
                <a:spcPts val="0"/>
              </a:spcAft>
              <a:buClr>
                <a:schemeClr val="dk1"/>
              </a:buClr>
              <a:buSzPts val="1900"/>
              <a:buChar char="■"/>
              <a:defRPr/>
            </a:lvl3pPr>
            <a:lvl4pPr marL="1828800" lvl="3" indent="-349250" algn="l">
              <a:lnSpc>
                <a:spcPct val="115000"/>
              </a:lnSpc>
              <a:spcBef>
                <a:spcPts val="1600"/>
              </a:spcBef>
              <a:spcAft>
                <a:spcPts val="0"/>
              </a:spcAft>
              <a:buClr>
                <a:schemeClr val="dk1"/>
              </a:buClr>
              <a:buSzPts val="1900"/>
              <a:buChar char="●"/>
              <a:defRPr/>
            </a:lvl4pPr>
            <a:lvl5pPr marL="2286000" lvl="4" indent="-349250" algn="l">
              <a:lnSpc>
                <a:spcPct val="115000"/>
              </a:lnSpc>
              <a:spcBef>
                <a:spcPts val="1600"/>
              </a:spcBef>
              <a:spcAft>
                <a:spcPts val="0"/>
              </a:spcAft>
              <a:buClr>
                <a:schemeClr val="dk1"/>
              </a:buClr>
              <a:buSzPts val="1900"/>
              <a:buChar char="○"/>
              <a:defRPr/>
            </a:lvl5pPr>
            <a:lvl6pPr marL="2743200" lvl="5" indent="-349250" algn="l">
              <a:lnSpc>
                <a:spcPct val="115000"/>
              </a:lnSpc>
              <a:spcBef>
                <a:spcPts val="1600"/>
              </a:spcBef>
              <a:spcAft>
                <a:spcPts val="0"/>
              </a:spcAft>
              <a:buClr>
                <a:schemeClr val="dk1"/>
              </a:buClr>
              <a:buSzPts val="1900"/>
              <a:buChar char="■"/>
              <a:defRPr/>
            </a:lvl6pPr>
            <a:lvl7pPr marL="3200400" lvl="6" indent="-349250" algn="l">
              <a:lnSpc>
                <a:spcPct val="115000"/>
              </a:lnSpc>
              <a:spcBef>
                <a:spcPts val="1600"/>
              </a:spcBef>
              <a:spcAft>
                <a:spcPts val="0"/>
              </a:spcAft>
              <a:buClr>
                <a:schemeClr val="dk1"/>
              </a:buClr>
              <a:buSzPts val="1900"/>
              <a:buChar char="●"/>
              <a:defRPr/>
            </a:lvl7pPr>
            <a:lvl8pPr marL="3657600" lvl="7" indent="-349250" algn="l">
              <a:lnSpc>
                <a:spcPct val="115000"/>
              </a:lnSpc>
              <a:spcBef>
                <a:spcPts val="1600"/>
              </a:spcBef>
              <a:spcAft>
                <a:spcPts val="0"/>
              </a:spcAft>
              <a:buClr>
                <a:schemeClr val="dk1"/>
              </a:buClr>
              <a:buSzPts val="1900"/>
              <a:buChar char="○"/>
              <a:defRPr/>
            </a:lvl8pPr>
            <a:lvl9pPr marL="4114800" lvl="8" indent="-349250" algn="l">
              <a:lnSpc>
                <a:spcPct val="115000"/>
              </a:lnSpc>
              <a:spcBef>
                <a:spcPts val="1600"/>
              </a:spcBef>
              <a:spcAft>
                <a:spcPts val="1600"/>
              </a:spcAft>
              <a:buClr>
                <a:schemeClr val="dk1"/>
              </a:buClr>
              <a:buSzPts val="1900"/>
              <a:buChar char="■"/>
              <a:defRPr/>
            </a:lvl9pPr>
          </a:lstStyle>
          <a:p>
            <a:endParaRPr/>
          </a:p>
        </p:txBody>
      </p:sp>
      <p:sp>
        <p:nvSpPr>
          <p:cNvPr id="67" name="Google Shape;67;p56"/>
          <p:cNvSpPr txBox="1">
            <a:spLocks noGrp="1"/>
          </p:cNvSpPr>
          <p:nvPr>
            <p:ph type="dt" idx="10"/>
          </p:nvPr>
        </p:nvSpPr>
        <p:spPr>
          <a:xfrm>
            <a:off x="609441" y="6356351"/>
            <a:ext cx="2844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8" name="Google Shape;68;p56"/>
          <p:cNvSpPr txBox="1">
            <a:spLocks noGrp="1"/>
          </p:cNvSpPr>
          <p:nvPr>
            <p:ph type="ftr" idx="11"/>
          </p:nvPr>
        </p:nvSpPr>
        <p:spPr>
          <a:xfrm>
            <a:off x="4164515" y="6356351"/>
            <a:ext cx="3859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Google Shape;69;p56"/>
          <p:cNvSpPr txBox="1">
            <a:spLocks noGrp="1"/>
          </p:cNvSpPr>
          <p:nvPr>
            <p:ph type="sldNum" idx="12"/>
          </p:nvPr>
        </p:nvSpPr>
        <p:spPr>
          <a:xfrm>
            <a:off x="8735325" y="6356351"/>
            <a:ext cx="28440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0"/>
        <p:cNvGrpSpPr/>
        <p:nvPr/>
      </p:nvGrpSpPr>
      <p:grpSpPr>
        <a:xfrm>
          <a:off x="0" y="0"/>
          <a:ext cx="0" cy="0"/>
          <a:chOff x="0" y="0"/>
          <a:chExt cx="0" cy="0"/>
        </a:xfrm>
      </p:grpSpPr>
      <p:sp>
        <p:nvSpPr>
          <p:cNvPr id="71" name="Google Shape;71;p57"/>
          <p:cNvSpPr txBox="1">
            <a:spLocks noGrp="1"/>
          </p:cNvSpPr>
          <p:nvPr>
            <p:ph type="ctrTitle"/>
          </p:nvPr>
        </p:nvSpPr>
        <p:spPr>
          <a:xfrm>
            <a:off x="415503" y="992767"/>
            <a:ext cx="11357700" cy="2736900"/>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72" name="Google Shape;72;p57"/>
          <p:cNvSpPr txBox="1">
            <a:spLocks noGrp="1"/>
          </p:cNvSpPr>
          <p:nvPr>
            <p:ph type="subTitle" idx="1"/>
          </p:nvPr>
        </p:nvSpPr>
        <p:spPr>
          <a:xfrm>
            <a:off x="415492" y="3778833"/>
            <a:ext cx="11357700" cy="1056900"/>
          </a:xfrm>
          <a:prstGeom prst="rect">
            <a:avLst/>
          </a:prstGeom>
          <a:noFill/>
          <a:ln>
            <a:noFill/>
          </a:ln>
        </p:spPr>
        <p:txBody>
          <a:bodyPr spcFirstLastPara="1" wrap="square" lIns="121875" tIns="121875" rIns="121875" bIns="121875"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73" name="Google Shape;73;p57"/>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58"/>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sp>
        <p:nvSpPr>
          <p:cNvPr id="77" name="Google Shape;77;p59"/>
          <p:cNvSpPr txBox="1">
            <a:spLocks noGrp="1"/>
          </p:cNvSpPr>
          <p:nvPr>
            <p:ph type="title"/>
          </p:nvPr>
        </p:nvSpPr>
        <p:spPr>
          <a:xfrm>
            <a:off x="415492" y="2867800"/>
            <a:ext cx="11357700" cy="1122300"/>
          </a:xfrm>
          <a:prstGeom prst="rect">
            <a:avLst/>
          </a:prstGeom>
          <a:noFill/>
          <a:ln>
            <a:noFill/>
          </a:ln>
        </p:spPr>
        <p:txBody>
          <a:bodyPr spcFirstLastPara="1" wrap="square" lIns="121875" tIns="121875" rIns="121875" bIns="121875"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78" name="Google Shape;78;p59"/>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9"/>
        <p:cNvGrpSpPr/>
        <p:nvPr/>
      </p:nvGrpSpPr>
      <p:grpSpPr>
        <a:xfrm>
          <a:off x="0" y="0"/>
          <a:ext cx="0" cy="0"/>
          <a:chOff x="0" y="0"/>
          <a:chExt cx="0" cy="0"/>
        </a:xfrm>
      </p:grpSpPr>
      <p:sp>
        <p:nvSpPr>
          <p:cNvPr id="80" name="Google Shape;80;p60"/>
          <p:cNvSpPr txBox="1">
            <a:spLocks noGrp="1"/>
          </p:cNvSpPr>
          <p:nvPr>
            <p:ph type="title"/>
          </p:nvPr>
        </p:nvSpPr>
        <p:spPr>
          <a:xfrm>
            <a:off x="415492" y="593367"/>
            <a:ext cx="11357700" cy="763500"/>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81" name="Google Shape;81;p60"/>
          <p:cNvSpPr txBox="1">
            <a:spLocks noGrp="1"/>
          </p:cNvSpPr>
          <p:nvPr>
            <p:ph type="body" idx="1"/>
          </p:nvPr>
        </p:nvSpPr>
        <p:spPr>
          <a:xfrm>
            <a:off x="415492" y="1536633"/>
            <a:ext cx="5331900" cy="4555200"/>
          </a:xfrm>
          <a:prstGeom prst="rect">
            <a:avLst/>
          </a:prstGeom>
          <a:noFill/>
          <a:ln>
            <a:noFill/>
          </a:ln>
        </p:spPr>
        <p:txBody>
          <a:bodyPr spcFirstLastPara="1" wrap="square" lIns="121875" tIns="121875" rIns="121875" bIns="121875"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82" name="Google Shape;82;p60"/>
          <p:cNvSpPr txBox="1">
            <a:spLocks noGrp="1"/>
          </p:cNvSpPr>
          <p:nvPr>
            <p:ph type="body" idx="2"/>
          </p:nvPr>
        </p:nvSpPr>
        <p:spPr>
          <a:xfrm>
            <a:off x="6441522" y="1536633"/>
            <a:ext cx="5331900" cy="4555200"/>
          </a:xfrm>
          <a:prstGeom prst="rect">
            <a:avLst/>
          </a:prstGeom>
          <a:noFill/>
          <a:ln>
            <a:noFill/>
          </a:ln>
        </p:spPr>
        <p:txBody>
          <a:bodyPr spcFirstLastPara="1" wrap="square" lIns="121875" tIns="121875" rIns="121875" bIns="121875"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83" name="Google Shape;83;p60"/>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4"/>
        <p:cNvGrpSpPr/>
        <p:nvPr/>
      </p:nvGrpSpPr>
      <p:grpSpPr>
        <a:xfrm>
          <a:off x="0" y="0"/>
          <a:ext cx="0" cy="0"/>
          <a:chOff x="0" y="0"/>
          <a:chExt cx="0" cy="0"/>
        </a:xfrm>
      </p:grpSpPr>
      <p:sp>
        <p:nvSpPr>
          <p:cNvPr id="85" name="Google Shape;85;p61"/>
          <p:cNvSpPr txBox="1">
            <a:spLocks noGrp="1"/>
          </p:cNvSpPr>
          <p:nvPr>
            <p:ph type="title"/>
          </p:nvPr>
        </p:nvSpPr>
        <p:spPr>
          <a:xfrm>
            <a:off x="415492" y="593367"/>
            <a:ext cx="11357700" cy="763500"/>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86" name="Google Shape;86;p61"/>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7"/>
        <p:cNvGrpSpPr/>
        <p:nvPr/>
      </p:nvGrpSpPr>
      <p:grpSpPr>
        <a:xfrm>
          <a:off x="0" y="0"/>
          <a:ext cx="0" cy="0"/>
          <a:chOff x="0" y="0"/>
          <a:chExt cx="0" cy="0"/>
        </a:xfrm>
      </p:grpSpPr>
      <p:sp>
        <p:nvSpPr>
          <p:cNvPr id="88" name="Google Shape;88;p62"/>
          <p:cNvSpPr txBox="1">
            <a:spLocks noGrp="1"/>
          </p:cNvSpPr>
          <p:nvPr>
            <p:ph type="title"/>
          </p:nvPr>
        </p:nvSpPr>
        <p:spPr>
          <a:xfrm>
            <a:off x="415492" y="740800"/>
            <a:ext cx="3743100" cy="1007700"/>
          </a:xfrm>
          <a:prstGeom prst="rect">
            <a:avLst/>
          </a:prstGeom>
          <a:noFill/>
          <a:ln>
            <a:noFill/>
          </a:ln>
        </p:spPr>
        <p:txBody>
          <a:bodyPr spcFirstLastPara="1" wrap="square" lIns="121875" tIns="121875" rIns="121875" bIns="121875"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89" name="Google Shape;89;p62"/>
          <p:cNvSpPr txBox="1">
            <a:spLocks noGrp="1"/>
          </p:cNvSpPr>
          <p:nvPr>
            <p:ph type="body" idx="1"/>
          </p:nvPr>
        </p:nvSpPr>
        <p:spPr>
          <a:xfrm>
            <a:off x="415492" y="1852800"/>
            <a:ext cx="3743100" cy="4239300"/>
          </a:xfrm>
          <a:prstGeom prst="rect">
            <a:avLst/>
          </a:prstGeom>
          <a:noFill/>
          <a:ln>
            <a:noFill/>
          </a:ln>
        </p:spPr>
        <p:txBody>
          <a:bodyPr spcFirstLastPara="1" wrap="square" lIns="121875" tIns="121875" rIns="121875" bIns="121875"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90" name="Google Shape;90;p62"/>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g1152b3e7e42_1_125"/>
          <p:cNvSpPr txBox="1">
            <a:spLocks noGrp="1"/>
          </p:cNvSpPr>
          <p:nvPr>
            <p:ph type="title"/>
          </p:nvPr>
        </p:nvSpPr>
        <p:spPr>
          <a:xfrm>
            <a:off x="609441" y="274638"/>
            <a:ext cx="10969800" cy="11433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9" name="Google Shape;19;g1152b3e7e42_1_125"/>
          <p:cNvSpPr txBox="1">
            <a:spLocks noGrp="1"/>
          </p:cNvSpPr>
          <p:nvPr>
            <p:ph type="body" idx="1"/>
          </p:nvPr>
        </p:nvSpPr>
        <p:spPr>
          <a:xfrm>
            <a:off x="609441" y="1600201"/>
            <a:ext cx="10969800" cy="4526100"/>
          </a:xfrm>
          <a:prstGeom prst="rect">
            <a:avLst/>
          </a:prstGeom>
          <a:noFill/>
          <a:ln>
            <a:noFill/>
          </a:ln>
        </p:spPr>
        <p:txBody>
          <a:bodyPr spcFirstLastPara="1" wrap="square" lIns="91425" tIns="45700" rIns="91425" bIns="45700" anchor="t" anchorCtr="0">
            <a:normAutofit/>
          </a:bodyPr>
          <a:lstStyle>
            <a:lvl1pPr marL="457200" lvl="0" indent="-349250" algn="l">
              <a:lnSpc>
                <a:spcPct val="115000"/>
              </a:lnSpc>
              <a:spcBef>
                <a:spcPts val="400"/>
              </a:spcBef>
              <a:spcAft>
                <a:spcPts val="0"/>
              </a:spcAft>
              <a:buClr>
                <a:schemeClr val="dk1"/>
              </a:buClr>
              <a:buSzPts val="1900"/>
              <a:buChar char="●"/>
              <a:defRPr/>
            </a:lvl1pPr>
            <a:lvl2pPr marL="914400" lvl="1" indent="-349250" algn="l">
              <a:lnSpc>
                <a:spcPct val="115000"/>
              </a:lnSpc>
              <a:spcBef>
                <a:spcPts val="1600"/>
              </a:spcBef>
              <a:spcAft>
                <a:spcPts val="0"/>
              </a:spcAft>
              <a:buClr>
                <a:schemeClr val="dk1"/>
              </a:buClr>
              <a:buSzPts val="1900"/>
              <a:buChar char="○"/>
              <a:defRPr/>
            </a:lvl2pPr>
            <a:lvl3pPr marL="1371600" lvl="2" indent="-349250" algn="l">
              <a:lnSpc>
                <a:spcPct val="115000"/>
              </a:lnSpc>
              <a:spcBef>
                <a:spcPts val="1600"/>
              </a:spcBef>
              <a:spcAft>
                <a:spcPts val="0"/>
              </a:spcAft>
              <a:buClr>
                <a:schemeClr val="dk1"/>
              </a:buClr>
              <a:buSzPts val="1900"/>
              <a:buChar char="■"/>
              <a:defRPr/>
            </a:lvl3pPr>
            <a:lvl4pPr marL="1828800" lvl="3" indent="-349250" algn="l">
              <a:lnSpc>
                <a:spcPct val="115000"/>
              </a:lnSpc>
              <a:spcBef>
                <a:spcPts val="1600"/>
              </a:spcBef>
              <a:spcAft>
                <a:spcPts val="0"/>
              </a:spcAft>
              <a:buClr>
                <a:schemeClr val="dk1"/>
              </a:buClr>
              <a:buSzPts val="1900"/>
              <a:buChar char="●"/>
              <a:defRPr/>
            </a:lvl4pPr>
            <a:lvl5pPr marL="2286000" lvl="4" indent="-349250" algn="l">
              <a:lnSpc>
                <a:spcPct val="115000"/>
              </a:lnSpc>
              <a:spcBef>
                <a:spcPts val="1600"/>
              </a:spcBef>
              <a:spcAft>
                <a:spcPts val="0"/>
              </a:spcAft>
              <a:buClr>
                <a:schemeClr val="dk1"/>
              </a:buClr>
              <a:buSzPts val="1900"/>
              <a:buChar char="○"/>
              <a:defRPr/>
            </a:lvl5pPr>
            <a:lvl6pPr marL="2743200" lvl="5" indent="-349250" algn="l">
              <a:lnSpc>
                <a:spcPct val="115000"/>
              </a:lnSpc>
              <a:spcBef>
                <a:spcPts val="1600"/>
              </a:spcBef>
              <a:spcAft>
                <a:spcPts val="0"/>
              </a:spcAft>
              <a:buClr>
                <a:schemeClr val="dk1"/>
              </a:buClr>
              <a:buSzPts val="1900"/>
              <a:buChar char="■"/>
              <a:defRPr/>
            </a:lvl6pPr>
            <a:lvl7pPr marL="3200400" lvl="6" indent="-349250" algn="l">
              <a:lnSpc>
                <a:spcPct val="115000"/>
              </a:lnSpc>
              <a:spcBef>
                <a:spcPts val="1600"/>
              </a:spcBef>
              <a:spcAft>
                <a:spcPts val="0"/>
              </a:spcAft>
              <a:buClr>
                <a:schemeClr val="dk1"/>
              </a:buClr>
              <a:buSzPts val="1900"/>
              <a:buChar char="●"/>
              <a:defRPr/>
            </a:lvl7pPr>
            <a:lvl8pPr marL="3657600" lvl="7" indent="-349250" algn="l">
              <a:lnSpc>
                <a:spcPct val="115000"/>
              </a:lnSpc>
              <a:spcBef>
                <a:spcPts val="1600"/>
              </a:spcBef>
              <a:spcAft>
                <a:spcPts val="0"/>
              </a:spcAft>
              <a:buClr>
                <a:schemeClr val="dk1"/>
              </a:buClr>
              <a:buSzPts val="1900"/>
              <a:buChar char="○"/>
              <a:defRPr/>
            </a:lvl8pPr>
            <a:lvl9pPr marL="4114800" lvl="8" indent="-349250" algn="l">
              <a:lnSpc>
                <a:spcPct val="115000"/>
              </a:lnSpc>
              <a:spcBef>
                <a:spcPts val="1600"/>
              </a:spcBef>
              <a:spcAft>
                <a:spcPts val="1600"/>
              </a:spcAft>
              <a:buClr>
                <a:schemeClr val="dk1"/>
              </a:buClr>
              <a:buSzPts val="1900"/>
              <a:buChar char="■"/>
              <a:defRPr/>
            </a:lvl9pPr>
          </a:lstStyle>
          <a:p>
            <a:endParaRPr/>
          </a:p>
        </p:txBody>
      </p:sp>
      <p:sp>
        <p:nvSpPr>
          <p:cNvPr id="20" name="Google Shape;20;g1152b3e7e42_1_125"/>
          <p:cNvSpPr txBox="1">
            <a:spLocks noGrp="1"/>
          </p:cNvSpPr>
          <p:nvPr>
            <p:ph type="dt" idx="10"/>
          </p:nvPr>
        </p:nvSpPr>
        <p:spPr>
          <a:xfrm>
            <a:off x="609441" y="6356351"/>
            <a:ext cx="2844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g1152b3e7e42_1_125"/>
          <p:cNvSpPr txBox="1">
            <a:spLocks noGrp="1"/>
          </p:cNvSpPr>
          <p:nvPr>
            <p:ph type="ftr" idx="11"/>
          </p:nvPr>
        </p:nvSpPr>
        <p:spPr>
          <a:xfrm>
            <a:off x="4164515" y="6356351"/>
            <a:ext cx="3859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g1152b3e7e42_1_125"/>
          <p:cNvSpPr txBox="1">
            <a:spLocks noGrp="1"/>
          </p:cNvSpPr>
          <p:nvPr>
            <p:ph type="sldNum" idx="12"/>
          </p:nvPr>
        </p:nvSpPr>
        <p:spPr>
          <a:xfrm>
            <a:off x="8735325" y="6356351"/>
            <a:ext cx="28440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1"/>
        <p:cNvGrpSpPr/>
        <p:nvPr/>
      </p:nvGrpSpPr>
      <p:grpSpPr>
        <a:xfrm>
          <a:off x="0" y="0"/>
          <a:ext cx="0" cy="0"/>
          <a:chOff x="0" y="0"/>
          <a:chExt cx="0" cy="0"/>
        </a:xfrm>
      </p:grpSpPr>
      <p:sp>
        <p:nvSpPr>
          <p:cNvPr id="92" name="Google Shape;92;p63"/>
          <p:cNvSpPr txBox="1">
            <a:spLocks noGrp="1"/>
          </p:cNvSpPr>
          <p:nvPr>
            <p:ph type="title"/>
          </p:nvPr>
        </p:nvSpPr>
        <p:spPr>
          <a:xfrm>
            <a:off x="653496" y="600200"/>
            <a:ext cx="8488200" cy="5454300"/>
          </a:xfrm>
          <a:prstGeom prst="rect">
            <a:avLst/>
          </a:prstGeom>
          <a:noFill/>
          <a:ln>
            <a:noFill/>
          </a:ln>
        </p:spPr>
        <p:txBody>
          <a:bodyPr spcFirstLastPara="1" wrap="square" lIns="121875" tIns="121875" rIns="121875" bIns="121875"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93" name="Google Shape;93;p63"/>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4"/>
        <p:cNvGrpSpPr/>
        <p:nvPr/>
      </p:nvGrpSpPr>
      <p:grpSpPr>
        <a:xfrm>
          <a:off x="0" y="0"/>
          <a:ext cx="0" cy="0"/>
          <a:chOff x="0" y="0"/>
          <a:chExt cx="0" cy="0"/>
        </a:xfrm>
      </p:grpSpPr>
      <p:sp>
        <p:nvSpPr>
          <p:cNvPr id="95" name="Google Shape;95;p64"/>
          <p:cNvSpPr/>
          <p:nvPr/>
        </p:nvSpPr>
        <p:spPr>
          <a:xfrm>
            <a:off x="6094413" y="-167"/>
            <a:ext cx="6094500" cy="6858000"/>
          </a:xfrm>
          <a:prstGeom prst="rect">
            <a:avLst/>
          </a:prstGeom>
          <a:solidFill>
            <a:schemeClr val="lt2"/>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64"/>
          <p:cNvSpPr txBox="1">
            <a:spLocks noGrp="1"/>
          </p:cNvSpPr>
          <p:nvPr>
            <p:ph type="title"/>
          </p:nvPr>
        </p:nvSpPr>
        <p:spPr>
          <a:xfrm>
            <a:off x="353908" y="1644233"/>
            <a:ext cx="5392200" cy="1976400"/>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97" name="Google Shape;97;p64"/>
          <p:cNvSpPr txBox="1">
            <a:spLocks noGrp="1"/>
          </p:cNvSpPr>
          <p:nvPr>
            <p:ph type="subTitle" idx="1"/>
          </p:nvPr>
        </p:nvSpPr>
        <p:spPr>
          <a:xfrm>
            <a:off x="353908" y="3737433"/>
            <a:ext cx="5392200" cy="1646700"/>
          </a:xfrm>
          <a:prstGeom prst="rect">
            <a:avLst/>
          </a:prstGeom>
          <a:noFill/>
          <a:ln>
            <a:noFill/>
          </a:ln>
        </p:spPr>
        <p:txBody>
          <a:bodyPr spcFirstLastPara="1" wrap="square" lIns="121875" tIns="121875" rIns="121875" bIns="12187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8" name="Google Shape;98;p64"/>
          <p:cNvSpPr txBox="1">
            <a:spLocks noGrp="1"/>
          </p:cNvSpPr>
          <p:nvPr>
            <p:ph type="body" idx="2"/>
          </p:nvPr>
        </p:nvSpPr>
        <p:spPr>
          <a:xfrm>
            <a:off x="6584285" y="965433"/>
            <a:ext cx="5114700" cy="4926900"/>
          </a:xfrm>
          <a:prstGeom prst="rect">
            <a:avLst/>
          </a:prstGeom>
          <a:noFill/>
          <a:ln>
            <a:noFill/>
          </a:ln>
        </p:spPr>
        <p:txBody>
          <a:bodyPr spcFirstLastPara="1" wrap="square" lIns="121875" tIns="121875" rIns="121875" bIns="121875"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99" name="Google Shape;99;p64"/>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65"/>
          <p:cNvSpPr txBox="1">
            <a:spLocks noGrp="1"/>
          </p:cNvSpPr>
          <p:nvPr>
            <p:ph type="body" idx="1"/>
          </p:nvPr>
        </p:nvSpPr>
        <p:spPr>
          <a:xfrm>
            <a:off x="415492" y="5640767"/>
            <a:ext cx="7996200" cy="806700"/>
          </a:xfrm>
          <a:prstGeom prst="rect">
            <a:avLst/>
          </a:prstGeom>
          <a:noFill/>
          <a:ln>
            <a:noFill/>
          </a:ln>
        </p:spPr>
        <p:txBody>
          <a:bodyPr spcFirstLastPara="1" wrap="square" lIns="121875" tIns="121875" rIns="121875" bIns="121875" anchor="ctr" anchorCtr="0">
            <a:normAutofit/>
          </a:bodyPr>
          <a:lstStyle>
            <a:lvl1pPr marL="457200" lvl="0" indent="-228600" algn="l">
              <a:lnSpc>
                <a:spcPct val="100000"/>
              </a:lnSpc>
              <a:spcBef>
                <a:spcPts val="0"/>
              </a:spcBef>
              <a:spcAft>
                <a:spcPts val="0"/>
              </a:spcAft>
              <a:buSzPts val="2400"/>
              <a:buNone/>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02" name="Google Shape;102;p65"/>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sp>
        <p:nvSpPr>
          <p:cNvPr id="104" name="Google Shape;104;p66"/>
          <p:cNvSpPr txBox="1">
            <a:spLocks noGrp="1"/>
          </p:cNvSpPr>
          <p:nvPr>
            <p:ph type="title"/>
          </p:nvPr>
        </p:nvSpPr>
        <p:spPr>
          <a:xfrm>
            <a:off x="415492" y="1474833"/>
            <a:ext cx="11357700" cy="2618100"/>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105" name="Google Shape;105;p66"/>
          <p:cNvSpPr txBox="1">
            <a:spLocks noGrp="1"/>
          </p:cNvSpPr>
          <p:nvPr>
            <p:ph type="body" idx="1"/>
          </p:nvPr>
        </p:nvSpPr>
        <p:spPr>
          <a:xfrm>
            <a:off x="415492" y="4202967"/>
            <a:ext cx="11357700" cy="1734300"/>
          </a:xfrm>
          <a:prstGeom prst="rect">
            <a:avLst/>
          </a:prstGeom>
          <a:noFill/>
          <a:ln>
            <a:noFill/>
          </a:ln>
        </p:spPr>
        <p:txBody>
          <a:bodyPr spcFirstLastPara="1" wrap="square" lIns="121875" tIns="121875" rIns="121875" bIns="121875"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06" name="Google Shape;106;p66"/>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g1152b3e7e42_1_123"/>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g1152b3e7e42_1_88"/>
          <p:cNvSpPr txBox="1">
            <a:spLocks noGrp="1"/>
          </p:cNvSpPr>
          <p:nvPr>
            <p:ph type="title"/>
          </p:nvPr>
        </p:nvSpPr>
        <p:spPr>
          <a:xfrm>
            <a:off x="415492" y="2867800"/>
            <a:ext cx="11357700" cy="1122300"/>
          </a:xfrm>
          <a:prstGeom prst="rect">
            <a:avLst/>
          </a:prstGeom>
          <a:noFill/>
          <a:ln>
            <a:noFill/>
          </a:ln>
        </p:spPr>
        <p:txBody>
          <a:bodyPr spcFirstLastPara="1" wrap="square" lIns="121875" tIns="121875" rIns="121875" bIns="121875"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7" name="Google Shape;27;g1152b3e7e42_1_88"/>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g1152b3e7e42_1_91"/>
          <p:cNvSpPr txBox="1">
            <a:spLocks noGrp="1"/>
          </p:cNvSpPr>
          <p:nvPr>
            <p:ph type="title"/>
          </p:nvPr>
        </p:nvSpPr>
        <p:spPr>
          <a:xfrm>
            <a:off x="415492" y="593367"/>
            <a:ext cx="11357700" cy="763500"/>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0" name="Google Shape;30;g1152b3e7e42_1_91"/>
          <p:cNvSpPr txBox="1">
            <a:spLocks noGrp="1"/>
          </p:cNvSpPr>
          <p:nvPr>
            <p:ph type="body" idx="1"/>
          </p:nvPr>
        </p:nvSpPr>
        <p:spPr>
          <a:xfrm>
            <a:off x="415492" y="1536633"/>
            <a:ext cx="11357700" cy="4555200"/>
          </a:xfrm>
          <a:prstGeom prst="rect">
            <a:avLst/>
          </a:prstGeom>
          <a:noFill/>
          <a:ln>
            <a:noFill/>
          </a:ln>
        </p:spPr>
        <p:txBody>
          <a:bodyPr spcFirstLastPara="1" wrap="square" lIns="121875" tIns="121875" rIns="121875" bIns="121875"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31" name="Google Shape;31;g1152b3e7e42_1_91"/>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g1152b3e7e42_1_100"/>
          <p:cNvSpPr txBox="1">
            <a:spLocks noGrp="1"/>
          </p:cNvSpPr>
          <p:nvPr>
            <p:ph type="title"/>
          </p:nvPr>
        </p:nvSpPr>
        <p:spPr>
          <a:xfrm>
            <a:off x="415492" y="593367"/>
            <a:ext cx="11357700" cy="763500"/>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4" name="Google Shape;34;g1152b3e7e42_1_100"/>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g1152b3e7e42_1_103"/>
          <p:cNvSpPr txBox="1">
            <a:spLocks noGrp="1"/>
          </p:cNvSpPr>
          <p:nvPr>
            <p:ph type="title"/>
          </p:nvPr>
        </p:nvSpPr>
        <p:spPr>
          <a:xfrm>
            <a:off x="415492" y="740800"/>
            <a:ext cx="3743100" cy="1007700"/>
          </a:xfrm>
          <a:prstGeom prst="rect">
            <a:avLst/>
          </a:prstGeom>
          <a:noFill/>
          <a:ln>
            <a:noFill/>
          </a:ln>
        </p:spPr>
        <p:txBody>
          <a:bodyPr spcFirstLastPara="1" wrap="square" lIns="121875" tIns="121875" rIns="121875" bIns="121875"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7" name="Google Shape;37;g1152b3e7e42_1_103"/>
          <p:cNvSpPr txBox="1">
            <a:spLocks noGrp="1"/>
          </p:cNvSpPr>
          <p:nvPr>
            <p:ph type="body" idx="1"/>
          </p:nvPr>
        </p:nvSpPr>
        <p:spPr>
          <a:xfrm>
            <a:off x="415492" y="1852800"/>
            <a:ext cx="3743100" cy="4239300"/>
          </a:xfrm>
          <a:prstGeom prst="rect">
            <a:avLst/>
          </a:prstGeom>
          <a:noFill/>
          <a:ln>
            <a:noFill/>
          </a:ln>
        </p:spPr>
        <p:txBody>
          <a:bodyPr spcFirstLastPara="1" wrap="square" lIns="121875" tIns="121875" rIns="121875" bIns="121875"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8" name="Google Shape;38;g1152b3e7e42_1_103"/>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g1152b3e7e42_1_107"/>
          <p:cNvSpPr txBox="1">
            <a:spLocks noGrp="1"/>
          </p:cNvSpPr>
          <p:nvPr>
            <p:ph type="title"/>
          </p:nvPr>
        </p:nvSpPr>
        <p:spPr>
          <a:xfrm>
            <a:off x="653496" y="600200"/>
            <a:ext cx="8488200" cy="5454300"/>
          </a:xfrm>
          <a:prstGeom prst="rect">
            <a:avLst/>
          </a:prstGeom>
          <a:noFill/>
          <a:ln>
            <a:noFill/>
          </a:ln>
        </p:spPr>
        <p:txBody>
          <a:bodyPr spcFirstLastPara="1" wrap="square" lIns="121875" tIns="121875" rIns="121875" bIns="121875"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1" name="Google Shape;41;g1152b3e7e42_1_107"/>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g1152b3e7e42_1_110"/>
          <p:cNvSpPr/>
          <p:nvPr/>
        </p:nvSpPr>
        <p:spPr>
          <a:xfrm>
            <a:off x="6094413" y="-167"/>
            <a:ext cx="6094500" cy="6858000"/>
          </a:xfrm>
          <a:prstGeom prst="rect">
            <a:avLst/>
          </a:prstGeom>
          <a:solidFill>
            <a:schemeClr val="lt2"/>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g1152b3e7e42_1_110"/>
          <p:cNvSpPr txBox="1">
            <a:spLocks noGrp="1"/>
          </p:cNvSpPr>
          <p:nvPr>
            <p:ph type="title"/>
          </p:nvPr>
        </p:nvSpPr>
        <p:spPr>
          <a:xfrm>
            <a:off x="353908" y="1644233"/>
            <a:ext cx="5392200" cy="1976400"/>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45" name="Google Shape;45;g1152b3e7e42_1_110"/>
          <p:cNvSpPr txBox="1">
            <a:spLocks noGrp="1"/>
          </p:cNvSpPr>
          <p:nvPr>
            <p:ph type="subTitle" idx="1"/>
          </p:nvPr>
        </p:nvSpPr>
        <p:spPr>
          <a:xfrm>
            <a:off x="353908" y="3737433"/>
            <a:ext cx="5392200" cy="1646700"/>
          </a:xfrm>
          <a:prstGeom prst="rect">
            <a:avLst/>
          </a:prstGeom>
          <a:noFill/>
          <a:ln>
            <a:noFill/>
          </a:ln>
        </p:spPr>
        <p:txBody>
          <a:bodyPr spcFirstLastPara="1" wrap="square" lIns="121875" tIns="121875" rIns="121875" bIns="12187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6" name="Google Shape;46;g1152b3e7e42_1_110"/>
          <p:cNvSpPr txBox="1">
            <a:spLocks noGrp="1"/>
          </p:cNvSpPr>
          <p:nvPr>
            <p:ph type="body" idx="2"/>
          </p:nvPr>
        </p:nvSpPr>
        <p:spPr>
          <a:xfrm>
            <a:off x="6584285" y="965433"/>
            <a:ext cx="5114700" cy="4926900"/>
          </a:xfrm>
          <a:prstGeom prst="rect">
            <a:avLst/>
          </a:prstGeom>
          <a:noFill/>
          <a:ln>
            <a:noFill/>
          </a:ln>
        </p:spPr>
        <p:txBody>
          <a:bodyPr spcFirstLastPara="1" wrap="square" lIns="121875" tIns="121875" rIns="121875" bIns="121875"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47" name="Google Shape;47;g1152b3e7e42_1_110"/>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152b3e7e42_1_80"/>
          <p:cNvSpPr txBox="1">
            <a:spLocks noGrp="1"/>
          </p:cNvSpPr>
          <p:nvPr>
            <p:ph type="title"/>
          </p:nvPr>
        </p:nvSpPr>
        <p:spPr>
          <a:xfrm>
            <a:off x="415492" y="593367"/>
            <a:ext cx="11357700" cy="763500"/>
          </a:xfrm>
          <a:prstGeom prst="rect">
            <a:avLst/>
          </a:prstGeom>
          <a:noFill/>
          <a:ln>
            <a:noFill/>
          </a:ln>
        </p:spPr>
        <p:txBody>
          <a:bodyPr spcFirstLastPara="1" wrap="square" lIns="121875" tIns="121875" rIns="121875" bIns="121875"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1152b3e7e42_1_80"/>
          <p:cNvSpPr txBox="1">
            <a:spLocks noGrp="1"/>
          </p:cNvSpPr>
          <p:nvPr>
            <p:ph type="body" idx="1"/>
          </p:nvPr>
        </p:nvSpPr>
        <p:spPr>
          <a:xfrm>
            <a:off x="415492" y="1536633"/>
            <a:ext cx="11357700" cy="4555200"/>
          </a:xfrm>
          <a:prstGeom prst="rect">
            <a:avLst/>
          </a:prstGeom>
          <a:noFill/>
          <a:ln>
            <a:noFill/>
          </a:ln>
        </p:spPr>
        <p:txBody>
          <a:bodyPr spcFirstLastPara="1" wrap="square" lIns="121875" tIns="121875" rIns="121875" bIns="121875"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1152b3e7e42_1_80"/>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55"/>
          <p:cNvSpPr txBox="1">
            <a:spLocks noGrp="1"/>
          </p:cNvSpPr>
          <p:nvPr>
            <p:ph type="title"/>
          </p:nvPr>
        </p:nvSpPr>
        <p:spPr>
          <a:xfrm>
            <a:off x="415492" y="593367"/>
            <a:ext cx="11357700" cy="763500"/>
          </a:xfrm>
          <a:prstGeom prst="rect">
            <a:avLst/>
          </a:prstGeom>
          <a:noFill/>
          <a:ln>
            <a:noFill/>
          </a:ln>
        </p:spPr>
        <p:txBody>
          <a:bodyPr spcFirstLastPara="1" wrap="square" lIns="121875" tIns="121875" rIns="121875" bIns="121875"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62" name="Google Shape;62;p55"/>
          <p:cNvSpPr txBox="1">
            <a:spLocks noGrp="1"/>
          </p:cNvSpPr>
          <p:nvPr>
            <p:ph type="body" idx="1"/>
          </p:nvPr>
        </p:nvSpPr>
        <p:spPr>
          <a:xfrm>
            <a:off x="415492" y="1536633"/>
            <a:ext cx="11357700" cy="4555200"/>
          </a:xfrm>
          <a:prstGeom prst="rect">
            <a:avLst/>
          </a:prstGeom>
          <a:noFill/>
          <a:ln>
            <a:noFill/>
          </a:ln>
        </p:spPr>
        <p:txBody>
          <a:bodyPr spcFirstLastPara="1" wrap="square" lIns="121875" tIns="121875" rIns="121875" bIns="121875"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63" name="Google Shape;63;p55"/>
          <p:cNvSpPr txBox="1">
            <a:spLocks noGrp="1"/>
          </p:cNvSpPr>
          <p:nvPr>
            <p:ph type="sldNum" idx="12"/>
          </p:nvPr>
        </p:nvSpPr>
        <p:spPr>
          <a:xfrm>
            <a:off x="11293669" y="6217622"/>
            <a:ext cx="731400" cy="524700"/>
          </a:xfrm>
          <a:prstGeom prst="rect">
            <a:avLst/>
          </a:prstGeom>
          <a:noFill/>
          <a:ln>
            <a:noFill/>
          </a:ln>
        </p:spPr>
        <p:txBody>
          <a:bodyPr spcFirstLastPara="1" wrap="square" lIns="121875" tIns="121875" rIns="121875" bIns="121875"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johnahartford.org/grants-strategy/current-strategies/age-friendly/age-friendly-car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https://afphs.org/wp-content/uploads/2023/04/AFPHSInfographicFinalforPrinting.pdf" TargetMode="Externa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ww.johnahartford.org/grants-strategy/current-strategies/age-friendly/age-friendly-ecosystem" TargetMode="Externa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s://doi.org/10.1093/geront/gnw04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chart" Target="../charts/chart2.xml"/><Relationship Id="rId4" Type="http://schemas.openxmlformats.org/officeDocument/2006/relationships/hyperlink" Target="https://censusreporter.org/profiles/04000US23-main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pic>
        <p:nvPicPr>
          <p:cNvPr id="111" name="Google Shape;111;g1136ba612fc_1_271" descr="Maine Council on Aging"/>
          <p:cNvPicPr preferRelativeResize="0"/>
          <p:nvPr/>
        </p:nvPicPr>
        <p:blipFill rotWithShape="1">
          <a:blip r:embed="rId3">
            <a:alphaModFix/>
          </a:blip>
          <a:srcRect/>
          <a:stretch/>
        </p:blipFill>
        <p:spPr>
          <a:xfrm>
            <a:off x="975" y="482"/>
            <a:ext cx="1584695" cy="1429830"/>
          </a:xfrm>
          <a:prstGeom prst="rect">
            <a:avLst/>
          </a:prstGeom>
          <a:noFill/>
          <a:ln w="9525" cap="flat" cmpd="sng">
            <a:solidFill>
              <a:srgbClr val="3E6E68"/>
            </a:solidFill>
            <a:prstDash val="solid"/>
            <a:round/>
            <a:headEnd type="none" w="sm" len="sm"/>
            <a:tailEnd type="none" w="sm" len="sm"/>
          </a:ln>
        </p:spPr>
      </p:pic>
      <p:pic>
        <p:nvPicPr>
          <p:cNvPr id="112" name="Google Shape;112;g1136ba612fc_1_271"/>
          <p:cNvPicPr preferRelativeResize="0"/>
          <p:nvPr/>
        </p:nvPicPr>
        <p:blipFill rotWithShape="1">
          <a:blip r:embed="rId4">
            <a:alphaModFix/>
          </a:blip>
          <a:srcRect/>
          <a:stretch/>
        </p:blipFill>
        <p:spPr>
          <a:xfrm>
            <a:off x="2617590" y="6374"/>
            <a:ext cx="4109927" cy="1422647"/>
          </a:xfrm>
          <a:prstGeom prst="rect">
            <a:avLst/>
          </a:prstGeom>
          <a:noFill/>
          <a:ln>
            <a:noFill/>
          </a:ln>
        </p:spPr>
      </p:pic>
      <p:sp>
        <p:nvSpPr>
          <p:cNvPr id="113" name="Google Shape;113;g1136ba612fc_1_271"/>
          <p:cNvSpPr txBox="1"/>
          <p:nvPr/>
        </p:nvSpPr>
        <p:spPr>
          <a:xfrm>
            <a:off x="908451" y="2644190"/>
            <a:ext cx="1024819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800" i="0" u="none" strike="noStrike" cap="none" dirty="0">
                <a:solidFill>
                  <a:schemeClr val="dk1"/>
                </a:solidFill>
                <a:latin typeface="Gill Sans Nova"/>
                <a:ea typeface="Times New Roman"/>
                <a:cs typeface="Times New Roman"/>
                <a:sym typeface="Times New Roman"/>
              </a:rPr>
              <a:t>Age-Positivity in Health and Healthcare: A Prevention Approach </a:t>
            </a:r>
            <a:endParaRPr sz="4800" i="0" u="none" strike="noStrike" cap="none" dirty="0">
              <a:solidFill>
                <a:schemeClr val="dk1"/>
              </a:solidFill>
              <a:latin typeface="Gill Sans Nova"/>
              <a:ea typeface="Times New Roman"/>
              <a:cs typeface="Times New Roman"/>
              <a:sym typeface="Times New Roman"/>
            </a:endParaRPr>
          </a:p>
        </p:txBody>
      </p:sp>
      <p:sp>
        <p:nvSpPr>
          <p:cNvPr id="114" name="Google Shape;114;g1136ba612fc_1_271"/>
          <p:cNvSpPr txBox="1"/>
          <p:nvPr/>
        </p:nvSpPr>
        <p:spPr>
          <a:xfrm>
            <a:off x="153836" y="1542588"/>
            <a:ext cx="6494106" cy="30773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b="0" i="0" u="none" strike="noStrike" cap="none">
                <a:solidFill>
                  <a:schemeClr val="dk1"/>
                </a:solidFill>
                <a:latin typeface="Gill Sans Nova"/>
                <a:ea typeface="Times New Roman"/>
                <a:cs typeface="Times New Roman"/>
                <a:sym typeface="Times New Roman"/>
              </a:rPr>
              <a:t>Hosted by the Maine Council on Aging ● Funded by the Point32Health Foundation </a:t>
            </a:r>
            <a:endParaRPr lang="en-US" b="0" i="0" u="none" strike="noStrike" cap="none">
              <a:solidFill>
                <a:schemeClr val="dk1"/>
              </a:solidFill>
              <a:latin typeface="Gill Sans Nova"/>
              <a:ea typeface="Times New Roman"/>
              <a:cs typeface="Times New Roman"/>
            </a:endParaRPr>
          </a:p>
        </p:txBody>
      </p:sp>
      <p:sp>
        <p:nvSpPr>
          <p:cNvPr id="115" name="Google Shape;115;g1136ba612fc_1_271"/>
          <p:cNvSpPr txBox="1"/>
          <p:nvPr/>
        </p:nvSpPr>
        <p:spPr>
          <a:xfrm>
            <a:off x="249223" y="4999908"/>
            <a:ext cx="5202077" cy="1200288"/>
          </a:xfrm>
          <a:prstGeom prst="rect">
            <a:avLst/>
          </a:prstGeom>
          <a:noFill/>
          <a:ln>
            <a:noFill/>
          </a:ln>
        </p:spPr>
        <p:txBody>
          <a:bodyPr spcFirstLastPara="1" wrap="square" lIns="91425" tIns="45700" rIns="91425" bIns="45700" anchor="t" anchorCtr="0">
            <a:spAutoFit/>
          </a:bodyPr>
          <a:lstStyle/>
          <a:p>
            <a:pPr>
              <a:buSzPts val="2800"/>
            </a:pPr>
            <a:r>
              <a:rPr lang="en-US" sz="2400" i="0" u="none" strike="noStrike" cap="none" dirty="0">
                <a:solidFill>
                  <a:srgbClr val="000000"/>
                </a:solidFill>
                <a:latin typeface="Gill Sans Nova"/>
                <a:ea typeface="Times New Roman"/>
                <a:cs typeface="Times New Roman"/>
                <a:sym typeface="Times New Roman"/>
              </a:rPr>
              <a:t>Kimberly Snow, MHSA</a:t>
            </a:r>
            <a:endParaRPr lang="en-US" sz="2400" dirty="0">
              <a:latin typeface="Gill Sans Nova"/>
              <a:ea typeface="Times New Roman"/>
              <a:cs typeface="Times New Roman"/>
            </a:endParaRPr>
          </a:p>
          <a:p>
            <a:pPr>
              <a:buSzPts val="2800"/>
            </a:pPr>
            <a:r>
              <a:rPr lang="en-US" sz="2400" i="0" u="none" strike="noStrike" cap="none" dirty="0">
                <a:solidFill>
                  <a:srgbClr val="000000"/>
                </a:solidFill>
                <a:latin typeface="Gill Sans Nova"/>
                <a:ea typeface="Times New Roman"/>
                <a:cs typeface="Times New Roman"/>
                <a:sym typeface="Times New Roman"/>
              </a:rPr>
              <a:t>Catherine Cutler Institute</a:t>
            </a:r>
            <a:endParaRPr lang="en-US" sz="2400" dirty="0">
              <a:latin typeface="Gill Sans Nova"/>
              <a:ea typeface="Times New Roman"/>
              <a:cs typeface="Times New Roman"/>
            </a:endParaRPr>
          </a:p>
          <a:p>
            <a:pPr>
              <a:buSzPts val="2800"/>
            </a:pPr>
            <a:r>
              <a:rPr lang="en-US" sz="2400" dirty="0">
                <a:latin typeface="Gill Sans Nova"/>
                <a:ea typeface="Times New Roman"/>
                <a:cs typeface="Times New Roman"/>
                <a:sym typeface="Times New Roman"/>
              </a:rPr>
              <a:t>University of Southern Maine</a:t>
            </a:r>
            <a:endParaRPr sz="2400" i="0" u="none" strike="noStrike" cap="none" dirty="0">
              <a:solidFill>
                <a:srgbClr val="000000"/>
              </a:solidFill>
              <a:latin typeface="Gill Sans Nova"/>
              <a:ea typeface="Times New Roman"/>
              <a:cs typeface="Times New Roman"/>
            </a:endParaRPr>
          </a:p>
        </p:txBody>
      </p:sp>
      <p:sp>
        <p:nvSpPr>
          <p:cNvPr id="116" name="Google Shape;116;g1136ba612fc_1_271"/>
          <p:cNvSpPr txBox="1"/>
          <p:nvPr/>
        </p:nvSpPr>
        <p:spPr>
          <a:xfrm>
            <a:off x="5875900" y="6485950"/>
            <a:ext cx="9782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Gill Sans Nova"/>
              <a:ea typeface="Calibri"/>
              <a:cs typeface="Calibri"/>
              <a:sym typeface="Calibri"/>
            </a:endParaRPr>
          </a:p>
        </p:txBody>
      </p:sp>
      <p:sp>
        <p:nvSpPr>
          <p:cNvPr id="117" name="Google Shape;117;g1136ba612fc_1_271"/>
          <p:cNvSpPr txBox="1"/>
          <p:nvPr/>
        </p:nvSpPr>
        <p:spPr>
          <a:xfrm>
            <a:off x="0" y="6485950"/>
            <a:ext cx="12065100" cy="39700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1F497D"/>
                </a:solidFill>
                <a:latin typeface="Gill Sans Nova"/>
                <a:sym typeface="Arial"/>
              </a:rPr>
              <a:t>These slides include © copyrighted material. Please ask permission to reproduce. Permission is readily given.</a:t>
            </a:r>
          </a:p>
        </p:txBody>
      </p:sp>
      <p:sp>
        <p:nvSpPr>
          <p:cNvPr id="2" name="TextBox 1">
            <a:extLst>
              <a:ext uri="{FF2B5EF4-FFF2-40B4-BE49-F238E27FC236}">
                <a16:creationId xmlns:a16="http://schemas.microsoft.com/office/drawing/2014/main" id="{F1247A04-56F8-15AB-2BFB-1D40332CDA65}"/>
              </a:ext>
            </a:extLst>
          </p:cNvPr>
          <p:cNvSpPr txBox="1"/>
          <p:nvPr/>
        </p:nvSpPr>
        <p:spPr>
          <a:xfrm>
            <a:off x="6168292" y="5000248"/>
            <a:ext cx="601833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Gill Sans Nova"/>
              </a:rPr>
              <a:t>Rebecca Spear, DO, FACP</a:t>
            </a:r>
            <a:endParaRPr lang="en-US" sz="1200">
              <a:latin typeface="Gill Sans Nova"/>
            </a:endParaRPr>
          </a:p>
          <a:p>
            <a:r>
              <a:rPr lang="en-US" sz="2400">
                <a:latin typeface="Gill Sans Nova"/>
              </a:rPr>
              <a:t>Maine-Dartmouth Family Medicine Residency</a:t>
            </a:r>
            <a:endParaRPr lang="en-US" sz="1200">
              <a:latin typeface="Gill Sans Nova"/>
            </a:endParaRPr>
          </a:p>
          <a:p>
            <a:pPr algn="l"/>
            <a:endParaRPr lang="en-US" sz="1200">
              <a:latin typeface="Gill Sans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BD504B72-A725-8BA0-9ACD-0EC66E8D9EA0}"/>
            </a:ext>
          </a:extLst>
        </p:cNvPr>
        <p:cNvGrpSpPr/>
        <p:nvPr/>
      </p:nvGrpSpPr>
      <p:grpSpPr>
        <a:xfrm>
          <a:off x="0" y="0"/>
          <a:ext cx="0" cy="0"/>
          <a:chOff x="0" y="0"/>
          <a:chExt cx="0" cy="0"/>
        </a:xfrm>
      </p:grpSpPr>
      <p:sp>
        <p:nvSpPr>
          <p:cNvPr id="383" name="Google Shape;383;g327a0583bd6_0_6">
            <a:extLst>
              <a:ext uri="{FF2B5EF4-FFF2-40B4-BE49-F238E27FC236}">
                <a16:creationId xmlns:a16="http://schemas.microsoft.com/office/drawing/2014/main" id="{233119C0-BB1E-E788-F496-DEB28AD52D73}"/>
              </a:ext>
            </a:extLst>
          </p:cNvPr>
          <p:cNvSpPr/>
          <p:nvPr/>
        </p:nvSpPr>
        <p:spPr>
          <a:xfrm>
            <a:off x="-6537" y="1793"/>
            <a:ext cx="12193725" cy="794737"/>
          </a:xfrm>
          <a:prstGeom prst="rect">
            <a:avLst/>
          </a:prstGeom>
          <a:solidFill>
            <a:srgbClr val="0070C0"/>
          </a:solidFill>
          <a:ln>
            <a:noFill/>
          </a:ln>
        </p:spPr>
        <p:txBody>
          <a:bodyPr spcFirstLastPara="1" wrap="square" lIns="91376" tIns="45663" rIns="91376" bIns="45663" anchor="ctr" anchorCtr="0">
            <a:noAutofit/>
          </a:bodyPr>
          <a:lstStyle/>
          <a:p>
            <a:pPr algn="ctr">
              <a:buClr>
                <a:srgbClr val="000000"/>
              </a:buClr>
              <a:buSzPts val="4200"/>
            </a:pPr>
            <a:r>
              <a:rPr lang="en-US" sz="4150">
                <a:solidFill>
                  <a:srgbClr val="FFFFFF"/>
                </a:solidFill>
                <a:latin typeface="Gill Sans Nova"/>
                <a:ea typeface="Calibri"/>
                <a:cs typeface="Calibri"/>
                <a:sym typeface="Calibri"/>
              </a:rPr>
              <a:t>Impacts of Ageism on Health</a:t>
            </a:r>
            <a:endParaRPr sz="4150">
              <a:solidFill>
                <a:srgbClr val="FFFFFF"/>
              </a:solidFill>
              <a:latin typeface="Gill Sans Nova"/>
              <a:ea typeface="Calibri"/>
              <a:cs typeface="Calibri"/>
              <a:sym typeface="Calibri"/>
            </a:endParaRPr>
          </a:p>
        </p:txBody>
      </p:sp>
      <p:sp>
        <p:nvSpPr>
          <p:cNvPr id="385" name="Google Shape;385;g327a0583bd6_0_6">
            <a:extLst>
              <a:ext uri="{FF2B5EF4-FFF2-40B4-BE49-F238E27FC236}">
                <a16:creationId xmlns:a16="http://schemas.microsoft.com/office/drawing/2014/main" id="{A05E4867-8918-0CF4-3039-4D5488675BA9}"/>
              </a:ext>
            </a:extLst>
          </p:cNvPr>
          <p:cNvSpPr txBox="1"/>
          <p:nvPr/>
        </p:nvSpPr>
        <p:spPr>
          <a:xfrm>
            <a:off x="5929410" y="2007054"/>
            <a:ext cx="5665802" cy="3340452"/>
          </a:xfrm>
          <a:prstGeom prst="rect">
            <a:avLst/>
          </a:prstGeom>
          <a:noFill/>
          <a:ln>
            <a:noFill/>
          </a:ln>
        </p:spPr>
        <p:txBody>
          <a:bodyPr spcFirstLastPara="1" wrap="square" lIns="121818" tIns="121818" rIns="121818" bIns="121818" anchor="t" anchorCtr="0">
            <a:spAutoFit/>
          </a:bodyPr>
          <a:lstStyle/>
          <a:p>
            <a:pPr marL="1180465" indent="-571500">
              <a:lnSpc>
                <a:spcPct val="90000"/>
              </a:lnSpc>
              <a:spcBef>
                <a:spcPts val="1400"/>
              </a:spcBef>
              <a:buSzPts val="4000"/>
              <a:buChar char="•"/>
            </a:pPr>
            <a:r>
              <a:rPr lang="en-US" sz="3950">
                <a:solidFill>
                  <a:schemeClr val="dk1"/>
                </a:solidFill>
                <a:latin typeface="Gill Sans Nova"/>
                <a:ea typeface="Calibri"/>
                <a:cs typeface="Calibri"/>
                <a:sym typeface="Calibri"/>
              </a:rPr>
              <a:t>drives poorer health outcomes for older adults</a:t>
            </a:r>
            <a:endParaRPr lang="en-US" sz="3950">
              <a:solidFill>
                <a:schemeClr val="dk1"/>
              </a:solidFill>
              <a:latin typeface="Gill Sans Nova"/>
              <a:ea typeface="Calibri"/>
              <a:cs typeface="Calibri"/>
            </a:endParaRPr>
          </a:p>
          <a:p>
            <a:pPr marL="1180465" indent="-571500">
              <a:lnSpc>
                <a:spcPct val="90000"/>
              </a:lnSpc>
              <a:spcBef>
                <a:spcPts val="1400"/>
              </a:spcBef>
              <a:buSzPts val="4000"/>
              <a:buChar char="•"/>
            </a:pPr>
            <a:r>
              <a:rPr lang="en-US" sz="3950">
                <a:solidFill>
                  <a:schemeClr val="dk1"/>
                </a:solidFill>
                <a:latin typeface="Gill Sans Nova"/>
                <a:ea typeface="Calibri"/>
                <a:cs typeface="Calibri"/>
                <a:sym typeface="Calibri"/>
              </a:rPr>
              <a:t>increases costs of healthcare </a:t>
            </a:r>
            <a:endParaRPr lang="en-US" sz="3950">
              <a:solidFill>
                <a:schemeClr val="dk1"/>
              </a:solidFill>
              <a:latin typeface="Gill Sans Nova"/>
              <a:ea typeface="Calibri"/>
              <a:cs typeface="Calibri"/>
            </a:endParaRPr>
          </a:p>
        </p:txBody>
      </p:sp>
      <p:pic>
        <p:nvPicPr>
          <p:cNvPr id="2" name="Picture 1" descr="A doctor holding a bottle of pills&#10;&#10;AI-generated content may be incorrect.">
            <a:extLst>
              <a:ext uri="{FF2B5EF4-FFF2-40B4-BE49-F238E27FC236}">
                <a16:creationId xmlns:a16="http://schemas.microsoft.com/office/drawing/2014/main" id="{103B9F5D-079C-E257-50AC-FE70050BD257}"/>
              </a:ext>
            </a:extLst>
          </p:cNvPr>
          <p:cNvPicPr>
            <a:picLocks noChangeAspect="1"/>
          </p:cNvPicPr>
          <p:nvPr/>
        </p:nvPicPr>
        <p:blipFill>
          <a:blip r:embed="rId3"/>
          <a:stretch>
            <a:fillRect/>
          </a:stretch>
        </p:blipFill>
        <p:spPr>
          <a:xfrm>
            <a:off x="1177211" y="1709472"/>
            <a:ext cx="4493598" cy="5148527"/>
          </a:xfrm>
          <a:prstGeom prst="rect">
            <a:avLst/>
          </a:prstGeom>
        </p:spPr>
      </p:pic>
      <p:sp>
        <p:nvSpPr>
          <p:cNvPr id="3" name="TextBox 2">
            <a:extLst>
              <a:ext uri="{FF2B5EF4-FFF2-40B4-BE49-F238E27FC236}">
                <a16:creationId xmlns:a16="http://schemas.microsoft.com/office/drawing/2014/main" id="{D41D7359-CFA6-D17B-A120-ECFEF3913B95}"/>
              </a:ext>
            </a:extLst>
          </p:cNvPr>
          <p:cNvSpPr txBox="1"/>
          <p:nvPr/>
        </p:nvSpPr>
        <p:spPr>
          <a:xfrm>
            <a:off x="9369273" y="6467648"/>
            <a:ext cx="295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Image: Licensed from Adobe Stock</a:t>
            </a:r>
          </a:p>
        </p:txBody>
      </p:sp>
      <p:pic>
        <p:nvPicPr>
          <p:cNvPr id="5" name="Google Shape;124;g3de8c90161c_3_92" descr="Maine Council on Aging">
            <a:extLst>
              <a:ext uri="{FF2B5EF4-FFF2-40B4-BE49-F238E27FC236}">
                <a16:creationId xmlns:a16="http://schemas.microsoft.com/office/drawing/2014/main" id="{2AFF995D-1B34-82C4-1983-58BA39B4988F}"/>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extLst>
      <p:ext uri="{BB962C8B-B14F-4D97-AF65-F5344CB8AC3E}">
        <p14:creationId xmlns:p14="http://schemas.microsoft.com/office/powerpoint/2010/main" val="390862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p:nvPr/>
        </p:nvSpPr>
        <p:spPr>
          <a:xfrm>
            <a:off x="-4497" y="1793"/>
            <a:ext cx="12183749" cy="791219"/>
          </a:xfrm>
          <a:prstGeom prst="rect">
            <a:avLst/>
          </a:prstGeom>
          <a:solidFill>
            <a:srgbClr val="277CCB"/>
          </a:solidFill>
          <a:ln>
            <a:noFill/>
          </a:ln>
        </p:spPr>
        <p:txBody>
          <a:bodyPr spcFirstLastPara="1" wrap="square" lIns="91375" tIns="45650" rIns="91375" bIns="45650" anchor="ctr" anchorCtr="0">
            <a:noAutofit/>
          </a:bodyPr>
          <a:lstStyle/>
          <a:p>
            <a:pPr marL="0" marR="0" lvl="0" indent="0" algn="ctr" rtl="0">
              <a:lnSpc>
                <a:spcPct val="100000"/>
              </a:lnSpc>
              <a:spcBef>
                <a:spcPts val="0"/>
              </a:spcBef>
              <a:spcAft>
                <a:spcPts val="0"/>
              </a:spcAft>
              <a:buNone/>
            </a:pPr>
            <a:r>
              <a:rPr lang="en-US" sz="3950" b="0" i="0" u="none" strike="noStrike" cap="none">
                <a:solidFill>
                  <a:srgbClr val="FFFFFF"/>
                </a:solidFill>
                <a:latin typeface="Gill Sans Nova"/>
                <a:ea typeface="Calibri"/>
                <a:cs typeface="Calibri"/>
                <a:sym typeface="Times New Roman"/>
              </a:rPr>
              <a:t>Treating Aging as a Disease</a:t>
            </a:r>
            <a:endParaRPr lang="en-US" sz="3950" b="0" i="1" u="none" strike="noStrike" cap="none">
              <a:solidFill>
                <a:srgbClr val="FFFFFF"/>
              </a:solidFill>
              <a:latin typeface="Gill Sans Nova"/>
              <a:ea typeface="Calibri"/>
              <a:cs typeface="Calibri"/>
            </a:endParaRPr>
          </a:p>
        </p:txBody>
      </p:sp>
      <p:sp>
        <p:nvSpPr>
          <p:cNvPr id="283" name="Google Shape;283;p21"/>
          <p:cNvSpPr txBox="1"/>
          <p:nvPr/>
        </p:nvSpPr>
        <p:spPr>
          <a:xfrm>
            <a:off x="588137" y="3192457"/>
            <a:ext cx="7306723" cy="3580097"/>
          </a:xfrm>
          <a:prstGeom prst="rect">
            <a:avLst/>
          </a:prstGeom>
          <a:noFill/>
          <a:ln>
            <a:noFill/>
          </a:ln>
        </p:spPr>
        <p:txBody>
          <a:bodyPr spcFirstLastPara="1" wrap="square" lIns="121800" tIns="121800" rIns="121800" bIns="121800" anchor="t" anchorCtr="0">
            <a:spAutoFit/>
          </a:bodyPr>
          <a:lstStyle/>
          <a:p>
            <a:pPr marL="913765" marR="0" lvl="1" indent="-348615" algn="l" rtl="0">
              <a:lnSpc>
                <a:spcPct val="100000"/>
              </a:lnSpc>
              <a:spcBef>
                <a:spcPts val="0"/>
              </a:spcBef>
              <a:spcAft>
                <a:spcPts val="0"/>
              </a:spcAft>
              <a:buClr>
                <a:schemeClr val="dk1"/>
              </a:buClr>
              <a:buSzPts val="1900"/>
              <a:buFont typeface="Times New Roman"/>
              <a:buChar char="○"/>
            </a:pPr>
            <a:endParaRPr lang="en-US" sz="3200">
              <a:latin typeface="Gill Sans Nova"/>
              <a:ea typeface="Calibri"/>
              <a:cs typeface="Calibri"/>
            </a:endParaRPr>
          </a:p>
          <a:p>
            <a:pPr marL="456565" indent="-367665">
              <a:buClr>
                <a:schemeClr val="dk1"/>
              </a:buClr>
              <a:buSzPts val="2200"/>
              <a:buFont typeface="Times New Roman"/>
              <a:buChar char="●"/>
            </a:pPr>
            <a:r>
              <a:rPr lang="en-US" sz="3200">
                <a:latin typeface="Gill Sans Nova"/>
                <a:ea typeface="Calibri"/>
                <a:cs typeface="Calibri"/>
                <a:sym typeface="Times New Roman"/>
              </a:rPr>
              <a:t>Systemic Issues</a:t>
            </a:r>
            <a:endParaRPr lang="en-US" sz="3200" b="0" i="0" u="none" strike="noStrike" cap="none">
              <a:solidFill>
                <a:schemeClr val="dk1"/>
              </a:solidFill>
              <a:latin typeface="Gill Sans Nova"/>
              <a:ea typeface="Calibri"/>
              <a:cs typeface="Calibri"/>
            </a:endParaRPr>
          </a:p>
          <a:p>
            <a:pPr marL="456565" indent="-367665">
              <a:buClr>
                <a:schemeClr val="dk1"/>
              </a:buClr>
              <a:buSzPts val="2200"/>
              <a:buFont typeface="Times New Roman"/>
              <a:buChar char="●"/>
            </a:pPr>
            <a:endParaRPr lang="en-US" sz="3200">
              <a:latin typeface="Gill Sans Nova"/>
              <a:ea typeface="Calibri"/>
              <a:cs typeface="Calibri"/>
            </a:endParaRPr>
          </a:p>
          <a:p>
            <a:pPr marL="456565" indent="-367665">
              <a:buClr>
                <a:schemeClr val="dk1"/>
              </a:buClr>
              <a:buSzPts val="2200"/>
              <a:buFont typeface="Times New Roman"/>
              <a:buChar char="●"/>
            </a:pPr>
            <a:endParaRPr lang="en-US" sz="3200">
              <a:latin typeface="Gill Sans Nova"/>
              <a:ea typeface="Calibri"/>
              <a:cs typeface="Calibri"/>
            </a:endParaRPr>
          </a:p>
          <a:p>
            <a:pPr marL="88900" marR="0" lvl="0" algn="l" rtl="0">
              <a:lnSpc>
                <a:spcPct val="100000"/>
              </a:lnSpc>
              <a:spcBef>
                <a:spcPts val="0"/>
              </a:spcBef>
              <a:spcAft>
                <a:spcPts val="0"/>
              </a:spcAft>
              <a:buClr>
                <a:schemeClr val="dk1"/>
              </a:buClr>
              <a:buSzPts val="2200"/>
            </a:pPr>
            <a:endParaRPr lang="en-US" sz="3200">
              <a:latin typeface="Gill Sans Nova"/>
              <a:ea typeface="Calibri"/>
              <a:cs typeface="Calibri"/>
            </a:endParaRPr>
          </a:p>
          <a:p>
            <a:pPr marL="913765" marR="0" lvl="1" indent="-348615" algn="l" rtl="0">
              <a:lnSpc>
                <a:spcPct val="100000"/>
              </a:lnSpc>
              <a:spcBef>
                <a:spcPts val="0"/>
              </a:spcBef>
              <a:spcAft>
                <a:spcPts val="0"/>
              </a:spcAft>
              <a:buClr>
                <a:schemeClr val="dk1"/>
              </a:buClr>
              <a:buSzPts val="1900"/>
              <a:buFont typeface="Times New Roman"/>
              <a:buChar char="○"/>
            </a:pPr>
            <a:endParaRPr lang="en-US" sz="2400" b="0" i="0" u="none" strike="noStrike" cap="none">
              <a:solidFill>
                <a:schemeClr val="dk1"/>
              </a:solidFill>
              <a:latin typeface="Times New Roman"/>
              <a:ea typeface="Times New Roman"/>
              <a:cs typeface="Times New Roman"/>
            </a:endParaRPr>
          </a:p>
          <a:p>
            <a:pPr marL="914171" marR="0" lvl="0" indent="0" algn="l" rtl="0">
              <a:lnSpc>
                <a:spcPct val="100000"/>
              </a:lnSpc>
              <a:spcBef>
                <a:spcPts val="0"/>
              </a:spcBef>
              <a:spcAft>
                <a:spcPts val="0"/>
              </a:spcAft>
              <a:buNone/>
            </a:pPr>
            <a:endParaRPr sz="6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666" b="0" i="0" u="none" strike="noStrike" cap="none">
              <a:solidFill>
                <a:srgbClr val="000000"/>
              </a:solidFill>
              <a:latin typeface="Calibri"/>
              <a:ea typeface="Calibri"/>
              <a:cs typeface="Calibri"/>
              <a:sym typeface="Calibri"/>
            </a:endParaRPr>
          </a:p>
        </p:txBody>
      </p:sp>
      <p:sp>
        <p:nvSpPr>
          <p:cNvPr id="284" name="Google Shape;284;p21"/>
          <p:cNvSpPr/>
          <p:nvPr/>
        </p:nvSpPr>
        <p:spPr>
          <a:xfrm>
            <a:off x="1588" y="6653511"/>
            <a:ext cx="12349283" cy="268130"/>
          </a:xfrm>
          <a:prstGeom prst="rect">
            <a:avLst/>
          </a:prstGeom>
          <a:solidFill>
            <a:srgbClr val="277CCB"/>
          </a:solidFill>
          <a:ln>
            <a:noFill/>
          </a:ln>
        </p:spPr>
        <p:txBody>
          <a:bodyPr spcFirstLastPara="1" wrap="square" lIns="91375" tIns="45650" rIns="91375" bIns="45650" anchor="ctr" anchorCtr="0">
            <a:noAutofit/>
          </a:bodyPr>
          <a:lstStyle/>
          <a:p>
            <a:pPr marL="0" marR="0" lvl="0" indent="0" algn="ctr" rtl="0">
              <a:lnSpc>
                <a:spcPct val="100000"/>
              </a:lnSpc>
              <a:spcBef>
                <a:spcPts val="0"/>
              </a:spcBef>
              <a:spcAft>
                <a:spcPts val="0"/>
              </a:spcAft>
              <a:buNone/>
            </a:pPr>
            <a:endParaRPr sz="3998" b="0" i="0" u="none" strike="noStrike" cap="none">
              <a:solidFill>
                <a:srgbClr val="FFFFFF"/>
              </a:solidFill>
              <a:latin typeface="Times New Roman"/>
              <a:ea typeface="Times New Roman"/>
              <a:cs typeface="Times New Roman"/>
              <a:sym typeface="Times New Roman"/>
            </a:endParaRPr>
          </a:p>
        </p:txBody>
      </p:sp>
      <p:sp>
        <p:nvSpPr>
          <p:cNvPr id="286" name="Google Shape;286;p21"/>
          <p:cNvSpPr txBox="1">
            <a:spLocks noGrp="1"/>
          </p:cNvSpPr>
          <p:nvPr>
            <p:ph type="sldNum" idx="12"/>
          </p:nvPr>
        </p:nvSpPr>
        <p:spPr>
          <a:xfrm>
            <a:off x="11678145" y="6604047"/>
            <a:ext cx="592646" cy="374303"/>
          </a:xfrm>
          <a:prstGeom prst="rect">
            <a:avLst/>
          </a:prstGeom>
          <a:noFill/>
          <a:ln>
            <a:noFill/>
          </a:ln>
        </p:spPr>
        <p:txBody>
          <a:bodyPr spcFirstLastPara="1" wrap="square" lIns="121825" tIns="121825" rIns="121825" bIns="121825" anchor="ctr" anchorCtr="0">
            <a:noAutofit/>
          </a:bodyPr>
          <a:lstStyle/>
          <a:p>
            <a:pPr marL="0" lvl="0" indent="0" algn="r" rtl="0">
              <a:lnSpc>
                <a:spcPct val="80000"/>
              </a:lnSpc>
              <a:spcBef>
                <a:spcPts val="0"/>
              </a:spcBef>
              <a:spcAft>
                <a:spcPts val="0"/>
              </a:spcAft>
              <a:buSzPts val="618"/>
              <a:buNone/>
            </a:pPr>
            <a:fld id="{00000000-1234-1234-1234-123412341234}" type="slidenum">
              <a:rPr lang="en-US" sz="1517">
                <a:solidFill>
                  <a:schemeClr val="lt1"/>
                </a:solidFill>
                <a:latin typeface="Times New Roman"/>
                <a:ea typeface="Times New Roman"/>
                <a:cs typeface="Times New Roman"/>
                <a:sym typeface="Times New Roman"/>
              </a:rPr>
              <a:t>11</a:t>
            </a:fld>
            <a:endParaRPr sz="1517">
              <a:solidFill>
                <a:schemeClr val="lt1"/>
              </a:solidFill>
              <a:latin typeface="Times New Roman"/>
              <a:ea typeface="Times New Roman"/>
              <a:cs typeface="Times New Roman"/>
              <a:sym typeface="Times New Roman"/>
            </a:endParaRPr>
          </a:p>
        </p:txBody>
      </p:sp>
      <p:pic>
        <p:nvPicPr>
          <p:cNvPr id="287" name="Google Shape;287;p21" title="Overtreatment (1).png"/>
          <p:cNvPicPr preferRelativeResize="0"/>
          <p:nvPr/>
        </p:nvPicPr>
        <p:blipFill rotWithShape="1">
          <a:blip r:embed="rId3">
            <a:alphaModFix/>
          </a:blip>
          <a:srcRect/>
          <a:stretch/>
        </p:blipFill>
        <p:spPr>
          <a:xfrm>
            <a:off x="7561719" y="1347243"/>
            <a:ext cx="4427573" cy="4427573"/>
          </a:xfrm>
          <a:prstGeom prst="rect">
            <a:avLst/>
          </a:prstGeom>
          <a:noFill/>
          <a:ln>
            <a:noFill/>
          </a:ln>
        </p:spPr>
      </p:pic>
      <p:pic>
        <p:nvPicPr>
          <p:cNvPr id="3" name="Google Shape;124;g3de8c90161c_3_92" descr="Maine Council on Aging">
            <a:extLst>
              <a:ext uri="{FF2B5EF4-FFF2-40B4-BE49-F238E27FC236}">
                <a16:creationId xmlns:a16="http://schemas.microsoft.com/office/drawing/2014/main" id="{940B7725-4017-6ED5-F929-ED214D2A544C}"/>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
        <p:nvSpPr>
          <p:cNvPr id="2" name="Google Shape;283;p21">
            <a:extLst>
              <a:ext uri="{FF2B5EF4-FFF2-40B4-BE49-F238E27FC236}">
                <a16:creationId xmlns:a16="http://schemas.microsoft.com/office/drawing/2014/main" id="{AAA4996D-0845-053E-FE59-26BFE02B9612}"/>
              </a:ext>
            </a:extLst>
          </p:cNvPr>
          <p:cNvSpPr txBox="1"/>
          <p:nvPr/>
        </p:nvSpPr>
        <p:spPr>
          <a:xfrm>
            <a:off x="588379" y="4469532"/>
            <a:ext cx="7306723" cy="2595212"/>
          </a:xfrm>
          <a:prstGeom prst="rect">
            <a:avLst/>
          </a:prstGeom>
          <a:noFill/>
          <a:ln>
            <a:noFill/>
          </a:ln>
        </p:spPr>
        <p:txBody>
          <a:bodyPr spcFirstLastPara="1" wrap="square" lIns="121800" tIns="121800" rIns="121800" bIns="121800" anchor="t" anchorCtr="0">
            <a:spAutoFit/>
          </a:bodyPr>
          <a:lstStyle/>
          <a:p>
            <a:pPr marL="456565" marR="0" lvl="0" indent="-367665" algn="l" rtl="0">
              <a:lnSpc>
                <a:spcPct val="100000"/>
              </a:lnSpc>
              <a:spcBef>
                <a:spcPts val="0"/>
              </a:spcBef>
              <a:spcAft>
                <a:spcPts val="0"/>
              </a:spcAft>
              <a:buClr>
                <a:schemeClr val="dk1"/>
              </a:buClr>
              <a:buSzPts val="2200"/>
              <a:buFont typeface="Times New Roman"/>
              <a:buChar char="●"/>
            </a:pPr>
            <a:endParaRPr lang="en-US" sz="3200">
              <a:latin typeface="Gill Sans Nova"/>
              <a:ea typeface="Calibri"/>
              <a:cs typeface="Calibri"/>
            </a:endParaRPr>
          </a:p>
          <a:p>
            <a:pPr marL="456565" indent="-367665">
              <a:buClr>
                <a:schemeClr val="dk1"/>
              </a:buClr>
              <a:buSzPts val="2200"/>
              <a:buFont typeface="Times New Roman"/>
              <a:buChar char="●"/>
            </a:pPr>
            <a:r>
              <a:rPr lang="en-US" sz="3200">
                <a:latin typeface="Gill Sans Nova"/>
                <a:ea typeface="Calibri"/>
                <a:cs typeface="Calibri"/>
              </a:rPr>
              <a:t>Poor Communication</a:t>
            </a:r>
          </a:p>
          <a:p>
            <a:pPr marL="88900" marR="0" lvl="0" algn="l" rtl="0">
              <a:lnSpc>
                <a:spcPct val="100000"/>
              </a:lnSpc>
              <a:spcBef>
                <a:spcPts val="0"/>
              </a:spcBef>
              <a:spcAft>
                <a:spcPts val="0"/>
              </a:spcAft>
              <a:buClr>
                <a:schemeClr val="dk1"/>
              </a:buClr>
              <a:buSzPts val="2200"/>
            </a:pPr>
            <a:endParaRPr lang="en-US" sz="3200">
              <a:latin typeface="Gill Sans Nova"/>
              <a:ea typeface="Calibri"/>
              <a:cs typeface="Calibri"/>
            </a:endParaRPr>
          </a:p>
          <a:p>
            <a:pPr marL="913765" marR="0" lvl="1" indent="-348615" algn="l" rtl="0">
              <a:lnSpc>
                <a:spcPct val="100000"/>
              </a:lnSpc>
              <a:spcBef>
                <a:spcPts val="0"/>
              </a:spcBef>
              <a:spcAft>
                <a:spcPts val="0"/>
              </a:spcAft>
              <a:buClr>
                <a:schemeClr val="dk1"/>
              </a:buClr>
              <a:buSzPts val="1900"/>
              <a:buFont typeface="Times New Roman"/>
              <a:buChar char="○"/>
            </a:pPr>
            <a:endParaRPr lang="en-US" sz="2400" b="0" i="0" u="none" strike="noStrike" cap="none">
              <a:solidFill>
                <a:schemeClr val="dk1"/>
              </a:solidFill>
              <a:latin typeface="Times New Roman"/>
              <a:ea typeface="Times New Roman"/>
              <a:cs typeface="Times New Roman"/>
            </a:endParaRPr>
          </a:p>
          <a:p>
            <a:pPr marL="914171" marR="0" lvl="0" indent="0" algn="l" rtl="0">
              <a:lnSpc>
                <a:spcPct val="100000"/>
              </a:lnSpc>
              <a:spcBef>
                <a:spcPts val="0"/>
              </a:spcBef>
              <a:spcAft>
                <a:spcPts val="0"/>
              </a:spcAft>
              <a:buNone/>
            </a:pPr>
            <a:endParaRPr sz="6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666" b="0" i="0" u="none" strike="noStrike" cap="none">
              <a:solidFill>
                <a:srgbClr val="000000"/>
              </a:solidFill>
              <a:latin typeface="Calibri"/>
              <a:ea typeface="Calibri"/>
              <a:cs typeface="Calibri"/>
              <a:sym typeface="Calibri"/>
            </a:endParaRPr>
          </a:p>
        </p:txBody>
      </p:sp>
      <p:sp>
        <p:nvSpPr>
          <p:cNvPr id="4" name="Google Shape;283;p21">
            <a:extLst>
              <a:ext uri="{FF2B5EF4-FFF2-40B4-BE49-F238E27FC236}">
                <a16:creationId xmlns:a16="http://schemas.microsoft.com/office/drawing/2014/main" id="{71918E3B-4C8F-A2F1-80C4-F2946834D58E}"/>
              </a:ext>
            </a:extLst>
          </p:cNvPr>
          <p:cNvSpPr txBox="1"/>
          <p:nvPr/>
        </p:nvSpPr>
        <p:spPr>
          <a:xfrm>
            <a:off x="588481" y="1352260"/>
            <a:ext cx="7306723" cy="2595212"/>
          </a:xfrm>
          <a:prstGeom prst="rect">
            <a:avLst/>
          </a:prstGeom>
          <a:noFill/>
          <a:ln>
            <a:noFill/>
          </a:ln>
        </p:spPr>
        <p:txBody>
          <a:bodyPr spcFirstLastPara="1" wrap="square" lIns="121800" tIns="121800" rIns="121800" bIns="121800" anchor="t" anchorCtr="0">
            <a:spAutoFit/>
          </a:bodyPr>
          <a:lstStyle/>
          <a:p>
            <a:pPr marL="88900" marR="0" lvl="0" algn="l" rtl="0">
              <a:lnSpc>
                <a:spcPct val="100000"/>
              </a:lnSpc>
              <a:spcBef>
                <a:spcPts val="0"/>
              </a:spcBef>
              <a:spcAft>
                <a:spcPts val="0"/>
              </a:spcAft>
              <a:buClr>
                <a:schemeClr val="dk1"/>
              </a:buClr>
              <a:buSzPts val="2200"/>
            </a:pPr>
            <a:endParaRPr lang="en-US" sz="3200">
              <a:latin typeface="Gill Sans Nova"/>
              <a:ea typeface="Calibri"/>
              <a:cs typeface="Calibri"/>
            </a:endParaRPr>
          </a:p>
          <a:p>
            <a:pPr marL="913765" marR="0" lvl="1" indent="-348615" algn="l" rtl="0">
              <a:lnSpc>
                <a:spcPct val="100000"/>
              </a:lnSpc>
              <a:spcBef>
                <a:spcPts val="0"/>
              </a:spcBef>
              <a:spcAft>
                <a:spcPts val="0"/>
              </a:spcAft>
              <a:buClr>
                <a:schemeClr val="dk1"/>
              </a:buClr>
              <a:buSzPts val="1900"/>
              <a:buFont typeface="Times New Roman"/>
              <a:buChar char="○"/>
            </a:pPr>
            <a:endParaRPr lang="en-US" sz="3200" b="0" i="0" u="none" strike="noStrike" cap="none">
              <a:solidFill>
                <a:schemeClr val="dk1"/>
              </a:solidFill>
              <a:latin typeface="Gill Sans Nova"/>
              <a:ea typeface="Calibri"/>
              <a:cs typeface="Calibri"/>
            </a:endParaRPr>
          </a:p>
          <a:p>
            <a:pPr marL="456565" indent="-367665">
              <a:buClr>
                <a:schemeClr val="dk1"/>
              </a:buClr>
              <a:buSzPts val="2200"/>
              <a:buFont typeface="Times New Roman"/>
              <a:buChar char="●"/>
            </a:pPr>
            <a:r>
              <a:rPr lang="en-US" sz="3200">
                <a:latin typeface="Gill Sans Nova"/>
                <a:ea typeface="Calibri"/>
                <a:cs typeface="Calibri"/>
                <a:sym typeface="Times New Roman"/>
              </a:rPr>
              <a:t>Overtreatment</a:t>
            </a:r>
            <a:endParaRPr lang="en-US" sz="3200">
              <a:latin typeface="Gill Sans Nova"/>
              <a:ea typeface="Calibri"/>
              <a:cs typeface="Calibri"/>
            </a:endParaRPr>
          </a:p>
          <a:p>
            <a:pPr marL="913765" marR="0" lvl="1" indent="-348615" algn="l" rtl="0">
              <a:lnSpc>
                <a:spcPct val="100000"/>
              </a:lnSpc>
              <a:spcBef>
                <a:spcPts val="0"/>
              </a:spcBef>
              <a:spcAft>
                <a:spcPts val="0"/>
              </a:spcAft>
              <a:buClr>
                <a:schemeClr val="dk1"/>
              </a:buClr>
              <a:buSzPts val="1900"/>
              <a:buFont typeface="Times New Roman"/>
              <a:buChar char="○"/>
            </a:pPr>
            <a:endParaRPr lang="en-US" sz="2400">
              <a:latin typeface="Times New Roman"/>
              <a:ea typeface="Calibri"/>
              <a:cs typeface="Times New Roman"/>
            </a:endParaRPr>
          </a:p>
          <a:p>
            <a:pPr marL="456565" indent="-367665">
              <a:buClr>
                <a:schemeClr val="dk1"/>
              </a:buClr>
              <a:buSzPts val="2200"/>
              <a:buFont typeface="Times New Roman"/>
              <a:buChar char="●"/>
            </a:pPr>
            <a:endParaRPr lang="en-US" sz="6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666" b="0" i="0" u="none" strike="noStrike" cap="none">
              <a:solidFill>
                <a:srgbClr val="000000"/>
              </a:solidFill>
              <a:latin typeface="Calibri"/>
              <a:ea typeface="Calibri"/>
              <a:cs typeface="Calibri"/>
              <a:sym typeface="Calibri"/>
            </a:endParaRPr>
          </a:p>
        </p:txBody>
      </p:sp>
      <p:sp>
        <p:nvSpPr>
          <p:cNvPr id="5" name="Google Shape;283;p21">
            <a:extLst>
              <a:ext uri="{FF2B5EF4-FFF2-40B4-BE49-F238E27FC236}">
                <a16:creationId xmlns:a16="http://schemas.microsoft.com/office/drawing/2014/main" id="{C5CC87D8-BB4F-CA2C-E347-0ACD6CEDBD26}"/>
              </a:ext>
            </a:extLst>
          </p:cNvPr>
          <p:cNvSpPr txBox="1"/>
          <p:nvPr/>
        </p:nvSpPr>
        <p:spPr>
          <a:xfrm>
            <a:off x="588581" y="1171257"/>
            <a:ext cx="7306723" cy="2102769"/>
          </a:xfrm>
          <a:prstGeom prst="rect">
            <a:avLst/>
          </a:prstGeom>
          <a:noFill/>
          <a:ln>
            <a:noFill/>
          </a:ln>
        </p:spPr>
        <p:txBody>
          <a:bodyPr spcFirstLastPara="1" wrap="square" lIns="121800" tIns="121800" rIns="121800" bIns="121800" anchor="t" anchorCtr="0">
            <a:spAutoFit/>
          </a:bodyPr>
          <a:lstStyle/>
          <a:p>
            <a:pPr marL="456565" marR="0" lvl="0" indent="-367665" algn="l" rtl="0">
              <a:lnSpc>
                <a:spcPct val="100000"/>
              </a:lnSpc>
              <a:spcBef>
                <a:spcPts val="0"/>
              </a:spcBef>
              <a:spcAft>
                <a:spcPts val="0"/>
              </a:spcAft>
              <a:buClr>
                <a:schemeClr val="dk1"/>
              </a:buClr>
              <a:buSzPts val="2200"/>
              <a:buFont typeface="Times New Roman"/>
              <a:buChar char="●"/>
            </a:pPr>
            <a:r>
              <a:rPr lang="en-US" sz="3200">
                <a:latin typeface="Gill Sans Nova"/>
                <a:ea typeface="Calibri"/>
                <a:cs typeface="Calibri"/>
                <a:sym typeface="Times New Roman"/>
              </a:rPr>
              <a:t>Undertreatment</a:t>
            </a:r>
            <a:endParaRPr lang="en-US" sz="3200">
              <a:latin typeface="Gill Sans Nova"/>
              <a:ea typeface="Calibri"/>
              <a:cs typeface="Calibri"/>
            </a:endParaRPr>
          </a:p>
          <a:p>
            <a:pPr marL="88900" marR="0" algn="l" rtl="0">
              <a:lnSpc>
                <a:spcPct val="100000"/>
              </a:lnSpc>
              <a:spcBef>
                <a:spcPts val="0"/>
              </a:spcBef>
              <a:spcAft>
                <a:spcPts val="0"/>
              </a:spcAft>
              <a:buClr>
                <a:schemeClr val="dk1"/>
              </a:buClr>
              <a:buSzPts val="2200"/>
            </a:pPr>
            <a:endParaRPr lang="en-US" sz="3200" b="0" i="0" u="none" strike="noStrike" cap="none">
              <a:solidFill>
                <a:schemeClr val="dk1"/>
              </a:solidFill>
              <a:latin typeface="Gill Sans Nova"/>
              <a:ea typeface="Calibri"/>
              <a:cs typeface="Calibri"/>
            </a:endParaRPr>
          </a:p>
          <a:p>
            <a:pPr marL="456565" indent="-367665">
              <a:buClr>
                <a:schemeClr val="dk1"/>
              </a:buClr>
              <a:buSzPts val="2200"/>
              <a:buFont typeface="Times New Roman"/>
              <a:buChar char="●"/>
            </a:pPr>
            <a:endParaRPr lang="en-US" sz="2400" b="0" i="0" u="none" strike="noStrike" cap="none">
              <a:solidFill>
                <a:schemeClr val="dk1"/>
              </a:solidFill>
              <a:latin typeface="Times New Roman"/>
              <a:ea typeface="Times New Roman"/>
              <a:cs typeface="Times New Roman"/>
            </a:endParaRPr>
          </a:p>
          <a:p>
            <a:pPr marL="914171" marR="0" lvl="0" indent="0" algn="l" rtl="0">
              <a:lnSpc>
                <a:spcPct val="100000"/>
              </a:lnSpc>
              <a:spcBef>
                <a:spcPts val="0"/>
              </a:spcBef>
              <a:spcAft>
                <a:spcPts val="0"/>
              </a:spcAft>
              <a:buNone/>
            </a:pPr>
            <a:endParaRPr sz="6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666"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3"/>
                                        </p:tgtEl>
                                        <p:attrNameLst>
                                          <p:attrName>style.visibility</p:attrName>
                                        </p:attrNameLst>
                                      </p:cBhvr>
                                      <p:to>
                                        <p:strVal val="visible"/>
                                      </p:to>
                                    </p:set>
                                    <p:animEffect transition="in" filter="fade">
                                      <p:cBhvr>
                                        <p:cTn id="17" dur="500"/>
                                        <p:tgtEl>
                                          <p:spTgt spid="2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P spid="2"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2"/>
          <p:cNvSpPr/>
          <p:nvPr/>
        </p:nvSpPr>
        <p:spPr>
          <a:xfrm>
            <a:off x="2439" y="-5192"/>
            <a:ext cx="12186199" cy="793387"/>
          </a:xfrm>
          <a:prstGeom prst="rect">
            <a:avLst/>
          </a:prstGeom>
          <a:solidFill>
            <a:srgbClr val="277CCB"/>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3999"/>
              <a:buFont typeface="Arial"/>
              <a:buNone/>
            </a:pPr>
            <a:r>
              <a:rPr lang="en-US" sz="3950" b="0" i="0" u="none" strike="noStrike" cap="none">
                <a:solidFill>
                  <a:srgbClr val="FFFFFF"/>
                </a:solidFill>
                <a:latin typeface="Gill Sans Nova"/>
                <a:ea typeface="Times New Roman"/>
                <a:cs typeface="Times New Roman"/>
                <a:sym typeface="Times New Roman"/>
              </a:rPr>
              <a:t>Elderspeak</a:t>
            </a:r>
            <a:endParaRPr sz="3950" b="0" i="0" u="none" strike="noStrike" cap="none">
              <a:solidFill>
                <a:srgbClr val="FFFFFF"/>
              </a:solidFill>
              <a:latin typeface="Gill Sans Nova"/>
              <a:ea typeface="Times New Roman"/>
              <a:cs typeface="Times New Roman"/>
              <a:sym typeface="Times New Roman"/>
            </a:endParaRPr>
          </a:p>
        </p:txBody>
      </p:sp>
      <p:sp>
        <p:nvSpPr>
          <p:cNvPr id="304" name="Google Shape;304;p22"/>
          <p:cNvSpPr txBox="1"/>
          <p:nvPr/>
        </p:nvSpPr>
        <p:spPr>
          <a:xfrm>
            <a:off x="347132" y="5138160"/>
            <a:ext cx="8349889" cy="1236094"/>
          </a:xfrm>
          <a:prstGeom prst="rect">
            <a:avLst/>
          </a:prstGeom>
          <a:noFill/>
          <a:ln>
            <a:noFill/>
          </a:ln>
        </p:spPr>
        <p:txBody>
          <a:bodyPr spcFirstLastPara="1" wrap="square" lIns="121850" tIns="121850" rIns="121850" bIns="121850" anchor="t" anchorCtr="0">
            <a:spAutoFit/>
          </a:bodyPr>
          <a:lstStyle/>
          <a:p>
            <a:pPr marL="457200" marR="0" lvl="0" indent="-400050" algn="l" rtl="0">
              <a:lnSpc>
                <a:spcPct val="100000"/>
              </a:lnSpc>
              <a:spcAft>
                <a:spcPts val="1000"/>
              </a:spcAft>
              <a:buClr>
                <a:srgbClr val="000000"/>
              </a:buClr>
              <a:buSzPts val="2700"/>
              <a:buFont typeface="Times New Roman"/>
              <a:buChar char="●"/>
            </a:pPr>
            <a:r>
              <a:rPr lang="en-US" sz="2800" b="0" i="0" u="none" strike="noStrike" cap="none">
                <a:solidFill>
                  <a:schemeClr val="dk1"/>
                </a:solidFill>
                <a:latin typeface="Gill Sans Nova"/>
                <a:ea typeface="Times New Roman"/>
                <a:cs typeface="Times New Roman"/>
                <a:sym typeface="Times New Roman"/>
              </a:rPr>
              <a:t>Speaking to </a:t>
            </a:r>
            <a:r>
              <a:rPr lang="en-US" sz="2800" b="0" i="0" u="none" strike="noStrike" cap="none">
                <a:solidFill>
                  <a:srgbClr val="000000"/>
                </a:solidFill>
                <a:latin typeface="Gill Sans Nova"/>
                <a:ea typeface="Times New Roman"/>
                <a:cs typeface="Times New Roman"/>
                <a:sym typeface="Times New Roman"/>
              </a:rPr>
              <a:t>the caregiver instead of the older person</a:t>
            </a:r>
            <a:endParaRPr lang="en-US" sz="2800" b="0" i="0" u="none" strike="noStrike" cap="none">
              <a:solidFill>
                <a:srgbClr val="000000"/>
              </a:solidFill>
              <a:latin typeface="Gill Sans Nova"/>
              <a:ea typeface="Times New Roman"/>
              <a:cs typeface="Times New Roman"/>
            </a:endParaRPr>
          </a:p>
        </p:txBody>
      </p:sp>
      <p:pic>
        <p:nvPicPr>
          <p:cNvPr id="305" name="Google Shape;305;p22" title="ArtGallery2.jpg"/>
          <p:cNvPicPr preferRelativeResize="0"/>
          <p:nvPr/>
        </p:nvPicPr>
        <p:blipFill rotWithShape="1">
          <a:blip r:embed="rId3">
            <a:alphaModFix/>
          </a:blip>
          <a:srcRect/>
          <a:stretch/>
        </p:blipFill>
        <p:spPr>
          <a:xfrm>
            <a:off x="8183718" y="2276810"/>
            <a:ext cx="3794299" cy="2858899"/>
          </a:xfrm>
          <a:prstGeom prst="rect">
            <a:avLst/>
          </a:prstGeom>
          <a:noFill/>
          <a:ln>
            <a:noFill/>
          </a:ln>
        </p:spPr>
      </p:pic>
      <p:pic>
        <p:nvPicPr>
          <p:cNvPr id="3" name="Google Shape;124;g3de8c90161c_3_92" descr="Maine Council on Aging">
            <a:extLst>
              <a:ext uri="{FF2B5EF4-FFF2-40B4-BE49-F238E27FC236}">
                <a16:creationId xmlns:a16="http://schemas.microsoft.com/office/drawing/2014/main" id="{1DACA4F7-D7BF-0F65-C6EA-A31D226701A1}"/>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
        <p:nvSpPr>
          <p:cNvPr id="2" name="Google Shape;304;p22">
            <a:extLst>
              <a:ext uri="{FF2B5EF4-FFF2-40B4-BE49-F238E27FC236}">
                <a16:creationId xmlns:a16="http://schemas.microsoft.com/office/drawing/2014/main" id="{DCEE83A3-08AA-F816-243A-36C7E53CD65F}"/>
              </a:ext>
            </a:extLst>
          </p:cNvPr>
          <p:cNvSpPr txBox="1"/>
          <p:nvPr/>
        </p:nvSpPr>
        <p:spPr>
          <a:xfrm>
            <a:off x="347382" y="4253258"/>
            <a:ext cx="8349889" cy="805207"/>
          </a:xfrm>
          <a:prstGeom prst="rect">
            <a:avLst/>
          </a:prstGeom>
          <a:noFill/>
          <a:ln>
            <a:noFill/>
          </a:ln>
        </p:spPr>
        <p:txBody>
          <a:bodyPr spcFirstLastPara="1" wrap="square" lIns="121850" tIns="121850" rIns="121850" bIns="121850" anchor="t" anchorCtr="0">
            <a:spAutoFit/>
          </a:bodyPr>
          <a:lstStyle/>
          <a:p>
            <a:pPr marL="457200" marR="0" lvl="0" indent="-400050" algn="l" rtl="0">
              <a:lnSpc>
                <a:spcPct val="100000"/>
              </a:lnSpc>
              <a:spcAft>
                <a:spcPts val="1000"/>
              </a:spcAft>
              <a:buClr>
                <a:srgbClr val="000000"/>
              </a:buClr>
              <a:buSzPts val="2700"/>
              <a:buFont typeface="Times New Roman"/>
              <a:buChar char="●"/>
            </a:pPr>
            <a:r>
              <a:rPr lang="en-US" sz="2800" b="0" i="0" u="none" strike="noStrike" cap="none">
                <a:solidFill>
                  <a:srgbClr val="000000"/>
                </a:solidFill>
                <a:latin typeface="Gill Sans Nova"/>
                <a:ea typeface="Times New Roman"/>
                <a:cs typeface="Times New Roman"/>
                <a:sym typeface="Times New Roman"/>
              </a:rPr>
              <a:t>Using the plural (i.e. “we” instead of “you”)</a:t>
            </a:r>
            <a:endParaRPr lang="en-US" sz="2800" b="0" i="0" u="none" strike="noStrike" cap="none">
              <a:solidFill>
                <a:srgbClr val="000000"/>
              </a:solidFill>
              <a:latin typeface="Gill Sans Nova"/>
              <a:ea typeface="Times New Roman"/>
              <a:cs typeface="Times New Roman"/>
            </a:endParaRPr>
          </a:p>
        </p:txBody>
      </p:sp>
      <p:sp>
        <p:nvSpPr>
          <p:cNvPr id="4" name="Google Shape;304;p22">
            <a:extLst>
              <a:ext uri="{FF2B5EF4-FFF2-40B4-BE49-F238E27FC236}">
                <a16:creationId xmlns:a16="http://schemas.microsoft.com/office/drawing/2014/main" id="{EECED6A8-80CF-AB5C-33CC-9A31B4FC0875}"/>
              </a:ext>
            </a:extLst>
          </p:cNvPr>
          <p:cNvSpPr txBox="1"/>
          <p:nvPr/>
        </p:nvSpPr>
        <p:spPr>
          <a:xfrm>
            <a:off x="347482" y="2744900"/>
            <a:ext cx="8349889" cy="1582343"/>
          </a:xfrm>
          <a:prstGeom prst="rect">
            <a:avLst/>
          </a:prstGeom>
          <a:noFill/>
          <a:ln>
            <a:noFill/>
          </a:ln>
        </p:spPr>
        <p:txBody>
          <a:bodyPr spcFirstLastPara="1" wrap="square" lIns="121850" tIns="121850" rIns="121850" bIns="121850" anchor="t" anchorCtr="0">
            <a:spAutoFit/>
          </a:bodyPr>
          <a:lstStyle/>
          <a:p>
            <a:pPr marL="457200" marR="0" lvl="0" indent="-400050" algn="l" rtl="0">
              <a:lnSpc>
                <a:spcPct val="100000"/>
              </a:lnSpc>
              <a:spcBef>
                <a:spcPts val="1733"/>
              </a:spcBef>
              <a:spcAft>
                <a:spcPts val="1000"/>
              </a:spcAft>
              <a:buClr>
                <a:srgbClr val="000000"/>
              </a:buClr>
              <a:buSzPts val="2700"/>
              <a:buFont typeface="Times New Roman"/>
              <a:buChar char="●"/>
            </a:pPr>
            <a:endParaRPr lang="en-US" sz="2800" b="0" i="0" u="none" strike="noStrike" cap="none">
              <a:solidFill>
                <a:srgbClr val="000000"/>
              </a:solidFill>
              <a:latin typeface="Gill Sans Nova"/>
              <a:ea typeface="Times New Roman"/>
              <a:cs typeface="Times New Roman"/>
            </a:endParaRPr>
          </a:p>
          <a:p>
            <a:pPr marL="457200" marR="0" lvl="0" indent="-400050" algn="l" rtl="0">
              <a:lnSpc>
                <a:spcPct val="100000"/>
              </a:lnSpc>
              <a:spcBef>
                <a:spcPts val="0"/>
              </a:spcBef>
              <a:spcAft>
                <a:spcPts val="1000"/>
              </a:spcAft>
              <a:buClr>
                <a:srgbClr val="000000"/>
              </a:buClr>
              <a:buSzPts val="2700"/>
              <a:buFont typeface="Times New Roman"/>
              <a:buChar char="●"/>
            </a:pPr>
            <a:r>
              <a:rPr lang="en-US" sz="2800">
                <a:latin typeface="Gill Sans Nova"/>
                <a:ea typeface="Times New Roman"/>
                <a:cs typeface="Times New Roman"/>
                <a:sym typeface="Times New Roman"/>
              </a:rPr>
              <a:t>Terms</a:t>
            </a:r>
            <a:r>
              <a:rPr lang="en-US" sz="2800" b="0" i="0" u="none" strike="noStrike" cap="none">
                <a:solidFill>
                  <a:srgbClr val="000000"/>
                </a:solidFill>
                <a:latin typeface="Gill Sans Nova"/>
                <a:ea typeface="Times New Roman"/>
                <a:cs typeface="Times New Roman"/>
                <a:sym typeface="Times New Roman"/>
              </a:rPr>
              <a:t> of endearment: “honey” “dear” “sweetie”</a:t>
            </a:r>
            <a:endParaRPr sz="2800" b="0" i="0" u="none" strike="noStrike" cap="none">
              <a:solidFill>
                <a:srgbClr val="000000"/>
              </a:solidFill>
              <a:latin typeface="Gill Sans Nova"/>
              <a:ea typeface="Times New Roman"/>
              <a:cs typeface="Times New Roman"/>
            </a:endParaRPr>
          </a:p>
        </p:txBody>
      </p:sp>
      <p:sp>
        <p:nvSpPr>
          <p:cNvPr id="5" name="Google Shape;304;p22">
            <a:extLst>
              <a:ext uri="{FF2B5EF4-FFF2-40B4-BE49-F238E27FC236}">
                <a16:creationId xmlns:a16="http://schemas.microsoft.com/office/drawing/2014/main" id="{CCC7CDD0-C8F6-DD0A-9068-E210F28155C2}"/>
              </a:ext>
            </a:extLst>
          </p:cNvPr>
          <p:cNvSpPr txBox="1"/>
          <p:nvPr/>
        </p:nvSpPr>
        <p:spPr>
          <a:xfrm>
            <a:off x="347583" y="1960553"/>
            <a:ext cx="8349889" cy="1582343"/>
          </a:xfrm>
          <a:prstGeom prst="rect">
            <a:avLst/>
          </a:prstGeom>
          <a:noFill/>
          <a:ln>
            <a:noFill/>
          </a:ln>
        </p:spPr>
        <p:txBody>
          <a:bodyPr spcFirstLastPara="1" wrap="square" lIns="121850" tIns="121850" rIns="121850" bIns="121850" anchor="t" anchorCtr="0">
            <a:spAutoFit/>
          </a:bodyPr>
          <a:lstStyle/>
          <a:p>
            <a:pPr marL="57150" marR="0" lvl="0" algn="l" rtl="0">
              <a:lnSpc>
                <a:spcPct val="100000"/>
              </a:lnSpc>
              <a:spcBef>
                <a:spcPts val="1733"/>
              </a:spcBef>
              <a:spcAft>
                <a:spcPts val="1000"/>
              </a:spcAft>
              <a:buClr>
                <a:srgbClr val="000000"/>
              </a:buClr>
              <a:buSzPts val="2700"/>
            </a:pPr>
            <a:endParaRPr lang="en-US" sz="2800" b="0" i="0" u="none" strike="noStrike" cap="none">
              <a:solidFill>
                <a:srgbClr val="000000"/>
              </a:solidFill>
              <a:latin typeface="Gill Sans Nova"/>
              <a:ea typeface="Times New Roman"/>
              <a:cs typeface="Times New Roman"/>
            </a:endParaRPr>
          </a:p>
          <a:p>
            <a:pPr marL="457200" indent="-400050">
              <a:spcAft>
                <a:spcPts val="1000"/>
              </a:spcAft>
              <a:buSzPts val="2700"/>
              <a:buFont typeface="Times New Roman,Serif"/>
              <a:buChar char="●"/>
            </a:pPr>
            <a:r>
              <a:rPr lang="en-US" sz="2800">
                <a:latin typeface="Gill Sans Nova"/>
                <a:cs typeface="Times New Roman"/>
              </a:rPr>
              <a:t>High-pitched voice </a:t>
            </a:r>
            <a:endParaRPr lang="en-US"/>
          </a:p>
        </p:txBody>
      </p:sp>
      <p:sp>
        <p:nvSpPr>
          <p:cNvPr id="6" name="Google Shape;304;p22">
            <a:extLst>
              <a:ext uri="{FF2B5EF4-FFF2-40B4-BE49-F238E27FC236}">
                <a16:creationId xmlns:a16="http://schemas.microsoft.com/office/drawing/2014/main" id="{57954F31-FEC4-083B-8EEA-C244B6FB78DE}"/>
              </a:ext>
            </a:extLst>
          </p:cNvPr>
          <p:cNvSpPr txBox="1"/>
          <p:nvPr/>
        </p:nvSpPr>
        <p:spPr>
          <a:xfrm>
            <a:off x="347685" y="1176206"/>
            <a:ext cx="8349889" cy="1582343"/>
          </a:xfrm>
          <a:prstGeom prst="rect">
            <a:avLst/>
          </a:prstGeom>
          <a:noFill/>
          <a:ln>
            <a:noFill/>
          </a:ln>
        </p:spPr>
        <p:txBody>
          <a:bodyPr spcFirstLastPara="1" wrap="square" lIns="121850" tIns="121850" rIns="121850" bIns="121850" anchor="t" anchorCtr="0">
            <a:spAutoFit/>
          </a:bodyPr>
          <a:lstStyle/>
          <a:p>
            <a:pPr marL="457200" marR="0" lvl="0" indent="-400050" algn="l" rtl="0">
              <a:lnSpc>
                <a:spcPct val="100000"/>
              </a:lnSpc>
              <a:spcBef>
                <a:spcPts val="1733"/>
              </a:spcBef>
              <a:spcAft>
                <a:spcPts val="1000"/>
              </a:spcAft>
              <a:buClr>
                <a:srgbClr val="000000"/>
              </a:buClr>
              <a:buSzPts val="2700"/>
              <a:buFont typeface="Times New Roman"/>
              <a:buChar char="●"/>
            </a:pPr>
            <a:endParaRPr lang="en-US" sz="2800" b="0" i="0" u="none" strike="noStrike" cap="none">
              <a:solidFill>
                <a:schemeClr val="dk1"/>
              </a:solidFill>
              <a:latin typeface="Gill Sans Nova"/>
              <a:ea typeface="Times New Roman"/>
              <a:cs typeface="Times New Roman"/>
            </a:endParaRPr>
          </a:p>
          <a:p>
            <a:pPr marL="457200" marR="0" lvl="0" indent="-400050" algn="l" rtl="0">
              <a:lnSpc>
                <a:spcPct val="100000"/>
              </a:lnSpc>
              <a:spcBef>
                <a:spcPts val="0"/>
              </a:spcBef>
              <a:spcAft>
                <a:spcPts val="1000"/>
              </a:spcAft>
              <a:buClr>
                <a:srgbClr val="000000"/>
              </a:buClr>
              <a:buSzPts val="2700"/>
              <a:buFont typeface="Times New Roman"/>
              <a:buChar char="●"/>
            </a:pPr>
            <a:r>
              <a:rPr lang="en-US" sz="2800" b="0" i="0" u="none" strike="noStrike" cap="none">
                <a:solidFill>
                  <a:srgbClr val="000000"/>
                </a:solidFill>
                <a:latin typeface="Gill Sans Nova"/>
                <a:ea typeface="Times New Roman"/>
                <a:cs typeface="Times New Roman"/>
                <a:sym typeface="Times New Roman"/>
              </a:rPr>
              <a:t>Automatically speaking </a:t>
            </a:r>
            <a:r>
              <a:rPr lang="en-US" sz="2800">
                <a:latin typeface="Gill Sans Nova"/>
                <a:ea typeface="Times New Roman"/>
                <a:cs typeface="Times New Roman"/>
                <a:sym typeface="Times New Roman"/>
              </a:rPr>
              <a:t>s</a:t>
            </a:r>
            <a:r>
              <a:rPr lang="en-US" sz="2800" b="0" i="0" u="none" strike="noStrike" cap="none">
                <a:solidFill>
                  <a:srgbClr val="000000"/>
                </a:solidFill>
                <a:latin typeface="Gill Sans Nova"/>
                <a:ea typeface="Times New Roman"/>
                <a:cs typeface="Times New Roman"/>
                <a:sym typeface="Times New Roman"/>
              </a:rPr>
              <a:t>lowly &amp; loudly </a:t>
            </a:r>
            <a:endParaRPr sz="2800" b="0" i="0" u="none" strike="noStrike" cap="none">
              <a:solidFill>
                <a:srgbClr val="000000"/>
              </a:solidFill>
              <a:latin typeface="Gill Sans Nova"/>
              <a:ea typeface="Times New Roman"/>
              <a:cs typeface="Times New Roman"/>
            </a:endParaRPr>
          </a:p>
        </p:txBody>
      </p:sp>
      <p:sp>
        <p:nvSpPr>
          <p:cNvPr id="7" name="Google Shape;304;p22">
            <a:extLst>
              <a:ext uri="{FF2B5EF4-FFF2-40B4-BE49-F238E27FC236}">
                <a16:creationId xmlns:a16="http://schemas.microsoft.com/office/drawing/2014/main" id="{528813CC-F83A-0E61-3A1C-8957E402F112}"/>
              </a:ext>
            </a:extLst>
          </p:cNvPr>
          <p:cNvSpPr txBox="1"/>
          <p:nvPr/>
        </p:nvSpPr>
        <p:spPr>
          <a:xfrm>
            <a:off x="347785" y="975092"/>
            <a:ext cx="8349889" cy="1023216"/>
          </a:xfrm>
          <a:prstGeom prst="rect">
            <a:avLst/>
          </a:prstGeom>
          <a:noFill/>
          <a:ln>
            <a:noFill/>
          </a:ln>
        </p:spPr>
        <p:txBody>
          <a:bodyPr spcFirstLastPara="1" wrap="square" lIns="121850" tIns="121850" rIns="121850" bIns="121850" anchor="t" anchorCtr="0">
            <a:spAutoFit/>
          </a:bodyPr>
          <a:lstStyle/>
          <a:p>
            <a:pPr marL="457200" indent="-400050">
              <a:spcBef>
                <a:spcPts val="1733"/>
              </a:spcBef>
              <a:spcAft>
                <a:spcPts val="1000"/>
              </a:spcAft>
              <a:buSzPts val="2700"/>
              <a:buFont typeface="Times New Roman"/>
              <a:buChar char="●"/>
            </a:pPr>
            <a:r>
              <a:rPr lang="en-US" sz="2800" b="0" i="0" u="none" strike="noStrike" cap="none">
                <a:solidFill>
                  <a:schemeClr val="dk1"/>
                </a:solidFill>
                <a:latin typeface="Gill Sans Nova"/>
                <a:ea typeface="Times New Roman"/>
                <a:cs typeface="Times New Roman"/>
                <a:sym typeface="Times New Roman"/>
              </a:rPr>
              <a:t>Speaking to an adult as if they were</a:t>
            </a:r>
            <a:r>
              <a:rPr lang="en-US" sz="2800">
                <a:solidFill>
                  <a:schemeClr val="dk1"/>
                </a:solidFill>
                <a:latin typeface="Gill Sans Nova"/>
                <a:ea typeface="Times New Roman"/>
                <a:cs typeface="Times New Roman"/>
                <a:sym typeface="Times New Roman"/>
              </a:rPr>
              <a:t> a young child</a:t>
            </a:r>
            <a:endParaRPr lang="en-US" sz="2800" b="0" i="0" u="none" strike="noStrike" cap="none">
              <a:solidFill>
                <a:schemeClr val="dk1"/>
              </a:solidFill>
              <a:latin typeface="Gill Sans Nova"/>
              <a:ea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4"/>
                                        </p:tgtEl>
                                        <p:attrNameLst>
                                          <p:attrName>style.visibility</p:attrName>
                                        </p:attrNameLst>
                                      </p:cBhvr>
                                      <p:to>
                                        <p:strVal val="visible"/>
                                      </p:to>
                                    </p:set>
                                    <p:animEffect transition="in" filter="fade">
                                      <p:cBhvr>
                                        <p:cTn id="32"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p:bldP spid="2"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3"/>
          <p:cNvSpPr/>
          <p:nvPr/>
        </p:nvSpPr>
        <p:spPr>
          <a:xfrm>
            <a:off x="-1765" y="1793"/>
            <a:ext cx="12188825" cy="792987"/>
          </a:xfrm>
          <a:prstGeom prst="rect">
            <a:avLst/>
          </a:prstGeom>
          <a:solidFill>
            <a:srgbClr val="277CCB"/>
          </a:solidFill>
          <a:ln>
            <a:noFill/>
          </a:ln>
        </p:spPr>
        <p:txBody>
          <a:bodyPr spcFirstLastPara="1" wrap="square" lIns="91375" tIns="45650" rIns="91375" bIns="45650" anchor="ctr" anchorCtr="0">
            <a:noAutofit/>
          </a:bodyPr>
          <a:lstStyle/>
          <a:p>
            <a:pPr marL="0" marR="0" lvl="0" indent="0" algn="ctr" rtl="0">
              <a:lnSpc>
                <a:spcPct val="100000"/>
              </a:lnSpc>
              <a:spcBef>
                <a:spcPts val="0"/>
              </a:spcBef>
              <a:spcAft>
                <a:spcPts val="0"/>
              </a:spcAft>
              <a:buNone/>
            </a:pPr>
            <a:r>
              <a:rPr lang="en-US" sz="3950" b="0" i="0" u="none" strike="noStrike" cap="none">
                <a:solidFill>
                  <a:srgbClr val="FFFFFF"/>
                </a:solidFill>
                <a:latin typeface="Gill Sans Nova"/>
                <a:ea typeface="Times New Roman"/>
                <a:cs typeface="Times New Roman"/>
                <a:sym typeface="Times New Roman"/>
              </a:rPr>
              <a:t>Elderspeak</a:t>
            </a:r>
            <a:endParaRPr sz="3950" b="0" i="0" u="none" strike="noStrike" cap="none">
              <a:solidFill>
                <a:srgbClr val="FFFFFF"/>
              </a:solidFill>
              <a:latin typeface="Gill Sans Nova"/>
              <a:ea typeface="Times New Roman"/>
              <a:cs typeface="Times New Roman"/>
              <a:sym typeface="Times New Roman"/>
            </a:endParaRPr>
          </a:p>
        </p:txBody>
      </p:sp>
      <p:sp>
        <p:nvSpPr>
          <p:cNvPr id="312" name="Google Shape;312;p23"/>
          <p:cNvSpPr txBox="1"/>
          <p:nvPr/>
        </p:nvSpPr>
        <p:spPr>
          <a:xfrm>
            <a:off x="457395" y="3895404"/>
            <a:ext cx="9591000" cy="2498775"/>
          </a:xfrm>
          <a:prstGeom prst="rect">
            <a:avLst/>
          </a:prstGeom>
          <a:noFill/>
          <a:ln w="9525" cap="flat" cmpd="sng">
            <a:solidFill>
              <a:srgbClr val="000000"/>
            </a:solidFill>
            <a:prstDash val="solid"/>
            <a:round/>
            <a:headEnd type="none" w="sm" len="sm"/>
            <a:tailEnd type="none" w="sm" len="sm"/>
          </a:ln>
        </p:spPr>
        <p:txBody>
          <a:bodyPr spcFirstLastPara="1" wrap="square" lIns="121800" tIns="121800" rIns="121800" bIns="121800" anchor="t" anchorCtr="0">
            <a:spAutoFit/>
          </a:bodyPr>
          <a:lstStyle/>
          <a:p>
            <a:pPr marL="0" marR="0" lvl="0" indent="0" algn="l" rtl="0">
              <a:lnSpc>
                <a:spcPct val="80000"/>
              </a:lnSpc>
              <a:spcBef>
                <a:spcPts val="0"/>
              </a:spcBef>
              <a:spcAft>
                <a:spcPts val="0"/>
              </a:spcAft>
              <a:buNone/>
            </a:pPr>
            <a:r>
              <a:rPr lang="en-US" sz="2399" b="1" i="0" u="none" strike="noStrike" cap="none">
                <a:solidFill>
                  <a:srgbClr val="000000"/>
                </a:solidFill>
                <a:latin typeface="Gill Sans Nova"/>
                <a:ea typeface="Times New Roman"/>
                <a:cs typeface="Times New Roman"/>
                <a:sym typeface="Times New Roman"/>
              </a:rPr>
              <a:t>Reducing Elderspeak</a:t>
            </a:r>
            <a:endParaRPr sz="2399" b="1" i="0" u="none" strike="noStrike" cap="none">
              <a:solidFill>
                <a:srgbClr val="000000"/>
              </a:solidFill>
              <a:latin typeface="Gill Sans Nova"/>
              <a:ea typeface="Times New Roman"/>
              <a:cs typeface="Times New Roman"/>
              <a:sym typeface="Times New Roman"/>
            </a:endParaRPr>
          </a:p>
          <a:p>
            <a:pPr>
              <a:lnSpc>
                <a:spcPct val="80000"/>
              </a:lnSpc>
            </a:pPr>
            <a:endParaRPr lang="en-US" sz="2350" b="1">
              <a:latin typeface="Gill Sans Nova"/>
              <a:cs typeface="Times New Roman"/>
            </a:endParaRPr>
          </a:p>
          <a:p>
            <a:pPr marL="342900" indent="-342900">
              <a:lnSpc>
                <a:spcPct val="80000"/>
              </a:lnSpc>
              <a:buChar char="•"/>
            </a:pPr>
            <a:r>
              <a:rPr lang="en-US" sz="2800">
                <a:latin typeface="Gill Sans Nova"/>
                <a:cs typeface="Times New Roman"/>
              </a:rPr>
              <a:t>Awareness and actively work to avoid elderspeak</a:t>
            </a:r>
          </a:p>
          <a:p>
            <a:pPr marL="342900" indent="-342900">
              <a:lnSpc>
                <a:spcPct val="80000"/>
              </a:lnSpc>
              <a:buChar char="•"/>
            </a:pPr>
            <a:endParaRPr lang="en-US" sz="2800">
              <a:latin typeface="Gill Sans Nova"/>
              <a:cs typeface="Times New Roman"/>
            </a:endParaRPr>
          </a:p>
          <a:p>
            <a:pPr marL="342900" indent="-342900">
              <a:lnSpc>
                <a:spcPct val="80000"/>
              </a:lnSpc>
              <a:buChar char="•"/>
            </a:pPr>
            <a:r>
              <a:rPr lang="en-US" sz="2800">
                <a:latin typeface="Gill Sans Nova"/>
                <a:cs typeface="Times New Roman"/>
              </a:rPr>
              <a:t>Focus</a:t>
            </a:r>
            <a:r>
              <a:rPr lang="en-US" sz="2800" b="0" i="0" u="none" strike="noStrike" cap="none">
                <a:solidFill>
                  <a:srgbClr val="000000"/>
                </a:solidFill>
                <a:latin typeface="Gill Sans Nova"/>
                <a:ea typeface="Times New Roman"/>
                <a:cs typeface="Times New Roman"/>
                <a:sym typeface="Times New Roman"/>
              </a:rPr>
              <a:t> on the older person as much as possible, even if they have limited </a:t>
            </a:r>
            <a:r>
              <a:rPr lang="en-US" sz="2800">
                <a:latin typeface="Gill Sans Nova"/>
                <a:ea typeface="Times New Roman"/>
                <a:cs typeface="Times New Roman"/>
                <a:sym typeface="Times New Roman"/>
              </a:rPr>
              <a:t>capacity</a:t>
            </a:r>
            <a:endParaRPr lang="en-US" sz="2800" b="0" i="0" u="none" strike="noStrike" cap="none">
              <a:solidFill>
                <a:srgbClr val="000000"/>
              </a:solidFill>
              <a:latin typeface="Gill Sans Nova"/>
              <a:ea typeface="Times New Roman"/>
              <a:cs typeface="Times New Roman"/>
            </a:endParaRPr>
          </a:p>
          <a:p>
            <a:pPr marL="456565" marR="0" lvl="0" indent="-380365" algn="l" rtl="0">
              <a:lnSpc>
                <a:spcPct val="80000"/>
              </a:lnSpc>
              <a:spcBef>
                <a:spcPts val="0"/>
              </a:spcBef>
              <a:spcAft>
                <a:spcPts val="0"/>
              </a:spcAft>
              <a:buClr>
                <a:srgbClr val="000000"/>
              </a:buClr>
              <a:buSzPts val="2400"/>
              <a:buChar char="•"/>
            </a:pPr>
            <a:endParaRPr lang="en-US" sz="2350" b="0" i="0" u="none" strike="noStrike" cap="none">
              <a:solidFill>
                <a:srgbClr val="000000"/>
              </a:solidFill>
              <a:latin typeface="Gill Sans Nova"/>
              <a:ea typeface="Times New Roman"/>
              <a:cs typeface="Times New Roman"/>
            </a:endParaRPr>
          </a:p>
        </p:txBody>
      </p:sp>
      <p:sp>
        <p:nvSpPr>
          <p:cNvPr id="313" name="Google Shape;313;p23"/>
          <p:cNvSpPr txBox="1">
            <a:spLocks noGrp="1"/>
          </p:cNvSpPr>
          <p:nvPr>
            <p:ph type="body" idx="1"/>
          </p:nvPr>
        </p:nvSpPr>
        <p:spPr>
          <a:xfrm>
            <a:off x="458492" y="1027502"/>
            <a:ext cx="12602932" cy="2412172"/>
          </a:xfrm>
          <a:prstGeom prst="rect">
            <a:avLst/>
          </a:prstGeom>
          <a:noFill/>
          <a:ln>
            <a:noFill/>
          </a:ln>
        </p:spPr>
        <p:txBody>
          <a:bodyPr spcFirstLastPara="1" wrap="square" lIns="91375" tIns="45650" rIns="91375" bIns="45650" anchor="t" anchorCtr="0">
            <a:noAutofit/>
          </a:bodyPr>
          <a:lstStyle/>
          <a:p>
            <a:pPr marL="0" lvl="0" indent="0" algn="l" rtl="0">
              <a:lnSpc>
                <a:spcPct val="100000"/>
              </a:lnSpc>
              <a:spcBef>
                <a:spcPts val="533"/>
              </a:spcBef>
              <a:spcAft>
                <a:spcPts val="0"/>
              </a:spcAft>
              <a:buSzPts val="2224"/>
              <a:buNone/>
            </a:pPr>
            <a:r>
              <a:rPr lang="en-US" sz="2800" b="1">
                <a:solidFill>
                  <a:schemeClr val="dk1"/>
                </a:solidFill>
                <a:latin typeface="Gill Sans Nova"/>
                <a:ea typeface="Times New Roman"/>
                <a:cs typeface="Times New Roman"/>
                <a:sym typeface="Times New Roman"/>
              </a:rPr>
              <a:t>Why it’s a Problem</a:t>
            </a:r>
            <a:endParaRPr lang="en-US" sz="2800">
              <a:solidFill>
                <a:schemeClr val="dk1"/>
              </a:solidFill>
              <a:latin typeface="Gill Sans Nova"/>
              <a:ea typeface="Times New Roman"/>
              <a:cs typeface="Times New Roman"/>
            </a:endParaRPr>
          </a:p>
          <a:p>
            <a:pPr marL="456565" lvl="0" indent="-363855" algn="l" rtl="0">
              <a:lnSpc>
                <a:spcPct val="100000"/>
              </a:lnSpc>
              <a:spcBef>
                <a:spcPts val="533"/>
              </a:spcBef>
              <a:spcAft>
                <a:spcPts val="0"/>
              </a:spcAft>
              <a:buSzPts val="2965"/>
              <a:buFont typeface="Times New Roman"/>
              <a:buChar char="●"/>
            </a:pPr>
            <a:r>
              <a:rPr lang="en-US" sz="2800">
                <a:solidFill>
                  <a:schemeClr val="dk1"/>
                </a:solidFill>
                <a:latin typeface="Gill Sans Nova"/>
                <a:ea typeface="Times New Roman"/>
                <a:cs typeface="Times New Roman"/>
                <a:sym typeface="Times New Roman"/>
              </a:rPr>
              <a:t>Implies incompetence</a:t>
            </a:r>
            <a:endParaRPr sz="2800">
              <a:solidFill>
                <a:schemeClr val="dk1"/>
              </a:solidFill>
              <a:latin typeface="Gill Sans Nova"/>
              <a:ea typeface="Times New Roman"/>
              <a:cs typeface="Times New Roman"/>
            </a:endParaRPr>
          </a:p>
          <a:p>
            <a:pPr marL="456565" lvl="0" indent="-363855" algn="l" rtl="0">
              <a:lnSpc>
                <a:spcPct val="100000"/>
              </a:lnSpc>
              <a:spcBef>
                <a:spcPts val="0"/>
              </a:spcBef>
              <a:spcAft>
                <a:spcPts val="0"/>
              </a:spcAft>
              <a:buSzPts val="2965"/>
              <a:buFont typeface="Times New Roman"/>
              <a:buChar char="●"/>
            </a:pPr>
            <a:r>
              <a:rPr lang="en-US" sz="2800">
                <a:solidFill>
                  <a:schemeClr val="dk1"/>
                </a:solidFill>
                <a:latin typeface="Gill Sans Nova"/>
                <a:ea typeface="Times New Roman"/>
                <a:cs typeface="Times New Roman"/>
                <a:sym typeface="Times New Roman"/>
              </a:rPr>
              <a:t>Shifts control and power</a:t>
            </a:r>
            <a:endParaRPr sz="2800">
              <a:solidFill>
                <a:schemeClr val="dk1"/>
              </a:solidFill>
              <a:latin typeface="Gill Sans Nova"/>
              <a:ea typeface="Times New Roman"/>
              <a:cs typeface="Times New Roman"/>
            </a:endParaRPr>
          </a:p>
          <a:p>
            <a:pPr marL="456565" indent="-363855">
              <a:lnSpc>
                <a:spcPct val="100000"/>
              </a:lnSpc>
              <a:spcBef>
                <a:spcPts val="0"/>
              </a:spcBef>
              <a:buSzPts val="2965"/>
              <a:buFont typeface="Times New Roman"/>
              <a:buChar char="●"/>
            </a:pPr>
            <a:r>
              <a:rPr lang="en-US" sz="2800">
                <a:solidFill>
                  <a:schemeClr val="dk1"/>
                </a:solidFill>
                <a:latin typeface="Gill Sans Nova"/>
                <a:ea typeface="Times New Roman"/>
                <a:cs typeface="Times New Roman"/>
                <a:sym typeface="Times New Roman"/>
              </a:rPr>
              <a:t>In dementia care: </a:t>
            </a:r>
            <a:endParaRPr sz="2800">
              <a:solidFill>
                <a:schemeClr val="dk1"/>
              </a:solidFill>
              <a:latin typeface="Gill Sans Nova"/>
              <a:ea typeface="Times New Roman"/>
              <a:cs typeface="Times New Roman"/>
            </a:endParaRPr>
          </a:p>
          <a:p>
            <a:pPr marL="913765" lvl="1" indent="-363855">
              <a:lnSpc>
                <a:spcPct val="100000"/>
              </a:lnSpc>
              <a:spcBef>
                <a:spcPts val="0"/>
              </a:spcBef>
              <a:buSzPts val="2739"/>
              <a:buFont typeface="Times New Roman"/>
              <a:buChar char="○"/>
            </a:pPr>
            <a:r>
              <a:rPr lang="en-US" sz="2800">
                <a:solidFill>
                  <a:schemeClr val="dk1"/>
                </a:solidFill>
                <a:latin typeface="Gill Sans Nova"/>
                <a:ea typeface="Times New Roman"/>
                <a:cs typeface="Times New Roman"/>
                <a:sym typeface="Times New Roman"/>
              </a:rPr>
              <a:t>Increases resistiveness to care! </a:t>
            </a:r>
            <a:r>
              <a:rPr lang="en-US" sz="2000">
                <a:solidFill>
                  <a:schemeClr val="dk1"/>
                </a:solidFill>
                <a:latin typeface="Gill Sans Nova"/>
                <a:ea typeface="Times New Roman"/>
                <a:cs typeface="Times New Roman"/>
                <a:sym typeface="Times New Roman"/>
              </a:rPr>
              <a:t>(Williams et al, 2009)</a:t>
            </a:r>
            <a:endParaRPr lang="en-US" sz="2000">
              <a:solidFill>
                <a:schemeClr val="dk1"/>
              </a:solidFill>
              <a:latin typeface="Gill Sans Nova"/>
              <a:ea typeface="Times New Roman"/>
              <a:cs typeface="Times New Roman"/>
            </a:endParaRPr>
          </a:p>
          <a:p>
            <a:pPr marL="913765" lvl="1" indent="-363855">
              <a:lnSpc>
                <a:spcPct val="100000"/>
              </a:lnSpc>
              <a:spcBef>
                <a:spcPts val="0"/>
              </a:spcBef>
              <a:buSzPts val="2739"/>
              <a:buFont typeface="Times New Roman"/>
              <a:buChar char="○"/>
            </a:pPr>
            <a:r>
              <a:rPr lang="en-US" sz="2800">
                <a:solidFill>
                  <a:schemeClr val="dk1"/>
                </a:solidFill>
                <a:latin typeface="Gill Sans Nova"/>
                <a:cs typeface="Times New Roman"/>
              </a:rPr>
              <a:t>Improved with educational intervention </a:t>
            </a:r>
            <a:r>
              <a:rPr lang="en-US" sz="2000">
                <a:solidFill>
                  <a:schemeClr val="dk1"/>
                </a:solidFill>
                <a:latin typeface="Gill Sans Nova"/>
                <a:cs typeface="Times New Roman"/>
              </a:rPr>
              <a:t>(Williams et al, 2016) </a:t>
            </a:r>
          </a:p>
          <a:p>
            <a:pPr marL="549910" lvl="1" indent="0">
              <a:lnSpc>
                <a:spcPct val="100000"/>
              </a:lnSpc>
              <a:spcBef>
                <a:spcPts val="0"/>
              </a:spcBef>
              <a:buSzPts val="2739"/>
              <a:buNone/>
            </a:pPr>
            <a:endParaRPr lang="en-US" sz="2000">
              <a:solidFill>
                <a:schemeClr val="dk1"/>
              </a:solidFill>
              <a:latin typeface="Gill Sans Nova"/>
              <a:cs typeface="Times New Roman"/>
            </a:endParaRPr>
          </a:p>
          <a:p>
            <a:pPr marL="913765" lvl="1" indent="-363855">
              <a:lnSpc>
                <a:spcPct val="100000"/>
              </a:lnSpc>
              <a:spcBef>
                <a:spcPts val="0"/>
              </a:spcBef>
              <a:buSzPts val="2739"/>
              <a:buFont typeface="Times New Roman"/>
              <a:buChar char="○"/>
            </a:pPr>
            <a:endParaRPr lang="en-US" sz="2800">
              <a:solidFill>
                <a:schemeClr val="dk1"/>
              </a:solidFill>
              <a:latin typeface="Gill Sans Nova"/>
              <a:cs typeface="Times New Roman"/>
            </a:endParaRPr>
          </a:p>
        </p:txBody>
      </p:sp>
      <p:pic>
        <p:nvPicPr>
          <p:cNvPr id="314" name="Google Shape;314;p23" title="Elderspeak.png"/>
          <p:cNvPicPr preferRelativeResize="0"/>
          <p:nvPr/>
        </p:nvPicPr>
        <p:blipFill rotWithShape="1">
          <a:blip r:embed="rId3">
            <a:alphaModFix/>
          </a:blip>
          <a:srcRect/>
          <a:stretch/>
        </p:blipFill>
        <p:spPr>
          <a:xfrm>
            <a:off x="9379970" y="904456"/>
            <a:ext cx="2659274" cy="2659274"/>
          </a:xfrm>
          <a:prstGeom prst="rect">
            <a:avLst/>
          </a:prstGeom>
          <a:noFill/>
          <a:ln>
            <a:noFill/>
          </a:ln>
        </p:spPr>
      </p:pic>
      <p:sp>
        <p:nvSpPr>
          <p:cNvPr id="315" name="Google Shape;315;p23"/>
          <p:cNvSpPr/>
          <p:nvPr/>
        </p:nvSpPr>
        <p:spPr>
          <a:xfrm>
            <a:off x="0" y="6653511"/>
            <a:ext cx="12192024" cy="268330"/>
          </a:xfrm>
          <a:prstGeom prst="rect">
            <a:avLst/>
          </a:prstGeom>
          <a:solidFill>
            <a:srgbClr val="277CCB"/>
          </a:solidFill>
          <a:ln>
            <a:noFill/>
          </a:ln>
        </p:spPr>
        <p:txBody>
          <a:bodyPr spcFirstLastPara="1" wrap="square" lIns="91375" tIns="45650" rIns="91375" bIns="45650" anchor="ctr" anchorCtr="0">
            <a:noAutofit/>
          </a:bodyPr>
          <a:lstStyle/>
          <a:p>
            <a:pPr marL="0" marR="0" lvl="0" indent="0" algn="ctr" rtl="0">
              <a:lnSpc>
                <a:spcPct val="100000"/>
              </a:lnSpc>
              <a:spcBef>
                <a:spcPts val="0"/>
              </a:spcBef>
              <a:spcAft>
                <a:spcPts val="0"/>
              </a:spcAft>
              <a:buNone/>
            </a:pPr>
            <a:endParaRPr sz="3999" b="0" i="0" u="none" strike="noStrike" cap="none">
              <a:solidFill>
                <a:srgbClr val="FFFFFF"/>
              </a:solidFill>
              <a:latin typeface="Times New Roman"/>
              <a:ea typeface="Times New Roman"/>
              <a:cs typeface="Times New Roman"/>
              <a:sym typeface="Times New Roman"/>
            </a:endParaRPr>
          </a:p>
        </p:txBody>
      </p:sp>
      <p:pic>
        <p:nvPicPr>
          <p:cNvPr id="3" name="Google Shape;124;g3de8c90161c_3_92" descr="Maine Council on Aging">
            <a:extLst>
              <a:ext uri="{FF2B5EF4-FFF2-40B4-BE49-F238E27FC236}">
                <a16:creationId xmlns:a16="http://schemas.microsoft.com/office/drawing/2014/main" id="{A2DAE213-AB6D-4C3A-2163-E742CA1AA5C6}"/>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5" name="Google Shape;214;p40" descr="A diagram of ageism&#10;&#10;AI-generated content may be incorrect.">
            <a:extLst>
              <a:ext uri="{FF2B5EF4-FFF2-40B4-BE49-F238E27FC236}">
                <a16:creationId xmlns:a16="http://schemas.microsoft.com/office/drawing/2014/main" id="{6AB1B471-8262-BDB6-F0F6-569938E2C4F5}"/>
              </a:ext>
            </a:extLst>
          </p:cNvPr>
          <p:cNvPicPr preferRelativeResize="0"/>
          <p:nvPr/>
        </p:nvPicPr>
        <p:blipFill rotWithShape="1">
          <a:blip r:embed="rId3">
            <a:alphaModFix/>
          </a:blip>
          <a:srcRect r="9288"/>
          <a:stretch/>
        </p:blipFill>
        <p:spPr>
          <a:xfrm>
            <a:off x="5138993" y="1242595"/>
            <a:ext cx="6312605" cy="4480795"/>
          </a:xfrm>
          <a:prstGeom prst="rect">
            <a:avLst/>
          </a:prstGeom>
          <a:noFill/>
          <a:ln>
            <a:noFill/>
          </a:ln>
        </p:spPr>
      </p:pic>
      <p:sp>
        <p:nvSpPr>
          <p:cNvPr id="322" name="Google Shape;322;g327a0583bd6_0_64"/>
          <p:cNvSpPr/>
          <p:nvPr/>
        </p:nvSpPr>
        <p:spPr>
          <a:xfrm>
            <a:off x="-1666" y="900"/>
            <a:ext cx="12190441" cy="795109"/>
          </a:xfrm>
          <a:prstGeom prst="rect">
            <a:avLst/>
          </a:prstGeom>
          <a:solidFill>
            <a:srgbClr val="0070C0"/>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b="0" i="0" u="none" strike="noStrike" cap="none">
                <a:solidFill>
                  <a:srgbClr val="FFFFFF"/>
                </a:solidFill>
                <a:latin typeface="Gill Sans Nova"/>
                <a:ea typeface="Calibri"/>
                <a:cs typeface="Calibri"/>
                <a:sym typeface="Calibri"/>
              </a:rPr>
              <a:t>Pair Share – Join a Quick Conversation</a:t>
            </a:r>
            <a:endParaRPr sz="4200" b="0" i="0" u="none" strike="noStrike" cap="none">
              <a:solidFill>
                <a:srgbClr val="FFFFFF"/>
              </a:solidFill>
              <a:latin typeface="Gill Sans Nova"/>
              <a:ea typeface="Calibri"/>
              <a:cs typeface="Calibri"/>
              <a:sym typeface="Calibri"/>
            </a:endParaRPr>
          </a:p>
        </p:txBody>
      </p:sp>
      <p:pic>
        <p:nvPicPr>
          <p:cNvPr id="3" name="Google Shape;124;g3de8c90161c_3_92" descr="Maine Council on Aging">
            <a:extLst>
              <a:ext uri="{FF2B5EF4-FFF2-40B4-BE49-F238E27FC236}">
                <a16:creationId xmlns:a16="http://schemas.microsoft.com/office/drawing/2014/main" id="{7FE7EF85-5219-FD3C-FFD1-E1E82ECA79AD}"/>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
        <p:nvSpPr>
          <p:cNvPr id="2" name="TextBox 1">
            <a:extLst>
              <a:ext uri="{FF2B5EF4-FFF2-40B4-BE49-F238E27FC236}">
                <a16:creationId xmlns:a16="http://schemas.microsoft.com/office/drawing/2014/main" id="{9D27A059-FBDF-A126-C5B4-D7744E631F28}"/>
              </a:ext>
            </a:extLst>
          </p:cNvPr>
          <p:cNvSpPr txBox="1"/>
          <p:nvPr/>
        </p:nvSpPr>
        <p:spPr>
          <a:xfrm>
            <a:off x="193892" y="1436086"/>
            <a:ext cx="5696156"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har char="•"/>
            </a:pPr>
            <a:r>
              <a:rPr lang="en-US" sz="2800" b="1">
                <a:latin typeface="Gill Sans Nova"/>
                <a:ea typeface="Calibri"/>
                <a:cs typeface="Calibri"/>
              </a:rPr>
              <a:t>Reflect on an example of ageism you have experienced OR seen in a health care setting  </a:t>
            </a:r>
          </a:p>
          <a:p>
            <a:pPr marL="457200" indent="-457200">
              <a:buChar char="•"/>
            </a:pPr>
            <a:endParaRPr lang="en-US" sz="2800" b="1">
              <a:latin typeface="Gill Sans Nova"/>
              <a:ea typeface="Calibri"/>
              <a:cs typeface="Calibri"/>
            </a:endParaRPr>
          </a:p>
          <a:p>
            <a:pPr marL="457200" indent="-457200">
              <a:buChar char="•"/>
            </a:pPr>
            <a:endParaRPr lang="en-US" sz="2800" b="1">
              <a:latin typeface="Gill Sans Nova"/>
              <a:ea typeface="Calibri"/>
              <a:cs typeface="Calibri"/>
            </a:endParaRPr>
          </a:p>
          <a:p>
            <a:pPr marL="457200" indent="-457200">
              <a:buChar char="•"/>
            </a:pPr>
            <a:r>
              <a:rPr lang="en-US" sz="2800" b="1">
                <a:latin typeface="Gill Sans Nova"/>
                <a:ea typeface="Calibri"/>
                <a:cs typeface="Calibri"/>
              </a:rPr>
              <a:t>With your partner, name the forms of ageism that are present </a:t>
            </a:r>
          </a:p>
          <a:p>
            <a:endParaRPr lang="en-US" sz="2800" b="1">
              <a:latin typeface="Gill Sans Nova"/>
              <a:ea typeface="Calibri"/>
              <a:cs typeface="Calibri"/>
            </a:endParaRPr>
          </a:p>
          <a:p>
            <a:pPr marL="457200" indent="-457200">
              <a:buChar char="•"/>
            </a:pPr>
            <a:endParaRPr lang="en-US" sz="2800" b="1">
              <a:latin typeface="Gill Sans Nova"/>
              <a:ea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3"/>
          <p:cNvSpPr/>
          <p:nvPr/>
        </p:nvSpPr>
        <p:spPr>
          <a:xfrm>
            <a:off x="-24789" y="-4299"/>
            <a:ext cx="12193585" cy="793069"/>
          </a:xfrm>
          <a:prstGeom prst="rect">
            <a:avLst/>
          </a:prstGeom>
          <a:solidFill>
            <a:srgbClr val="277CCB"/>
          </a:solidFill>
          <a:ln>
            <a:noFill/>
          </a:ln>
        </p:spPr>
        <p:txBody>
          <a:bodyPr spcFirstLastPara="1" wrap="square" lIns="91375" tIns="45675" rIns="91375" bIns="45675" anchor="ctr" anchorCtr="0">
            <a:noAutofit/>
          </a:bodyPr>
          <a:lstStyle/>
          <a:p>
            <a:pPr algn="ctr">
              <a:buSzPts val="3899"/>
            </a:pPr>
            <a:r>
              <a:rPr lang="en-US" sz="3600" i="1">
                <a:solidFill>
                  <a:srgbClr val="FFFFFF"/>
                </a:solidFill>
                <a:latin typeface="Gill Sans Nova"/>
                <a:ea typeface="Calibri"/>
                <a:cs typeface="Calibri"/>
                <a:sym typeface="Calibri"/>
              </a:rPr>
              <a:t>   Are we shifting</a:t>
            </a:r>
            <a:r>
              <a:rPr lang="en-US" sz="3600" b="0" i="1" u="none" strike="noStrike" cap="none">
                <a:solidFill>
                  <a:srgbClr val="FFFFFF"/>
                </a:solidFill>
                <a:latin typeface="Gill Sans Nova"/>
                <a:ea typeface="Calibri"/>
                <a:cs typeface="Calibri"/>
                <a:sym typeface="Calibri"/>
              </a:rPr>
              <a:t> our views to fit this new map of life?</a:t>
            </a:r>
            <a:endParaRPr lang="en-US" sz="3600" b="0" i="1" u="none" strike="noStrike" cap="none">
              <a:solidFill>
                <a:srgbClr val="FFFFFF"/>
              </a:solidFill>
              <a:latin typeface="Gill Sans Nova"/>
              <a:ea typeface="Calibri"/>
              <a:cs typeface="Calibri"/>
            </a:endParaRPr>
          </a:p>
        </p:txBody>
      </p:sp>
      <p:pic>
        <p:nvPicPr>
          <p:cNvPr id="331" name="Google Shape;331;p13"/>
          <p:cNvPicPr preferRelativeResize="0"/>
          <p:nvPr/>
        </p:nvPicPr>
        <p:blipFill rotWithShape="1">
          <a:blip r:embed="rId3">
            <a:alphaModFix/>
          </a:blip>
          <a:srcRect/>
          <a:stretch/>
        </p:blipFill>
        <p:spPr>
          <a:xfrm>
            <a:off x="9199943" y="1666341"/>
            <a:ext cx="2905412" cy="3873883"/>
          </a:xfrm>
          <a:prstGeom prst="rect">
            <a:avLst/>
          </a:prstGeom>
          <a:noFill/>
          <a:ln>
            <a:noFill/>
          </a:ln>
        </p:spPr>
      </p:pic>
      <p:pic>
        <p:nvPicPr>
          <p:cNvPr id="332" name="Google Shape;332;p13"/>
          <p:cNvPicPr preferRelativeResize="0"/>
          <p:nvPr/>
        </p:nvPicPr>
        <p:blipFill rotWithShape="1">
          <a:blip r:embed="rId4">
            <a:alphaModFix/>
          </a:blip>
          <a:srcRect/>
          <a:stretch/>
        </p:blipFill>
        <p:spPr>
          <a:xfrm>
            <a:off x="6331778" y="1644553"/>
            <a:ext cx="2754718" cy="3884347"/>
          </a:xfrm>
          <a:prstGeom prst="rect">
            <a:avLst/>
          </a:prstGeom>
          <a:noFill/>
          <a:ln>
            <a:noFill/>
          </a:ln>
        </p:spPr>
      </p:pic>
      <p:sp>
        <p:nvSpPr>
          <p:cNvPr id="333" name="Google Shape;333;p13"/>
          <p:cNvSpPr txBox="1"/>
          <p:nvPr/>
        </p:nvSpPr>
        <p:spPr>
          <a:xfrm>
            <a:off x="1127157" y="2975930"/>
            <a:ext cx="11046123" cy="1450379"/>
          </a:xfrm>
          <a:prstGeom prst="rect">
            <a:avLst/>
          </a:prstGeom>
          <a:noFill/>
          <a:ln>
            <a:noFill/>
          </a:ln>
        </p:spPr>
        <p:txBody>
          <a:bodyPr spcFirstLastPara="1" wrap="square" lIns="91400" tIns="45675" rIns="91400" bIns="45675" anchor="ctr" anchorCtr="0">
            <a:normAutofit fontScale="97500"/>
          </a:bodyPr>
          <a:lstStyle/>
          <a:p>
            <a:pPr marL="0" marR="0" lvl="0" indent="0" algn="ctr" rtl="0">
              <a:lnSpc>
                <a:spcPct val="100000"/>
              </a:lnSpc>
              <a:spcBef>
                <a:spcPts val="0"/>
              </a:spcBef>
              <a:spcAft>
                <a:spcPts val="0"/>
              </a:spcAft>
              <a:buClr>
                <a:schemeClr val="dk1"/>
              </a:buClr>
              <a:buSzPct val="42372"/>
              <a:buFont typeface="Arial"/>
              <a:buNone/>
            </a:pPr>
            <a:endParaRPr sz="4599" b="0" i="0" u="none" strike="noStrike" cap="none">
              <a:solidFill>
                <a:schemeClr val="dk1"/>
              </a:solidFill>
              <a:latin typeface="Arial"/>
              <a:ea typeface="Arial"/>
              <a:cs typeface="Arial"/>
              <a:sym typeface="Arial"/>
            </a:endParaRPr>
          </a:p>
        </p:txBody>
      </p:sp>
      <p:pic>
        <p:nvPicPr>
          <p:cNvPr id="335" name="Google Shape;335;p13"/>
          <p:cNvPicPr preferRelativeResize="0"/>
          <p:nvPr/>
        </p:nvPicPr>
        <p:blipFill rotWithShape="1">
          <a:blip r:embed="rId5">
            <a:alphaModFix/>
          </a:blip>
          <a:srcRect/>
          <a:stretch/>
        </p:blipFill>
        <p:spPr>
          <a:xfrm flipH="1">
            <a:off x="3221736" y="920126"/>
            <a:ext cx="3018484" cy="3359363"/>
          </a:xfrm>
          <a:prstGeom prst="rect">
            <a:avLst/>
          </a:prstGeom>
          <a:noFill/>
          <a:ln>
            <a:noFill/>
          </a:ln>
        </p:spPr>
      </p:pic>
      <p:pic>
        <p:nvPicPr>
          <p:cNvPr id="337" name="Google Shape;337;p13"/>
          <p:cNvPicPr preferRelativeResize="0"/>
          <p:nvPr/>
        </p:nvPicPr>
        <p:blipFill rotWithShape="1">
          <a:blip r:embed="rId6">
            <a:alphaModFix/>
          </a:blip>
          <a:srcRect/>
          <a:stretch/>
        </p:blipFill>
        <p:spPr>
          <a:xfrm>
            <a:off x="144680" y="941112"/>
            <a:ext cx="2899298" cy="3321173"/>
          </a:xfrm>
          <a:prstGeom prst="rect">
            <a:avLst/>
          </a:prstGeom>
          <a:noFill/>
          <a:ln>
            <a:noFill/>
          </a:ln>
        </p:spPr>
      </p:pic>
      <p:pic>
        <p:nvPicPr>
          <p:cNvPr id="3" name="Google Shape;124;g3de8c90161c_3_92" descr="Maine Council on Aging">
            <a:extLst>
              <a:ext uri="{FF2B5EF4-FFF2-40B4-BE49-F238E27FC236}">
                <a16:creationId xmlns:a16="http://schemas.microsoft.com/office/drawing/2014/main" id="{7F7CA35F-5C2B-205A-6441-E68BDEFCE52F}"/>
              </a:ext>
            </a:extLst>
          </p:cNvPr>
          <p:cNvPicPr preferRelativeResize="0"/>
          <p:nvPr/>
        </p:nvPicPr>
        <p:blipFill rotWithShape="1">
          <a:blip r:embed="rId7">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
        <p:nvSpPr>
          <p:cNvPr id="2" name="TextBox 1">
            <a:extLst>
              <a:ext uri="{FF2B5EF4-FFF2-40B4-BE49-F238E27FC236}">
                <a16:creationId xmlns:a16="http://schemas.microsoft.com/office/drawing/2014/main" id="{95CC0EA2-3A99-8A16-4B25-6D318187CEB8}"/>
              </a:ext>
            </a:extLst>
          </p:cNvPr>
          <p:cNvSpPr txBox="1"/>
          <p:nvPr/>
        </p:nvSpPr>
        <p:spPr>
          <a:xfrm>
            <a:off x="5259346" y="5759563"/>
            <a:ext cx="664177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solidFill>
                <a:latin typeface="Gill Sans Nova"/>
              </a:rPr>
              <a:t>Photos: All images from the Maine Gerontological Society FRAME Photo contest. </a:t>
            </a:r>
          </a:p>
          <a:p>
            <a:r>
              <a:rPr lang="en-US">
                <a:solidFill>
                  <a:schemeClr val="tx1"/>
                </a:solidFill>
                <a:latin typeface="Gill Sans Nova"/>
              </a:rPr>
              <a:t>Photographers:</a:t>
            </a:r>
          </a:p>
          <a:p>
            <a:r>
              <a:rPr lang="en-US">
                <a:solidFill>
                  <a:schemeClr val="tx1"/>
                </a:solidFill>
                <a:latin typeface="Gill Sans Nova"/>
              </a:rPr>
              <a:t>Top(L-&gt;R): Rosa Fleischer, Elise Klysa, Elise Klysa, Beverly Olson</a:t>
            </a:r>
          </a:p>
          <a:p>
            <a:r>
              <a:rPr lang="en-US">
                <a:solidFill>
                  <a:schemeClr val="tx1"/>
                </a:solidFill>
                <a:latin typeface="Gill Sans Nova"/>
              </a:rPr>
              <a:t>Bottom: Meghan Wakefield</a:t>
            </a:r>
          </a:p>
        </p:txBody>
      </p:sp>
      <p:pic>
        <p:nvPicPr>
          <p:cNvPr id="4" name="Picture 3" descr="A person driving a lawnmower&#10;&#10;AI-generated content may be incorrect.">
            <a:extLst>
              <a:ext uri="{FF2B5EF4-FFF2-40B4-BE49-F238E27FC236}">
                <a16:creationId xmlns:a16="http://schemas.microsoft.com/office/drawing/2014/main" id="{215798D8-F2B0-2D1E-8699-E7E8BC6E793F}"/>
              </a:ext>
            </a:extLst>
          </p:cNvPr>
          <p:cNvPicPr>
            <a:picLocks noChangeAspect="1"/>
          </p:cNvPicPr>
          <p:nvPr/>
        </p:nvPicPr>
        <p:blipFill>
          <a:blip r:embed="rId8"/>
          <a:stretch>
            <a:fillRect/>
          </a:stretch>
        </p:blipFill>
        <p:spPr>
          <a:xfrm>
            <a:off x="1132236" y="4357147"/>
            <a:ext cx="3277185" cy="235788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
          <p:cNvSpPr/>
          <p:nvPr/>
        </p:nvSpPr>
        <p:spPr>
          <a:xfrm>
            <a:off x="-13837" y="-6085"/>
            <a:ext cx="12202612" cy="795109"/>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b="0" i="0" u="none" strike="noStrike" cap="none">
                <a:solidFill>
                  <a:srgbClr val="FFFFFF"/>
                </a:solidFill>
                <a:latin typeface="Gill Sans Nova"/>
                <a:ea typeface="Calibri"/>
                <a:cs typeface="Calibri"/>
                <a:sym typeface="Calibri"/>
              </a:rPr>
              <a:t>The wave we’re riding</a:t>
            </a:r>
            <a:endParaRPr sz="4200" b="0" i="0" u="none" strike="noStrike" cap="none">
              <a:solidFill>
                <a:srgbClr val="FFFFFF"/>
              </a:solidFill>
              <a:latin typeface="Gill Sans Nova"/>
              <a:ea typeface="Calibri"/>
              <a:cs typeface="Calibri"/>
              <a:sym typeface="Calibri"/>
            </a:endParaRPr>
          </a:p>
        </p:txBody>
      </p:sp>
      <p:pic>
        <p:nvPicPr>
          <p:cNvPr id="345" name="Google Shape;345;p3"/>
          <p:cNvPicPr preferRelativeResize="0"/>
          <p:nvPr/>
        </p:nvPicPr>
        <p:blipFill rotWithShape="1">
          <a:blip r:embed="rId3">
            <a:alphaModFix/>
          </a:blip>
          <a:srcRect/>
          <a:stretch/>
        </p:blipFill>
        <p:spPr>
          <a:xfrm>
            <a:off x="2468879" y="1543133"/>
            <a:ext cx="7972301" cy="5314866"/>
          </a:xfrm>
          <a:prstGeom prst="rect">
            <a:avLst/>
          </a:prstGeom>
          <a:noFill/>
          <a:ln>
            <a:noFill/>
          </a:ln>
        </p:spPr>
      </p:pic>
      <p:pic>
        <p:nvPicPr>
          <p:cNvPr id="3" name="Google Shape;124;g3de8c90161c_3_92" descr="Maine Council on Aging">
            <a:extLst>
              <a:ext uri="{FF2B5EF4-FFF2-40B4-BE49-F238E27FC236}">
                <a16:creationId xmlns:a16="http://schemas.microsoft.com/office/drawing/2014/main" id="{777A15CC-E73E-22C5-61A7-54212FD0C072}"/>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8"/>
          <p:cNvSpPr/>
          <p:nvPr/>
        </p:nvSpPr>
        <p:spPr>
          <a:xfrm>
            <a:off x="-3647" y="893"/>
            <a:ext cx="12192285" cy="793720"/>
          </a:xfrm>
          <a:prstGeom prst="rect">
            <a:avLst/>
          </a:prstGeom>
          <a:solidFill>
            <a:srgbClr val="277CCB"/>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3999"/>
              <a:buFont typeface="Arial"/>
              <a:buNone/>
            </a:pPr>
            <a:r>
              <a:rPr lang="en-US" sz="3950" b="0" i="0" u="none" strike="noStrike" cap="none">
                <a:solidFill>
                  <a:srgbClr val="FFFFFF"/>
                </a:solidFill>
                <a:latin typeface="Gill Sans Nova"/>
                <a:ea typeface="Calibri"/>
                <a:cs typeface="Calibri"/>
                <a:sym typeface="Calibri"/>
              </a:rPr>
              <a:t>Effects of Age-Positive View/Culture</a:t>
            </a:r>
            <a:endParaRPr lang="en-US" sz="3950" b="0" i="1" u="none" strike="noStrike" cap="none">
              <a:solidFill>
                <a:srgbClr val="FFFFFF"/>
              </a:solidFill>
              <a:latin typeface="Gill Sans Nova"/>
              <a:ea typeface="Calibri"/>
              <a:cs typeface="Calibri"/>
            </a:endParaRPr>
          </a:p>
        </p:txBody>
      </p:sp>
      <p:sp>
        <p:nvSpPr>
          <p:cNvPr id="353" name="Google Shape;353;p48"/>
          <p:cNvSpPr txBox="1"/>
          <p:nvPr/>
        </p:nvSpPr>
        <p:spPr>
          <a:xfrm>
            <a:off x="460289" y="930776"/>
            <a:ext cx="11535886" cy="5647559"/>
          </a:xfrm>
          <a:prstGeom prst="rect">
            <a:avLst/>
          </a:prstGeom>
          <a:noFill/>
          <a:ln>
            <a:noFill/>
          </a:ln>
        </p:spPr>
        <p:txBody>
          <a:bodyPr spcFirstLastPara="1" wrap="square" lIns="121850" tIns="121850" rIns="121850" bIns="121850" anchor="t" anchorCtr="0">
            <a:spAutoFit/>
          </a:bodyPr>
          <a:lstStyle/>
          <a:p>
            <a:pPr marL="0" marR="0" lvl="0" indent="0" algn="l" rtl="0">
              <a:lnSpc>
                <a:spcPct val="150000"/>
              </a:lnSpc>
              <a:spcBef>
                <a:spcPts val="600"/>
              </a:spcBef>
              <a:spcAft>
                <a:spcPts val="600"/>
              </a:spcAft>
              <a:buClr>
                <a:srgbClr val="000000"/>
              </a:buClr>
              <a:buSzPts val="2800"/>
              <a:buFont typeface="Arial"/>
              <a:buNone/>
            </a:pPr>
            <a:r>
              <a:rPr lang="en-US" sz="2800" b="0" i="0" u="none" strike="noStrike" cap="none">
                <a:solidFill>
                  <a:srgbClr val="000000"/>
                </a:solidFill>
                <a:latin typeface="Gill Sans Nova"/>
                <a:ea typeface="Calibri"/>
                <a:cs typeface="Calibri"/>
                <a:sym typeface="Calibri"/>
              </a:rPr>
              <a:t>Older people who </a:t>
            </a:r>
            <a:r>
              <a:rPr lang="en-US" sz="2800" b="1" i="1" u="none" strike="noStrike" cap="none">
                <a:solidFill>
                  <a:srgbClr val="000000"/>
                </a:solidFill>
                <a:latin typeface="Gill Sans Nova"/>
                <a:ea typeface="Calibri"/>
                <a:cs typeface="Calibri"/>
                <a:sym typeface="Calibri"/>
              </a:rPr>
              <a:t>embrace positive views </a:t>
            </a:r>
            <a:r>
              <a:rPr lang="en-US" sz="2800" b="0" i="0" u="none" strike="noStrike" cap="none">
                <a:solidFill>
                  <a:srgbClr val="000000"/>
                </a:solidFill>
                <a:latin typeface="Gill Sans Nova"/>
                <a:ea typeface="Calibri"/>
                <a:cs typeface="Calibri"/>
                <a:sym typeface="Calibri"/>
              </a:rPr>
              <a:t>about aging and who </a:t>
            </a:r>
            <a:r>
              <a:rPr lang="en-US" sz="2800" b="1" i="1" u="none" strike="noStrike" cap="none">
                <a:solidFill>
                  <a:srgbClr val="000000"/>
                </a:solidFill>
                <a:latin typeface="Gill Sans Nova"/>
                <a:ea typeface="Calibri"/>
                <a:cs typeface="Calibri"/>
                <a:sym typeface="Calibri"/>
              </a:rPr>
              <a:t>have purpose</a:t>
            </a:r>
            <a:r>
              <a:rPr lang="en-US" sz="2800" b="0" i="0" u="none" strike="noStrike" cap="none">
                <a:solidFill>
                  <a:srgbClr val="000000"/>
                </a:solidFill>
                <a:latin typeface="Gill Sans Nova"/>
                <a:ea typeface="Calibri"/>
                <a:cs typeface="Calibri"/>
                <a:sym typeface="Calibri"/>
              </a:rPr>
              <a:t>:</a:t>
            </a:r>
            <a:endParaRPr lang="en-US" sz="2800" b="0" i="0" u="none" strike="noStrike" cap="none">
              <a:solidFill>
                <a:srgbClr val="000000"/>
              </a:solidFill>
              <a:latin typeface="Gill Sans Nova"/>
            </a:endParaRPr>
          </a:p>
          <a:p>
            <a:pPr marL="608965">
              <a:lnSpc>
                <a:spcPct val="150000"/>
              </a:lnSpc>
              <a:spcBef>
                <a:spcPts val="600"/>
              </a:spcBef>
              <a:spcAft>
                <a:spcPts val="600"/>
              </a:spcAft>
              <a:buSzPts val="2000"/>
              <a:buFont typeface="Calibri"/>
              <a:buChar char="●"/>
            </a:pPr>
            <a:r>
              <a:rPr lang="en-US" sz="2400" b="1" i="1" u="none" strike="noStrike" cap="none">
                <a:solidFill>
                  <a:srgbClr val="000000"/>
                </a:solidFill>
                <a:latin typeface="Gill Sans Nova"/>
                <a:ea typeface="Calibri"/>
                <a:cs typeface="Calibri"/>
                <a:sym typeface="Calibri"/>
              </a:rPr>
              <a:t>Live 7.5 years longer </a:t>
            </a:r>
            <a:r>
              <a:rPr lang="en-US" sz="2400" b="0" i="0" u="none" strike="noStrike" cap="none">
                <a:solidFill>
                  <a:srgbClr val="000000"/>
                </a:solidFill>
                <a:latin typeface="Gill Sans Nova"/>
                <a:ea typeface="Calibri"/>
                <a:cs typeface="Calibri"/>
                <a:sym typeface="Calibri"/>
              </a:rPr>
              <a:t>than those with less positive perceptions of aging </a:t>
            </a:r>
            <a:r>
              <a:rPr lang="en-US" sz="1800" b="0" i="0" u="none" strike="noStrike" cap="none">
                <a:solidFill>
                  <a:schemeClr val="tx1"/>
                </a:solidFill>
                <a:latin typeface="Gill Sans Nova"/>
                <a:ea typeface="Calibri"/>
                <a:cs typeface="Calibri"/>
                <a:sym typeface="Calibri"/>
              </a:rPr>
              <a:t>(</a:t>
            </a:r>
            <a:r>
              <a:rPr lang="en-US" sz="1800">
                <a:solidFill>
                  <a:schemeClr val="tx1"/>
                </a:solidFill>
                <a:latin typeface="Gill Sans Nova"/>
                <a:ea typeface="Calibri"/>
                <a:cs typeface="Calibri"/>
                <a:sym typeface="Calibri"/>
              </a:rPr>
              <a:t>Levy at al, 2002)</a:t>
            </a:r>
            <a:endParaRPr lang="en-US" sz="1800" b="0" i="0" u="none" strike="noStrike" cap="none">
              <a:solidFill>
                <a:schemeClr val="tx1"/>
              </a:solidFill>
              <a:latin typeface="Gill Sans Nova"/>
              <a:ea typeface="Calibri"/>
              <a:cs typeface="Calibri"/>
            </a:endParaRPr>
          </a:p>
          <a:p>
            <a:pPr marL="608965">
              <a:lnSpc>
                <a:spcPct val="150000"/>
              </a:lnSpc>
              <a:spcBef>
                <a:spcPts val="600"/>
              </a:spcBef>
              <a:spcAft>
                <a:spcPts val="600"/>
              </a:spcAft>
              <a:buSzPts val="2000"/>
              <a:buFont typeface="Calibri"/>
              <a:buChar char="●"/>
            </a:pPr>
            <a:r>
              <a:rPr lang="en-US" sz="2400" b="0" i="0" u="none" strike="noStrike" cap="none">
                <a:solidFill>
                  <a:srgbClr val="000000"/>
                </a:solidFill>
                <a:latin typeface="Gill Sans Nova"/>
                <a:ea typeface="Calibri"/>
                <a:cs typeface="Calibri"/>
                <a:sym typeface="Calibri"/>
              </a:rPr>
              <a:t>Are </a:t>
            </a:r>
            <a:r>
              <a:rPr lang="en-US" sz="2400" b="1" i="0" u="none" strike="noStrike" cap="none">
                <a:solidFill>
                  <a:srgbClr val="000000"/>
                </a:solidFill>
                <a:latin typeface="Gill Sans Nova"/>
                <a:ea typeface="Calibri"/>
                <a:cs typeface="Calibri"/>
                <a:sym typeface="Calibri"/>
              </a:rPr>
              <a:t>44% more likely to recover </a:t>
            </a:r>
            <a:r>
              <a:rPr lang="en-US" sz="2400" b="0" i="0" u="none" strike="noStrike" cap="none">
                <a:solidFill>
                  <a:srgbClr val="000000"/>
                </a:solidFill>
                <a:latin typeface="Gill Sans Nova"/>
                <a:ea typeface="Calibri"/>
                <a:cs typeface="Calibri"/>
                <a:sym typeface="Calibri"/>
              </a:rPr>
              <a:t>after experiencing a new disability </a:t>
            </a:r>
            <a:r>
              <a:rPr lang="en-US" sz="1800">
                <a:latin typeface="Gill Sans Nova"/>
                <a:ea typeface="Calibri"/>
                <a:cs typeface="Calibri"/>
                <a:sym typeface="Calibri"/>
              </a:rPr>
              <a:t>(Levy et al, 2012)</a:t>
            </a:r>
            <a:endParaRPr lang="en-US" sz="1800" b="0" i="0" u="none" strike="noStrike" cap="none">
              <a:solidFill>
                <a:srgbClr val="FF0000"/>
              </a:solidFill>
              <a:latin typeface="Gill Sans Nova"/>
              <a:ea typeface="Calibri"/>
              <a:cs typeface="Calibri"/>
            </a:endParaRPr>
          </a:p>
          <a:p>
            <a:pPr marL="608965">
              <a:lnSpc>
                <a:spcPct val="150000"/>
              </a:lnSpc>
              <a:spcBef>
                <a:spcPts val="600"/>
              </a:spcBef>
              <a:spcAft>
                <a:spcPts val="600"/>
              </a:spcAft>
              <a:buSzPts val="2000"/>
              <a:buFont typeface="Calibri"/>
              <a:buChar char="●"/>
            </a:pPr>
            <a:r>
              <a:rPr lang="en-US" sz="2400" b="0" i="0" u="none" strike="noStrike" cap="none">
                <a:solidFill>
                  <a:srgbClr val="000000"/>
                </a:solidFill>
                <a:latin typeface="Gill Sans Nova"/>
                <a:ea typeface="Calibri"/>
                <a:cs typeface="Calibri"/>
                <a:sym typeface="Calibri"/>
              </a:rPr>
              <a:t>Experience </a:t>
            </a:r>
            <a:r>
              <a:rPr lang="en-US" sz="2400" b="1" i="0" u="none" strike="noStrike" cap="none">
                <a:solidFill>
                  <a:srgbClr val="000000"/>
                </a:solidFill>
                <a:latin typeface="Gill Sans Nova"/>
                <a:ea typeface="Calibri"/>
                <a:cs typeface="Calibri"/>
                <a:sym typeface="Calibri"/>
              </a:rPr>
              <a:t>less depression and anxiety </a:t>
            </a:r>
            <a:r>
              <a:rPr lang="en-US" sz="1800" i="0" u="none" strike="noStrike" cap="none">
                <a:solidFill>
                  <a:schemeClr val="tx1"/>
                </a:solidFill>
                <a:latin typeface="Gill Sans Nova"/>
                <a:ea typeface="Calibri"/>
                <a:cs typeface="Calibri"/>
                <a:sym typeface="Calibri"/>
              </a:rPr>
              <a:t>(</a:t>
            </a:r>
            <a:r>
              <a:rPr lang="en-US" sz="1800">
                <a:solidFill>
                  <a:schemeClr val="tx1"/>
                </a:solidFill>
                <a:latin typeface="Gill Sans Nova"/>
                <a:ea typeface="Calibri"/>
                <a:cs typeface="Calibri"/>
                <a:sym typeface="Calibri"/>
              </a:rPr>
              <a:t>Levy et al, 2014)</a:t>
            </a:r>
            <a:endParaRPr sz="1800" i="0" u="none" strike="noStrike" cap="none">
              <a:solidFill>
                <a:schemeClr val="tx1"/>
              </a:solidFill>
              <a:latin typeface="Gill Sans Nova"/>
            </a:endParaRPr>
          </a:p>
          <a:p>
            <a:pPr marL="608965">
              <a:lnSpc>
                <a:spcPct val="150000"/>
              </a:lnSpc>
              <a:spcBef>
                <a:spcPts val="600"/>
              </a:spcBef>
              <a:spcAft>
                <a:spcPts val="600"/>
              </a:spcAft>
              <a:buSzPts val="2000"/>
              <a:buFont typeface="Calibri"/>
              <a:buChar char="●"/>
            </a:pPr>
            <a:r>
              <a:rPr lang="en-US" sz="2400" b="0" i="0" u="none" strike="noStrike" cap="none">
                <a:solidFill>
                  <a:srgbClr val="000000"/>
                </a:solidFill>
                <a:latin typeface="Gill Sans Nova"/>
                <a:ea typeface="Calibri"/>
                <a:cs typeface="Calibri"/>
                <a:sym typeface="Calibri"/>
              </a:rPr>
              <a:t>Have </a:t>
            </a:r>
            <a:r>
              <a:rPr lang="en-US" sz="2400" b="1" i="0" u="none" strike="noStrike" cap="none">
                <a:solidFill>
                  <a:srgbClr val="000000"/>
                </a:solidFill>
                <a:latin typeface="Gill Sans Nova"/>
                <a:ea typeface="Calibri"/>
                <a:cs typeface="Calibri"/>
                <a:sym typeface="Calibri"/>
              </a:rPr>
              <a:t>less cardiovascular disease</a:t>
            </a:r>
            <a:r>
              <a:rPr lang="en-US" sz="2400" b="0" i="0" u="none" strike="noStrike" cap="none">
                <a:solidFill>
                  <a:srgbClr val="000000"/>
                </a:solidFill>
                <a:latin typeface="Gill Sans Nova"/>
                <a:ea typeface="Calibri"/>
                <a:cs typeface="Calibri"/>
                <a:sym typeface="Calibri"/>
              </a:rPr>
              <a:t>, produce </a:t>
            </a:r>
            <a:r>
              <a:rPr lang="en-US" sz="2400" b="1" i="0" u="none" strike="noStrike" cap="none">
                <a:solidFill>
                  <a:srgbClr val="000000"/>
                </a:solidFill>
                <a:latin typeface="Gill Sans Nova"/>
                <a:ea typeface="Calibri"/>
                <a:cs typeface="Calibri"/>
                <a:sym typeface="Calibri"/>
              </a:rPr>
              <a:t>less</a:t>
            </a:r>
            <a:r>
              <a:rPr lang="en-US" sz="2400" b="0" i="0" u="none" strike="noStrike" cap="none">
                <a:solidFill>
                  <a:srgbClr val="000000"/>
                </a:solidFill>
                <a:latin typeface="Gill Sans Nova"/>
                <a:ea typeface="Calibri"/>
                <a:cs typeface="Calibri"/>
                <a:sym typeface="Calibri"/>
              </a:rPr>
              <a:t> </a:t>
            </a:r>
            <a:r>
              <a:rPr lang="en-US" sz="2400" b="1" i="0" u="none" strike="noStrike" cap="none">
                <a:solidFill>
                  <a:srgbClr val="000000"/>
                </a:solidFill>
                <a:latin typeface="Gill Sans Nova"/>
                <a:ea typeface="Calibri"/>
                <a:cs typeface="Calibri"/>
                <a:sym typeface="Calibri"/>
              </a:rPr>
              <a:t>cortisol</a:t>
            </a:r>
            <a:r>
              <a:rPr lang="en-US" sz="2400" b="0" i="0" u="none" strike="noStrike" cap="none">
                <a:solidFill>
                  <a:srgbClr val="000000"/>
                </a:solidFill>
                <a:latin typeface="Gill Sans Nova"/>
                <a:ea typeface="Calibri"/>
                <a:cs typeface="Calibri"/>
                <a:sym typeface="Calibri"/>
              </a:rPr>
              <a:t> over time</a:t>
            </a:r>
            <a:r>
              <a:rPr lang="en-US" sz="2400" b="1">
                <a:latin typeface="Gill Sans Nova"/>
                <a:ea typeface="Calibri"/>
                <a:cs typeface="Calibri"/>
                <a:sym typeface="Calibri"/>
              </a:rPr>
              <a:t> </a:t>
            </a:r>
            <a:r>
              <a:rPr lang="en-US" sz="1800">
                <a:latin typeface="Gill Sans Nova"/>
                <a:ea typeface="Calibri"/>
                <a:cs typeface="Calibri"/>
                <a:sym typeface="Calibri"/>
              </a:rPr>
              <a:t>(Levy et al, 2009)</a:t>
            </a:r>
            <a:endParaRPr lang="en-US" sz="1800" i="0" u="none" strike="noStrike" cap="none">
              <a:solidFill>
                <a:srgbClr val="FF0000"/>
              </a:solidFill>
              <a:latin typeface="Gill Sans Nova"/>
              <a:ea typeface="Calibri"/>
              <a:cs typeface="Calibri"/>
            </a:endParaRPr>
          </a:p>
          <a:p>
            <a:pPr marL="608965">
              <a:lnSpc>
                <a:spcPct val="150000"/>
              </a:lnSpc>
              <a:spcBef>
                <a:spcPts val="600"/>
              </a:spcBef>
              <a:spcAft>
                <a:spcPts val="600"/>
              </a:spcAft>
              <a:buSzPts val="2000"/>
              <a:buFont typeface="Calibri"/>
              <a:buChar char="●"/>
            </a:pPr>
            <a:r>
              <a:rPr lang="en-US" sz="2400" b="0" i="0" u="none" strike="noStrike" cap="none">
                <a:solidFill>
                  <a:srgbClr val="000000"/>
                </a:solidFill>
                <a:latin typeface="Gill Sans Nova"/>
                <a:ea typeface="Calibri"/>
                <a:cs typeface="Calibri"/>
                <a:sym typeface="Calibri"/>
              </a:rPr>
              <a:t>Have </a:t>
            </a:r>
            <a:r>
              <a:rPr lang="en-US" sz="2400" b="1" i="0" u="none" strike="noStrike" cap="none">
                <a:solidFill>
                  <a:srgbClr val="000000"/>
                </a:solidFill>
                <a:latin typeface="Gill Sans Nova"/>
                <a:ea typeface="Calibri"/>
                <a:cs typeface="Calibri"/>
                <a:sym typeface="Calibri"/>
              </a:rPr>
              <a:t>fewer chronic conditions </a:t>
            </a:r>
            <a:r>
              <a:rPr lang="en-US" sz="1800">
                <a:latin typeface="Gill Sans Nova"/>
                <a:ea typeface="Calibri"/>
                <a:cs typeface="Calibri"/>
                <a:sym typeface="Calibri"/>
              </a:rPr>
              <a:t>(Levy at al, 2002)</a:t>
            </a:r>
            <a:endParaRPr lang="en-US" sz="1800" i="0" u="none" strike="noStrike" cap="none">
              <a:solidFill>
                <a:srgbClr val="FF0000"/>
              </a:solidFill>
              <a:latin typeface="Gill Sans Nova"/>
              <a:ea typeface="Calibri"/>
              <a:cs typeface="Calibri"/>
            </a:endParaRPr>
          </a:p>
        </p:txBody>
      </p:sp>
      <p:pic>
        <p:nvPicPr>
          <p:cNvPr id="3" name="Google Shape;124;g3de8c90161c_3_92" descr="Maine Council on Aging">
            <a:extLst>
              <a:ext uri="{FF2B5EF4-FFF2-40B4-BE49-F238E27FC236}">
                <a16:creationId xmlns:a16="http://schemas.microsoft.com/office/drawing/2014/main" id="{714E7EB2-15E1-4E13-EDD0-ADA25E5CC322}"/>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0"/>
          <p:cNvSpPr/>
          <p:nvPr/>
        </p:nvSpPr>
        <p:spPr>
          <a:xfrm>
            <a:off x="-3647" y="-5192"/>
            <a:ext cx="12192285" cy="794685"/>
          </a:xfrm>
          <a:prstGeom prst="rect">
            <a:avLst/>
          </a:prstGeom>
          <a:solidFill>
            <a:srgbClr val="277CCB"/>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3999"/>
              <a:buFont typeface="Arial"/>
              <a:buNone/>
            </a:pPr>
            <a:r>
              <a:rPr lang="en-US" sz="3950" b="0" u="none" strike="noStrike" cap="none">
                <a:solidFill>
                  <a:srgbClr val="FFFFFF"/>
                </a:solidFill>
                <a:latin typeface="Gill Sans Nova"/>
                <a:ea typeface="Calibri"/>
                <a:cs typeface="Calibri"/>
                <a:sym typeface="Calibri"/>
              </a:rPr>
              <a:t>Addressing What Matters Most</a:t>
            </a:r>
            <a:endParaRPr lang="en-US" sz="3950" b="0" u="none" strike="noStrike" cap="none">
              <a:solidFill>
                <a:srgbClr val="FFFFFF"/>
              </a:solidFill>
              <a:latin typeface="Gill Sans Nova"/>
              <a:ea typeface="Calibri"/>
              <a:cs typeface="Calibri"/>
            </a:endParaRPr>
          </a:p>
        </p:txBody>
      </p:sp>
      <p:sp>
        <p:nvSpPr>
          <p:cNvPr id="399" name="Google Shape;399;p20"/>
          <p:cNvSpPr txBox="1"/>
          <p:nvPr/>
        </p:nvSpPr>
        <p:spPr>
          <a:xfrm>
            <a:off x="1497616" y="1307014"/>
            <a:ext cx="9655485" cy="3911186"/>
          </a:xfrm>
          <a:prstGeom prst="rect">
            <a:avLst/>
          </a:prstGeom>
          <a:noFill/>
          <a:ln>
            <a:noFill/>
          </a:ln>
        </p:spPr>
        <p:txBody>
          <a:bodyPr spcFirstLastPara="1" wrap="square" lIns="121850" tIns="121850" rIns="121850" bIns="121850" anchor="t" anchorCtr="0">
            <a:spAutoFit/>
          </a:bodyPr>
          <a:lstStyle/>
          <a:p>
            <a:pPr marL="0" marR="0" lvl="0" indent="0" algn="ctr" rtl="0">
              <a:lnSpc>
                <a:spcPct val="140000"/>
              </a:lnSpc>
              <a:spcBef>
                <a:spcPts val="0"/>
              </a:spcBef>
              <a:spcAft>
                <a:spcPts val="1733"/>
              </a:spcAft>
              <a:buClr>
                <a:srgbClr val="000000"/>
              </a:buClr>
              <a:buSzPts val="2999"/>
              <a:buFont typeface="Arial"/>
              <a:buNone/>
            </a:pPr>
            <a:r>
              <a:rPr lang="en-US" sz="3200" i="0" u="none" strike="noStrike" cap="none">
                <a:solidFill>
                  <a:schemeClr val="dk1"/>
                </a:solidFill>
                <a:latin typeface="Gill Sans Nova"/>
                <a:sym typeface="Arial"/>
              </a:rPr>
              <a:t>Clear priorities that are understood by patients, their family members or caregivers, and their clinicians can drive care that is less burdensome, better integrated, and most importantly, consistent with what matters most to patients</a:t>
            </a:r>
            <a:endParaRPr sz="3200" i="0" u="none" strike="noStrike" cap="none">
              <a:solidFill>
                <a:schemeClr val="dk1"/>
              </a:solidFill>
              <a:latin typeface="Gill Sans Nova"/>
              <a:sym typeface="Arial"/>
            </a:endParaRPr>
          </a:p>
        </p:txBody>
      </p:sp>
      <p:pic>
        <p:nvPicPr>
          <p:cNvPr id="3" name="Google Shape;124;g3de8c90161c_3_92" descr="Maine Council on Aging">
            <a:extLst>
              <a:ext uri="{FF2B5EF4-FFF2-40B4-BE49-F238E27FC236}">
                <a16:creationId xmlns:a16="http://schemas.microsoft.com/office/drawing/2014/main" id="{6C846117-56D3-D727-AABA-4CDAC1A626FA}"/>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Google Shape;384;g2d82172d9e9_0_67"/>
          <p:cNvSpPr/>
          <p:nvPr/>
        </p:nvSpPr>
        <p:spPr>
          <a:xfrm>
            <a:off x="-9412" y="-6085"/>
            <a:ext cx="12198127" cy="799590"/>
          </a:xfrm>
          <a:prstGeom prst="rect">
            <a:avLst/>
          </a:prstGeom>
          <a:solidFill>
            <a:srgbClr val="277CCB"/>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r>
              <a:rPr lang="en-US" sz="4000">
                <a:solidFill>
                  <a:srgbClr val="FFFFFF"/>
                </a:solidFill>
                <a:latin typeface="Gill Sans Nova"/>
              </a:rPr>
              <a:t>Age-Friendly Healthcare</a:t>
            </a:r>
            <a:endParaRPr lang="en-US">
              <a:latin typeface="Gill Sans Nova"/>
            </a:endParaRPr>
          </a:p>
        </p:txBody>
      </p:sp>
      <p:sp>
        <p:nvSpPr>
          <p:cNvPr id="387" name="Google Shape;387;g2d82172d9e9_0_67"/>
          <p:cNvSpPr/>
          <p:nvPr/>
        </p:nvSpPr>
        <p:spPr>
          <a:xfrm>
            <a:off x="5692619" y="1543394"/>
            <a:ext cx="58785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Arial"/>
                <a:ea typeface="Arial"/>
                <a:cs typeface="Arial"/>
                <a:sym typeface="Arial"/>
              </a:rPr>
              <a:t>Foster Belonging</a:t>
            </a:r>
            <a:endParaRPr sz="5400" b="1" i="0" u="none" strike="noStrike" cap="none">
              <a:solidFill>
                <a:schemeClr val="lt1"/>
              </a:solidFill>
              <a:latin typeface="Arial"/>
              <a:ea typeface="Arial"/>
              <a:cs typeface="Arial"/>
              <a:sym typeface="Arial"/>
            </a:endParaRPr>
          </a:p>
        </p:txBody>
      </p:sp>
      <p:pic>
        <p:nvPicPr>
          <p:cNvPr id="2" name="Picture 1" descr="A diagram of the 4 Ms: Matters, Medication, Mind, and Mobility">
            <a:extLst>
              <a:ext uri="{FF2B5EF4-FFF2-40B4-BE49-F238E27FC236}">
                <a16:creationId xmlns:a16="http://schemas.microsoft.com/office/drawing/2014/main" id="{B6576A85-C15C-8594-BD06-B882611936B7}"/>
              </a:ext>
            </a:extLst>
          </p:cNvPr>
          <p:cNvPicPr>
            <a:picLocks noChangeAspect="1"/>
          </p:cNvPicPr>
          <p:nvPr/>
        </p:nvPicPr>
        <p:blipFill>
          <a:blip r:embed="rId3"/>
          <a:stretch>
            <a:fillRect/>
          </a:stretch>
        </p:blipFill>
        <p:spPr>
          <a:xfrm>
            <a:off x="1729001" y="2005193"/>
            <a:ext cx="8749462" cy="4262939"/>
          </a:xfrm>
          <a:prstGeom prst="rect">
            <a:avLst/>
          </a:prstGeom>
        </p:spPr>
      </p:pic>
      <p:sp>
        <p:nvSpPr>
          <p:cNvPr id="5" name="TextBox 4">
            <a:extLst>
              <a:ext uri="{FF2B5EF4-FFF2-40B4-BE49-F238E27FC236}">
                <a16:creationId xmlns:a16="http://schemas.microsoft.com/office/drawing/2014/main" id="{0F759AD4-F685-F611-F250-7B3AB0553AD1}"/>
              </a:ext>
            </a:extLst>
          </p:cNvPr>
          <p:cNvSpPr txBox="1"/>
          <p:nvPr/>
        </p:nvSpPr>
        <p:spPr>
          <a:xfrm>
            <a:off x="297535" y="6590100"/>
            <a:ext cx="54973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Source: </a:t>
            </a:r>
            <a:r>
              <a:rPr lang="en-US" sz="1100">
                <a:hlinkClick r:id="rId4"/>
              </a:rPr>
              <a:t>The John A. Hartford Foundation</a:t>
            </a:r>
            <a:endParaRPr lang="en-US" sz="1100"/>
          </a:p>
        </p:txBody>
      </p:sp>
      <p:sp>
        <p:nvSpPr>
          <p:cNvPr id="11" name="Rectangle 10">
            <a:extLst>
              <a:ext uri="{FF2B5EF4-FFF2-40B4-BE49-F238E27FC236}">
                <a16:creationId xmlns:a16="http://schemas.microsoft.com/office/drawing/2014/main" id="{F402806C-55ED-5C2A-8A6D-E8735F02B883}"/>
              </a:ext>
            </a:extLst>
          </p:cNvPr>
          <p:cNvSpPr/>
          <p:nvPr/>
        </p:nvSpPr>
        <p:spPr>
          <a:xfrm>
            <a:off x="6174790" y="3978950"/>
            <a:ext cx="2065898" cy="1332569"/>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E85FD1-E226-D45B-F2A2-B6E967B9ECC2}"/>
              </a:ext>
            </a:extLst>
          </p:cNvPr>
          <p:cNvSpPr/>
          <p:nvPr/>
        </p:nvSpPr>
        <p:spPr>
          <a:xfrm>
            <a:off x="8403094" y="3975779"/>
            <a:ext cx="1954787" cy="1332569"/>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030FDE-667C-98FB-7D74-9263760107B9}"/>
              </a:ext>
            </a:extLst>
          </p:cNvPr>
          <p:cNvSpPr/>
          <p:nvPr/>
        </p:nvSpPr>
        <p:spPr>
          <a:xfrm>
            <a:off x="1973599" y="3973885"/>
            <a:ext cx="1932564" cy="1332569"/>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9C670F-4B17-4BE4-33B4-415880F6029E}"/>
              </a:ext>
            </a:extLst>
          </p:cNvPr>
          <p:cNvSpPr/>
          <p:nvPr/>
        </p:nvSpPr>
        <p:spPr>
          <a:xfrm>
            <a:off x="4068904" y="3970811"/>
            <a:ext cx="1954786" cy="1332569"/>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124;g3de8c90161c_3_92" descr="Maine Council on Aging">
            <a:extLst>
              <a:ext uri="{FF2B5EF4-FFF2-40B4-BE49-F238E27FC236}">
                <a16:creationId xmlns:a16="http://schemas.microsoft.com/office/drawing/2014/main" id="{7CB7AE1D-DA88-0FE6-9A56-12716BAFB94E}"/>
              </a:ext>
            </a:extLst>
          </p:cNvPr>
          <p:cNvPicPr preferRelativeResize="0"/>
          <p:nvPr/>
        </p:nvPicPr>
        <p:blipFill rotWithShape="1">
          <a:blip r:embed="rId5">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10"/>
                                        <p:tgtEl>
                                          <p:spTgt spid="7"/>
                                        </p:tgtEl>
                                      </p:cBhvr>
                                    </p:animEffect>
                                    <p:set>
                                      <p:cBhvr>
                                        <p:cTn id="13" dur="1" fill="hold">
                                          <p:stCondLst>
                                            <p:cond delay="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10"/>
                                        <p:tgtEl>
                                          <p:spTgt spid="9"/>
                                        </p:tgtEl>
                                      </p:cBhvr>
                                    </p:animEffect>
                                    <p:set>
                                      <p:cBhvr>
                                        <p:cTn id="24" dur="1" fill="hold">
                                          <p:stCondLst>
                                            <p:cond delay="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10"/>
                                        <p:tgtEl>
                                          <p:spTgt spid="11"/>
                                        </p:tgtEl>
                                      </p:cBhvr>
                                    </p:animEffect>
                                    <p:set>
                                      <p:cBhvr>
                                        <p:cTn id="35" dur="1" fill="hold">
                                          <p:stCondLst>
                                            <p:cond delay="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10"/>
                                        <p:tgtEl>
                                          <p:spTgt spid="13"/>
                                        </p:tgtEl>
                                      </p:cBhvr>
                                    </p:animEffect>
                                    <p:set>
                                      <p:cBhvr>
                                        <p:cTn id="46" dur="1" fill="hold">
                                          <p:stCondLst>
                                            <p:cond delay="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7" grpId="0" animBg="1"/>
      <p:bldP spid="7" grpId="1" animBg="1"/>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5" name="Google Shape;125;g3de8c90161c_3_92"/>
          <p:cNvSpPr txBox="1"/>
          <p:nvPr/>
        </p:nvSpPr>
        <p:spPr>
          <a:xfrm>
            <a:off x="875934" y="1866882"/>
            <a:ext cx="10885743" cy="4393256"/>
          </a:xfrm>
          <a:prstGeom prst="rect">
            <a:avLst/>
          </a:prstGeom>
          <a:noFill/>
          <a:ln>
            <a:noFill/>
          </a:ln>
        </p:spPr>
        <p:txBody>
          <a:bodyPr spcFirstLastPara="1" wrap="square" lIns="91401" tIns="91401" rIns="91401" bIns="91401" anchor="t" anchorCtr="0">
            <a:noAutofit/>
          </a:bodyPr>
          <a:lstStyle/>
          <a:p>
            <a:r>
              <a:rPr lang="en-US" sz="2750">
                <a:latin typeface="Gill Sans Nova"/>
              </a:rPr>
              <a:t>I, Rebecca Spear, do NOT have any relevant financial disclosures</a:t>
            </a:r>
            <a:endParaRPr lang="en-US" sz="2799">
              <a:latin typeface="Gill Sans Nova"/>
            </a:endParaRPr>
          </a:p>
          <a:p>
            <a:endParaRPr lang="en-US" sz="2750">
              <a:latin typeface="Gill Sans Nova"/>
            </a:endParaRPr>
          </a:p>
          <a:p>
            <a:r>
              <a:rPr lang="en-US" sz="2750">
                <a:latin typeface="Gill Sans Nova"/>
              </a:rPr>
              <a:t>I, Kimberly Snow, </a:t>
            </a:r>
            <a:r>
              <a:rPr lang="en-US" sz="2800">
                <a:latin typeface="Gill Sans Nova"/>
              </a:rPr>
              <a:t>do NOT have any relevant financial disclosures</a:t>
            </a:r>
          </a:p>
          <a:p>
            <a:endParaRPr lang="en-US" sz="2750">
              <a:latin typeface="Gill Sans Nova"/>
            </a:endParaRPr>
          </a:p>
          <a:p>
            <a:endParaRPr lang="en-US" sz="2750">
              <a:latin typeface="Gill Sans Nova"/>
            </a:endParaRPr>
          </a:p>
          <a:p>
            <a:r>
              <a:rPr lang="en-US" sz="2750" u="sng">
                <a:latin typeface="Gill Sans Nova"/>
              </a:rPr>
              <a:t>NOTE</a:t>
            </a:r>
            <a:r>
              <a:rPr lang="en-US" sz="2750">
                <a:latin typeface="Gill Sans Nova"/>
              </a:rPr>
              <a:t>: We both support the extraordinary work of the MCOA and the Power in Aging Project. Power in Aging is supported by the Point32Health Foundation. We do not work for the MCOA. </a:t>
            </a:r>
          </a:p>
          <a:p>
            <a:endParaRPr lang="en-US" sz="2399">
              <a:latin typeface="Gill Sans Nova"/>
            </a:endParaRPr>
          </a:p>
        </p:txBody>
      </p:sp>
      <p:sp>
        <p:nvSpPr>
          <p:cNvPr id="3" name="Google Shape;123;g3de8c90161c_3_92">
            <a:extLst>
              <a:ext uri="{FF2B5EF4-FFF2-40B4-BE49-F238E27FC236}">
                <a16:creationId xmlns:a16="http://schemas.microsoft.com/office/drawing/2014/main" id="{F1945158-B19F-28B5-FD17-AA4718801991}"/>
              </a:ext>
            </a:extLst>
          </p:cNvPr>
          <p:cNvSpPr/>
          <p:nvPr/>
        </p:nvSpPr>
        <p:spPr>
          <a:xfrm>
            <a:off x="-6536" y="-4292"/>
            <a:ext cx="12193724" cy="795070"/>
          </a:xfrm>
          <a:prstGeom prst="rect">
            <a:avLst/>
          </a:prstGeom>
          <a:solidFill>
            <a:srgbClr val="0070C0"/>
          </a:solidFill>
          <a:ln>
            <a:noFill/>
          </a:ln>
        </p:spPr>
        <p:txBody>
          <a:bodyPr spcFirstLastPara="1" wrap="square" lIns="91376" tIns="45663" rIns="91376" bIns="45663" anchor="ctr" anchorCtr="0">
            <a:noAutofit/>
          </a:bodyPr>
          <a:lstStyle/>
          <a:p>
            <a:pPr algn="ctr"/>
            <a:r>
              <a:rPr lang="en-US" sz="4150">
                <a:solidFill>
                  <a:srgbClr val="FFFFFF"/>
                </a:solidFill>
                <a:latin typeface="Gill Sans Nova"/>
                <a:ea typeface="Calibri"/>
                <a:cs typeface="Calibri"/>
                <a:sym typeface="Calibri"/>
              </a:rPr>
              <a:t>Disclosures</a:t>
            </a:r>
            <a:endParaRPr lang="en-US"/>
          </a:p>
        </p:txBody>
      </p:sp>
      <p:pic>
        <p:nvPicPr>
          <p:cNvPr id="5" name="Google Shape;124;g3de8c90161c_3_92" descr="Maine Council on Aging">
            <a:extLst>
              <a:ext uri="{FF2B5EF4-FFF2-40B4-BE49-F238E27FC236}">
                <a16:creationId xmlns:a16="http://schemas.microsoft.com/office/drawing/2014/main" id="{BF794DC1-6F51-4230-5D44-7FA837700AEF}"/>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solidFill>
              <a:srgbClr val="3E6E68"/>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6" name="Google Shape;406;g35c7c165aed_0_422"/>
          <p:cNvSpPr/>
          <p:nvPr/>
        </p:nvSpPr>
        <p:spPr>
          <a:xfrm>
            <a:off x="-3326" y="-794"/>
            <a:ext cx="12192041" cy="793909"/>
          </a:xfrm>
          <a:prstGeom prst="rect">
            <a:avLst/>
          </a:prstGeom>
          <a:solidFill>
            <a:srgbClr val="277CCB"/>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r>
              <a:rPr lang="en-US" sz="4000">
                <a:solidFill>
                  <a:srgbClr val="FFFFFF"/>
                </a:solidFill>
                <a:latin typeface="Gill Sans Nova"/>
              </a:rPr>
              <a:t>Age-Friendly Public Health System</a:t>
            </a:r>
            <a:endParaRPr lang="en-US">
              <a:latin typeface="Gill Sans Nova"/>
            </a:endParaRPr>
          </a:p>
        </p:txBody>
      </p:sp>
      <p:sp>
        <p:nvSpPr>
          <p:cNvPr id="409" name="Google Shape;409;g35c7c165aed_0_422"/>
          <p:cNvSpPr/>
          <p:nvPr/>
        </p:nvSpPr>
        <p:spPr>
          <a:xfrm>
            <a:off x="8190202" y="1641469"/>
            <a:ext cx="3176261" cy="4143928"/>
          </a:xfrm>
          <a:prstGeom prst="rect">
            <a:avLst/>
          </a:prstGeom>
          <a:noFill/>
          <a:ln>
            <a:noFill/>
          </a:ln>
        </p:spPr>
        <p:txBody>
          <a:bodyPr spcFirstLastPara="1" wrap="square" lIns="91425" tIns="45700" rIns="91425" bIns="45700" anchor="t" anchorCtr="0">
            <a:noAutofit/>
          </a:bodyPr>
          <a:lstStyle/>
          <a:p>
            <a:pPr marL="0" marR="0" lvl="0" indent="0">
              <a:lnSpc>
                <a:spcPct val="150000"/>
              </a:lnSpc>
              <a:spcBef>
                <a:spcPts val="0"/>
              </a:spcBef>
              <a:spcAft>
                <a:spcPts val="0"/>
              </a:spcAft>
              <a:buNone/>
            </a:pPr>
            <a:r>
              <a:rPr lang="en-US" sz="3600">
                <a:latin typeface="Gill Sans Nova"/>
              </a:rPr>
              <a:t>Florida</a:t>
            </a:r>
            <a:endParaRPr lang="en-US"/>
          </a:p>
          <a:p>
            <a:pPr>
              <a:lnSpc>
                <a:spcPct val="150000"/>
              </a:lnSpc>
            </a:pPr>
            <a:r>
              <a:rPr lang="en-US" sz="3600">
                <a:latin typeface="Gill Sans Nova"/>
              </a:rPr>
              <a:t>Michigan</a:t>
            </a:r>
          </a:p>
          <a:p>
            <a:pPr>
              <a:lnSpc>
                <a:spcPct val="150000"/>
              </a:lnSpc>
            </a:pPr>
            <a:r>
              <a:rPr lang="en-US" sz="3600">
                <a:latin typeface="Gill Sans Nova"/>
              </a:rPr>
              <a:t>Mississippi</a:t>
            </a:r>
          </a:p>
          <a:p>
            <a:pPr>
              <a:lnSpc>
                <a:spcPct val="150000"/>
              </a:lnSpc>
            </a:pPr>
            <a:r>
              <a:rPr lang="en-US" sz="3600">
                <a:latin typeface="Gill Sans Nova"/>
              </a:rPr>
              <a:t>Washington</a:t>
            </a:r>
          </a:p>
          <a:p>
            <a:pPr>
              <a:lnSpc>
                <a:spcPct val="150000"/>
              </a:lnSpc>
            </a:pPr>
            <a:r>
              <a:rPr lang="en-US" sz="3600">
                <a:latin typeface="Gill Sans Nova"/>
              </a:rPr>
              <a:t>Tennessee</a:t>
            </a:r>
          </a:p>
        </p:txBody>
      </p:sp>
      <p:pic>
        <p:nvPicPr>
          <p:cNvPr id="4" name="Picture 3" descr="A diagram of health equity&#10;&#10;AI-generated content may be incorrect.">
            <a:extLst>
              <a:ext uri="{FF2B5EF4-FFF2-40B4-BE49-F238E27FC236}">
                <a16:creationId xmlns:a16="http://schemas.microsoft.com/office/drawing/2014/main" id="{4DFBB371-7934-8B06-6C0D-5653C372C157}"/>
              </a:ext>
            </a:extLst>
          </p:cNvPr>
          <p:cNvPicPr>
            <a:picLocks noChangeAspect="1"/>
          </p:cNvPicPr>
          <p:nvPr/>
        </p:nvPicPr>
        <p:blipFill>
          <a:blip r:embed="rId3"/>
          <a:stretch>
            <a:fillRect/>
          </a:stretch>
        </p:blipFill>
        <p:spPr>
          <a:xfrm>
            <a:off x="929728" y="1066433"/>
            <a:ext cx="5877809" cy="5476704"/>
          </a:xfrm>
          <a:prstGeom prst="rect">
            <a:avLst/>
          </a:prstGeom>
        </p:spPr>
      </p:pic>
      <p:pic>
        <p:nvPicPr>
          <p:cNvPr id="3" name="Google Shape;124;g3de8c90161c_3_92" descr="Maine Council on Aging">
            <a:extLst>
              <a:ext uri="{FF2B5EF4-FFF2-40B4-BE49-F238E27FC236}">
                <a16:creationId xmlns:a16="http://schemas.microsoft.com/office/drawing/2014/main" id="{3A80B3B5-6755-BB96-8A96-04DBEB165976}"/>
              </a:ext>
            </a:extLst>
          </p:cNvPr>
          <p:cNvPicPr preferRelativeResize="0"/>
          <p:nvPr/>
        </p:nvPicPr>
        <p:blipFill rotWithShape="1">
          <a:blip r:embed="rId4">
            <a:alphaModFix/>
          </a:blip>
          <a:srcRect/>
          <a:stretch/>
        </p:blipFill>
        <p:spPr>
          <a:xfrm>
            <a:off x="-4498" y="993"/>
            <a:ext cx="933780" cy="793185"/>
          </a:xfrm>
          <a:prstGeom prst="rect">
            <a:avLst/>
          </a:prstGeom>
          <a:noFill/>
          <a:ln w="9525" cap="flat" cmpd="sng">
            <a:noFill/>
            <a:prstDash val="solid"/>
            <a:round/>
            <a:headEnd type="none" w="sm" len="sm"/>
            <a:tailEnd type="none" w="sm" len="sm"/>
          </a:ln>
        </p:spPr>
      </p:pic>
      <p:sp>
        <p:nvSpPr>
          <p:cNvPr id="2" name="Rectangle 1">
            <a:extLst>
              <a:ext uri="{FF2B5EF4-FFF2-40B4-BE49-F238E27FC236}">
                <a16:creationId xmlns:a16="http://schemas.microsoft.com/office/drawing/2014/main" id="{1B3BB7CA-7880-BA9B-1208-D36DB27A85B2}"/>
              </a:ext>
            </a:extLst>
          </p:cNvPr>
          <p:cNvSpPr/>
          <p:nvPr/>
        </p:nvSpPr>
        <p:spPr>
          <a:xfrm>
            <a:off x="7919659" y="3422043"/>
            <a:ext cx="3054407" cy="1588809"/>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2C621F8-2B56-EFE8-E4C9-792BDFE08922}"/>
              </a:ext>
            </a:extLst>
          </p:cNvPr>
          <p:cNvSpPr txBox="1"/>
          <p:nvPr/>
        </p:nvSpPr>
        <p:spPr>
          <a:xfrm>
            <a:off x="9449546" y="6415755"/>
            <a:ext cx="26302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Source:  https://afphs.org/about/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500"/>
                                        <p:tgtEl>
                                          <p:spTgt spid="4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3de8c90161c_3_67"/>
          <p:cNvSpPr/>
          <p:nvPr/>
        </p:nvSpPr>
        <p:spPr>
          <a:xfrm>
            <a:off x="-7752" y="900"/>
            <a:ext cx="12196527" cy="795442"/>
          </a:xfrm>
          <a:prstGeom prst="rect">
            <a:avLst/>
          </a:prstGeom>
          <a:solidFill>
            <a:srgbClr val="0070C0"/>
          </a:solidFill>
          <a:ln>
            <a:noFill/>
          </a:ln>
        </p:spPr>
        <p:txBody>
          <a:bodyPr spcFirstLastPara="1" wrap="square" lIns="91400" tIns="45675" rIns="91400" bIns="45675" anchor="ctr" anchorCtr="0">
            <a:noAutofit/>
          </a:bodyPr>
          <a:lstStyle/>
          <a:p>
            <a:pPr marL="0" lvl="0" indent="0" algn="ctr" rtl="0">
              <a:spcBef>
                <a:spcPts val="0"/>
              </a:spcBef>
              <a:spcAft>
                <a:spcPts val="0"/>
              </a:spcAft>
              <a:buClr>
                <a:schemeClr val="dk1"/>
              </a:buClr>
              <a:buSzPts val="4200"/>
              <a:buFont typeface="Arial"/>
              <a:buNone/>
            </a:pPr>
            <a:r>
              <a:rPr lang="en-US" sz="4200">
                <a:solidFill>
                  <a:schemeClr val="lt1"/>
                </a:solidFill>
                <a:latin typeface="Gill Sans Nova"/>
                <a:ea typeface="Calibri"/>
                <a:cs typeface="Calibri"/>
                <a:sym typeface="Calibri"/>
              </a:rPr>
              <a:t>Washington</a:t>
            </a:r>
            <a:endParaRPr sz="4200" b="0" i="0" u="none" strike="noStrike" cap="none">
              <a:solidFill>
                <a:schemeClr val="lt1"/>
              </a:solidFill>
              <a:latin typeface="Gill Sans Nova"/>
              <a:ea typeface="Calibri"/>
              <a:cs typeface="Calibri"/>
              <a:sym typeface="Calibri"/>
            </a:endParaRPr>
          </a:p>
        </p:txBody>
      </p:sp>
      <p:sp>
        <p:nvSpPr>
          <p:cNvPr id="428" name="Google Shape;428;g3de8c90161c_3_67"/>
          <p:cNvSpPr txBox="1"/>
          <p:nvPr/>
        </p:nvSpPr>
        <p:spPr>
          <a:xfrm>
            <a:off x="233327" y="1646514"/>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pic>
        <p:nvPicPr>
          <p:cNvPr id="3" name="Google Shape;124;g3de8c90161c_3_92" descr="Maine Council on Aging">
            <a:extLst>
              <a:ext uri="{FF2B5EF4-FFF2-40B4-BE49-F238E27FC236}">
                <a16:creationId xmlns:a16="http://schemas.microsoft.com/office/drawing/2014/main" id="{DDE05E83-25B1-3CE3-1CC6-7EB8FBDEF3B4}"/>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pic>
        <p:nvPicPr>
          <p:cNvPr id="2" name="Picture 1" descr="A poster with blue circles and white text&#10;&#10;AI-generated content may be incorrect.">
            <a:extLst>
              <a:ext uri="{FF2B5EF4-FFF2-40B4-BE49-F238E27FC236}">
                <a16:creationId xmlns:a16="http://schemas.microsoft.com/office/drawing/2014/main" id="{2ED5A0D0-5BBC-094D-3631-15FD7686C888}"/>
              </a:ext>
            </a:extLst>
          </p:cNvPr>
          <p:cNvPicPr>
            <a:picLocks noChangeAspect="1"/>
          </p:cNvPicPr>
          <p:nvPr/>
        </p:nvPicPr>
        <p:blipFill>
          <a:blip r:embed="rId4"/>
          <a:stretch>
            <a:fillRect/>
          </a:stretch>
        </p:blipFill>
        <p:spPr>
          <a:xfrm>
            <a:off x="1030783" y="934349"/>
            <a:ext cx="4028952" cy="5768158"/>
          </a:xfrm>
          <a:prstGeom prst="rect">
            <a:avLst/>
          </a:prstGeom>
        </p:spPr>
      </p:pic>
      <p:sp>
        <p:nvSpPr>
          <p:cNvPr id="5" name="TextBox 4">
            <a:extLst>
              <a:ext uri="{FF2B5EF4-FFF2-40B4-BE49-F238E27FC236}">
                <a16:creationId xmlns:a16="http://schemas.microsoft.com/office/drawing/2014/main" id="{32D7376A-A980-0FA8-DB2E-799959C47871}"/>
              </a:ext>
            </a:extLst>
          </p:cNvPr>
          <p:cNvSpPr txBox="1"/>
          <p:nvPr/>
        </p:nvSpPr>
        <p:spPr>
          <a:xfrm>
            <a:off x="6599486" y="1482063"/>
            <a:ext cx="53176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Gill Sans Nova"/>
              </a:rPr>
              <a:t>AIAN have 5.5 fewer years of life expectancy</a:t>
            </a:r>
          </a:p>
        </p:txBody>
      </p:sp>
      <p:sp>
        <p:nvSpPr>
          <p:cNvPr id="6" name="TextBox 5">
            <a:extLst>
              <a:ext uri="{FF2B5EF4-FFF2-40B4-BE49-F238E27FC236}">
                <a16:creationId xmlns:a16="http://schemas.microsoft.com/office/drawing/2014/main" id="{355E0209-C3C0-4346-B35F-BAC7E264D40B}"/>
              </a:ext>
            </a:extLst>
          </p:cNvPr>
          <p:cNvSpPr txBox="1"/>
          <p:nvPr/>
        </p:nvSpPr>
        <p:spPr>
          <a:xfrm>
            <a:off x="6603787" y="2722855"/>
            <a:ext cx="48022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Gill Sans Nova"/>
              </a:rPr>
              <a:t>Higher mortality rates from chronic liver disease, diabetes, and unintentional injuries</a:t>
            </a:r>
          </a:p>
        </p:txBody>
      </p:sp>
      <p:sp>
        <p:nvSpPr>
          <p:cNvPr id="10" name="TextBox 9">
            <a:extLst>
              <a:ext uri="{FF2B5EF4-FFF2-40B4-BE49-F238E27FC236}">
                <a16:creationId xmlns:a16="http://schemas.microsoft.com/office/drawing/2014/main" id="{1D37E2F8-B9BC-A8CB-463A-E4C6FD38E219}"/>
              </a:ext>
            </a:extLst>
          </p:cNvPr>
          <p:cNvSpPr txBox="1"/>
          <p:nvPr/>
        </p:nvSpPr>
        <p:spPr>
          <a:xfrm>
            <a:off x="7765880" y="6568668"/>
            <a:ext cx="437790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Source:  https://www.indianhealthboard.net/agefriendlypublichealth</a:t>
            </a:r>
          </a:p>
        </p:txBody>
      </p:sp>
      <p:sp>
        <p:nvSpPr>
          <p:cNvPr id="7" name="TextBox 6">
            <a:extLst>
              <a:ext uri="{FF2B5EF4-FFF2-40B4-BE49-F238E27FC236}">
                <a16:creationId xmlns:a16="http://schemas.microsoft.com/office/drawing/2014/main" id="{6F85C116-E1D5-5C60-5ECA-DE6C33CF851B}"/>
              </a:ext>
            </a:extLst>
          </p:cNvPr>
          <p:cNvSpPr txBox="1"/>
          <p:nvPr/>
        </p:nvSpPr>
        <p:spPr>
          <a:xfrm>
            <a:off x="6602223" y="4541685"/>
            <a:ext cx="48022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Gill Sans Nova"/>
              </a:rPr>
              <a:t>Alzheimer's disease and related dementia messaging – Protecting our Wisdom</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5">
          <a:extLst>
            <a:ext uri="{FF2B5EF4-FFF2-40B4-BE49-F238E27FC236}">
              <a16:creationId xmlns:a16="http://schemas.microsoft.com/office/drawing/2014/main" id="{18FF95AA-6CE0-CB14-F41E-8ED2834FE277}"/>
            </a:ext>
          </a:extLst>
        </p:cNvPr>
        <p:cNvGrpSpPr/>
        <p:nvPr/>
      </p:nvGrpSpPr>
      <p:grpSpPr>
        <a:xfrm>
          <a:off x="0" y="0"/>
          <a:ext cx="0" cy="0"/>
          <a:chOff x="0" y="0"/>
          <a:chExt cx="0" cy="0"/>
        </a:xfrm>
      </p:grpSpPr>
      <p:sp>
        <p:nvSpPr>
          <p:cNvPr id="426" name="Google Shape;426;g3de8c90161c_3_67">
            <a:extLst>
              <a:ext uri="{FF2B5EF4-FFF2-40B4-BE49-F238E27FC236}">
                <a16:creationId xmlns:a16="http://schemas.microsoft.com/office/drawing/2014/main" id="{1FEF409D-1C31-5C7C-46AA-1003BF55557E}"/>
              </a:ext>
            </a:extLst>
          </p:cNvPr>
          <p:cNvSpPr/>
          <p:nvPr/>
        </p:nvSpPr>
        <p:spPr>
          <a:xfrm>
            <a:off x="-7752" y="900"/>
            <a:ext cx="12196527" cy="795442"/>
          </a:xfrm>
          <a:prstGeom prst="rect">
            <a:avLst/>
          </a:prstGeom>
          <a:solidFill>
            <a:srgbClr val="0070C0"/>
          </a:solidFill>
          <a:ln>
            <a:noFill/>
          </a:ln>
        </p:spPr>
        <p:txBody>
          <a:bodyPr spcFirstLastPara="1" wrap="square" lIns="91400" tIns="45675" rIns="91400" bIns="45675" anchor="ctr" anchorCtr="0">
            <a:noAutofit/>
          </a:bodyPr>
          <a:lstStyle/>
          <a:p>
            <a:pPr marL="0" lvl="0" indent="0" algn="ctr">
              <a:spcBef>
                <a:spcPts val="0"/>
              </a:spcBef>
              <a:spcAft>
                <a:spcPts val="0"/>
              </a:spcAft>
              <a:buNone/>
            </a:pPr>
            <a:r>
              <a:rPr lang="en-US" sz="4200">
                <a:solidFill>
                  <a:schemeClr val="lt1"/>
                </a:solidFill>
                <a:latin typeface="Gill Sans Nova"/>
                <a:ea typeface="Calibri"/>
                <a:cs typeface="Calibri"/>
                <a:sym typeface="Calibri"/>
              </a:rPr>
              <a:t>Washington</a:t>
            </a:r>
            <a:endParaRPr lang="en-US"/>
          </a:p>
        </p:txBody>
      </p:sp>
      <p:sp>
        <p:nvSpPr>
          <p:cNvPr id="428" name="Google Shape;428;g3de8c90161c_3_67">
            <a:extLst>
              <a:ext uri="{FF2B5EF4-FFF2-40B4-BE49-F238E27FC236}">
                <a16:creationId xmlns:a16="http://schemas.microsoft.com/office/drawing/2014/main" id="{A5B7A4B6-76B2-ABBF-AF0A-D9BECE786F70}"/>
              </a:ext>
            </a:extLst>
          </p:cNvPr>
          <p:cNvSpPr txBox="1"/>
          <p:nvPr/>
        </p:nvSpPr>
        <p:spPr>
          <a:xfrm>
            <a:off x="233327" y="1646514"/>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pic>
        <p:nvPicPr>
          <p:cNvPr id="3" name="Google Shape;124;g3de8c90161c_3_92" descr="Maine Council on Aging">
            <a:extLst>
              <a:ext uri="{FF2B5EF4-FFF2-40B4-BE49-F238E27FC236}">
                <a16:creationId xmlns:a16="http://schemas.microsoft.com/office/drawing/2014/main" id="{A0E8BC29-941A-930E-C443-E9C5F1D291F5}"/>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pic>
        <p:nvPicPr>
          <p:cNvPr id="2" name="Picture 1" descr="A brochure with a graph and a picture of a building&#10;&#10;AI-generated content may be incorrect.">
            <a:extLst>
              <a:ext uri="{FF2B5EF4-FFF2-40B4-BE49-F238E27FC236}">
                <a16:creationId xmlns:a16="http://schemas.microsoft.com/office/drawing/2014/main" id="{DB2A952B-B3D8-686B-CD69-3EA18471EBCE}"/>
              </a:ext>
            </a:extLst>
          </p:cNvPr>
          <p:cNvPicPr>
            <a:picLocks noChangeAspect="1"/>
          </p:cNvPicPr>
          <p:nvPr/>
        </p:nvPicPr>
        <p:blipFill>
          <a:blip r:embed="rId4"/>
          <a:stretch>
            <a:fillRect/>
          </a:stretch>
        </p:blipFill>
        <p:spPr>
          <a:xfrm>
            <a:off x="461208" y="925882"/>
            <a:ext cx="4455485" cy="5797469"/>
          </a:xfrm>
          <a:prstGeom prst="rect">
            <a:avLst/>
          </a:prstGeom>
        </p:spPr>
      </p:pic>
      <p:sp>
        <p:nvSpPr>
          <p:cNvPr id="5" name="TextBox 4">
            <a:extLst>
              <a:ext uri="{FF2B5EF4-FFF2-40B4-BE49-F238E27FC236}">
                <a16:creationId xmlns:a16="http://schemas.microsoft.com/office/drawing/2014/main" id="{9BCEB193-86F6-048B-F974-B5628F1207E5}"/>
              </a:ext>
            </a:extLst>
          </p:cNvPr>
          <p:cNvSpPr txBox="1"/>
          <p:nvPr/>
        </p:nvSpPr>
        <p:spPr>
          <a:xfrm>
            <a:off x="8332100" y="6452815"/>
            <a:ext cx="38528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Gill Sans Nova"/>
              </a:rPr>
              <a:t>Source: https://afphs.org/wp-content/uploads/2023/08/Senior-Center-Emergency-Readiness-8.10.23.pdf</a:t>
            </a:r>
          </a:p>
        </p:txBody>
      </p:sp>
      <p:sp>
        <p:nvSpPr>
          <p:cNvPr id="7" name="TextBox 6">
            <a:extLst>
              <a:ext uri="{FF2B5EF4-FFF2-40B4-BE49-F238E27FC236}">
                <a16:creationId xmlns:a16="http://schemas.microsoft.com/office/drawing/2014/main" id="{155CD5B6-396D-D27B-CBEB-004AB8B6DBB7}"/>
              </a:ext>
            </a:extLst>
          </p:cNvPr>
          <p:cNvSpPr txBox="1"/>
          <p:nvPr/>
        </p:nvSpPr>
        <p:spPr>
          <a:xfrm>
            <a:off x="6088796" y="1988608"/>
            <a:ext cx="477878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Gill Sans Nova"/>
              </a:rPr>
              <a:t>Half do not have space for overnight sheltering</a:t>
            </a:r>
            <a:endParaRPr lang="en-US" sz="2800"/>
          </a:p>
          <a:p>
            <a:endParaRPr lang="en-US" sz="2800">
              <a:latin typeface="Gill Sans Nova"/>
            </a:endParaRPr>
          </a:p>
        </p:txBody>
      </p:sp>
      <p:sp>
        <p:nvSpPr>
          <p:cNvPr id="8" name="TextBox 7">
            <a:extLst>
              <a:ext uri="{FF2B5EF4-FFF2-40B4-BE49-F238E27FC236}">
                <a16:creationId xmlns:a16="http://schemas.microsoft.com/office/drawing/2014/main" id="{E1F36970-868B-8933-66D4-B830513A1C8C}"/>
              </a:ext>
            </a:extLst>
          </p:cNvPr>
          <p:cNvSpPr txBox="1"/>
          <p:nvPr/>
        </p:nvSpPr>
        <p:spPr>
          <a:xfrm>
            <a:off x="6082560" y="3698192"/>
            <a:ext cx="517606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0" i="0" u="none" strike="noStrike" baseline="0">
                <a:solidFill>
                  <a:srgbClr val="000000"/>
                </a:solidFill>
                <a:latin typeface="Gill Sans Nova"/>
                <a:ea typeface="Segoe UI"/>
                <a:cs typeface="Segoe UI"/>
              </a:rPr>
              <a:t>Over half don't have generators, </a:t>
            </a:r>
            <a:r>
              <a:rPr lang="en-US" sz="2800">
                <a:latin typeface="Gill Sans Nova"/>
                <a:ea typeface="Segoe UI"/>
                <a:cs typeface="Segoe UI"/>
              </a:rPr>
              <a:t>10 days</a:t>
            </a:r>
            <a:r>
              <a:rPr lang="en-US" sz="2800" b="0" i="0" u="none" strike="noStrike" baseline="0">
                <a:solidFill>
                  <a:srgbClr val="000000"/>
                </a:solidFill>
                <a:latin typeface="Gill Sans Nova"/>
                <a:ea typeface="Segoe UI"/>
                <a:cs typeface="Segoe UI"/>
              </a:rPr>
              <a:t> of water, cots and blankets, </a:t>
            </a:r>
            <a:r>
              <a:rPr lang="en-US" sz="2800">
                <a:latin typeface="Gill Sans Nova"/>
                <a:ea typeface="Segoe UI"/>
                <a:cs typeface="Segoe UI"/>
              </a:rPr>
              <a:t>or charging</a:t>
            </a:r>
            <a:r>
              <a:rPr lang="en-US" sz="2800" b="0" i="0" u="none" strike="noStrike" baseline="0">
                <a:solidFill>
                  <a:srgbClr val="000000"/>
                </a:solidFill>
                <a:latin typeface="Gill Sans Nova"/>
                <a:ea typeface="Segoe UI"/>
                <a:cs typeface="Segoe UI"/>
              </a:rPr>
              <a:t> stations. </a:t>
            </a:r>
            <a:endParaRPr lang="en-US" sz="2800"/>
          </a:p>
          <a:p>
            <a:pPr algn="ctr"/>
            <a:endParaRPr lang="en-US" sz="2800"/>
          </a:p>
        </p:txBody>
      </p:sp>
    </p:spTree>
    <p:extLst>
      <p:ext uri="{BB962C8B-B14F-4D97-AF65-F5344CB8AC3E}">
        <p14:creationId xmlns:p14="http://schemas.microsoft.com/office/powerpoint/2010/main" val="420566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6" name="Google Shape;436;g3de8c90161c_3_81"/>
          <p:cNvSpPr txBox="1"/>
          <p:nvPr/>
        </p:nvSpPr>
        <p:spPr>
          <a:xfrm>
            <a:off x="233327" y="1646514"/>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3" name="Google Shape;426;g3de8c90161c_3_67">
            <a:extLst>
              <a:ext uri="{FF2B5EF4-FFF2-40B4-BE49-F238E27FC236}">
                <a16:creationId xmlns:a16="http://schemas.microsoft.com/office/drawing/2014/main" id="{6DB6D05D-567B-398D-D08D-9FA980CDBB5D}"/>
              </a:ext>
            </a:extLst>
          </p:cNvPr>
          <p:cNvSpPr/>
          <p:nvPr/>
        </p:nvSpPr>
        <p:spPr>
          <a:xfrm>
            <a:off x="-7752" y="900"/>
            <a:ext cx="12196527" cy="795442"/>
          </a:xfrm>
          <a:prstGeom prst="rect">
            <a:avLst/>
          </a:prstGeom>
          <a:solidFill>
            <a:srgbClr val="0070C0"/>
          </a:solidFill>
          <a:ln>
            <a:noFill/>
          </a:ln>
        </p:spPr>
        <p:txBody>
          <a:bodyPr spcFirstLastPara="1" wrap="square" lIns="91400" tIns="45675" rIns="91400" bIns="45675" anchor="ctr" anchorCtr="0">
            <a:noAutofit/>
          </a:bodyPr>
          <a:lstStyle/>
          <a:p>
            <a:pPr marL="0" lvl="0" indent="0" algn="ctr">
              <a:spcBef>
                <a:spcPts val="0"/>
              </a:spcBef>
              <a:spcAft>
                <a:spcPts val="0"/>
              </a:spcAft>
              <a:buNone/>
            </a:pPr>
            <a:r>
              <a:rPr lang="en-US" sz="4200">
                <a:solidFill>
                  <a:schemeClr val="lt1"/>
                </a:solidFill>
                <a:latin typeface="Gill Sans Nova"/>
                <a:ea typeface="Calibri"/>
                <a:cs typeface="Calibri"/>
                <a:sym typeface="Calibri"/>
              </a:rPr>
              <a:t>Mississippi</a:t>
            </a:r>
            <a:endParaRPr lang="en-US"/>
          </a:p>
        </p:txBody>
      </p:sp>
      <p:pic>
        <p:nvPicPr>
          <p:cNvPr id="5" name="Google Shape;124;g3de8c90161c_3_92" descr="Maine Council on Aging">
            <a:extLst>
              <a:ext uri="{FF2B5EF4-FFF2-40B4-BE49-F238E27FC236}">
                <a16:creationId xmlns:a16="http://schemas.microsoft.com/office/drawing/2014/main" id="{D160A411-865D-FD26-40DF-E4657091E139}"/>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pic>
        <p:nvPicPr>
          <p:cNvPr id="2" name="Picture 1" descr="A poster of a state with text and images&#10;&#10;AI-generated content may be incorrect.">
            <a:extLst>
              <a:ext uri="{FF2B5EF4-FFF2-40B4-BE49-F238E27FC236}">
                <a16:creationId xmlns:a16="http://schemas.microsoft.com/office/drawing/2014/main" id="{9DD383B1-B8CA-F57F-C004-1AF1C571B600}"/>
              </a:ext>
            </a:extLst>
          </p:cNvPr>
          <p:cNvPicPr>
            <a:picLocks noChangeAspect="1"/>
          </p:cNvPicPr>
          <p:nvPr/>
        </p:nvPicPr>
        <p:blipFill>
          <a:blip r:embed="rId4"/>
          <a:stretch>
            <a:fillRect/>
          </a:stretch>
        </p:blipFill>
        <p:spPr>
          <a:xfrm>
            <a:off x="460837" y="976754"/>
            <a:ext cx="4307686" cy="5669277"/>
          </a:xfrm>
          <a:prstGeom prst="rect">
            <a:avLst/>
          </a:prstGeom>
        </p:spPr>
      </p:pic>
      <p:sp>
        <p:nvSpPr>
          <p:cNvPr id="6" name="TextBox 5">
            <a:extLst>
              <a:ext uri="{FF2B5EF4-FFF2-40B4-BE49-F238E27FC236}">
                <a16:creationId xmlns:a16="http://schemas.microsoft.com/office/drawing/2014/main" id="{26AC6FEF-C692-EAE8-5696-A6395E5EDB89}"/>
              </a:ext>
            </a:extLst>
          </p:cNvPr>
          <p:cNvSpPr txBox="1"/>
          <p:nvPr/>
        </p:nvSpPr>
        <p:spPr>
          <a:xfrm>
            <a:off x="10585032" y="6325290"/>
            <a:ext cx="149802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Source: </a:t>
            </a:r>
            <a:r>
              <a:rPr lang="en-US" sz="1050">
                <a:hlinkClick r:id="rId5"/>
              </a:rPr>
              <a:t>AFPHS-MS</a:t>
            </a:r>
            <a:endParaRPr lang="en-US" sz="1050"/>
          </a:p>
        </p:txBody>
      </p:sp>
      <p:grpSp>
        <p:nvGrpSpPr>
          <p:cNvPr id="9" name="Group 8">
            <a:extLst>
              <a:ext uri="{FF2B5EF4-FFF2-40B4-BE49-F238E27FC236}">
                <a16:creationId xmlns:a16="http://schemas.microsoft.com/office/drawing/2014/main" id="{F854A3CE-9DC9-C142-E9F3-B44C79747ED8}"/>
              </a:ext>
            </a:extLst>
          </p:cNvPr>
          <p:cNvGrpSpPr/>
          <p:nvPr/>
        </p:nvGrpSpPr>
        <p:grpSpPr>
          <a:xfrm>
            <a:off x="5334863" y="986225"/>
            <a:ext cx="6740215" cy="5669277"/>
            <a:chOff x="5334863" y="986225"/>
            <a:chExt cx="6740215" cy="5669277"/>
          </a:xfrm>
        </p:grpSpPr>
        <p:pic>
          <p:nvPicPr>
            <p:cNvPr id="4" name="Picture 3" descr="A poster with text and images&#10;&#10;AI-generated content may be incorrect.">
              <a:extLst>
                <a:ext uri="{FF2B5EF4-FFF2-40B4-BE49-F238E27FC236}">
                  <a16:creationId xmlns:a16="http://schemas.microsoft.com/office/drawing/2014/main" id="{20EC03C1-9B67-4418-E868-9000D561BE3B}"/>
                </a:ext>
              </a:extLst>
            </p:cNvPr>
            <p:cNvPicPr>
              <a:picLocks noChangeAspect="1"/>
            </p:cNvPicPr>
            <p:nvPr/>
          </p:nvPicPr>
          <p:blipFill>
            <a:blip r:embed="rId6"/>
            <a:stretch>
              <a:fillRect/>
            </a:stretch>
          </p:blipFill>
          <p:spPr>
            <a:xfrm>
              <a:off x="5334863" y="986225"/>
              <a:ext cx="4305433" cy="5669277"/>
            </a:xfrm>
            <a:prstGeom prst="rect">
              <a:avLst/>
            </a:prstGeom>
          </p:spPr>
        </p:pic>
        <p:sp>
          <p:nvSpPr>
            <p:cNvPr id="8" name="TextBox 7">
              <a:extLst>
                <a:ext uri="{FF2B5EF4-FFF2-40B4-BE49-F238E27FC236}">
                  <a16:creationId xmlns:a16="http://schemas.microsoft.com/office/drawing/2014/main" id="{B5FF6A4E-5AB3-236A-337E-A18FAECFF28B}"/>
                </a:ext>
              </a:extLst>
            </p:cNvPr>
            <p:cNvSpPr txBox="1"/>
            <p:nvPr/>
          </p:nvSpPr>
          <p:spPr>
            <a:xfrm>
              <a:off x="9874057" y="1988608"/>
              <a:ext cx="2201021" cy="41667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600">
                  <a:latin typeface="Gill Sans Nova"/>
                </a:rPr>
                <a:t>Vision</a:t>
              </a:r>
              <a:endParaRPr lang="en-US"/>
            </a:p>
            <a:p>
              <a:pPr>
                <a:lnSpc>
                  <a:spcPct val="150000"/>
                </a:lnSpc>
              </a:pPr>
              <a:r>
                <a:rPr lang="en-US" sz="3600">
                  <a:latin typeface="Gill Sans Nova"/>
                </a:rPr>
                <a:t>Values</a:t>
              </a:r>
            </a:p>
            <a:p>
              <a:pPr>
                <a:lnSpc>
                  <a:spcPct val="150000"/>
                </a:lnSpc>
              </a:pPr>
              <a:r>
                <a:rPr lang="en-US" sz="3600">
                  <a:latin typeface="Gill Sans Nova"/>
                </a:rPr>
                <a:t>Principles</a:t>
              </a:r>
            </a:p>
            <a:p>
              <a:pPr>
                <a:lnSpc>
                  <a:spcPct val="150000"/>
                </a:lnSpc>
              </a:pPr>
              <a:r>
                <a:rPr lang="en-US" sz="3600">
                  <a:latin typeface="Gill Sans Nova"/>
                </a:rPr>
                <a:t>Goals</a:t>
              </a:r>
            </a:p>
            <a:p>
              <a:pPr>
                <a:lnSpc>
                  <a:spcPct val="150000"/>
                </a:lnSpc>
              </a:pPr>
              <a:endParaRPr lang="en-US" sz="3600">
                <a:latin typeface="Gill Sans Nov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3de8c90161c_3_74"/>
          <p:cNvSpPr/>
          <p:nvPr/>
        </p:nvSpPr>
        <p:spPr>
          <a:xfrm>
            <a:off x="-7752" y="900"/>
            <a:ext cx="12196527" cy="795442"/>
          </a:xfrm>
          <a:prstGeom prst="rect">
            <a:avLst/>
          </a:prstGeom>
          <a:solidFill>
            <a:srgbClr val="0070C0"/>
          </a:solidFill>
          <a:ln>
            <a:noFill/>
          </a:ln>
        </p:spPr>
        <p:txBody>
          <a:bodyPr spcFirstLastPara="1" wrap="square" lIns="91400" tIns="45675" rIns="91400" bIns="45675" anchor="ctr" anchorCtr="0">
            <a:noAutofit/>
          </a:bodyPr>
          <a:lstStyle/>
          <a:p>
            <a:pPr marL="0" lvl="0" indent="0" algn="ctr">
              <a:spcBef>
                <a:spcPts val="0"/>
              </a:spcBef>
              <a:spcAft>
                <a:spcPts val="0"/>
              </a:spcAft>
              <a:buNone/>
            </a:pPr>
            <a:r>
              <a:rPr lang="en-US" sz="4200" err="1">
                <a:solidFill>
                  <a:schemeClr val="lt1"/>
                </a:solidFill>
                <a:latin typeface="Calibri"/>
                <a:ea typeface="Calibri"/>
                <a:cs typeface="Calibri"/>
                <a:sym typeface="Calibri"/>
              </a:rPr>
              <a:t>Mississi</a:t>
            </a:r>
            <a:r>
              <a:rPr lang="en-US" sz="4200">
                <a:solidFill>
                  <a:schemeClr val="lt1"/>
                </a:solidFill>
                <a:latin typeface="Calibri"/>
                <a:ea typeface="Calibri"/>
                <a:cs typeface="Calibri"/>
                <a:sym typeface="Calibri"/>
              </a:rPr>
              <a:t>ppi</a:t>
            </a:r>
            <a:endParaRPr lang="en-US"/>
          </a:p>
        </p:txBody>
      </p:sp>
      <p:sp>
        <p:nvSpPr>
          <p:cNvPr id="444" name="Google Shape;444;g3de8c90161c_3_74"/>
          <p:cNvSpPr txBox="1"/>
          <p:nvPr/>
        </p:nvSpPr>
        <p:spPr>
          <a:xfrm>
            <a:off x="233327" y="1646514"/>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pic>
        <p:nvPicPr>
          <p:cNvPr id="3" name="Google Shape;124;g3de8c90161c_3_92" descr="Maine Council on Aging">
            <a:extLst>
              <a:ext uri="{FF2B5EF4-FFF2-40B4-BE49-F238E27FC236}">
                <a16:creationId xmlns:a16="http://schemas.microsoft.com/office/drawing/2014/main" id="{55B64670-7377-E952-C3BF-2911830C8D02}"/>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pic>
        <p:nvPicPr>
          <p:cNvPr id="2" name="Picture 1" descr="A screenshot of a medical dashboard&#10;&#10;AI-generated content may be incorrect.">
            <a:extLst>
              <a:ext uri="{FF2B5EF4-FFF2-40B4-BE49-F238E27FC236}">
                <a16:creationId xmlns:a16="http://schemas.microsoft.com/office/drawing/2014/main" id="{261C313A-3D00-075B-61FC-5D3C05FFF388}"/>
              </a:ext>
            </a:extLst>
          </p:cNvPr>
          <p:cNvPicPr>
            <a:picLocks noChangeAspect="1"/>
          </p:cNvPicPr>
          <p:nvPr/>
        </p:nvPicPr>
        <p:blipFill>
          <a:blip r:embed="rId4"/>
          <a:stretch>
            <a:fillRect/>
          </a:stretch>
        </p:blipFill>
        <p:spPr>
          <a:xfrm>
            <a:off x="4970702" y="1712642"/>
            <a:ext cx="6601492" cy="4120847"/>
          </a:xfrm>
          <a:prstGeom prst="rect">
            <a:avLst/>
          </a:prstGeom>
        </p:spPr>
      </p:pic>
      <p:sp>
        <p:nvSpPr>
          <p:cNvPr id="4" name="TextBox 3">
            <a:extLst>
              <a:ext uri="{FF2B5EF4-FFF2-40B4-BE49-F238E27FC236}">
                <a16:creationId xmlns:a16="http://schemas.microsoft.com/office/drawing/2014/main" id="{A13F8497-117C-D613-8ADD-490B89DF2DDA}"/>
              </a:ext>
            </a:extLst>
          </p:cNvPr>
          <p:cNvSpPr txBox="1"/>
          <p:nvPr/>
        </p:nvSpPr>
        <p:spPr>
          <a:xfrm>
            <a:off x="462816" y="1821965"/>
            <a:ext cx="3611224" cy="39165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latin typeface="Gill Sans Nova"/>
              </a:rPr>
              <a:t>Life expectancy</a:t>
            </a:r>
            <a:endParaRPr lang="en-US"/>
          </a:p>
          <a:p>
            <a:pPr>
              <a:lnSpc>
                <a:spcPct val="150000"/>
              </a:lnSpc>
            </a:pPr>
            <a:r>
              <a:rPr lang="en-US" sz="2400">
                <a:latin typeface="Gill Sans Nova"/>
              </a:rPr>
              <a:t>Population 85+, 60+</a:t>
            </a:r>
          </a:p>
          <a:p>
            <a:pPr>
              <a:lnSpc>
                <a:spcPct val="150000"/>
              </a:lnSpc>
            </a:pPr>
            <a:r>
              <a:rPr lang="en-US" sz="2400">
                <a:latin typeface="Gill Sans Nova"/>
              </a:rPr>
              <a:t>60+ living alone</a:t>
            </a:r>
          </a:p>
          <a:p>
            <a:pPr>
              <a:lnSpc>
                <a:spcPct val="150000"/>
              </a:lnSpc>
            </a:pPr>
            <a:r>
              <a:rPr lang="en-US" sz="2400">
                <a:latin typeface="Gill Sans Nova"/>
              </a:rPr>
              <a:t>Older adult suicide deaths</a:t>
            </a:r>
          </a:p>
          <a:p>
            <a:pPr>
              <a:lnSpc>
                <a:spcPct val="150000"/>
              </a:lnSpc>
            </a:pPr>
            <a:r>
              <a:rPr lang="en-US" sz="2400">
                <a:latin typeface="Gill Sans Nova"/>
              </a:rPr>
              <a:t>Chronic conditions 65+</a:t>
            </a:r>
          </a:p>
          <a:p>
            <a:pPr>
              <a:lnSpc>
                <a:spcPct val="150000"/>
              </a:lnSpc>
            </a:pPr>
            <a:r>
              <a:rPr lang="en-US" sz="2400">
                <a:latin typeface="Gill Sans Nova"/>
              </a:rPr>
              <a:t>Percent 65+ with ADRD</a:t>
            </a:r>
          </a:p>
          <a:p>
            <a:pPr>
              <a:lnSpc>
                <a:spcPct val="150000"/>
              </a:lnSpc>
            </a:pPr>
            <a:r>
              <a:rPr lang="en-US" sz="2400">
                <a:latin typeface="Gill Sans Nova"/>
              </a:rPr>
              <a:t>Percent annual income 65+</a:t>
            </a:r>
          </a:p>
        </p:txBody>
      </p:sp>
      <p:sp>
        <p:nvSpPr>
          <p:cNvPr id="5" name="TextBox 4">
            <a:extLst>
              <a:ext uri="{FF2B5EF4-FFF2-40B4-BE49-F238E27FC236}">
                <a16:creationId xmlns:a16="http://schemas.microsoft.com/office/drawing/2014/main" id="{9EA42CBC-EE88-4F68-DDD5-6EF850160878}"/>
              </a:ext>
            </a:extLst>
          </p:cNvPr>
          <p:cNvSpPr txBox="1"/>
          <p:nvPr/>
        </p:nvSpPr>
        <p:spPr>
          <a:xfrm>
            <a:off x="348857" y="6301851"/>
            <a:ext cx="36947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Source: https://msdh.ms.gov/page/43,0,430.html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1">
          <a:extLst>
            <a:ext uri="{FF2B5EF4-FFF2-40B4-BE49-F238E27FC236}">
              <a16:creationId xmlns:a16="http://schemas.microsoft.com/office/drawing/2014/main" id="{D1D5CA93-9F73-98D7-B82F-B68C84F1A65A}"/>
            </a:ext>
          </a:extLst>
        </p:cNvPr>
        <p:cNvGrpSpPr/>
        <p:nvPr/>
      </p:nvGrpSpPr>
      <p:grpSpPr>
        <a:xfrm>
          <a:off x="0" y="0"/>
          <a:ext cx="0" cy="0"/>
          <a:chOff x="0" y="0"/>
          <a:chExt cx="0" cy="0"/>
        </a:xfrm>
      </p:grpSpPr>
      <p:sp>
        <p:nvSpPr>
          <p:cNvPr id="442" name="Google Shape;442;g3de8c90161c_3_74">
            <a:extLst>
              <a:ext uri="{FF2B5EF4-FFF2-40B4-BE49-F238E27FC236}">
                <a16:creationId xmlns:a16="http://schemas.microsoft.com/office/drawing/2014/main" id="{B507232A-4DDF-9435-53EB-6D93D10FDF7A}"/>
              </a:ext>
            </a:extLst>
          </p:cNvPr>
          <p:cNvSpPr/>
          <p:nvPr/>
        </p:nvSpPr>
        <p:spPr>
          <a:xfrm>
            <a:off x="-7752" y="900"/>
            <a:ext cx="12196527" cy="795442"/>
          </a:xfrm>
          <a:prstGeom prst="rect">
            <a:avLst/>
          </a:prstGeom>
          <a:solidFill>
            <a:srgbClr val="0070C0"/>
          </a:solidFill>
          <a:ln>
            <a:noFill/>
          </a:ln>
        </p:spPr>
        <p:txBody>
          <a:bodyPr spcFirstLastPara="1" wrap="square" lIns="91400" tIns="45675" rIns="91400" bIns="45675" anchor="ctr" anchorCtr="0">
            <a:noAutofit/>
          </a:bodyPr>
          <a:lstStyle/>
          <a:p>
            <a:pPr marL="0" lvl="0" indent="0" algn="ctr">
              <a:spcBef>
                <a:spcPts val="0"/>
              </a:spcBef>
              <a:spcAft>
                <a:spcPts val="0"/>
              </a:spcAft>
              <a:buNone/>
            </a:pPr>
            <a:r>
              <a:rPr lang="en-US" sz="4200" err="1">
                <a:solidFill>
                  <a:schemeClr val="lt1"/>
                </a:solidFill>
                <a:latin typeface="Calibri"/>
                <a:ea typeface="Calibri"/>
                <a:cs typeface="Calibri"/>
                <a:sym typeface="Calibri"/>
              </a:rPr>
              <a:t>Mississi</a:t>
            </a:r>
            <a:r>
              <a:rPr lang="en-US" sz="4200">
                <a:solidFill>
                  <a:schemeClr val="lt1"/>
                </a:solidFill>
                <a:latin typeface="Calibri"/>
                <a:ea typeface="Calibri"/>
                <a:cs typeface="Calibri"/>
                <a:sym typeface="Calibri"/>
              </a:rPr>
              <a:t>ppi</a:t>
            </a:r>
            <a:endParaRPr lang="en-US"/>
          </a:p>
        </p:txBody>
      </p:sp>
      <p:sp>
        <p:nvSpPr>
          <p:cNvPr id="444" name="Google Shape;444;g3de8c90161c_3_74">
            <a:extLst>
              <a:ext uri="{FF2B5EF4-FFF2-40B4-BE49-F238E27FC236}">
                <a16:creationId xmlns:a16="http://schemas.microsoft.com/office/drawing/2014/main" id="{4635BC7E-280F-CC53-74E4-E9DD6BC8240B}"/>
              </a:ext>
            </a:extLst>
          </p:cNvPr>
          <p:cNvSpPr txBox="1"/>
          <p:nvPr/>
        </p:nvSpPr>
        <p:spPr>
          <a:xfrm>
            <a:off x="233327" y="1646514"/>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pic>
        <p:nvPicPr>
          <p:cNvPr id="3" name="Google Shape;124;g3de8c90161c_3_92" descr="Maine Council on Aging">
            <a:extLst>
              <a:ext uri="{FF2B5EF4-FFF2-40B4-BE49-F238E27FC236}">
                <a16:creationId xmlns:a16="http://schemas.microsoft.com/office/drawing/2014/main" id="{2CF97D0D-62EF-AE4D-72EA-C180A164F857}"/>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
        <p:nvSpPr>
          <p:cNvPr id="4" name="TextBox 3">
            <a:extLst>
              <a:ext uri="{FF2B5EF4-FFF2-40B4-BE49-F238E27FC236}">
                <a16:creationId xmlns:a16="http://schemas.microsoft.com/office/drawing/2014/main" id="{B45A4288-E84D-81A3-E1A1-347478F65B39}"/>
              </a:ext>
            </a:extLst>
          </p:cNvPr>
          <p:cNvSpPr txBox="1"/>
          <p:nvPr/>
        </p:nvSpPr>
        <p:spPr>
          <a:xfrm>
            <a:off x="462816" y="1644280"/>
            <a:ext cx="3611224" cy="39165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latin typeface="Gill Sans Nova"/>
              </a:rPr>
              <a:t>Life expectancy</a:t>
            </a:r>
            <a:endParaRPr lang="en-US"/>
          </a:p>
          <a:p>
            <a:pPr>
              <a:lnSpc>
                <a:spcPct val="150000"/>
              </a:lnSpc>
            </a:pPr>
            <a:r>
              <a:rPr lang="en-US" sz="2400">
                <a:latin typeface="Gill Sans Nova"/>
              </a:rPr>
              <a:t>Population 85+, 60+</a:t>
            </a:r>
          </a:p>
          <a:p>
            <a:pPr>
              <a:lnSpc>
                <a:spcPct val="150000"/>
              </a:lnSpc>
            </a:pPr>
            <a:r>
              <a:rPr lang="en-US" sz="2400">
                <a:latin typeface="Gill Sans Nova"/>
              </a:rPr>
              <a:t>Living alone</a:t>
            </a:r>
          </a:p>
          <a:p>
            <a:pPr>
              <a:lnSpc>
                <a:spcPct val="150000"/>
              </a:lnSpc>
            </a:pPr>
            <a:r>
              <a:rPr lang="en-US" sz="2400">
                <a:latin typeface="Gill Sans Nova"/>
              </a:rPr>
              <a:t>Race</a:t>
            </a:r>
          </a:p>
          <a:p>
            <a:pPr>
              <a:lnSpc>
                <a:spcPct val="150000"/>
              </a:lnSpc>
            </a:pPr>
            <a:r>
              <a:rPr lang="en-US" sz="2400">
                <a:latin typeface="Gill Sans Nova"/>
              </a:rPr>
              <a:t>Below poverty</a:t>
            </a:r>
          </a:p>
          <a:p>
            <a:pPr>
              <a:lnSpc>
                <a:spcPct val="150000"/>
              </a:lnSpc>
            </a:pPr>
            <a:r>
              <a:rPr lang="en-US" sz="2400">
                <a:latin typeface="Gill Sans Nova"/>
              </a:rPr>
              <a:t>Median income 65+</a:t>
            </a:r>
          </a:p>
          <a:p>
            <a:pPr>
              <a:lnSpc>
                <a:spcPct val="150000"/>
              </a:lnSpc>
            </a:pPr>
            <a:r>
              <a:rPr lang="en-US" sz="2400">
                <a:latin typeface="Gill Sans Nova"/>
              </a:rPr>
              <a:t>Level of education</a:t>
            </a:r>
          </a:p>
        </p:txBody>
      </p:sp>
      <p:pic>
        <p:nvPicPr>
          <p:cNvPr id="5" name="Picture 4" descr="A screenshot of a data dashboard&#10;&#10;AI-generated content may be incorrect.">
            <a:extLst>
              <a:ext uri="{FF2B5EF4-FFF2-40B4-BE49-F238E27FC236}">
                <a16:creationId xmlns:a16="http://schemas.microsoft.com/office/drawing/2014/main" id="{78B6FFB5-4D6F-96F7-3C57-582A9BF80822}"/>
              </a:ext>
            </a:extLst>
          </p:cNvPr>
          <p:cNvPicPr>
            <a:picLocks noChangeAspect="1"/>
          </p:cNvPicPr>
          <p:nvPr/>
        </p:nvPicPr>
        <p:blipFill>
          <a:blip r:embed="rId4"/>
          <a:stretch>
            <a:fillRect/>
          </a:stretch>
        </p:blipFill>
        <p:spPr>
          <a:xfrm>
            <a:off x="4976169" y="1533541"/>
            <a:ext cx="6601893" cy="4137534"/>
          </a:xfrm>
          <a:prstGeom prst="rect">
            <a:avLst/>
          </a:prstGeom>
        </p:spPr>
      </p:pic>
      <p:sp>
        <p:nvSpPr>
          <p:cNvPr id="6" name="TextBox 5">
            <a:extLst>
              <a:ext uri="{FF2B5EF4-FFF2-40B4-BE49-F238E27FC236}">
                <a16:creationId xmlns:a16="http://schemas.microsoft.com/office/drawing/2014/main" id="{A2917955-3AFF-426D-F7DF-9D3EBDC72D79}"/>
              </a:ext>
            </a:extLst>
          </p:cNvPr>
          <p:cNvSpPr txBox="1"/>
          <p:nvPr/>
        </p:nvSpPr>
        <p:spPr>
          <a:xfrm>
            <a:off x="348857" y="6301851"/>
            <a:ext cx="36947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Source: https://msdh.ms.gov/page/43,0,430.html</a:t>
            </a:r>
          </a:p>
        </p:txBody>
      </p:sp>
    </p:spTree>
    <p:extLst>
      <p:ext uri="{BB962C8B-B14F-4D97-AF65-F5344CB8AC3E}">
        <p14:creationId xmlns:p14="http://schemas.microsoft.com/office/powerpoint/2010/main" val="106796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1">
          <a:extLst>
            <a:ext uri="{FF2B5EF4-FFF2-40B4-BE49-F238E27FC236}">
              <a16:creationId xmlns:a16="http://schemas.microsoft.com/office/drawing/2014/main" id="{BDD43D84-1125-7D8F-688F-4FF7AF862FEE}"/>
            </a:ext>
          </a:extLst>
        </p:cNvPr>
        <p:cNvGrpSpPr/>
        <p:nvPr/>
      </p:nvGrpSpPr>
      <p:grpSpPr>
        <a:xfrm>
          <a:off x="0" y="0"/>
          <a:ext cx="0" cy="0"/>
          <a:chOff x="0" y="0"/>
          <a:chExt cx="0" cy="0"/>
        </a:xfrm>
      </p:grpSpPr>
      <p:sp>
        <p:nvSpPr>
          <p:cNvPr id="442" name="Google Shape;442;g3de8c90161c_3_74">
            <a:extLst>
              <a:ext uri="{FF2B5EF4-FFF2-40B4-BE49-F238E27FC236}">
                <a16:creationId xmlns:a16="http://schemas.microsoft.com/office/drawing/2014/main" id="{1BB8C8C4-ECA8-8EA1-C423-5F5647DA1646}"/>
              </a:ext>
            </a:extLst>
          </p:cNvPr>
          <p:cNvSpPr/>
          <p:nvPr/>
        </p:nvSpPr>
        <p:spPr>
          <a:xfrm>
            <a:off x="-7752" y="900"/>
            <a:ext cx="12196527" cy="795442"/>
          </a:xfrm>
          <a:prstGeom prst="rect">
            <a:avLst/>
          </a:prstGeom>
          <a:solidFill>
            <a:srgbClr val="0070C0"/>
          </a:solidFill>
          <a:ln>
            <a:noFill/>
          </a:ln>
        </p:spPr>
        <p:txBody>
          <a:bodyPr spcFirstLastPara="1" wrap="square" lIns="91400" tIns="45675" rIns="91400" bIns="45675" anchor="ctr" anchorCtr="0">
            <a:noAutofit/>
          </a:bodyPr>
          <a:lstStyle/>
          <a:p>
            <a:pPr marL="0" lvl="0" indent="0" algn="ctr">
              <a:spcBef>
                <a:spcPts val="0"/>
              </a:spcBef>
              <a:spcAft>
                <a:spcPts val="0"/>
              </a:spcAft>
              <a:buNone/>
            </a:pPr>
            <a:r>
              <a:rPr lang="en-US" sz="4200" err="1">
                <a:solidFill>
                  <a:schemeClr val="lt1"/>
                </a:solidFill>
                <a:latin typeface="Calibri"/>
                <a:ea typeface="Calibri"/>
                <a:cs typeface="Calibri"/>
                <a:sym typeface="Calibri"/>
              </a:rPr>
              <a:t>Mississi</a:t>
            </a:r>
            <a:r>
              <a:rPr lang="en-US" sz="4200">
                <a:solidFill>
                  <a:schemeClr val="lt1"/>
                </a:solidFill>
                <a:latin typeface="Calibri"/>
                <a:ea typeface="Calibri"/>
                <a:cs typeface="Calibri"/>
                <a:sym typeface="Calibri"/>
              </a:rPr>
              <a:t>ppi</a:t>
            </a:r>
            <a:endParaRPr lang="en-US"/>
          </a:p>
        </p:txBody>
      </p:sp>
      <p:sp>
        <p:nvSpPr>
          <p:cNvPr id="444" name="Google Shape;444;g3de8c90161c_3_74">
            <a:extLst>
              <a:ext uri="{FF2B5EF4-FFF2-40B4-BE49-F238E27FC236}">
                <a16:creationId xmlns:a16="http://schemas.microsoft.com/office/drawing/2014/main" id="{72C8E661-B411-E4AF-4B26-B0FEE35466F0}"/>
              </a:ext>
            </a:extLst>
          </p:cNvPr>
          <p:cNvSpPr txBox="1"/>
          <p:nvPr/>
        </p:nvSpPr>
        <p:spPr>
          <a:xfrm>
            <a:off x="233327" y="1646514"/>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pic>
        <p:nvPicPr>
          <p:cNvPr id="3" name="Google Shape;124;g3de8c90161c_3_92" descr="Maine Council on Aging">
            <a:extLst>
              <a:ext uri="{FF2B5EF4-FFF2-40B4-BE49-F238E27FC236}">
                <a16:creationId xmlns:a16="http://schemas.microsoft.com/office/drawing/2014/main" id="{1E2E2B11-682B-8580-7C85-EBF4411D23EF}"/>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pic>
        <p:nvPicPr>
          <p:cNvPr id="2" name="Picture 1" descr="A screenshot of a health care dashboard&#10;&#10;AI-generated content may be incorrect.">
            <a:extLst>
              <a:ext uri="{FF2B5EF4-FFF2-40B4-BE49-F238E27FC236}">
                <a16:creationId xmlns:a16="http://schemas.microsoft.com/office/drawing/2014/main" id="{EE7674B8-570C-3D25-0C9B-7EE8981E45E2}"/>
              </a:ext>
            </a:extLst>
          </p:cNvPr>
          <p:cNvPicPr>
            <a:picLocks noChangeAspect="1"/>
          </p:cNvPicPr>
          <p:nvPr/>
        </p:nvPicPr>
        <p:blipFill>
          <a:blip r:embed="rId4"/>
          <a:stretch>
            <a:fillRect/>
          </a:stretch>
        </p:blipFill>
        <p:spPr>
          <a:xfrm>
            <a:off x="5204742" y="1354068"/>
            <a:ext cx="6589117" cy="4152402"/>
          </a:xfrm>
          <a:prstGeom prst="rect">
            <a:avLst/>
          </a:prstGeom>
        </p:spPr>
      </p:pic>
      <p:sp>
        <p:nvSpPr>
          <p:cNvPr id="8" name="TextBox 7">
            <a:extLst>
              <a:ext uri="{FF2B5EF4-FFF2-40B4-BE49-F238E27FC236}">
                <a16:creationId xmlns:a16="http://schemas.microsoft.com/office/drawing/2014/main" id="{683DFC5B-E288-F234-BA81-86929B43639A}"/>
              </a:ext>
            </a:extLst>
          </p:cNvPr>
          <p:cNvSpPr txBox="1"/>
          <p:nvPr/>
        </p:nvSpPr>
        <p:spPr>
          <a:xfrm>
            <a:off x="228173" y="1182614"/>
            <a:ext cx="4286783" cy="44705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latin typeface="Gill Sans Nova"/>
              </a:rPr>
              <a:t>Falls in past year</a:t>
            </a:r>
            <a:endParaRPr lang="en-US"/>
          </a:p>
          <a:p>
            <a:pPr>
              <a:lnSpc>
                <a:spcPct val="150000"/>
              </a:lnSpc>
            </a:pPr>
            <a:r>
              <a:rPr lang="en-US" sz="2400">
                <a:latin typeface="Gill Sans Nova"/>
              </a:rPr>
              <a:t>Smoking</a:t>
            </a:r>
          </a:p>
          <a:p>
            <a:pPr>
              <a:lnSpc>
                <a:spcPct val="150000"/>
              </a:lnSpc>
            </a:pPr>
            <a:r>
              <a:rPr lang="en-US" sz="2400">
                <a:latin typeface="Gill Sans Nova"/>
              </a:rPr>
              <a:t>Physical activity</a:t>
            </a:r>
          </a:p>
          <a:p>
            <a:pPr>
              <a:lnSpc>
                <a:spcPct val="150000"/>
              </a:lnSpc>
            </a:pPr>
            <a:r>
              <a:rPr lang="en-US" sz="2400">
                <a:latin typeface="Gill Sans Nova"/>
              </a:rPr>
              <a:t>Self-reported poor health</a:t>
            </a:r>
          </a:p>
          <a:p>
            <a:pPr>
              <a:lnSpc>
                <a:spcPct val="150000"/>
              </a:lnSpc>
            </a:pPr>
            <a:r>
              <a:rPr lang="en-US" sz="2400">
                <a:latin typeface="Gill Sans Nova"/>
              </a:rPr>
              <a:t>Annual doctor visit</a:t>
            </a:r>
            <a:endParaRPr lang="en-US"/>
          </a:p>
          <a:p>
            <a:pPr>
              <a:lnSpc>
                <a:spcPct val="150000"/>
              </a:lnSpc>
            </a:pPr>
            <a:r>
              <a:rPr lang="en-US" sz="2400">
                <a:latin typeface="Gill Sans Nova"/>
              </a:rPr>
              <a:t>Screenings</a:t>
            </a:r>
          </a:p>
          <a:p>
            <a:pPr>
              <a:lnSpc>
                <a:spcPct val="150000"/>
              </a:lnSpc>
            </a:pPr>
            <a:r>
              <a:rPr lang="en-US" sz="2400">
                <a:latin typeface="Gill Sans Nova"/>
              </a:rPr>
              <a:t>Ethnicity, sleep, obesity, eating habits, hearing/vision difficulty</a:t>
            </a:r>
          </a:p>
        </p:txBody>
      </p:sp>
      <p:sp>
        <p:nvSpPr>
          <p:cNvPr id="5" name="TextBox 4">
            <a:extLst>
              <a:ext uri="{FF2B5EF4-FFF2-40B4-BE49-F238E27FC236}">
                <a16:creationId xmlns:a16="http://schemas.microsoft.com/office/drawing/2014/main" id="{44617E8F-40B5-A800-56CB-0E89F843546C}"/>
              </a:ext>
            </a:extLst>
          </p:cNvPr>
          <p:cNvSpPr txBox="1"/>
          <p:nvPr/>
        </p:nvSpPr>
        <p:spPr>
          <a:xfrm>
            <a:off x="348857" y="6301851"/>
            <a:ext cx="36947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Source: https://msdh.ms.gov/page/43,0,430.html</a:t>
            </a:r>
          </a:p>
        </p:txBody>
      </p:sp>
    </p:spTree>
    <p:extLst>
      <p:ext uri="{BB962C8B-B14F-4D97-AF65-F5344CB8AC3E}">
        <p14:creationId xmlns:p14="http://schemas.microsoft.com/office/powerpoint/2010/main" val="235282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1">
          <a:extLst>
            <a:ext uri="{FF2B5EF4-FFF2-40B4-BE49-F238E27FC236}">
              <a16:creationId xmlns:a16="http://schemas.microsoft.com/office/drawing/2014/main" id="{5F969689-B044-0E2E-2F94-E8FF8BC1A2BF}"/>
            </a:ext>
          </a:extLst>
        </p:cNvPr>
        <p:cNvGrpSpPr/>
        <p:nvPr/>
      </p:nvGrpSpPr>
      <p:grpSpPr>
        <a:xfrm>
          <a:off x="0" y="0"/>
          <a:ext cx="0" cy="0"/>
          <a:chOff x="0" y="0"/>
          <a:chExt cx="0" cy="0"/>
        </a:xfrm>
      </p:grpSpPr>
      <p:sp>
        <p:nvSpPr>
          <p:cNvPr id="442" name="Google Shape;442;g3de8c90161c_3_74">
            <a:extLst>
              <a:ext uri="{FF2B5EF4-FFF2-40B4-BE49-F238E27FC236}">
                <a16:creationId xmlns:a16="http://schemas.microsoft.com/office/drawing/2014/main" id="{0D6A860F-9519-6123-E87E-208CDB899F46}"/>
              </a:ext>
            </a:extLst>
          </p:cNvPr>
          <p:cNvSpPr/>
          <p:nvPr/>
        </p:nvSpPr>
        <p:spPr>
          <a:xfrm>
            <a:off x="-7752" y="900"/>
            <a:ext cx="12196527" cy="795442"/>
          </a:xfrm>
          <a:prstGeom prst="rect">
            <a:avLst/>
          </a:prstGeom>
          <a:solidFill>
            <a:srgbClr val="0070C0"/>
          </a:solidFill>
          <a:ln>
            <a:noFill/>
          </a:ln>
        </p:spPr>
        <p:txBody>
          <a:bodyPr spcFirstLastPara="1" wrap="square" lIns="91400" tIns="45675" rIns="91400" bIns="45675" anchor="ctr" anchorCtr="0">
            <a:noAutofit/>
          </a:bodyPr>
          <a:lstStyle/>
          <a:p>
            <a:pPr marL="0" lvl="0" indent="0" algn="ctr">
              <a:spcBef>
                <a:spcPts val="0"/>
              </a:spcBef>
              <a:spcAft>
                <a:spcPts val="0"/>
              </a:spcAft>
              <a:buNone/>
            </a:pPr>
            <a:r>
              <a:rPr lang="en-US" sz="4200" err="1">
                <a:solidFill>
                  <a:schemeClr val="lt1"/>
                </a:solidFill>
                <a:latin typeface="Calibri"/>
                <a:ea typeface="Calibri"/>
                <a:cs typeface="Calibri"/>
                <a:sym typeface="Calibri"/>
              </a:rPr>
              <a:t>Mississi</a:t>
            </a:r>
            <a:r>
              <a:rPr lang="en-US" sz="4200">
                <a:solidFill>
                  <a:schemeClr val="lt1"/>
                </a:solidFill>
                <a:latin typeface="Calibri"/>
                <a:ea typeface="Calibri"/>
                <a:cs typeface="Calibri"/>
                <a:sym typeface="Calibri"/>
              </a:rPr>
              <a:t>ppi</a:t>
            </a:r>
            <a:endParaRPr lang="en-US"/>
          </a:p>
        </p:txBody>
      </p:sp>
      <p:sp>
        <p:nvSpPr>
          <p:cNvPr id="444" name="Google Shape;444;g3de8c90161c_3_74">
            <a:extLst>
              <a:ext uri="{FF2B5EF4-FFF2-40B4-BE49-F238E27FC236}">
                <a16:creationId xmlns:a16="http://schemas.microsoft.com/office/drawing/2014/main" id="{DB93ED75-5EDA-B823-D59A-A807BCA28083}"/>
              </a:ext>
            </a:extLst>
          </p:cNvPr>
          <p:cNvSpPr txBox="1"/>
          <p:nvPr/>
        </p:nvSpPr>
        <p:spPr>
          <a:xfrm>
            <a:off x="233327" y="1646514"/>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pic>
        <p:nvPicPr>
          <p:cNvPr id="3" name="Google Shape;124;g3de8c90161c_3_92" descr="Maine Council on Aging">
            <a:extLst>
              <a:ext uri="{FF2B5EF4-FFF2-40B4-BE49-F238E27FC236}">
                <a16:creationId xmlns:a16="http://schemas.microsoft.com/office/drawing/2014/main" id="{B0FA10B8-FADD-3E12-A469-EA4C53E82DA1}"/>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
        <p:nvSpPr>
          <p:cNvPr id="8" name="TextBox 7">
            <a:extLst>
              <a:ext uri="{FF2B5EF4-FFF2-40B4-BE49-F238E27FC236}">
                <a16:creationId xmlns:a16="http://schemas.microsoft.com/office/drawing/2014/main" id="{5FE537A8-6550-C414-6E6A-8DA3E539EFE9}"/>
              </a:ext>
            </a:extLst>
          </p:cNvPr>
          <p:cNvSpPr txBox="1"/>
          <p:nvPr/>
        </p:nvSpPr>
        <p:spPr>
          <a:xfrm>
            <a:off x="228173" y="1471351"/>
            <a:ext cx="4286783" cy="39165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latin typeface="Gill Sans Nova"/>
              </a:rPr>
              <a:t>Overdose deaths</a:t>
            </a:r>
          </a:p>
          <a:p>
            <a:pPr>
              <a:lnSpc>
                <a:spcPct val="150000"/>
              </a:lnSpc>
            </a:pPr>
            <a:r>
              <a:rPr lang="en-US" sz="2400">
                <a:latin typeface="Gill Sans Nova"/>
              </a:rPr>
              <a:t>Annual dental exam</a:t>
            </a:r>
          </a:p>
          <a:p>
            <a:pPr>
              <a:lnSpc>
                <a:spcPct val="150000"/>
              </a:lnSpc>
            </a:pPr>
            <a:r>
              <a:rPr lang="en-US" sz="2400">
                <a:latin typeface="Gill Sans Nova"/>
              </a:rPr>
              <a:t>Difficulty in self-care</a:t>
            </a:r>
            <a:endParaRPr lang="en-US"/>
          </a:p>
          <a:p>
            <a:pPr>
              <a:lnSpc>
                <a:spcPct val="150000"/>
              </a:lnSpc>
            </a:pPr>
            <a:r>
              <a:rPr lang="en-US" sz="2400">
                <a:latin typeface="Gill Sans Nova"/>
              </a:rPr>
              <a:t>Poor mental health</a:t>
            </a:r>
          </a:p>
          <a:p>
            <a:pPr>
              <a:lnSpc>
                <a:spcPct val="150000"/>
              </a:lnSpc>
            </a:pPr>
            <a:r>
              <a:rPr lang="en-US" sz="2400">
                <a:latin typeface="Gill Sans Nova"/>
              </a:rPr>
              <a:t>Difficulty in living independently</a:t>
            </a:r>
            <a:endParaRPr lang="en-US"/>
          </a:p>
          <a:p>
            <a:pPr>
              <a:lnSpc>
                <a:spcPct val="150000"/>
              </a:lnSpc>
            </a:pPr>
            <a:r>
              <a:rPr lang="en-US" sz="2400">
                <a:latin typeface="Gill Sans Nova"/>
              </a:rPr>
              <a:t>Depression</a:t>
            </a:r>
          </a:p>
          <a:p>
            <a:pPr>
              <a:lnSpc>
                <a:spcPct val="150000"/>
              </a:lnSpc>
            </a:pPr>
            <a:r>
              <a:rPr lang="en-US" sz="2400">
                <a:latin typeface="Gill Sans Nova"/>
              </a:rPr>
              <a:t>Chronic conditions</a:t>
            </a:r>
          </a:p>
        </p:txBody>
      </p:sp>
      <p:pic>
        <p:nvPicPr>
          <p:cNvPr id="4" name="Picture 3" descr="A screenshot of a medical dashboard&#10;&#10;AI-generated content may be incorrect.">
            <a:extLst>
              <a:ext uri="{FF2B5EF4-FFF2-40B4-BE49-F238E27FC236}">
                <a16:creationId xmlns:a16="http://schemas.microsoft.com/office/drawing/2014/main" id="{4D667177-4631-4D7B-89E6-4718863602DB}"/>
              </a:ext>
            </a:extLst>
          </p:cNvPr>
          <p:cNvPicPr>
            <a:picLocks noChangeAspect="1"/>
          </p:cNvPicPr>
          <p:nvPr/>
        </p:nvPicPr>
        <p:blipFill>
          <a:blip r:embed="rId4"/>
          <a:stretch>
            <a:fillRect/>
          </a:stretch>
        </p:blipFill>
        <p:spPr>
          <a:xfrm>
            <a:off x="5362258" y="1336000"/>
            <a:ext cx="6606091" cy="4173418"/>
          </a:xfrm>
          <a:prstGeom prst="rect">
            <a:avLst/>
          </a:prstGeom>
        </p:spPr>
      </p:pic>
      <p:sp>
        <p:nvSpPr>
          <p:cNvPr id="5" name="TextBox 4">
            <a:extLst>
              <a:ext uri="{FF2B5EF4-FFF2-40B4-BE49-F238E27FC236}">
                <a16:creationId xmlns:a16="http://schemas.microsoft.com/office/drawing/2014/main" id="{1E0D5084-3EFF-2334-8A17-6A12057FBC5C}"/>
              </a:ext>
            </a:extLst>
          </p:cNvPr>
          <p:cNvSpPr txBox="1"/>
          <p:nvPr/>
        </p:nvSpPr>
        <p:spPr>
          <a:xfrm>
            <a:off x="348857" y="6301851"/>
            <a:ext cx="36947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Source: https://msdh.ms.gov/page/43,0,430.html</a:t>
            </a:r>
          </a:p>
        </p:txBody>
      </p:sp>
    </p:spTree>
    <p:extLst>
      <p:ext uri="{BB962C8B-B14F-4D97-AF65-F5344CB8AC3E}">
        <p14:creationId xmlns:p14="http://schemas.microsoft.com/office/powerpoint/2010/main" val="407499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g3d5e43f8cb4_0_0"/>
          <p:cNvPicPr preferRelativeResize="0"/>
          <p:nvPr/>
        </p:nvPicPr>
        <p:blipFill>
          <a:blip r:embed="rId3">
            <a:alphaModFix/>
          </a:blip>
          <a:stretch>
            <a:fillRect/>
          </a:stretch>
        </p:blipFill>
        <p:spPr>
          <a:xfrm>
            <a:off x="3444686" y="1073531"/>
            <a:ext cx="5192140" cy="5666270"/>
          </a:xfrm>
          <a:prstGeom prst="rect">
            <a:avLst/>
          </a:prstGeom>
          <a:noFill/>
          <a:ln>
            <a:noFill/>
          </a:ln>
        </p:spPr>
      </p:pic>
      <p:sp>
        <p:nvSpPr>
          <p:cNvPr id="3" name="Google Shape;434;g3de8c90161c_3_81">
            <a:extLst>
              <a:ext uri="{FF2B5EF4-FFF2-40B4-BE49-F238E27FC236}">
                <a16:creationId xmlns:a16="http://schemas.microsoft.com/office/drawing/2014/main" id="{ACE0ADBB-A3EF-FC01-A43A-5979897A0A30}"/>
              </a:ext>
            </a:extLst>
          </p:cNvPr>
          <p:cNvSpPr/>
          <p:nvPr/>
        </p:nvSpPr>
        <p:spPr>
          <a:xfrm>
            <a:off x="4017" y="900"/>
            <a:ext cx="12068736" cy="795442"/>
          </a:xfrm>
          <a:prstGeom prst="rect">
            <a:avLst/>
          </a:prstGeom>
          <a:solidFill>
            <a:srgbClr val="0070C0"/>
          </a:solidFill>
          <a:ln>
            <a:noFill/>
          </a:ln>
        </p:spPr>
        <p:txBody>
          <a:bodyPr spcFirstLastPara="1" wrap="square" lIns="91400" tIns="45675" rIns="91400" bIns="45675" anchor="ctr" anchorCtr="0">
            <a:noAutofit/>
          </a:bodyPr>
          <a:lstStyle/>
          <a:p>
            <a:pPr algn="ctr">
              <a:buSzPts val="4200"/>
            </a:pPr>
            <a:r>
              <a:rPr lang="en-US" sz="4200">
                <a:solidFill>
                  <a:srgbClr val="FFFFFF"/>
                </a:solidFill>
                <a:latin typeface="Calibri"/>
                <a:ea typeface="Calibri"/>
                <a:cs typeface="Calibri"/>
                <a:sym typeface="Calibri"/>
              </a:rPr>
              <a:t>Age-Friendly Ecosystem</a:t>
            </a:r>
            <a:endParaRPr sz="4200" b="0" i="0" u="none" strike="noStrike" cap="none">
              <a:solidFill>
                <a:srgbClr val="FFFFFF"/>
              </a:solidFill>
              <a:latin typeface="Calibri"/>
              <a:ea typeface="Calibri"/>
              <a:cs typeface="Calibri"/>
              <a:sym typeface="Calibri"/>
            </a:endParaRPr>
          </a:p>
        </p:txBody>
      </p:sp>
      <p:pic>
        <p:nvPicPr>
          <p:cNvPr id="4" name="Google Shape;124;g3de8c90161c_3_92" descr="Maine Council on Aging">
            <a:extLst>
              <a:ext uri="{FF2B5EF4-FFF2-40B4-BE49-F238E27FC236}">
                <a16:creationId xmlns:a16="http://schemas.microsoft.com/office/drawing/2014/main" id="{849568A1-9D11-C571-C828-E405624E5637}"/>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
        <p:nvSpPr>
          <p:cNvPr id="2" name="TextBox 1">
            <a:extLst>
              <a:ext uri="{FF2B5EF4-FFF2-40B4-BE49-F238E27FC236}">
                <a16:creationId xmlns:a16="http://schemas.microsoft.com/office/drawing/2014/main" id="{2020866D-7CCE-ED8B-D863-1438176A52C6}"/>
              </a:ext>
            </a:extLst>
          </p:cNvPr>
          <p:cNvSpPr txBox="1"/>
          <p:nvPr/>
        </p:nvSpPr>
        <p:spPr>
          <a:xfrm>
            <a:off x="321553" y="6501741"/>
            <a:ext cx="31136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Source:  </a:t>
            </a:r>
            <a:r>
              <a:rPr lang="en-US" sz="1000" err="1">
                <a:hlinkClick r:id="rId5"/>
              </a:rPr>
              <a:t>JAHF_Age</a:t>
            </a:r>
            <a:r>
              <a:rPr lang="en-US" sz="1000">
                <a:hlinkClick r:id="rId5"/>
              </a:rPr>
              <a:t>-Friendly Ecosystem</a:t>
            </a:r>
            <a:endParaRPr lang="en-US" sz="1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9">
          <a:extLst>
            <a:ext uri="{FF2B5EF4-FFF2-40B4-BE49-F238E27FC236}">
              <a16:creationId xmlns:a16="http://schemas.microsoft.com/office/drawing/2014/main" id="{D40E182A-F993-B382-4E40-0C0C12ABFE66}"/>
            </a:ext>
          </a:extLst>
        </p:cNvPr>
        <p:cNvGrpSpPr/>
        <p:nvPr/>
      </p:nvGrpSpPr>
      <p:grpSpPr>
        <a:xfrm>
          <a:off x="0" y="0"/>
          <a:ext cx="0" cy="0"/>
          <a:chOff x="0" y="0"/>
          <a:chExt cx="0" cy="0"/>
        </a:xfrm>
      </p:grpSpPr>
      <p:sp>
        <p:nvSpPr>
          <p:cNvPr id="450" name="Google Shape;450;p54">
            <a:extLst>
              <a:ext uri="{FF2B5EF4-FFF2-40B4-BE49-F238E27FC236}">
                <a16:creationId xmlns:a16="http://schemas.microsoft.com/office/drawing/2014/main" id="{753A54EF-71C5-F7C0-9AC6-4ACCE4CD4B1D}"/>
              </a:ext>
            </a:extLst>
          </p:cNvPr>
          <p:cNvSpPr/>
          <p:nvPr/>
        </p:nvSpPr>
        <p:spPr>
          <a:xfrm>
            <a:off x="-7752" y="900"/>
            <a:ext cx="12196527" cy="795442"/>
          </a:xfrm>
          <a:prstGeom prst="rect">
            <a:avLst/>
          </a:prstGeom>
          <a:solidFill>
            <a:srgbClr val="0070C0"/>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a:solidFill>
                  <a:srgbClr val="FFFFFF"/>
                </a:solidFill>
                <a:latin typeface="Gill Sans Nova"/>
                <a:ea typeface="Calibri"/>
                <a:cs typeface="Calibri"/>
                <a:sym typeface="Calibri"/>
              </a:rPr>
              <a:t>Dementia Risk Factors</a:t>
            </a:r>
            <a:endParaRPr lang="en-US" sz="4200" b="0" i="0" u="none" strike="noStrike" cap="none">
              <a:solidFill>
                <a:srgbClr val="FFFFFF"/>
              </a:solidFill>
              <a:latin typeface="Gill Sans Nova"/>
              <a:ea typeface="Calibri"/>
              <a:cs typeface="Calibri"/>
            </a:endParaRPr>
          </a:p>
        </p:txBody>
      </p:sp>
      <p:sp>
        <p:nvSpPr>
          <p:cNvPr id="452" name="Google Shape;452;p54">
            <a:extLst>
              <a:ext uri="{FF2B5EF4-FFF2-40B4-BE49-F238E27FC236}">
                <a16:creationId xmlns:a16="http://schemas.microsoft.com/office/drawing/2014/main" id="{B2A96C64-0B1F-426D-DA84-E85599C84D74}"/>
              </a:ext>
            </a:extLst>
          </p:cNvPr>
          <p:cNvSpPr txBox="1"/>
          <p:nvPr/>
        </p:nvSpPr>
        <p:spPr>
          <a:xfrm>
            <a:off x="233327" y="1646514"/>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pic>
        <p:nvPicPr>
          <p:cNvPr id="453" name="Google Shape;453;p54">
            <a:extLst>
              <a:ext uri="{FF2B5EF4-FFF2-40B4-BE49-F238E27FC236}">
                <a16:creationId xmlns:a16="http://schemas.microsoft.com/office/drawing/2014/main" id="{D433A318-4F0D-6CD5-4644-09CB310AEA0E}"/>
              </a:ext>
            </a:extLst>
          </p:cNvPr>
          <p:cNvPicPr preferRelativeResize="0"/>
          <p:nvPr/>
        </p:nvPicPr>
        <p:blipFill>
          <a:blip r:embed="rId3">
            <a:alphaModFix/>
          </a:blip>
          <a:stretch>
            <a:fillRect/>
          </a:stretch>
        </p:blipFill>
        <p:spPr>
          <a:xfrm>
            <a:off x="4405450" y="1539200"/>
            <a:ext cx="3377924" cy="5158875"/>
          </a:xfrm>
          <a:prstGeom prst="rect">
            <a:avLst/>
          </a:prstGeom>
          <a:noFill/>
          <a:ln>
            <a:noFill/>
          </a:ln>
        </p:spPr>
      </p:pic>
      <p:sp>
        <p:nvSpPr>
          <p:cNvPr id="455" name="Google Shape;455;p54">
            <a:extLst>
              <a:ext uri="{FF2B5EF4-FFF2-40B4-BE49-F238E27FC236}">
                <a16:creationId xmlns:a16="http://schemas.microsoft.com/office/drawing/2014/main" id="{BEB1CC29-C8CA-A02E-7B06-F01A9E5EC755}"/>
              </a:ext>
            </a:extLst>
          </p:cNvPr>
          <p:cNvSpPr txBox="1"/>
          <p:nvPr/>
        </p:nvSpPr>
        <p:spPr>
          <a:xfrm>
            <a:off x="9727050" y="6335375"/>
            <a:ext cx="2250600" cy="36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2"/>
                </a:solidFill>
              </a:rPr>
              <a:t>Livingston et al, 2024</a:t>
            </a:r>
            <a:endParaRPr sz="1600">
              <a:solidFill>
                <a:schemeClr val="dk2"/>
              </a:solidFill>
            </a:endParaRPr>
          </a:p>
        </p:txBody>
      </p:sp>
      <p:pic>
        <p:nvPicPr>
          <p:cNvPr id="3" name="Google Shape;124;g3de8c90161c_3_92" descr="Maine Council on Aging">
            <a:extLst>
              <a:ext uri="{FF2B5EF4-FFF2-40B4-BE49-F238E27FC236}">
                <a16:creationId xmlns:a16="http://schemas.microsoft.com/office/drawing/2014/main" id="{7421F547-DC10-958D-AC53-5730794D925F}"/>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extLst>
      <p:ext uri="{BB962C8B-B14F-4D97-AF65-F5344CB8AC3E}">
        <p14:creationId xmlns:p14="http://schemas.microsoft.com/office/powerpoint/2010/main" val="104494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AE9CF952-39AC-3FBA-4940-0D8C64A59716}"/>
            </a:ext>
          </a:extLst>
        </p:cNvPr>
        <p:cNvGrpSpPr/>
        <p:nvPr/>
      </p:nvGrpSpPr>
      <p:grpSpPr>
        <a:xfrm>
          <a:off x="0" y="0"/>
          <a:ext cx="0" cy="0"/>
          <a:chOff x="0" y="0"/>
          <a:chExt cx="0" cy="0"/>
        </a:xfrm>
      </p:grpSpPr>
      <p:sp>
        <p:nvSpPr>
          <p:cNvPr id="123" name="Google Shape;123;g3de8c90161c_3_92">
            <a:extLst>
              <a:ext uri="{FF2B5EF4-FFF2-40B4-BE49-F238E27FC236}">
                <a16:creationId xmlns:a16="http://schemas.microsoft.com/office/drawing/2014/main" id="{05D8E7E5-43F8-D6FC-F908-826DD7DE6E6C}"/>
              </a:ext>
            </a:extLst>
          </p:cNvPr>
          <p:cNvSpPr/>
          <p:nvPr/>
        </p:nvSpPr>
        <p:spPr>
          <a:xfrm>
            <a:off x="-6536" y="1793"/>
            <a:ext cx="12193724" cy="795070"/>
          </a:xfrm>
          <a:prstGeom prst="rect">
            <a:avLst/>
          </a:prstGeom>
          <a:solidFill>
            <a:srgbClr val="0070C0"/>
          </a:solidFill>
          <a:ln>
            <a:noFill/>
          </a:ln>
        </p:spPr>
        <p:txBody>
          <a:bodyPr spcFirstLastPara="1" wrap="square" lIns="91376" tIns="45663" rIns="91376" bIns="45663" anchor="ctr" anchorCtr="0">
            <a:noAutofit/>
          </a:bodyPr>
          <a:lstStyle/>
          <a:p>
            <a:pPr algn="ctr">
              <a:buSzPts val="4200"/>
            </a:pPr>
            <a:r>
              <a:rPr lang="en-US" sz="4150">
                <a:solidFill>
                  <a:srgbClr val="FFFFFF"/>
                </a:solidFill>
                <a:latin typeface="Gill Sans Nova"/>
                <a:ea typeface="Calibri"/>
                <a:cs typeface="Calibri"/>
                <a:sym typeface="Calibri"/>
              </a:rPr>
              <a:t>Learning</a:t>
            </a:r>
            <a:r>
              <a:rPr lang="en-US" sz="4150">
                <a:solidFill>
                  <a:srgbClr val="FFFFFF"/>
                </a:solidFill>
                <a:latin typeface="Calibri"/>
                <a:ea typeface="Calibri"/>
                <a:cs typeface="Calibri"/>
                <a:sym typeface="Calibri"/>
              </a:rPr>
              <a:t> Objectives</a:t>
            </a:r>
            <a:endParaRPr sz="4199">
              <a:solidFill>
                <a:srgbClr val="FFFFFF"/>
              </a:solidFill>
              <a:latin typeface="Calibri"/>
              <a:ea typeface="Calibri"/>
              <a:cs typeface="Calibri"/>
              <a:sym typeface="Calibri"/>
            </a:endParaRPr>
          </a:p>
        </p:txBody>
      </p:sp>
      <p:sp>
        <p:nvSpPr>
          <p:cNvPr id="2" name="Google Shape;125;g3de8c90161c_3_92">
            <a:extLst>
              <a:ext uri="{FF2B5EF4-FFF2-40B4-BE49-F238E27FC236}">
                <a16:creationId xmlns:a16="http://schemas.microsoft.com/office/drawing/2014/main" id="{B9E0945E-FC59-72AC-F8DA-6953A5D08EF5}"/>
              </a:ext>
            </a:extLst>
          </p:cNvPr>
          <p:cNvSpPr txBox="1"/>
          <p:nvPr/>
        </p:nvSpPr>
        <p:spPr>
          <a:xfrm>
            <a:off x="1186992" y="2106045"/>
            <a:ext cx="9963745" cy="811790"/>
          </a:xfrm>
          <a:prstGeom prst="rect">
            <a:avLst/>
          </a:prstGeom>
          <a:noFill/>
          <a:ln>
            <a:noFill/>
          </a:ln>
        </p:spPr>
        <p:txBody>
          <a:bodyPr spcFirstLastPara="1" wrap="square" lIns="91401" tIns="91401" rIns="91401" bIns="91401" anchor="t" anchorCtr="0">
            <a:noAutofit/>
          </a:bodyPr>
          <a:lstStyle/>
          <a:p>
            <a:r>
              <a:rPr lang="en-US" sz="2800">
                <a:latin typeface="Gill Sans Nova"/>
              </a:rPr>
              <a:t>Describe at least three negative health impacts of ageism</a:t>
            </a:r>
            <a:endParaRPr lang="en-US" sz="2350">
              <a:solidFill>
                <a:srgbClr val="595959"/>
              </a:solidFill>
              <a:latin typeface="Gill Sans Nova"/>
            </a:endParaRPr>
          </a:p>
          <a:p>
            <a:endParaRPr lang="en-US" sz="2800">
              <a:latin typeface="Gill Sans Nova"/>
            </a:endParaRPr>
          </a:p>
          <a:p>
            <a:endParaRPr lang="en-US" sz="2399">
              <a:solidFill>
                <a:schemeClr val="dk2"/>
              </a:solidFill>
              <a:latin typeface="Gill Sans Nova"/>
            </a:endParaRPr>
          </a:p>
        </p:txBody>
      </p:sp>
      <p:sp>
        <p:nvSpPr>
          <p:cNvPr id="3" name="Google Shape;125;g3de8c90161c_3_92">
            <a:extLst>
              <a:ext uri="{FF2B5EF4-FFF2-40B4-BE49-F238E27FC236}">
                <a16:creationId xmlns:a16="http://schemas.microsoft.com/office/drawing/2014/main" id="{5C3E83DD-94EF-8E4A-181C-3CBD4CB5F72C}"/>
              </a:ext>
            </a:extLst>
          </p:cNvPr>
          <p:cNvSpPr txBox="1"/>
          <p:nvPr/>
        </p:nvSpPr>
        <p:spPr>
          <a:xfrm>
            <a:off x="1187022" y="2955074"/>
            <a:ext cx="9963745" cy="901476"/>
          </a:xfrm>
          <a:prstGeom prst="rect">
            <a:avLst/>
          </a:prstGeom>
          <a:noFill/>
          <a:ln>
            <a:noFill/>
          </a:ln>
        </p:spPr>
        <p:txBody>
          <a:bodyPr spcFirstLastPara="1" wrap="square" lIns="91401" tIns="91401" rIns="91401" bIns="91401" anchor="t" anchorCtr="0">
            <a:noAutofit/>
          </a:bodyPr>
          <a:lstStyle/>
          <a:p>
            <a:r>
              <a:rPr lang="en-US" sz="2800">
                <a:latin typeface="Gill Sans Nova"/>
              </a:rPr>
              <a:t>Explain how health messaging can shift to be more health affirming</a:t>
            </a:r>
            <a:endParaRPr lang="en-US">
              <a:latin typeface="Gill Sans Nova"/>
            </a:endParaRPr>
          </a:p>
          <a:p>
            <a:endParaRPr lang="en-US" sz="2800">
              <a:latin typeface="Gill Sans Nova"/>
            </a:endParaRPr>
          </a:p>
          <a:p>
            <a:endParaRPr lang="en-US" sz="2399">
              <a:solidFill>
                <a:schemeClr val="dk2"/>
              </a:solidFill>
              <a:latin typeface="Gill Sans Nova"/>
            </a:endParaRPr>
          </a:p>
        </p:txBody>
      </p:sp>
      <p:sp>
        <p:nvSpPr>
          <p:cNvPr id="4" name="Google Shape;125;g3de8c90161c_3_92">
            <a:extLst>
              <a:ext uri="{FF2B5EF4-FFF2-40B4-BE49-F238E27FC236}">
                <a16:creationId xmlns:a16="http://schemas.microsoft.com/office/drawing/2014/main" id="{D339398B-2CC1-C4E9-B93C-5A56D86E66C1}"/>
              </a:ext>
            </a:extLst>
          </p:cNvPr>
          <p:cNvSpPr txBox="1"/>
          <p:nvPr/>
        </p:nvSpPr>
        <p:spPr>
          <a:xfrm>
            <a:off x="1187051" y="3893789"/>
            <a:ext cx="9963745" cy="1355886"/>
          </a:xfrm>
          <a:prstGeom prst="rect">
            <a:avLst/>
          </a:prstGeom>
          <a:noFill/>
          <a:ln>
            <a:noFill/>
          </a:ln>
        </p:spPr>
        <p:txBody>
          <a:bodyPr spcFirstLastPara="1" wrap="square" lIns="91401" tIns="91401" rIns="91401" bIns="91401" anchor="t" anchorCtr="0">
            <a:noAutofit/>
          </a:bodyPr>
          <a:lstStyle/>
          <a:p>
            <a:r>
              <a:rPr lang="en-US" sz="2800">
                <a:latin typeface="Gill Sans Nova"/>
              </a:rPr>
              <a:t>Identify at least one prevention strategy they will implement to support the creation of a more age-positive society</a:t>
            </a:r>
            <a:endParaRPr lang="en-US">
              <a:latin typeface="Gill Sans Nova"/>
            </a:endParaRPr>
          </a:p>
          <a:p>
            <a:endParaRPr lang="en-US" sz="2399">
              <a:solidFill>
                <a:schemeClr val="dk2"/>
              </a:solidFill>
              <a:latin typeface="Gill Sans Nova"/>
            </a:endParaRPr>
          </a:p>
        </p:txBody>
      </p:sp>
      <p:pic>
        <p:nvPicPr>
          <p:cNvPr id="6" name="Google Shape;124;g3de8c90161c_3_92" descr="Maine Council on Aging">
            <a:extLst>
              <a:ext uri="{FF2B5EF4-FFF2-40B4-BE49-F238E27FC236}">
                <a16:creationId xmlns:a16="http://schemas.microsoft.com/office/drawing/2014/main" id="{CE17D475-E290-C5E0-D7EE-0B03E2BC2BC4}"/>
              </a:ext>
            </a:extLst>
          </p:cNvPr>
          <p:cNvPicPr preferRelativeResize="0"/>
          <p:nvPr/>
        </p:nvPicPr>
        <p:blipFill rotWithShape="1">
          <a:blip r:embed="rId3">
            <a:alphaModFix/>
          </a:blip>
          <a:srcRect/>
          <a:stretch/>
        </p:blipFill>
        <p:spPr>
          <a:xfrm>
            <a:off x="-4498" y="1786"/>
            <a:ext cx="933780" cy="793185"/>
          </a:xfrm>
          <a:prstGeom prst="rect">
            <a:avLst/>
          </a:prstGeom>
          <a:noFill/>
          <a:ln w="9525" cap="flat" cmpd="sng">
            <a:solidFill>
              <a:srgbClr val="3E6E68"/>
            </a:solidFill>
            <a:prstDash val="solid"/>
            <a:round/>
            <a:headEnd type="none" w="sm" len="sm"/>
            <a:tailEnd type="none" w="sm" len="sm"/>
          </a:ln>
        </p:spPr>
      </p:pic>
    </p:spTree>
    <p:extLst>
      <p:ext uri="{BB962C8B-B14F-4D97-AF65-F5344CB8AC3E}">
        <p14:creationId xmlns:p14="http://schemas.microsoft.com/office/powerpoint/2010/main" val="135916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9">
          <a:extLst>
            <a:ext uri="{FF2B5EF4-FFF2-40B4-BE49-F238E27FC236}">
              <a16:creationId xmlns:a16="http://schemas.microsoft.com/office/drawing/2014/main" id="{B0FB0BE9-AD74-2944-9AE5-ECD804231349}"/>
            </a:ext>
          </a:extLst>
        </p:cNvPr>
        <p:cNvGrpSpPr/>
        <p:nvPr/>
      </p:nvGrpSpPr>
      <p:grpSpPr>
        <a:xfrm>
          <a:off x="0" y="0"/>
          <a:ext cx="0" cy="0"/>
          <a:chOff x="0" y="0"/>
          <a:chExt cx="0" cy="0"/>
        </a:xfrm>
      </p:grpSpPr>
      <p:sp>
        <p:nvSpPr>
          <p:cNvPr id="450" name="Google Shape;450;p54">
            <a:extLst>
              <a:ext uri="{FF2B5EF4-FFF2-40B4-BE49-F238E27FC236}">
                <a16:creationId xmlns:a16="http://schemas.microsoft.com/office/drawing/2014/main" id="{B0C6547A-CDC1-AD01-A371-2EA9EAEFA2EC}"/>
              </a:ext>
            </a:extLst>
          </p:cNvPr>
          <p:cNvSpPr/>
          <p:nvPr/>
        </p:nvSpPr>
        <p:spPr>
          <a:xfrm>
            <a:off x="-1666" y="900"/>
            <a:ext cx="12190441" cy="789356"/>
          </a:xfrm>
          <a:prstGeom prst="rect">
            <a:avLst/>
          </a:prstGeom>
          <a:solidFill>
            <a:srgbClr val="0070C0"/>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a:solidFill>
                  <a:srgbClr val="FFFFFF"/>
                </a:solidFill>
                <a:latin typeface="Gill Sans Nova"/>
                <a:ea typeface="Calibri"/>
                <a:cs typeface="Calibri"/>
                <a:sym typeface="Calibri"/>
              </a:rPr>
              <a:t>Dementia Risk Factors</a:t>
            </a:r>
            <a:endParaRPr lang="en-US" sz="4200" b="0" i="0" u="none" strike="noStrike" cap="none">
              <a:solidFill>
                <a:srgbClr val="FFFFFF"/>
              </a:solidFill>
              <a:latin typeface="Gill Sans Nova"/>
              <a:ea typeface="Calibri"/>
              <a:cs typeface="Calibri"/>
            </a:endParaRPr>
          </a:p>
        </p:txBody>
      </p:sp>
      <p:sp>
        <p:nvSpPr>
          <p:cNvPr id="452" name="Google Shape;452;p54">
            <a:extLst>
              <a:ext uri="{FF2B5EF4-FFF2-40B4-BE49-F238E27FC236}">
                <a16:creationId xmlns:a16="http://schemas.microsoft.com/office/drawing/2014/main" id="{09EE6E8A-50AF-DCA1-983D-BB336B57F821}"/>
              </a:ext>
            </a:extLst>
          </p:cNvPr>
          <p:cNvSpPr txBox="1"/>
          <p:nvPr/>
        </p:nvSpPr>
        <p:spPr>
          <a:xfrm>
            <a:off x="233327" y="1646514"/>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455" name="Google Shape;455;p54">
            <a:extLst>
              <a:ext uri="{FF2B5EF4-FFF2-40B4-BE49-F238E27FC236}">
                <a16:creationId xmlns:a16="http://schemas.microsoft.com/office/drawing/2014/main" id="{8233D73C-6E35-CF86-E7B8-0031EEB2C0DD}"/>
              </a:ext>
            </a:extLst>
          </p:cNvPr>
          <p:cNvSpPr txBox="1"/>
          <p:nvPr/>
        </p:nvSpPr>
        <p:spPr>
          <a:xfrm>
            <a:off x="9727050" y="6335375"/>
            <a:ext cx="2250600" cy="36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2"/>
                </a:solidFill>
              </a:rPr>
              <a:t>Livingston et al, 2024</a:t>
            </a:r>
            <a:endParaRPr sz="1600">
              <a:solidFill>
                <a:schemeClr val="dk2"/>
              </a:solidFill>
            </a:endParaRPr>
          </a:p>
        </p:txBody>
      </p:sp>
      <p:pic>
        <p:nvPicPr>
          <p:cNvPr id="3" name="Picture 2">
            <a:extLst>
              <a:ext uri="{FF2B5EF4-FFF2-40B4-BE49-F238E27FC236}">
                <a16:creationId xmlns:a16="http://schemas.microsoft.com/office/drawing/2014/main" id="{55F77FAC-F5F9-BB3A-4138-F7E9A156D422}"/>
              </a:ext>
            </a:extLst>
          </p:cNvPr>
          <p:cNvPicPr>
            <a:picLocks noChangeAspect="1"/>
          </p:cNvPicPr>
          <p:nvPr/>
        </p:nvPicPr>
        <p:blipFill>
          <a:blip r:embed="rId3"/>
          <a:stretch>
            <a:fillRect/>
          </a:stretch>
        </p:blipFill>
        <p:spPr>
          <a:xfrm>
            <a:off x="4048093" y="2158022"/>
            <a:ext cx="3715268" cy="3448531"/>
          </a:xfrm>
          <a:prstGeom prst="rect">
            <a:avLst/>
          </a:prstGeom>
        </p:spPr>
      </p:pic>
      <p:pic>
        <p:nvPicPr>
          <p:cNvPr id="4" name="Google Shape;124;g3de8c90161c_3_92" descr="Maine Council on Aging">
            <a:extLst>
              <a:ext uri="{FF2B5EF4-FFF2-40B4-BE49-F238E27FC236}">
                <a16:creationId xmlns:a16="http://schemas.microsoft.com/office/drawing/2014/main" id="{4E9C0D2A-BBAC-A0D6-C78B-E53C791FF874}"/>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extLst>
      <p:ext uri="{BB962C8B-B14F-4D97-AF65-F5344CB8AC3E}">
        <p14:creationId xmlns:p14="http://schemas.microsoft.com/office/powerpoint/2010/main" val="25077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9">
          <a:extLst>
            <a:ext uri="{FF2B5EF4-FFF2-40B4-BE49-F238E27FC236}">
              <a16:creationId xmlns:a16="http://schemas.microsoft.com/office/drawing/2014/main" id="{CBE271CF-72A9-D64B-642C-B6403C00DB16}"/>
            </a:ext>
          </a:extLst>
        </p:cNvPr>
        <p:cNvGrpSpPr/>
        <p:nvPr/>
      </p:nvGrpSpPr>
      <p:grpSpPr>
        <a:xfrm>
          <a:off x="0" y="0"/>
          <a:ext cx="0" cy="0"/>
          <a:chOff x="0" y="0"/>
          <a:chExt cx="0" cy="0"/>
        </a:xfrm>
      </p:grpSpPr>
      <p:sp>
        <p:nvSpPr>
          <p:cNvPr id="450" name="Google Shape;450;p54">
            <a:extLst>
              <a:ext uri="{FF2B5EF4-FFF2-40B4-BE49-F238E27FC236}">
                <a16:creationId xmlns:a16="http://schemas.microsoft.com/office/drawing/2014/main" id="{08EA6A48-6DF9-EB3B-DA02-A6BB5440E349}"/>
              </a:ext>
            </a:extLst>
          </p:cNvPr>
          <p:cNvSpPr/>
          <p:nvPr/>
        </p:nvSpPr>
        <p:spPr>
          <a:xfrm>
            <a:off x="-7751" y="900"/>
            <a:ext cx="12196526" cy="795442"/>
          </a:xfrm>
          <a:prstGeom prst="rect">
            <a:avLst/>
          </a:prstGeom>
          <a:solidFill>
            <a:srgbClr val="0070C0"/>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a:solidFill>
                  <a:srgbClr val="FFFFFF"/>
                </a:solidFill>
                <a:latin typeface="Gill Sans Nova"/>
                <a:ea typeface="Calibri"/>
                <a:cs typeface="Calibri"/>
                <a:sym typeface="Calibri"/>
              </a:rPr>
              <a:t>Dementia Risk Factors</a:t>
            </a:r>
            <a:endParaRPr lang="en-US" sz="4200" b="0" i="0" u="none" strike="noStrike" cap="none">
              <a:solidFill>
                <a:srgbClr val="FFFFFF"/>
              </a:solidFill>
              <a:latin typeface="Gill Sans Nova"/>
              <a:ea typeface="Calibri"/>
              <a:cs typeface="Calibri"/>
            </a:endParaRPr>
          </a:p>
        </p:txBody>
      </p:sp>
      <p:sp>
        <p:nvSpPr>
          <p:cNvPr id="452" name="Google Shape;452;p54">
            <a:extLst>
              <a:ext uri="{FF2B5EF4-FFF2-40B4-BE49-F238E27FC236}">
                <a16:creationId xmlns:a16="http://schemas.microsoft.com/office/drawing/2014/main" id="{C83E1E5D-22DA-BBB0-B5C4-AB4B31742419}"/>
              </a:ext>
            </a:extLst>
          </p:cNvPr>
          <p:cNvSpPr txBox="1"/>
          <p:nvPr/>
        </p:nvSpPr>
        <p:spPr>
          <a:xfrm>
            <a:off x="233327" y="1646514"/>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455" name="Google Shape;455;p54">
            <a:extLst>
              <a:ext uri="{FF2B5EF4-FFF2-40B4-BE49-F238E27FC236}">
                <a16:creationId xmlns:a16="http://schemas.microsoft.com/office/drawing/2014/main" id="{1FDF535C-6CD4-D60D-F596-CF88E1AAA843}"/>
              </a:ext>
            </a:extLst>
          </p:cNvPr>
          <p:cNvSpPr txBox="1"/>
          <p:nvPr/>
        </p:nvSpPr>
        <p:spPr>
          <a:xfrm>
            <a:off x="9727050" y="6335375"/>
            <a:ext cx="2250600" cy="36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2"/>
                </a:solidFill>
              </a:rPr>
              <a:t>Livingston et al, 2024</a:t>
            </a:r>
            <a:endParaRPr sz="1600">
              <a:solidFill>
                <a:schemeClr val="dk2"/>
              </a:solidFill>
            </a:endParaRPr>
          </a:p>
        </p:txBody>
      </p:sp>
      <p:pic>
        <p:nvPicPr>
          <p:cNvPr id="3" name="Picture 2">
            <a:extLst>
              <a:ext uri="{FF2B5EF4-FFF2-40B4-BE49-F238E27FC236}">
                <a16:creationId xmlns:a16="http://schemas.microsoft.com/office/drawing/2014/main" id="{5971E447-5773-66AF-C922-0E6290E189DB}"/>
              </a:ext>
            </a:extLst>
          </p:cNvPr>
          <p:cNvPicPr>
            <a:picLocks noChangeAspect="1"/>
          </p:cNvPicPr>
          <p:nvPr/>
        </p:nvPicPr>
        <p:blipFill>
          <a:blip r:embed="rId3"/>
          <a:stretch>
            <a:fillRect/>
          </a:stretch>
        </p:blipFill>
        <p:spPr>
          <a:xfrm>
            <a:off x="3677466" y="1646514"/>
            <a:ext cx="5058481" cy="4848902"/>
          </a:xfrm>
          <a:prstGeom prst="rect">
            <a:avLst/>
          </a:prstGeom>
        </p:spPr>
      </p:pic>
      <p:pic>
        <p:nvPicPr>
          <p:cNvPr id="4" name="Google Shape;124;g3de8c90161c_3_92" descr="Maine Council on Aging">
            <a:extLst>
              <a:ext uri="{FF2B5EF4-FFF2-40B4-BE49-F238E27FC236}">
                <a16:creationId xmlns:a16="http://schemas.microsoft.com/office/drawing/2014/main" id="{7E67BA73-D3AE-A13F-E08A-B24045790073}"/>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extLst>
      <p:ext uri="{BB962C8B-B14F-4D97-AF65-F5344CB8AC3E}">
        <p14:creationId xmlns:p14="http://schemas.microsoft.com/office/powerpoint/2010/main" val="64161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9">
          <a:extLst>
            <a:ext uri="{FF2B5EF4-FFF2-40B4-BE49-F238E27FC236}">
              <a16:creationId xmlns:a16="http://schemas.microsoft.com/office/drawing/2014/main" id="{E1FF9926-07C1-684F-3A96-4D62385F3A19}"/>
            </a:ext>
          </a:extLst>
        </p:cNvPr>
        <p:cNvGrpSpPr/>
        <p:nvPr/>
      </p:nvGrpSpPr>
      <p:grpSpPr>
        <a:xfrm>
          <a:off x="0" y="0"/>
          <a:ext cx="0" cy="0"/>
          <a:chOff x="0" y="0"/>
          <a:chExt cx="0" cy="0"/>
        </a:xfrm>
      </p:grpSpPr>
      <p:sp>
        <p:nvSpPr>
          <p:cNvPr id="450" name="Google Shape;450;p54">
            <a:extLst>
              <a:ext uri="{FF2B5EF4-FFF2-40B4-BE49-F238E27FC236}">
                <a16:creationId xmlns:a16="http://schemas.microsoft.com/office/drawing/2014/main" id="{72E9963F-A376-52D9-B272-189229D89DF4}"/>
              </a:ext>
            </a:extLst>
          </p:cNvPr>
          <p:cNvSpPr/>
          <p:nvPr/>
        </p:nvSpPr>
        <p:spPr>
          <a:xfrm>
            <a:off x="-1666" y="900"/>
            <a:ext cx="12190441" cy="795442"/>
          </a:xfrm>
          <a:prstGeom prst="rect">
            <a:avLst/>
          </a:prstGeom>
          <a:solidFill>
            <a:srgbClr val="0070C0"/>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a:solidFill>
                  <a:srgbClr val="FFFFFF"/>
                </a:solidFill>
                <a:latin typeface="Gill Sans Nova"/>
                <a:ea typeface="Calibri"/>
                <a:cs typeface="Times New Roman"/>
                <a:sym typeface="Calibri"/>
              </a:rPr>
              <a:t>Dementia Risk Factors</a:t>
            </a:r>
            <a:endParaRPr lang="en-US" sz="4200" b="0" i="0" u="none" strike="noStrike" cap="none">
              <a:solidFill>
                <a:srgbClr val="FFFFFF"/>
              </a:solidFill>
              <a:latin typeface="Gill Sans Nova"/>
              <a:ea typeface="Calibri"/>
              <a:cs typeface="Times New Roman"/>
            </a:endParaRPr>
          </a:p>
        </p:txBody>
      </p:sp>
      <p:sp>
        <p:nvSpPr>
          <p:cNvPr id="452" name="Google Shape;452;p54">
            <a:extLst>
              <a:ext uri="{FF2B5EF4-FFF2-40B4-BE49-F238E27FC236}">
                <a16:creationId xmlns:a16="http://schemas.microsoft.com/office/drawing/2014/main" id="{A5EFEC4E-BB44-4BE7-4982-A09338693015}"/>
              </a:ext>
            </a:extLst>
          </p:cNvPr>
          <p:cNvSpPr txBox="1"/>
          <p:nvPr/>
        </p:nvSpPr>
        <p:spPr>
          <a:xfrm>
            <a:off x="233327" y="1646514"/>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455" name="Google Shape;455;p54">
            <a:extLst>
              <a:ext uri="{FF2B5EF4-FFF2-40B4-BE49-F238E27FC236}">
                <a16:creationId xmlns:a16="http://schemas.microsoft.com/office/drawing/2014/main" id="{DBC72617-7449-D7C1-7811-BBE86ED46150}"/>
              </a:ext>
            </a:extLst>
          </p:cNvPr>
          <p:cNvSpPr txBox="1"/>
          <p:nvPr/>
        </p:nvSpPr>
        <p:spPr>
          <a:xfrm>
            <a:off x="9727050" y="6335375"/>
            <a:ext cx="2250600" cy="36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2"/>
                </a:solidFill>
              </a:rPr>
              <a:t>Livingston et al, 2024</a:t>
            </a:r>
            <a:endParaRPr sz="1600">
              <a:solidFill>
                <a:schemeClr val="dk2"/>
              </a:solidFill>
            </a:endParaRPr>
          </a:p>
        </p:txBody>
      </p:sp>
      <p:pic>
        <p:nvPicPr>
          <p:cNvPr id="3" name="Picture 2">
            <a:extLst>
              <a:ext uri="{FF2B5EF4-FFF2-40B4-BE49-F238E27FC236}">
                <a16:creationId xmlns:a16="http://schemas.microsoft.com/office/drawing/2014/main" id="{C4A0A988-27E5-0941-80CB-38A71AEEFD83}"/>
              </a:ext>
            </a:extLst>
          </p:cNvPr>
          <p:cNvPicPr>
            <a:picLocks noChangeAspect="1"/>
          </p:cNvPicPr>
          <p:nvPr/>
        </p:nvPicPr>
        <p:blipFill>
          <a:blip r:embed="rId3"/>
          <a:stretch>
            <a:fillRect/>
          </a:stretch>
        </p:blipFill>
        <p:spPr>
          <a:xfrm>
            <a:off x="3374645" y="1643600"/>
            <a:ext cx="5439534" cy="4477375"/>
          </a:xfrm>
          <a:prstGeom prst="rect">
            <a:avLst/>
          </a:prstGeom>
        </p:spPr>
      </p:pic>
      <p:pic>
        <p:nvPicPr>
          <p:cNvPr id="4" name="Google Shape;124;g3de8c90161c_3_92" descr="Maine Council on Aging">
            <a:extLst>
              <a:ext uri="{FF2B5EF4-FFF2-40B4-BE49-F238E27FC236}">
                <a16:creationId xmlns:a16="http://schemas.microsoft.com/office/drawing/2014/main" id="{5243A2B8-F901-9BC7-A00F-05720288B3AA}"/>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extLst>
      <p:ext uri="{BB962C8B-B14F-4D97-AF65-F5344CB8AC3E}">
        <p14:creationId xmlns:p14="http://schemas.microsoft.com/office/powerpoint/2010/main" val="325826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3de8c90161c_3_19"/>
          <p:cNvSpPr/>
          <p:nvPr/>
        </p:nvSpPr>
        <p:spPr>
          <a:xfrm>
            <a:off x="-7752" y="-3724"/>
            <a:ext cx="12196527" cy="801527"/>
          </a:xfrm>
          <a:prstGeom prst="rect">
            <a:avLst/>
          </a:prstGeom>
          <a:solidFill>
            <a:srgbClr val="0070C0"/>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a:solidFill>
                  <a:srgbClr val="FFFFFF"/>
                </a:solidFill>
                <a:latin typeface="Gill Sans Nova"/>
                <a:ea typeface="Calibri"/>
                <a:cs typeface="Calibri"/>
                <a:sym typeface="Calibri"/>
              </a:rPr>
              <a:t>Group Work</a:t>
            </a:r>
            <a:endParaRPr lang="en-US" sz="4200" b="0" i="0" u="none" strike="noStrike" cap="none">
              <a:solidFill>
                <a:srgbClr val="FFFFFF"/>
              </a:solidFill>
              <a:latin typeface="Gill Sans Nova"/>
              <a:ea typeface="Calibri"/>
              <a:cs typeface="Calibri"/>
            </a:endParaRPr>
          </a:p>
        </p:txBody>
      </p:sp>
      <p:sp>
        <p:nvSpPr>
          <p:cNvPr id="464" name="Google Shape;464;g3de8c90161c_3_19"/>
          <p:cNvSpPr txBox="1"/>
          <p:nvPr/>
        </p:nvSpPr>
        <p:spPr>
          <a:xfrm>
            <a:off x="1203145" y="1425595"/>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16369E35-1918-8D1C-93D7-A342E8FAD484}"/>
              </a:ext>
            </a:extLst>
          </p:cNvPr>
          <p:cNvSpPr txBox="1"/>
          <p:nvPr/>
        </p:nvSpPr>
        <p:spPr>
          <a:xfrm>
            <a:off x="532929" y="1296998"/>
            <a:ext cx="4039964" cy="5139869"/>
          </a:xfrm>
          <a:prstGeom prst="rect">
            <a:avLst/>
          </a:prstGeom>
          <a:noFill/>
        </p:spPr>
        <p:txBody>
          <a:bodyPr wrap="square" rtlCol="0">
            <a:spAutoFit/>
          </a:bodyPr>
          <a:lstStyle/>
          <a:p>
            <a:r>
              <a:rPr lang="en-US" sz="2000"/>
              <a:t>Early Life</a:t>
            </a:r>
          </a:p>
          <a:p>
            <a:r>
              <a:rPr lang="en-US" sz="2000"/>
              <a:t>1) Less Education</a:t>
            </a:r>
          </a:p>
          <a:p>
            <a:endParaRPr lang="en-US" sz="2000"/>
          </a:p>
          <a:p>
            <a:r>
              <a:rPr lang="en-US" sz="2000"/>
              <a:t>Midlife</a:t>
            </a:r>
          </a:p>
          <a:p>
            <a:r>
              <a:rPr lang="en-US" sz="2000"/>
              <a:t>2) Hearing Loss</a:t>
            </a:r>
          </a:p>
          <a:p>
            <a:r>
              <a:rPr lang="en-US" sz="2000"/>
              <a:t>3) High LDL Cholesterol</a:t>
            </a:r>
          </a:p>
          <a:p>
            <a:r>
              <a:rPr lang="en-US" sz="2000"/>
              <a:t>4) Depression</a:t>
            </a:r>
          </a:p>
          <a:p>
            <a:r>
              <a:rPr lang="en-US" sz="2000"/>
              <a:t>5) Traumatic Brain Injury</a:t>
            </a:r>
          </a:p>
          <a:p>
            <a:r>
              <a:rPr lang="en-US" sz="2000"/>
              <a:t>6) Physical Inactivity</a:t>
            </a:r>
          </a:p>
          <a:p>
            <a:r>
              <a:rPr lang="en-US" sz="2000"/>
              <a:t>7) Diabetes</a:t>
            </a:r>
          </a:p>
          <a:p>
            <a:r>
              <a:rPr lang="en-US" sz="2000"/>
              <a:t>8) Hypertension</a:t>
            </a:r>
          </a:p>
          <a:p>
            <a:endParaRPr lang="en-US" sz="2000"/>
          </a:p>
          <a:p>
            <a:r>
              <a:rPr lang="en-US" sz="2000"/>
              <a:t>Late life</a:t>
            </a:r>
          </a:p>
          <a:p>
            <a:r>
              <a:rPr lang="en-US" sz="2000"/>
              <a:t>9) Social Isolation</a:t>
            </a:r>
          </a:p>
          <a:p>
            <a:r>
              <a:rPr lang="en-US" sz="2000"/>
              <a:t>10) Visual Loss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27169832-ED67-B898-274D-B69D0D2C7258}"/>
              </a:ext>
            </a:extLst>
          </p:cNvPr>
          <p:cNvSpPr txBox="1"/>
          <p:nvPr/>
        </p:nvSpPr>
        <p:spPr>
          <a:xfrm>
            <a:off x="6093322" y="2388965"/>
            <a:ext cx="6142181" cy="307777"/>
          </a:xfrm>
          <a:prstGeom prst="rect">
            <a:avLst/>
          </a:prstGeom>
          <a:noFill/>
        </p:spPr>
        <p:txBody>
          <a:bodyPr wrap="square" lIns="91440" tIns="45720" rIns="91440" bIns="45720" rtlCol="0" anchor="t">
            <a:spAutoFit/>
          </a:bodyPr>
          <a:lstStyle/>
          <a:p>
            <a:r>
              <a:rPr lang="en-US"/>
              <a:t> </a:t>
            </a:r>
          </a:p>
        </p:txBody>
      </p:sp>
      <p:pic>
        <p:nvPicPr>
          <p:cNvPr id="5" name="Google Shape;124;g3de8c90161c_3_92" descr="Maine Council on Aging">
            <a:extLst>
              <a:ext uri="{FF2B5EF4-FFF2-40B4-BE49-F238E27FC236}">
                <a16:creationId xmlns:a16="http://schemas.microsoft.com/office/drawing/2014/main" id="{0B59B199-9AE8-2305-953B-89FB3023EC3E}"/>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pic>
        <p:nvPicPr>
          <p:cNvPr id="2" name="Picture 1" descr="A group of white papers with black question marks&#10;&#10;AI-generated content may be incorrect.">
            <a:extLst>
              <a:ext uri="{FF2B5EF4-FFF2-40B4-BE49-F238E27FC236}">
                <a16:creationId xmlns:a16="http://schemas.microsoft.com/office/drawing/2014/main" id="{8412FDF4-2849-6DA9-1F4A-A5A776D97C16}"/>
              </a:ext>
            </a:extLst>
          </p:cNvPr>
          <p:cNvPicPr>
            <a:picLocks noChangeAspect="1"/>
          </p:cNvPicPr>
          <p:nvPr/>
        </p:nvPicPr>
        <p:blipFill>
          <a:blip r:embed="rId4"/>
          <a:stretch>
            <a:fillRect/>
          </a:stretch>
        </p:blipFill>
        <p:spPr>
          <a:xfrm>
            <a:off x="4400820" y="1299934"/>
            <a:ext cx="6997947" cy="471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a:extLst>
            <a:ext uri="{FF2B5EF4-FFF2-40B4-BE49-F238E27FC236}">
              <a16:creationId xmlns:a16="http://schemas.microsoft.com/office/drawing/2014/main" id="{FD3897F0-0341-CF46-CD19-6DEEE018D088}"/>
            </a:ext>
          </a:extLst>
        </p:cNvPr>
        <p:cNvGrpSpPr/>
        <p:nvPr/>
      </p:nvGrpSpPr>
      <p:grpSpPr>
        <a:xfrm>
          <a:off x="0" y="0"/>
          <a:ext cx="0" cy="0"/>
          <a:chOff x="0" y="0"/>
          <a:chExt cx="0" cy="0"/>
        </a:xfrm>
      </p:grpSpPr>
      <p:sp>
        <p:nvSpPr>
          <p:cNvPr id="462" name="Google Shape;462;g3de8c90161c_3_19">
            <a:extLst>
              <a:ext uri="{FF2B5EF4-FFF2-40B4-BE49-F238E27FC236}">
                <a16:creationId xmlns:a16="http://schemas.microsoft.com/office/drawing/2014/main" id="{2632947E-BEF8-D5DB-C51A-D7A8081B3ABC}"/>
              </a:ext>
            </a:extLst>
          </p:cNvPr>
          <p:cNvSpPr/>
          <p:nvPr/>
        </p:nvSpPr>
        <p:spPr>
          <a:xfrm>
            <a:off x="-7752" y="900"/>
            <a:ext cx="12196527" cy="795442"/>
          </a:xfrm>
          <a:prstGeom prst="rect">
            <a:avLst/>
          </a:prstGeom>
          <a:solidFill>
            <a:srgbClr val="0070C0"/>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a:solidFill>
                  <a:srgbClr val="FFFFFF"/>
                </a:solidFill>
                <a:latin typeface="Gill Sans Nova"/>
                <a:ea typeface="Calibri"/>
                <a:cs typeface="Calibri"/>
                <a:sym typeface="Calibri"/>
              </a:rPr>
              <a:t>Group Prompts</a:t>
            </a:r>
            <a:endParaRPr lang="en-US" sz="4200" b="0" i="0" u="none" strike="noStrike" cap="none">
              <a:solidFill>
                <a:srgbClr val="FFFFFF"/>
              </a:solidFill>
              <a:latin typeface="Gill Sans Nova"/>
              <a:ea typeface="Calibri"/>
              <a:cs typeface="Calibri"/>
            </a:endParaRPr>
          </a:p>
        </p:txBody>
      </p:sp>
      <p:sp>
        <p:nvSpPr>
          <p:cNvPr id="464" name="Google Shape;464;g3de8c90161c_3_19">
            <a:extLst>
              <a:ext uri="{FF2B5EF4-FFF2-40B4-BE49-F238E27FC236}">
                <a16:creationId xmlns:a16="http://schemas.microsoft.com/office/drawing/2014/main" id="{923C0011-9670-2C4A-5733-94A7C1F16CDA}"/>
              </a:ext>
            </a:extLst>
          </p:cNvPr>
          <p:cNvSpPr txBox="1"/>
          <p:nvPr/>
        </p:nvSpPr>
        <p:spPr>
          <a:xfrm>
            <a:off x="1203145" y="1425595"/>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51F3B76F-F7CE-B349-52B4-F84ADD9F3CCA}"/>
              </a:ext>
            </a:extLst>
          </p:cNvPr>
          <p:cNvSpPr txBox="1"/>
          <p:nvPr/>
        </p:nvSpPr>
        <p:spPr>
          <a:xfrm>
            <a:off x="615661" y="1765123"/>
            <a:ext cx="5457685" cy="2395336"/>
          </a:xfrm>
          <a:prstGeom prst="rect">
            <a:avLst/>
          </a:prstGeom>
          <a:noFill/>
        </p:spPr>
        <p:txBody>
          <a:bodyPr wrap="square" lIns="91440" tIns="45720" rIns="91440" bIns="45720" rtlCol="0" anchor="t">
            <a:spAutoFit/>
          </a:bodyPr>
          <a:lstStyle/>
          <a:p>
            <a:pPr>
              <a:lnSpc>
                <a:spcPct val="150000"/>
              </a:lnSpc>
            </a:pPr>
            <a:r>
              <a:rPr lang="en-US" sz="2800">
                <a:latin typeface="Gill Sans Nova"/>
              </a:rPr>
              <a:t>How would a high functioning age-friendly public health system impact this modifiable risk factor?</a:t>
            </a:r>
            <a:r>
              <a:rPr lang="en-US" sz="2400"/>
              <a:t> </a:t>
            </a:r>
            <a:endParaRPr lang="en-US"/>
          </a:p>
          <a:p>
            <a:pPr marL="285750" indent="-285750">
              <a:lnSpc>
                <a:spcPct val="200000"/>
              </a:lnSpc>
              <a:buFont typeface="Arial" panose="020B0604020202020204" pitchFamily="34" charset="0"/>
              <a:buChar char="•"/>
            </a:pPr>
            <a:endParaRPr lang="en-US"/>
          </a:p>
        </p:txBody>
      </p:sp>
      <p:pic>
        <p:nvPicPr>
          <p:cNvPr id="6" name="Picture 5">
            <a:extLst>
              <a:ext uri="{FF2B5EF4-FFF2-40B4-BE49-F238E27FC236}">
                <a16:creationId xmlns:a16="http://schemas.microsoft.com/office/drawing/2014/main" id="{BAB2461B-AFD1-CDC3-26D7-413CD6FEA1D8}"/>
              </a:ext>
            </a:extLst>
          </p:cNvPr>
          <p:cNvPicPr>
            <a:picLocks noChangeAspect="1"/>
          </p:cNvPicPr>
          <p:nvPr/>
        </p:nvPicPr>
        <p:blipFill>
          <a:blip r:embed="rId3"/>
          <a:stretch>
            <a:fillRect/>
          </a:stretch>
        </p:blipFill>
        <p:spPr>
          <a:xfrm>
            <a:off x="6688514" y="1418057"/>
            <a:ext cx="4642162" cy="4019598"/>
          </a:xfrm>
          <a:prstGeom prst="rect">
            <a:avLst/>
          </a:prstGeom>
        </p:spPr>
      </p:pic>
      <p:pic>
        <p:nvPicPr>
          <p:cNvPr id="4" name="Google Shape;124;g3de8c90161c_3_92" descr="Maine Council on Aging">
            <a:extLst>
              <a:ext uri="{FF2B5EF4-FFF2-40B4-BE49-F238E27FC236}">
                <a16:creationId xmlns:a16="http://schemas.microsoft.com/office/drawing/2014/main" id="{20B56390-74A2-4DCC-C988-D0F3C29C667F}"/>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extLst>
      <p:ext uri="{BB962C8B-B14F-4D97-AF65-F5344CB8AC3E}">
        <p14:creationId xmlns:p14="http://schemas.microsoft.com/office/powerpoint/2010/main" val="236126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1">
          <a:extLst>
            <a:ext uri="{FF2B5EF4-FFF2-40B4-BE49-F238E27FC236}">
              <a16:creationId xmlns:a16="http://schemas.microsoft.com/office/drawing/2014/main" id="{91CC15DC-339A-A9D1-625C-8D1AB3453221}"/>
            </a:ext>
          </a:extLst>
        </p:cNvPr>
        <p:cNvGrpSpPr/>
        <p:nvPr/>
      </p:nvGrpSpPr>
      <p:grpSpPr>
        <a:xfrm>
          <a:off x="0" y="0"/>
          <a:ext cx="0" cy="0"/>
          <a:chOff x="0" y="0"/>
          <a:chExt cx="0" cy="0"/>
        </a:xfrm>
      </p:grpSpPr>
      <p:sp>
        <p:nvSpPr>
          <p:cNvPr id="462" name="Google Shape;462;g3de8c90161c_3_19">
            <a:extLst>
              <a:ext uri="{FF2B5EF4-FFF2-40B4-BE49-F238E27FC236}">
                <a16:creationId xmlns:a16="http://schemas.microsoft.com/office/drawing/2014/main" id="{B2C6B84E-0C22-6926-6141-4DECE1B89233}"/>
              </a:ext>
            </a:extLst>
          </p:cNvPr>
          <p:cNvSpPr/>
          <p:nvPr/>
        </p:nvSpPr>
        <p:spPr>
          <a:xfrm>
            <a:off x="-7752" y="900"/>
            <a:ext cx="12196527" cy="795442"/>
          </a:xfrm>
          <a:prstGeom prst="rect">
            <a:avLst/>
          </a:prstGeom>
          <a:solidFill>
            <a:srgbClr val="0070C0"/>
          </a:solidFill>
          <a:ln>
            <a:noFill/>
          </a:ln>
        </p:spPr>
        <p:txBody>
          <a:bodyPr spcFirstLastPara="1" wrap="square" lIns="91400" tIns="45675" rIns="91400" bIns="45675" anchor="ctr" anchorCtr="0">
            <a:noAutofit/>
          </a:bodyPr>
          <a:lstStyle/>
          <a:p>
            <a:pPr algn="ctr"/>
            <a:r>
              <a:rPr lang="en-US" sz="4200">
                <a:solidFill>
                  <a:srgbClr val="FFFFFF"/>
                </a:solidFill>
                <a:latin typeface="Gill Sans Nova"/>
                <a:ea typeface="Calibri"/>
                <a:cs typeface="Calibri"/>
                <a:sym typeface="Calibri"/>
              </a:rPr>
              <a:t>Report Out</a:t>
            </a:r>
            <a:endParaRPr lang="en-US"/>
          </a:p>
        </p:txBody>
      </p:sp>
      <p:sp>
        <p:nvSpPr>
          <p:cNvPr id="464" name="Google Shape;464;g3de8c90161c_3_19">
            <a:extLst>
              <a:ext uri="{FF2B5EF4-FFF2-40B4-BE49-F238E27FC236}">
                <a16:creationId xmlns:a16="http://schemas.microsoft.com/office/drawing/2014/main" id="{3B52BBD3-DF6A-1077-72A4-6003FBBC0DE9}"/>
              </a:ext>
            </a:extLst>
          </p:cNvPr>
          <p:cNvSpPr txBox="1"/>
          <p:nvPr/>
        </p:nvSpPr>
        <p:spPr>
          <a:xfrm>
            <a:off x="1203145" y="1425595"/>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391CBB4B-6B7A-450D-8635-A2D2FCAF70AC}"/>
              </a:ext>
            </a:extLst>
          </p:cNvPr>
          <p:cNvSpPr txBox="1"/>
          <p:nvPr/>
        </p:nvSpPr>
        <p:spPr>
          <a:xfrm>
            <a:off x="615661" y="1765123"/>
            <a:ext cx="5457685" cy="2395336"/>
          </a:xfrm>
          <a:prstGeom prst="rect">
            <a:avLst/>
          </a:prstGeom>
          <a:noFill/>
        </p:spPr>
        <p:txBody>
          <a:bodyPr wrap="square" lIns="91440" tIns="45720" rIns="91440" bIns="45720" rtlCol="0" anchor="t">
            <a:spAutoFit/>
          </a:bodyPr>
          <a:lstStyle/>
          <a:p>
            <a:pPr>
              <a:lnSpc>
                <a:spcPct val="150000"/>
              </a:lnSpc>
            </a:pPr>
            <a:r>
              <a:rPr lang="en-US" sz="2800">
                <a:latin typeface="Gill Sans Nova"/>
              </a:rPr>
              <a:t>How would a high functioning age-friendly public health system impact this modifiable risk factor?</a:t>
            </a:r>
            <a:r>
              <a:rPr lang="en-US" sz="2800"/>
              <a:t> </a:t>
            </a:r>
          </a:p>
          <a:p>
            <a:pPr marL="285750" indent="-285750">
              <a:lnSpc>
                <a:spcPct val="200000"/>
              </a:lnSpc>
              <a:buFont typeface="Arial" panose="020B0604020202020204" pitchFamily="34" charset="0"/>
              <a:buChar char="•"/>
            </a:pPr>
            <a:endParaRPr lang="en-US"/>
          </a:p>
        </p:txBody>
      </p:sp>
      <p:pic>
        <p:nvPicPr>
          <p:cNvPr id="6" name="Picture 5">
            <a:extLst>
              <a:ext uri="{FF2B5EF4-FFF2-40B4-BE49-F238E27FC236}">
                <a16:creationId xmlns:a16="http://schemas.microsoft.com/office/drawing/2014/main" id="{58C2B1FC-5B4E-3482-B327-B03B42D9C238}"/>
              </a:ext>
            </a:extLst>
          </p:cNvPr>
          <p:cNvPicPr>
            <a:picLocks noChangeAspect="1"/>
          </p:cNvPicPr>
          <p:nvPr/>
        </p:nvPicPr>
        <p:blipFill>
          <a:blip r:embed="rId3"/>
          <a:stretch>
            <a:fillRect/>
          </a:stretch>
        </p:blipFill>
        <p:spPr>
          <a:xfrm>
            <a:off x="6688514" y="1418057"/>
            <a:ext cx="4642162" cy="4019598"/>
          </a:xfrm>
          <a:prstGeom prst="rect">
            <a:avLst/>
          </a:prstGeom>
        </p:spPr>
      </p:pic>
      <p:pic>
        <p:nvPicPr>
          <p:cNvPr id="4" name="Google Shape;124;g3de8c90161c_3_92" descr="Maine Council on Aging">
            <a:extLst>
              <a:ext uri="{FF2B5EF4-FFF2-40B4-BE49-F238E27FC236}">
                <a16:creationId xmlns:a16="http://schemas.microsoft.com/office/drawing/2014/main" id="{88B5B65C-3E54-DAA2-555A-2E49168204B6}"/>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extLst>
      <p:ext uri="{BB962C8B-B14F-4D97-AF65-F5344CB8AC3E}">
        <p14:creationId xmlns:p14="http://schemas.microsoft.com/office/powerpoint/2010/main" val="147554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495"/>
        <p:cNvGrpSpPr/>
        <p:nvPr/>
      </p:nvGrpSpPr>
      <p:grpSpPr>
        <a:xfrm>
          <a:off x="0" y="0"/>
          <a:ext cx="0" cy="0"/>
          <a:chOff x="0" y="0"/>
          <a:chExt cx="0" cy="0"/>
        </a:xfrm>
      </p:grpSpPr>
      <p:sp>
        <p:nvSpPr>
          <p:cNvPr id="496" name="Google Shape;496;p43"/>
          <p:cNvSpPr txBox="1">
            <a:spLocks noGrp="1"/>
          </p:cNvSpPr>
          <p:nvPr>
            <p:ph type="title" idx="4294967295"/>
          </p:nvPr>
        </p:nvSpPr>
        <p:spPr>
          <a:xfrm>
            <a:off x="2668265" y="4558479"/>
            <a:ext cx="4577013" cy="1065568"/>
          </a:xfrm>
          <a:prstGeom prst="rect">
            <a:avLst/>
          </a:prstGeom>
          <a:noFill/>
          <a:ln>
            <a:noFill/>
          </a:ln>
        </p:spPr>
        <p:txBody>
          <a:bodyPr spcFirstLastPara="1" wrap="square" lIns="91400" tIns="45700" rIns="91400" bIns="45700" anchor="b" anchorCtr="0">
            <a:normAutofit/>
          </a:bodyPr>
          <a:lstStyle/>
          <a:p>
            <a:pPr marL="0" lvl="0" indent="0" algn="ctr" rtl="0">
              <a:lnSpc>
                <a:spcPct val="85000"/>
              </a:lnSpc>
              <a:spcBef>
                <a:spcPts val="0"/>
              </a:spcBef>
              <a:spcAft>
                <a:spcPts val="0"/>
              </a:spcAft>
              <a:buClr>
                <a:schemeClr val="dk1"/>
              </a:buClr>
              <a:buSzPts val="6000"/>
              <a:buFont typeface="Calibri"/>
              <a:buNone/>
            </a:pPr>
            <a:r>
              <a:rPr lang="en-US" sz="4799">
                <a:solidFill>
                  <a:srgbClr val="FFFFFF"/>
                </a:solidFill>
              </a:rPr>
              <a:t>Thank you! </a:t>
            </a:r>
            <a:endParaRPr sz="4799">
              <a:solidFill>
                <a:srgbClr val="FFFFFF"/>
              </a:solidFill>
            </a:endParaRPr>
          </a:p>
        </p:txBody>
      </p:sp>
      <p:sp>
        <p:nvSpPr>
          <p:cNvPr id="497" name="Google Shape;497;p43"/>
          <p:cNvSpPr/>
          <p:nvPr/>
        </p:nvSpPr>
        <p:spPr>
          <a:xfrm>
            <a:off x="6771872" y="1403150"/>
            <a:ext cx="4452971" cy="3401398"/>
          </a:xfrm>
          <a:prstGeom prst="wedgeEllipseCallout">
            <a:avLst>
              <a:gd name="adj1" fmla="val -49726"/>
              <a:gd name="adj2" fmla="val 51145"/>
            </a:avLst>
          </a:prstGeom>
          <a:solidFill>
            <a:schemeClr val="lt1"/>
          </a:solidFill>
          <a:ln w="12700" cap="flat" cmpd="sng">
            <a:solidFill>
              <a:srgbClr val="000000"/>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999"/>
              <a:buFont typeface="Arial"/>
              <a:buNone/>
            </a:pPr>
            <a:r>
              <a:rPr lang="en-US" sz="3999" b="0" i="0" u="none" strike="noStrike" cap="none">
                <a:solidFill>
                  <a:schemeClr val="dk1"/>
                </a:solidFill>
                <a:latin typeface="Calibri"/>
                <a:ea typeface="Calibri"/>
                <a:cs typeface="Calibri"/>
                <a:sym typeface="Calibri"/>
              </a:rPr>
              <a:t>Questions?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g3de8c90161c_3_6"/>
          <p:cNvPicPr preferRelativeResize="0"/>
          <p:nvPr/>
        </p:nvPicPr>
        <p:blipFill rotWithShape="1">
          <a:blip r:embed="rId3">
            <a:alphaModFix/>
          </a:blip>
          <a:srcRect/>
          <a:stretch/>
        </p:blipFill>
        <p:spPr>
          <a:xfrm>
            <a:off x="10493874" y="5145177"/>
            <a:ext cx="1658510" cy="1712822"/>
          </a:xfrm>
          <a:prstGeom prst="rect">
            <a:avLst/>
          </a:prstGeom>
          <a:noFill/>
          <a:ln>
            <a:noFill/>
          </a:ln>
        </p:spPr>
      </p:pic>
      <p:sp>
        <p:nvSpPr>
          <p:cNvPr id="479" name="Google Shape;479;g3de8c90161c_3_6"/>
          <p:cNvSpPr/>
          <p:nvPr/>
        </p:nvSpPr>
        <p:spPr>
          <a:xfrm>
            <a:off x="-7752" y="900"/>
            <a:ext cx="12196527" cy="795442"/>
          </a:xfrm>
          <a:prstGeom prst="rect">
            <a:avLst/>
          </a:prstGeom>
          <a:solidFill>
            <a:srgbClr val="0070C0"/>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b="0" i="0" u="none" strike="noStrike" cap="none">
                <a:solidFill>
                  <a:srgbClr val="FFFFFF"/>
                </a:solidFill>
                <a:latin typeface="Calibri"/>
                <a:ea typeface="Calibri"/>
                <a:cs typeface="Calibri"/>
                <a:sym typeface="Calibri"/>
              </a:rPr>
              <a:t>Age+ ME – How to Join the Movement</a:t>
            </a:r>
            <a:endParaRPr sz="4200" b="0" i="0" u="none" strike="noStrike" cap="none">
              <a:solidFill>
                <a:srgbClr val="FFFFFF"/>
              </a:solidFill>
              <a:latin typeface="Calibri"/>
              <a:ea typeface="Calibri"/>
              <a:cs typeface="Calibri"/>
              <a:sym typeface="Calibri"/>
            </a:endParaRPr>
          </a:p>
        </p:txBody>
      </p:sp>
      <p:sp>
        <p:nvSpPr>
          <p:cNvPr id="481" name="Google Shape;481;g3de8c90161c_3_6"/>
          <p:cNvSpPr txBox="1"/>
          <p:nvPr/>
        </p:nvSpPr>
        <p:spPr>
          <a:xfrm>
            <a:off x="333238" y="1113461"/>
            <a:ext cx="11344800" cy="5416726"/>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Maine is the first state in the country to launch a statewide initiative to end ageism.  Join us through one of our programs or bring us into your work.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457200" indent="-457200">
              <a:buSzPts val="2800"/>
              <a:buFont typeface="Arial"/>
              <a:buChar char="•"/>
            </a:pPr>
            <a:r>
              <a:rPr lang="en-US" sz="2800" b="1" i="0" u="none" strike="noStrike" cap="none">
                <a:solidFill>
                  <a:srgbClr val="000000"/>
                </a:solidFill>
                <a:latin typeface="Calibri"/>
                <a:ea typeface="Calibri"/>
                <a:cs typeface="Calibri"/>
                <a:sym typeface="Calibri"/>
              </a:rPr>
              <a:t>Leadership Exchange on Ageism </a:t>
            </a:r>
            <a:endParaRPr lang="en-US" sz="2800">
              <a:latin typeface="Calibri"/>
              <a:ea typeface="Calibri"/>
              <a:cs typeface="Calibri"/>
              <a:sym typeface="Calibri"/>
            </a:endParaRPr>
          </a:p>
          <a:p>
            <a:pPr marL="457200" marR="0" lvl="0" indent="-457200" algn="l">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Calibri"/>
                <a:ea typeface="Calibri"/>
                <a:cs typeface="Calibri"/>
                <a:sym typeface="Calibri"/>
              </a:rPr>
              <a:t>Disrupting Ageism Intensive</a:t>
            </a:r>
            <a:endParaRPr lang="en-US" sz="2800" i="0" u="none" strike="noStrike" cap="none">
              <a:solidFill>
                <a:srgbClr val="000000"/>
              </a:solidFill>
              <a:latin typeface="Calibri"/>
              <a:ea typeface="Calibri"/>
              <a:cs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Calibri"/>
                <a:ea typeface="Calibri"/>
                <a:cs typeface="Calibri"/>
                <a:sym typeface="Calibri"/>
              </a:rPr>
              <a:t>Power in Aging Presentations </a:t>
            </a:r>
            <a:endParaRPr lang="en-US" sz="2800" i="0" u="none" strike="noStrike" cap="none">
              <a:solidFill>
                <a:srgbClr val="000000"/>
              </a:solidFill>
              <a:latin typeface="Calibri"/>
              <a:ea typeface="Calibri"/>
              <a:cs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Calibri"/>
                <a:ea typeface="Calibri"/>
                <a:cs typeface="Calibri"/>
                <a:sym typeface="Calibri"/>
              </a:rPr>
              <a:t>Reducing Ageism in Employment </a:t>
            </a:r>
            <a:endParaRPr lang="en-US" sz="2800" b="0" i="0" u="none" strike="noStrike" cap="none">
              <a:solidFill>
                <a:srgbClr val="000000"/>
              </a:solidFill>
              <a:latin typeface="Calibri"/>
              <a:ea typeface="Calibri"/>
              <a:cs typeface="Calibri"/>
            </a:endParaRPr>
          </a:p>
          <a:p>
            <a:pPr marL="457200" indent="-457200">
              <a:buSzPts val="2800"/>
              <a:buFont typeface="Arial"/>
              <a:buChar char="•"/>
            </a:pPr>
            <a:r>
              <a:rPr lang="en-US" sz="2800" b="1" i="0" u="none" strike="noStrike" cap="none">
                <a:solidFill>
                  <a:srgbClr val="000000"/>
                </a:solidFill>
                <a:latin typeface="Calibri"/>
                <a:ea typeface="Calibri"/>
                <a:cs typeface="Calibri"/>
                <a:sym typeface="Calibri"/>
              </a:rPr>
              <a:t>Reducing Ageism in </a:t>
            </a:r>
            <a:r>
              <a:rPr lang="en-US" sz="2800" b="1">
                <a:latin typeface="Calibri"/>
                <a:ea typeface="Calibri"/>
                <a:cs typeface="Calibri"/>
                <a:sym typeface="Calibri"/>
              </a:rPr>
              <a:t>Healthcare</a:t>
            </a:r>
            <a:endParaRPr lang="en-US">
              <a:ea typeface="Calibri"/>
              <a:sym typeface="Calibri"/>
            </a:endParaRPr>
          </a:p>
          <a:p>
            <a:pPr marL="457200" marR="0" lvl="0" indent="-457200" algn="l">
              <a:lnSpc>
                <a:spcPct val="100000"/>
              </a:lnSpc>
              <a:spcBef>
                <a:spcPts val="0"/>
              </a:spcBef>
              <a:spcAft>
                <a:spcPts val="0"/>
              </a:spcAft>
              <a:buClr>
                <a:srgbClr val="000000"/>
              </a:buClr>
              <a:buSzPts val="2800"/>
              <a:buFont typeface="Arial"/>
              <a:buChar char="•"/>
            </a:pPr>
            <a:r>
              <a:rPr lang="en-US" sz="2800" b="1">
                <a:latin typeface="Calibri"/>
                <a:ea typeface="Calibri"/>
                <a:cs typeface="Calibri"/>
                <a:sym typeface="Calibri"/>
              </a:rPr>
              <a:t>Ageism</a:t>
            </a:r>
            <a:r>
              <a:rPr lang="en-US" sz="2800" b="1" i="0" u="none" strike="noStrike" cap="none">
                <a:solidFill>
                  <a:srgbClr val="000000"/>
                </a:solidFill>
                <a:latin typeface="Calibri"/>
                <a:ea typeface="Calibri"/>
                <a:cs typeface="Calibri"/>
                <a:sym typeface="Calibri"/>
              </a:rPr>
              <a:t> Audits &amp; Technical Assistance available</a:t>
            </a:r>
            <a:endParaRPr/>
          </a:p>
          <a:p>
            <a:endParaRPr lang="en-US" sz="2800" b="1">
              <a:latin typeface="Calibri"/>
              <a:ea typeface="Calibri"/>
              <a:cs typeface="Calibri"/>
              <a:sym typeface="Calibri"/>
            </a:endParaRPr>
          </a:p>
          <a:p>
            <a:pPr marL="0" marR="0" lvl="0" indent="0" algn="l">
              <a:lnSpc>
                <a:spcPct val="100000"/>
              </a:lnSpc>
              <a:spcBef>
                <a:spcPts val="0"/>
              </a:spcBef>
              <a:spcAft>
                <a:spcPts val="0"/>
              </a:spcAft>
              <a:buNone/>
            </a:pPr>
            <a:r>
              <a:rPr lang="en-US" sz="2800" b="1" i="0" u="none" strike="noStrike" cap="none">
                <a:solidFill>
                  <a:srgbClr val="000000"/>
                </a:solidFill>
                <a:latin typeface="Calibri"/>
                <a:ea typeface="Calibri"/>
                <a:cs typeface="Calibri"/>
                <a:sym typeface="Calibri"/>
              </a:rPr>
              <a:t>FMI see: www.Mainecouncilonaging.org/power_in_aging_project/</a:t>
            </a:r>
            <a:endParaRPr sz="2800" b="1" i="0" u="none" strike="noStrike" cap="none">
              <a:solidFill>
                <a:srgbClr val="000000"/>
              </a:solidFill>
              <a:latin typeface="Calibri"/>
              <a:ea typeface="Calibri"/>
              <a:cs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pic>
        <p:nvPicPr>
          <p:cNvPr id="3" name="Google Shape;124;g3de8c90161c_3_92" descr="Maine Council on Aging">
            <a:extLst>
              <a:ext uri="{FF2B5EF4-FFF2-40B4-BE49-F238E27FC236}">
                <a16:creationId xmlns:a16="http://schemas.microsoft.com/office/drawing/2014/main" id="{6FBF2DE8-0E95-E3D0-5567-767E9A2D409D}"/>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9">
          <a:extLst>
            <a:ext uri="{FF2B5EF4-FFF2-40B4-BE49-F238E27FC236}">
              <a16:creationId xmlns:a16="http://schemas.microsoft.com/office/drawing/2014/main" id="{85FB0FD0-80EF-5EFD-EEB9-D4E7B54B87C2}"/>
            </a:ext>
          </a:extLst>
        </p:cNvPr>
        <p:cNvGrpSpPr/>
        <p:nvPr/>
      </p:nvGrpSpPr>
      <p:grpSpPr>
        <a:xfrm>
          <a:off x="0" y="0"/>
          <a:ext cx="0" cy="0"/>
          <a:chOff x="0" y="0"/>
          <a:chExt cx="0" cy="0"/>
        </a:xfrm>
      </p:grpSpPr>
      <p:sp>
        <p:nvSpPr>
          <p:cNvPr id="470" name="Google Shape;470;g3de8c90161c_3_53">
            <a:extLst>
              <a:ext uri="{FF2B5EF4-FFF2-40B4-BE49-F238E27FC236}">
                <a16:creationId xmlns:a16="http://schemas.microsoft.com/office/drawing/2014/main" id="{02079F89-DBE6-AB16-71A4-4EF5BC46E5C5}"/>
              </a:ext>
            </a:extLst>
          </p:cNvPr>
          <p:cNvSpPr/>
          <p:nvPr/>
        </p:nvSpPr>
        <p:spPr>
          <a:xfrm>
            <a:off x="-7752" y="900"/>
            <a:ext cx="12196527" cy="795442"/>
          </a:xfrm>
          <a:prstGeom prst="rect">
            <a:avLst/>
          </a:prstGeom>
          <a:solidFill>
            <a:srgbClr val="0070C0"/>
          </a:solidFill>
          <a:ln>
            <a:noFill/>
          </a:ln>
        </p:spPr>
        <p:txBody>
          <a:bodyPr spcFirstLastPara="1" wrap="square" lIns="91400" tIns="45675" rIns="91400" bIns="45675" anchor="ctr" anchorCtr="0">
            <a:noAutofit/>
          </a:bodyPr>
          <a:lstStyle/>
          <a:p>
            <a:pPr algn="ctr"/>
            <a:r>
              <a:rPr lang="en-US" sz="4200">
                <a:solidFill>
                  <a:srgbClr val="FFFFFF"/>
                </a:solidFill>
                <a:latin typeface="Calibri"/>
                <a:ea typeface="Calibri"/>
                <a:cs typeface="Calibri"/>
                <a:sym typeface="Calibri"/>
              </a:rPr>
              <a:t>References </a:t>
            </a:r>
            <a:endParaRPr lang="en-US"/>
          </a:p>
        </p:txBody>
      </p:sp>
      <p:sp>
        <p:nvSpPr>
          <p:cNvPr id="472" name="Google Shape;472;g3de8c90161c_3_53">
            <a:extLst>
              <a:ext uri="{FF2B5EF4-FFF2-40B4-BE49-F238E27FC236}">
                <a16:creationId xmlns:a16="http://schemas.microsoft.com/office/drawing/2014/main" id="{3897AEDC-6090-1CDB-0C06-59A4972886E4}"/>
              </a:ext>
            </a:extLst>
          </p:cNvPr>
          <p:cNvSpPr txBox="1"/>
          <p:nvPr/>
        </p:nvSpPr>
        <p:spPr>
          <a:xfrm>
            <a:off x="233327" y="1646514"/>
            <a:ext cx="11344800" cy="677100"/>
          </a:xfrm>
          <a:prstGeom prst="rect">
            <a:avLst/>
          </a:prstGeom>
          <a:noFill/>
          <a:ln>
            <a:noFill/>
          </a:ln>
        </p:spPr>
        <p:txBody>
          <a:bodyPr spcFirstLastPara="1" wrap="square" lIns="121850" tIns="121850" rIns="121850" bIns="12185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pic>
        <p:nvPicPr>
          <p:cNvPr id="3" name="Google Shape;124;g3de8c90161c_3_92" descr="Maine Council on Aging">
            <a:extLst>
              <a:ext uri="{FF2B5EF4-FFF2-40B4-BE49-F238E27FC236}">
                <a16:creationId xmlns:a16="http://schemas.microsoft.com/office/drawing/2014/main" id="{0872CE66-9BA1-3A6D-0417-0BDB6BFADD93}"/>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
        <p:nvSpPr>
          <p:cNvPr id="2" name="TextBox 1">
            <a:extLst>
              <a:ext uri="{FF2B5EF4-FFF2-40B4-BE49-F238E27FC236}">
                <a16:creationId xmlns:a16="http://schemas.microsoft.com/office/drawing/2014/main" id="{87C228AB-1224-809C-C494-095864BC0C70}"/>
              </a:ext>
            </a:extLst>
          </p:cNvPr>
          <p:cNvSpPr txBox="1"/>
          <p:nvPr/>
        </p:nvSpPr>
        <p:spPr>
          <a:xfrm>
            <a:off x="423049" y="782741"/>
            <a:ext cx="11162318"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Gill Sans Nova"/>
            </a:endParaRPr>
          </a:p>
          <a:p>
            <a:endParaRPr lang="en-US">
              <a:latin typeface="Gill Sans Nova"/>
            </a:endParaRPr>
          </a:p>
          <a:p>
            <a:r>
              <a:rPr lang="en-US" sz="1600">
                <a:latin typeface="Gill Sans Nova"/>
              </a:rPr>
              <a:t>Levy, BE, </a:t>
            </a:r>
            <a:r>
              <a:rPr lang="en-US" sz="1600" err="1">
                <a:latin typeface="Gill Sans Nova"/>
              </a:rPr>
              <a:t>Pliver</a:t>
            </a:r>
            <a:r>
              <a:rPr lang="en-US" sz="1600">
                <a:latin typeface="Gill Sans Nova"/>
              </a:rPr>
              <a:t>, CE, &amp; Pietrzak, RH. (2014) Lower prevalence of psychiatric conditions when negative age stereotypes are resisted. Social Science and Medicine, 228, 170-174. </a:t>
            </a:r>
          </a:p>
          <a:p>
            <a:endParaRPr lang="en-US" sz="1600">
              <a:latin typeface="Gill Sans Nova"/>
            </a:endParaRPr>
          </a:p>
          <a:p>
            <a:r>
              <a:rPr lang="en-US" sz="1600">
                <a:latin typeface="Gill Sans Nova"/>
              </a:rPr>
              <a:t>Levy, BR, Slade MD, Kunkel SR, Kasl, SV. (2002) Longevity increased by positive self-perceptions of aging. Journal of Personality &amp; Social Psychology, 83, 261-270.</a:t>
            </a:r>
          </a:p>
          <a:p>
            <a:endParaRPr lang="en-US" sz="1600">
              <a:latin typeface="Gill Sans Nova"/>
            </a:endParaRPr>
          </a:p>
          <a:p>
            <a:r>
              <a:rPr lang="en-US" sz="1600">
                <a:latin typeface="Gill Sans Nova"/>
              </a:rPr>
              <a:t>Levy, BR, Slade, MD, Murphy, TE, Gill, TM (2012) Association between positive age stereotypes and recovery from disability in older persons. JAMA, 308, 1972-1973.</a:t>
            </a:r>
          </a:p>
          <a:p>
            <a:endParaRPr lang="en-US" sz="1600">
              <a:latin typeface="Gill Sans Nova"/>
            </a:endParaRPr>
          </a:p>
          <a:p>
            <a:r>
              <a:rPr lang="en-US" sz="1600">
                <a:latin typeface="Gill Sans Nova"/>
              </a:rPr>
              <a:t>Levy, BR, </a:t>
            </a:r>
            <a:r>
              <a:rPr lang="en-US" sz="1600" err="1">
                <a:latin typeface="Gill Sans Nova"/>
              </a:rPr>
              <a:t>Zonderman</a:t>
            </a:r>
            <a:r>
              <a:rPr lang="en-US" sz="1600">
                <a:latin typeface="Gill Sans Nova"/>
              </a:rPr>
              <a:t>, AB, Slade, MD, Ferrucci, L. (2009). Age stereotypes held earlier in life predict cardiovascular events in later life. Psychological Science, 20,296-298</a:t>
            </a:r>
          </a:p>
          <a:p>
            <a:endParaRPr lang="en-US" sz="1600">
              <a:latin typeface="Gill Sans Nova"/>
            </a:endParaRPr>
          </a:p>
          <a:p>
            <a:r>
              <a:rPr lang="en-US" sz="1600">
                <a:solidFill>
                  <a:srgbClr val="2E2E2E"/>
                </a:solidFill>
                <a:highlight>
                  <a:srgbClr val="FFFFFF"/>
                </a:highlight>
                <a:latin typeface="Gill Sans Nova"/>
                <a:ea typeface="Source Sans Pro"/>
              </a:rPr>
              <a:t>Livingston G, Huntley J, Liu K et al. Dementia prevention, intervention, and care: 2024 report of the </a:t>
            </a:r>
            <a:r>
              <a:rPr lang="en-US" sz="1600" i="1">
                <a:solidFill>
                  <a:srgbClr val="2E2E2E"/>
                </a:solidFill>
                <a:highlight>
                  <a:srgbClr val="FFFFFF"/>
                </a:highlight>
                <a:latin typeface="Gill Sans Nova"/>
                <a:ea typeface="Source Sans Pro"/>
              </a:rPr>
              <a:t>Lancet</a:t>
            </a:r>
            <a:r>
              <a:rPr lang="en-US" sz="1600">
                <a:solidFill>
                  <a:srgbClr val="2E2E2E"/>
                </a:solidFill>
                <a:highlight>
                  <a:srgbClr val="FFFFFF"/>
                </a:highlight>
                <a:latin typeface="Gill Sans Nova"/>
                <a:ea typeface="Source Sans Pro"/>
              </a:rPr>
              <a:t> standing Commission.</a:t>
            </a:r>
            <a:r>
              <a:rPr lang="en-US" sz="1600" b="1">
                <a:solidFill>
                  <a:srgbClr val="2E2E2E"/>
                </a:solidFill>
                <a:highlight>
                  <a:srgbClr val="FFFFFF"/>
                </a:highlight>
                <a:latin typeface="Gill Sans Nova"/>
                <a:ea typeface="Source Sans Pro"/>
              </a:rPr>
              <a:t> </a:t>
            </a:r>
            <a:r>
              <a:rPr lang="en-US" sz="1600">
                <a:solidFill>
                  <a:srgbClr val="2E2E2E"/>
                </a:solidFill>
                <a:highlight>
                  <a:srgbClr val="FFFFFF"/>
                </a:highlight>
                <a:latin typeface="Gill Sans Nova"/>
                <a:ea typeface="Source Sans Pro"/>
              </a:rPr>
              <a:t>The Lancet, 2024; 404, 572-628</a:t>
            </a:r>
            <a:endParaRPr lang="en-US" sz="1600">
              <a:latin typeface="Gill Sans Nova"/>
            </a:endParaRPr>
          </a:p>
          <a:p>
            <a:endParaRPr lang="en-US" sz="1600">
              <a:latin typeface="Gill Sans Nova"/>
            </a:endParaRPr>
          </a:p>
          <a:p>
            <a:r>
              <a:rPr lang="en-US" sz="1600">
                <a:latin typeface="Gill Sans Nova"/>
              </a:rPr>
              <a:t>Williams, K., Herman, R., Gajewski, B., &amp; Wilson, K. (2009). Elderspeak communication: Impact on dementia care. American Journal of Alzheimer’s Disease and Other Dementias, 24, 11–20. doi:10.1177/1533317508318472</a:t>
            </a:r>
          </a:p>
          <a:p>
            <a:endParaRPr lang="en-US" sz="1600">
              <a:latin typeface="Gill Sans Nova"/>
            </a:endParaRPr>
          </a:p>
          <a:p>
            <a:r>
              <a:rPr lang="en-US" sz="1600">
                <a:solidFill>
                  <a:srgbClr val="2A2A2A"/>
                </a:solidFill>
                <a:highlight>
                  <a:srgbClr val="FFFFFF"/>
                </a:highlight>
                <a:latin typeface="Gill Sans Nova"/>
                <a:ea typeface="Source Sans Pro"/>
              </a:rPr>
              <a:t>Kristine N. Williams, Yelena Perkhounkova, Ruth Herman, Ann Bossen, A Communication Intervention to Reduce Resistiveness in Dementia Care: A Cluster Randomized Controlled Trial, </a:t>
            </a:r>
            <a:r>
              <a:rPr lang="en-US" sz="1600" i="1">
                <a:solidFill>
                  <a:srgbClr val="2A2A2A"/>
                </a:solidFill>
                <a:highlight>
                  <a:srgbClr val="FFFFFF"/>
                </a:highlight>
                <a:latin typeface="Gill Sans Nova"/>
                <a:ea typeface="Source Sans Pro"/>
              </a:rPr>
              <a:t>The Gerontologist</a:t>
            </a:r>
            <a:r>
              <a:rPr lang="en-US" sz="1600">
                <a:solidFill>
                  <a:srgbClr val="2A2A2A"/>
                </a:solidFill>
                <a:highlight>
                  <a:srgbClr val="FFFFFF"/>
                </a:highlight>
                <a:latin typeface="Gill Sans Nova"/>
                <a:ea typeface="Source Sans Pro"/>
              </a:rPr>
              <a:t>, Volume 57, Issue 4, August 2017, Pages 707–718, </a:t>
            </a:r>
            <a:r>
              <a:rPr lang="en-US" sz="1600">
                <a:solidFill>
                  <a:srgbClr val="006FB7"/>
                </a:solidFill>
                <a:highlight>
                  <a:srgbClr val="FFFFFF"/>
                </a:highlight>
                <a:latin typeface="Gill Sans Nova"/>
                <a:ea typeface="Source Sans Pro"/>
                <a:hlinkClick r:id="rId4"/>
              </a:rPr>
              <a:t>https://doi.org/10.1093/geront/gnw047</a:t>
            </a:r>
            <a:endParaRPr lang="en-US" sz="1600">
              <a:solidFill>
                <a:srgbClr val="006FB7"/>
              </a:solidFill>
              <a:highlight>
                <a:srgbClr val="FFFFFF"/>
              </a:highlight>
              <a:latin typeface="Gill Sans Nova"/>
            </a:endParaRPr>
          </a:p>
        </p:txBody>
      </p:sp>
    </p:spTree>
    <p:extLst>
      <p:ext uri="{BB962C8B-B14F-4D97-AF65-F5344CB8AC3E}">
        <p14:creationId xmlns:p14="http://schemas.microsoft.com/office/powerpoint/2010/main" val="287930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1"/>
          <p:cNvSpPr/>
          <p:nvPr/>
        </p:nvSpPr>
        <p:spPr>
          <a:xfrm>
            <a:off x="-452" y="-4292"/>
            <a:ext cx="12198414" cy="793552"/>
          </a:xfrm>
          <a:prstGeom prst="rect">
            <a:avLst/>
          </a:prstGeom>
          <a:solidFill>
            <a:srgbClr val="0070C0"/>
          </a:solidFill>
          <a:ln>
            <a:noFill/>
          </a:ln>
        </p:spPr>
        <p:txBody>
          <a:bodyPr spcFirstLastPara="1" wrap="square" lIns="91376" tIns="45663" rIns="91376" bIns="45663" anchor="ctr" anchorCtr="0">
            <a:noAutofit/>
          </a:bodyPr>
          <a:lstStyle/>
          <a:p>
            <a:pPr algn="ctr"/>
            <a:r>
              <a:rPr lang="en-US" sz="4150">
                <a:solidFill>
                  <a:srgbClr val="FFFFFF"/>
                </a:solidFill>
                <a:latin typeface="Gill Sans Nova"/>
                <a:ea typeface="Calibri"/>
                <a:sym typeface="Calibri"/>
              </a:rPr>
              <a:t>Who is in the room today?</a:t>
            </a:r>
            <a:endParaRPr lang="en-US">
              <a:latin typeface="Gill Sans Nova"/>
            </a:endParaRPr>
          </a:p>
        </p:txBody>
      </p:sp>
      <p:sp>
        <p:nvSpPr>
          <p:cNvPr id="2" name="TextBox 1">
            <a:extLst>
              <a:ext uri="{FF2B5EF4-FFF2-40B4-BE49-F238E27FC236}">
                <a16:creationId xmlns:a16="http://schemas.microsoft.com/office/drawing/2014/main" id="{DB49A4A9-CD75-3499-3419-0BD6FF3118B3}"/>
              </a:ext>
            </a:extLst>
          </p:cNvPr>
          <p:cNvSpPr txBox="1"/>
          <p:nvPr/>
        </p:nvSpPr>
        <p:spPr>
          <a:xfrm>
            <a:off x="1506831" y="1769450"/>
            <a:ext cx="55859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latin typeface="Gill Sans Nova"/>
              </a:rPr>
              <a:t>GEMS</a:t>
            </a:r>
          </a:p>
        </p:txBody>
      </p:sp>
      <p:sp>
        <p:nvSpPr>
          <p:cNvPr id="3" name="TextBox 2">
            <a:extLst>
              <a:ext uri="{FF2B5EF4-FFF2-40B4-BE49-F238E27FC236}">
                <a16:creationId xmlns:a16="http://schemas.microsoft.com/office/drawing/2014/main" id="{CBF3D2FA-9788-42E7-DA7E-01B4CB8A71AC}"/>
              </a:ext>
            </a:extLst>
          </p:cNvPr>
          <p:cNvSpPr txBox="1"/>
          <p:nvPr/>
        </p:nvSpPr>
        <p:spPr>
          <a:xfrm>
            <a:off x="1507641" y="2486228"/>
            <a:ext cx="55859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Gill Sans Nova"/>
              </a:rPr>
              <a:t>Healthcare</a:t>
            </a:r>
          </a:p>
        </p:txBody>
      </p:sp>
      <p:sp>
        <p:nvSpPr>
          <p:cNvPr id="4" name="TextBox 3">
            <a:extLst>
              <a:ext uri="{FF2B5EF4-FFF2-40B4-BE49-F238E27FC236}">
                <a16:creationId xmlns:a16="http://schemas.microsoft.com/office/drawing/2014/main" id="{DCF9E328-4E8F-3FB8-05D2-9F6E3391007B}"/>
              </a:ext>
            </a:extLst>
          </p:cNvPr>
          <p:cNvSpPr txBox="1"/>
          <p:nvPr/>
        </p:nvSpPr>
        <p:spPr>
          <a:xfrm>
            <a:off x="1486953" y="3124390"/>
            <a:ext cx="55859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Gill Sans Nova"/>
              </a:rPr>
              <a:t>Aging Services</a:t>
            </a:r>
          </a:p>
        </p:txBody>
      </p:sp>
      <p:sp>
        <p:nvSpPr>
          <p:cNvPr id="5" name="TextBox 4">
            <a:extLst>
              <a:ext uri="{FF2B5EF4-FFF2-40B4-BE49-F238E27FC236}">
                <a16:creationId xmlns:a16="http://schemas.microsoft.com/office/drawing/2014/main" id="{37481DE1-41B1-786A-5C27-F3B14BBD8AF6}"/>
              </a:ext>
            </a:extLst>
          </p:cNvPr>
          <p:cNvSpPr txBox="1"/>
          <p:nvPr/>
        </p:nvSpPr>
        <p:spPr>
          <a:xfrm>
            <a:off x="1508452" y="3887413"/>
            <a:ext cx="55859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Gill Sans Nova"/>
              </a:rPr>
              <a:t>Policy and Community Planning </a:t>
            </a:r>
          </a:p>
        </p:txBody>
      </p:sp>
      <p:sp>
        <p:nvSpPr>
          <p:cNvPr id="7" name="TextBox 6">
            <a:extLst>
              <a:ext uri="{FF2B5EF4-FFF2-40B4-BE49-F238E27FC236}">
                <a16:creationId xmlns:a16="http://schemas.microsoft.com/office/drawing/2014/main" id="{34DDC7F4-150B-6069-1F97-8F3FE4668276}"/>
              </a:ext>
            </a:extLst>
          </p:cNvPr>
          <p:cNvSpPr txBox="1"/>
          <p:nvPr/>
        </p:nvSpPr>
        <p:spPr>
          <a:xfrm>
            <a:off x="1509262" y="5279348"/>
            <a:ext cx="55859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Gill Sans Nova"/>
              </a:rPr>
              <a:t>Interested Individuals</a:t>
            </a:r>
          </a:p>
        </p:txBody>
      </p:sp>
      <p:sp>
        <p:nvSpPr>
          <p:cNvPr id="8" name="TextBox 7">
            <a:extLst>
              <a:ext uri="{FF2B5EF4-FFF2-40B4-BE49-F238E27FC236}">
                <a16:creationId xmlns:a16="http://schemas.microsoft.com/office/drawing/2014/main" id="{B53D8BAA-9228-34D9-E9C7-9FC807774408}"/>
              </a:ext>
            </a:extLst>
          </p:cNvPr>
          <p:cNvSpPr txBox="1"/>
          <p:nvPr/>
        </p:nvSpPr>
        <p:spPr>
          <a:xfrm>
            <a:off x="1506259" y="4604190"/>
            <a:ext cx="55859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latin typeface="Gill Sans Nova"/>
              </a:rPr>
              <a:t>Research</a:t>
            </a:r>
          </a:p>
        </p:txBody>
      </p:sp>
      <p:pic>
        <p:nvPicPr>
          <p:cNvPr id="9" name="Google Shape;124;g3de8c90161c_3_92" descr="Maine Council on Aging">
            <a:extLst>
              <a:ext uri="{FF2B5EF4-FFF2-40B4-BE49-F238E27FC236}">
                <a16:creationId xmlns:a16="http://schemas.microsoft.com/office/drawing/2014/main" id="{01B8F5E5-37C8-898F-33D8-50002E45DBF1}"/>
              </a:ext>
            </a:extLst>
          </p:cNvPr>
          <p:cNvPicPr preferRelativeResize="0"/>
          <p:nvPr/>
        </p:nvPicPr>
        <p:blipFill rotWithShape="1">
          <a:blip r:embed="rId3">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
          <p:cNvSpPr/>
          <p:nvPr/>
        </p:nvSpPr>
        <p:spPr>
          <a:xfrm>
            <a:off x="-9732" y="893"/>
            <a:ext cx="12197380" cy="795758"/>
          </a:xfrm>
          <a:prstGeom prst="rect">
            <a:avLst/>
          </a:prstGeom>
          <a:solidFill>
            <a:srgbClr val="277CCB"/>
          </a:solidFill>
          <a:ln>
            <a:noFill/>
          </a:ln>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3999"/>
              <a:buFont typeface="Arial"/>
              <a:buNone/>
            </a:pPr>
            <a:endParaRPr lang="en-US" sz="4000">
              <a:solidFill>
                <a:schemeClr val="bg1"/>
              </a:solidFill>
              <a:latin typeface="Gill Sans Nova"/>
              <a:ea typeface="Times New Roman"/>
              <a:cs typeface="Times New Roman"/>
            </a:endParaRPr>
          </a:p>
        </p:txBody>
      </p:sp>
      <p:sp>
        <p:nvSpPr>
          <p:cNvPr id="141" name="Google Shape;141;p2"/>
          <p:cNvSpPr txBox="1">
            <a:spLocks noGrp="1"/>
          </p:cNvSpPr>
          <p:nvPr>
            <p:ph type="ctrTitle"/>
          </p:nvPr>
        </p:nvSpPr>
        <p:spPr>
          <a:xfrm>
            <a:off x="458921" y="2221609"/>
            <a:ext cx="7032600" cy="3060017"/>
          </a:xfrm>
          <a:prstGeom prst="rect">
            <a:avLst/>
          </a:prstGeom>
          <a:noFill/>
          <a:ln>
            <a:noFill/>
          </a:ln>
        </p:spPr>
        <p:txBody>
          <a:bodyPr spcFirstLastPara="1" wrap="square" lIns="91400" tIns="45675" rIns="91400" bIns="45675" anchor="ctr" anchorCtr="0">
            <a:noAutofit/>
          </a:bodyPr>
          <a:lstStyle/>
          <a:p>
            <a:pPr algn="l">
              <a:buSzPct val="31746"/>
            </a:pPr>
            <a:r>
              <a:rPr lang="en-US" sz="4000">
                <a:latin typeface="Gill Sans Nova"/>
                <a:ea typeface="Times New Roman"/>
                <a:cs typeface="Times New Roman"/>
                <a:sym typeface="Times New Roman"/>
              </a:rPr>
              <a:t>Maine is on the leading edge of a permanent demographic shift with big implications.</a:t>
            </a:r>
            <a:endParaRPr lang="en-US" sz="4000">
              <a:latin typeface="Gill Sans Nova"/>
            </a:endParaRPr>
          </a:p>
        </p:txBody>
      </p:sp>
      <p:pic>
        <p:nvPicPr>
          <p:cNvPr id="142" name="Google Shape;142;p2" title="Framed Maine Statistics.png"/>
          <p:cNvPicPr preferRelativeResize="0"/>
          <p:nvPr/>
        </p:nvPicPr>
        <p:blipFill rotWithShape="1">
          <a:blip r:embed="rId3">
            <a:alphaModFix/>
          </a:blip>
          <a:srcRect/>
          <a:stretch/>
        </p:blipFill>
        <p:spPr>
          <a:xfrm>
            <a:off x="7607733" y="1082981"/>
            <a:ext cx="4098141" cy="5123927"/>
          </a:xfrm>
          <a:prstGeom prst="rect">
            <a:avLst/>
          </a:prstGeom>
          <a:noFill/>
          <a:ln>
            <a:noFill/>
          </a:ln>
        </p:spPr>
      </p:pic>
      <p:pic>
        <p:nvPicPr>
          <p:cNvPr id="3" name="Google Shape;124;g3de8c90161c_3_92" descr="Maine Council on Aging">
            <a:extLst>
              <a:ext uri="{FF2B5EF4-FFF2-40B4-BE49-F238E27FC236}">
                <a16:creationId xmlns:a16="http://schemas.microsoft.com/office/drawing/2014/main" id="{0892F15F-E77D-FC97-39A9-3CB5BEFCEEEF}"/>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5c7c165aed_0_67"/>
          <p:cNvSpPr/>
          <p:nvPr/>
        </p:nvSpPr>
        <p:spPr>
          <a:xfrm>
            <a:off x="-7752" y="-6085"/>
            <a:ext cx="12196527" cy="795109"/>
          </a:xfrm>
          <a:prstGeom prst="rect">
            <a:avLst/>
          </a:prstGeom>
          <a:solidFill>
            <a:srgbClr val="0070C0"/>
          </a:solidFill>
          <a:ln>
            <a:noFill/>
          </a:ln>
        </p:spPr>
        <p:txBody>
          <a:bodyPr spcFirstLastPara="1" wrap="square" lIns="91425" tIns="45700" rIns="91425" bIns="45700" anchor="ctr" anchorCtr="0">
            <a:noAutofit/>
          </a:bodyPr>
          <a:lstStyle/>
          <a:p>
            <a:pPr algn="ctr">
              <a:buSzPts val="4200"/>
            </a:pPr>
            <a:r>
              <a:rPr lang="en-US" sz="4200" b="0" i="0" u="none" strike="noStrike" cap="none">
                <a:solidFill>
                  <a:srgbClr val="FFFFFF"/>
                </a:solidFill>
                <a:latin typeface="Gill Sans Nova"/>
                <a:ea typeface="Calibri"/>
                <a:cs typeface="Calibri"/>
                <a:sym typeface="Calibri"/>
              </a:rPr>
              <a:t>Demographics</a:t>
            </a:r>
            <a:endParaRPr sz="4200" b="0" i="0" u="none" strike="noStrike" cap="none">
              <a:solidFill>
                <a:srgbClr val="FFFFFF"/>
              </a:solidFill>
              <a:latin typeface="Gill Sans Nova"/>
              <a:ea typeface="Calibri"/>
              <a:cs typeface="Calibri"/>
              <a:sym typeface="Calibri"/>
            </a:endParaRPr>
          </a:p>
        </p:txBody>
      </p:sp>
      <p:graphicFrame>
        <p:nvGraphicFramePr>
          <p:cNvPr id="2" name="Chart 1">
            <a:extLst>
              <a:ext uri="{FF2B5EF4-FFF2-40B4-BE49-F238E27FC236}">
                <a16:creationId xmlns:a16="http://schemas.microsoft.com/office/drawing/2014/main" id="{AC953653-81DB-AE51-11DA-B0649C74FD04}"/>
              </a:ext>
            </a:extLst>
          </p:cNvPr>
          <p:cNvGraphicFramePr/>
          <p:nvPr>
            <p:extLst>
              <p:ext uri="{D42A27DB-BD31-4B8C-83A1-F6EECF244321}">
                <p14:modId xmlns:p14="http://schemas.microsoft.com/office/powerpoint/2010/main" val="2636661240"/>
              </p:ext>
            </p:extLst>
          </p:nvPr>
        </p:nvGraphicFramePr>
        <p:xfrm>
          <a:off x="-4499" y="3065938"/>
          <a:ext cx="5602329" cy="299797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3ABE982-3E13-0658-1ED1-839AC0019B64}"/>
              </a:ext>
            </a:extLst>
          </p:cNvPr>
          <p:cNvSpPr txBox="1"/>
          <p:nvPr/>
        </p:nvSpPr>
        <p:spPr>
          <a:xfrm>
            <a:off x="259055" y="1203362"/>
            <a:ext cx="53576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Gill Sans Nova"/>
              </a:rPr>
              <a:t>Maine's median age is 45</a:t>
            </a:r>
          </a:p>
        </p:txBody>
      </p:sp>
      <p:sp>
        <p:nvSpPr>
          <p:cNvPr id="4" name="TextBox 3">
            <a:extLst>
              <a:ext uri="{FF2B5EF4-FFF2-40B4-BE49-F238E27FC236}">
                <a16:creationId xmlns:a16="http://schemas.microsoft.com/office/drawing/2014/main" id="{27487C3E-BD09-A396-6664-EA6A80B92279}"/>
              </a:ext>
            </a:extLst>
          </p:cNvPr>
          <p:cNvSpPr txBox="1"/>
          <p:nvPr/>
        </p:nvSpPr>
        <p:spPr>
          <a:xfrm>
            <a:off x="122885" y="6560031"/>
            <a:ext cx="8308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American Community Survey 2024 1-Year data retrieved from </a:t>
            </a:r>
            <a:r>
              <a:rPr lang="en-US" sz="1200">
                <a:hlinkClick r:id="rId4"/>
              </a:rPr>
              <a:t>Census Reporter</a:t>
            </a:r>
            <a:r>
              <a:rPr lang="en-US" sz="1200"/>
              <a:t>.</a:t>
            </a:r>
          </a:p>
        </p:txBody>
      </p:sp>
      <p:graphicFrame>
        <p:nvGraphicFramePr>
          <p:cNvPr id="5" name="Chart 4">
            <a:extLst>
              <a:ext uri="{FF2B5EF4-FFF2-40B4-BE49-F238E27FC236}">
                <a16:creationId xmlns:a16="http://schemas.microsoft.com/office/drawing/2014/main" id="{73DF6FCB-2D38-A6FF-0294-E7522223724A}"/>
              </a:ext>
            </a:extLst>
          </p:cNvPr>
          <p:cNvGraphicFramePr/>
          <p:nvPr>
            <p:extLst>
              <p:ext uri="{D42A27DB-BD31-4B8C-83A1-F6EECF244321}">
                <p14:modId xmlns:p14="http://schemas.microsoft.com/office/powerpoint/2010/main" val="1891867493"/>
              </p:ext>
            </p:extLst>
          </p:nvPr>
        </p:nvGraphicFramePr>
        <p:xfrm>
          <a:off x="6093506" y="1206717"/>
          <a:ext cx="5820471" cy="280697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9CB979E4-D9E9-7F28-C040-B029DC73D4C8}"/>
              </a:ext>
            </a:extLst>
          </p:cNvPr>
          <p:cNvSpPr txBox="1"/>
          <p:nvPr/>
        </p:nvSpPr>
        <p:spPr>
          <a:xfrm>
            <a:off x="6070072" y="4779546"/>
            <a:ext cx="584125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Gill Sans Nova"/>
              </a:rPr>
              <a:t>US median age is 39, and 18% are 65+</a:t>
            </a:r>
          </a:p>
        </p:txBody>
      </p:sp>
      <p:pic>
        <p:nvPicPr>
          <p:cNvPr id="8" name="Google Shape;124;g3de8c90161c_3_92" descr="Maine Council on Aging">
            <a:extLst>
              <a:ext uri="{FF2B5EF4-FFF2-40B4-BE49-F238E27FC236}">
                <a16:creationId xmlns:a16="http://schemas.microsoft.com/office/drawing/2014/main" id="{CD51F48B-20EB-F8E5-B8EE-1B6EAF827B25}"/>
              </a:ext>
            </a:extLst>
          </p:cNvPr>
          <p:cNvPicPr preferRelativeResize="0"/>
          <p:nvPr/>
        </p:nvPicPr>
        <p:blipFill rotWithShape="1">
          <a:blip r:embed="rId6">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Graphic spid="5" grpId="0">
        <p:bldAsOne/>
      </p:bldGraphic>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2"/>
          <p:cNvPicPr preferRelativeResize="0"/>
          <p:nvPr/>
        </p:nvPicPr>
        <p:blipFill rotWithShape="1">
          <a:blip r:embed="rId3">
            <a:alphaModFix/>
          </a:blip>
          <a:srcRect/>
          <a:stretch/>
        </p:blipFill>
        <p:spPr>
          <a:xfrm>
            <a:off x="247850" y="611468"/>
            <a:ext cx="4801839" cy="6216783"/>
          </a:xfrm>
          <a:prstGeom prst="rect">
            <a:avLst/>
          </a:prstGeom>
          <a:noFill/>
          <a:ln>
            <a:noFill/>
          </a:ln>
        </p:spPr>
      </p:pic>
      <p:sp>
        <p:nvSpPr>
          <p:cNvPr id="204" name="Google Shape;204;p12"/>
          <p:cNvSpPr/>
          <p:nvPr/>
        </p:nvSpPr>
        <p:spPr>
          <a:xfrm>
            <a:off x="3710" y="1786"/>
            <a:ext cx="12183342" cy="795730"/>
          </a:xfrm>
          <a:prstGeom prst="rect">
            <a:avLst/>
          </a:prstGeom>
          <a:solidFill>
            <a:srgbClr val="277CCB"/>
          </a:solidFill>
          <a:ln>
            <a:noFill/>
          </a:ln>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Clr>
                <a:srgbClr val="000000"/>
              </a:buClr>
              <a:buSzPts val="3998"/>
              <a:buFont typeface="Arial"/>
              <a:buNone/>
            </a:pPr>
            <a:r>
              <a:rPr lang="en-US" sz="3950" b="0" i="0" u="none" strike="noStrike" cap="none">
                <a:solidFill>
                  <a:srgbClr val="FFFFFF"/>
                </a:solidFill>
                <a:latin typeface="Gill Sans Nova"/>
                <a:ea typeface="Calibri"/>
                <a:cs typeface="Calibri"/>
                <a:sym typeface="Calibri"/>
              </a:rPr>
              <a:t>The New Map of Life</a:t>
            </a:r>
            <a:endParaRPr lang="en-US" sz="3950" b="0" i="1" u="none" strike="noStrike" cap="none">
              <a:solidFill>
                <a:srgbClr val="FFFFFF"/>
              </a:solidFill>
              <a:latin typeface="Gill Sans Nova"/>
              <a:ea typeface="Calibri"/>
              <a:cs typeface="Calibri"/>
            </a:endParaRPr>
          </a:p>
        </p:txBody>
      </p:sp>
      <p:sp>
        <p:nvSpPr>
          <p:cNvPr id="206" name="Google Shape;206;p12"/>
          <p:cNvSpPr/>
          <p:nvPr/>
        </p:nvSpPr>
        <p:spPr>
          <a:xfrm>
            <a:off x="5756172" y="2185709"/>
            <a:ext cx="6051714" cy="20158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100"/>
              <a:buFont typeface="Arial"/>
              <a:buNone/>
            </a:pPr>
            <a:endParaRPr lang="en-US" sz="3100" b="0" i="0" u="none" strike="noStrike" cap="none">
              <a:solidFill>
                <a:srgbClr val="000000"/>
              </a:solidFill>
              <a:latin typeface="Gill Sans Nova"/>
              <a:cs typeface="Times New Roman"/>
            </a:endParaRPr>
          </a:p>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rgbClr val="000000"/>
              </a:solidFill>
              <a:latin typeface="Gill Sans Nova"/>
              <a:ea typeface="Times New Roman"/>
              <a:cs typeface="Times New Roman"/>
              <a:sym typeface="Times New Roman"/>
            </a:endParaRPr>
          </a:p>
          <a:p>
            <a:pPr marR="0" lvl="0" algn="l" rtl="0">
              <a:lnSpc>
                <a:spcPct val="100000"/>
              </a:lnSpc>
              <a:spcBef>
                <a:spcPts val="0"/>
              </a:spcBef>
              <a:spcAft>
                <a:spcPts val="0"/>
              </a:spcAft>
              <a:buClr>
                <a:srgbClr val="000000"/>
              </a:buClr>
              <a:buSzPts val="3100"/>
            </a:pPr>
            <a:r>
              <a:rPr lang="en-US" sz="3200">
                <a:latin typeface="Gill Sans Nova"/>
                <a:ea typeface="Calibri"/>
                <a:cs typeface="Calibri"/>
                <a:sym typeface="Times New Roman"/>
              </a:rPr>
              <a:t>Aligning health span with life span</a:t>
            </a:r>
            <a:endParaRPr lang="en-US" sz="3200">
              <a:latin typeface="Gill Sans Nova"/>
              <a:ea typeface="Calibri"/>
              <a:cs typeface="Calibri"/>
            </a:endParaRPr>
          </a:p>
          <a:p>
            <a:pPr marL="456565" marR="0" lvl="0" indent="-456565" algn="l" rtl="0">
              <a:lnSpc>
                <a:spcPct val="100000"/>
              </a:lnSpc>
              <a:spcBef>
                <a:spcPts val="0"/>
              </a:spcBef>
              <a:spcAft>
                <a:spcPts val="0"/>
              </a:spcAft>
              <a:buClr>
                <a:srgbClr val="000000"/>
              </a:buClr>
              <a:buSzPts val="3100"/>
              <a:buFont typeface="Arial"/>
              <a:buChar char="•"/>
            </a:pPr>
            <a:endParaRPr lang="en-US" sz="3100" b="0" i="0" u="none" strike="noStrike" cap="none">
              <a:solidFill>
                <a:srgbClr val="000000"/>
              </a:solidFill>
              <a:latin typeface="Gill Sans Nova"/>
              <a:ea typeface="Calibri"/>
              <a:cs typeface="Calibri"/>
            </a:endParaRPr>
          </a:p>
        </p:txBody>
      </p:sp>
      <p:pic>
        <p:nvPicPr>
          <p:cNvPr id="3" name="Google Shape;124;g3de8c90161c_3_92" descr="Maine Council on Aging">
            <a:extLst>
              <a:ext uri="{FF2B5EF4-FFF2-40B4-BE49-F238E27FC236}">
                <a16:creationId xmlns:a16="http://schemas.microsoft.com/office/drawing/2014/main" id="{E9D3C81D-CF95-0CFE-69FB-5AC5D3704DA3}"/>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0"/>
          <p:cNvSpPr/>
          <p:nvPr/>
        </p:nvSpPr>
        <p:spPr>
          <a:xfrm>
            <a:off x="-13837" y="-6085"/>
            <a:ext cx="12202612" cy="795109"/>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b="0" i="0" u="none" strike="noStrike" cap="none">
                <a:solidFill>
                  <a:srgbClr val="FFFFFF"/>
                </a:solidFill>
                <a:latin typeface="Gill Sans Nova"/>
                <a:ea typeface="Calibri"/>
                <a:cs typeface="Calibri"/>
                <a:sym typeface="Calibri"/>
              </a:rPr>
              <a:t>Ageism</a:t>
            </a:r>
            <a:r>
              <a:rPr lang="en-US" sz="4200">
                <a:solidFill>
                  <a:srgbClr val="FFFFFF"/>
                </a:solidFill>
                <a:latin typeface="Gill Sans Nova"/>
                <a:ea typeface="Calibri"/>
                <a:cs typeface="Calibri"/>
                <a:sym typeface="Calibri"/>
              </a:rPr>
              <a:t> Reinforces Itself</a:t>
            </a:r>
            <a:endParaRPr lang="en-US" sz="4200" b="0" i="0" u="none" strike="noStrike" cap="none">
              <a:solidFill>
                <a:srgbClr val="FFFFFF"/>
              </a:solidFill>
              <a:latin typeface="Gill Sans Nova"/>
              <a:ea typeface="Calibri"/>
              <a:cs typeface="Calibri"/>
            </a:endParaRPr>
          </a:p>
        </p:txBody>
      </p:sp>
      <p:pic>
        <p:nvPicPr>
          <p:cNvPr id="214" name="Google Shape;214;p40"/>
          <p:cNvPicPr preferRelativeResize="0"/>
          <p:nvPr/>
        </p:nvPicPr>
        <p:blipFill rotWithShape="1">
          <a:blip r:embed="rId3">
            <a:alphaModFix/>
          </a:blip>
          <a:srcRect r="9288"/>
          <a:stretch/>
        </p:blipFill>
        <p:spPr>
          <a:xfrm>
            <a:off x="2509464" y="1190979"/>
            <a:ext cx="7333131" cy="5429700"/>
          </a:xfrm>
          <a:prstGeom prst="rect">
            <a:avLst/>
          </a:prstGeom>
          <a:noFill/>
          <a:ln>
            <a:noFill/>
          </a:ln>
        </p:spPr>
      </p:pic>
      <p:pic>
        <p:nvPicPr>
          <p:cNvPr id="3" name="Google Shape;124;g3de8c90161c_3_92" descr="Maine Council on Aging">
            <a:extLst>
              <a:ext uri="{FF2B5EF4-FFF2-40B4-BE49-F238E27FC236}">
                <a16:creationId xmlns:a16="http://schemas.microsoft.com/office/drawing/2014/main" id="{43D5484F-E2BB-CAFE-B24B-342FAFC53885}"/>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7"/>
          <p:cNvSpPr/>
          <p:nvPr/>
        </p:nvSpPr>
        <p:spPr>
          <a:xfrm>
            <a:off x="2216" y="-5135"/>
            <a:ext cx="12186759" cy="795109"/>
          </a:xfrm>
          <a:prstGeom prst="rect">
            <a:avLst/>
          </a:prstGeom>
          <a:solidFill>
            <a:srgbClr val="277CCB"/>
          </a:solidFill>
          <a:ln>
            <a:noFill/>
          </a:ln>
        </p:spPr>
        <p:txBody>
          <a:bodyPr spcFirstLastPara="1" wrap="square" lIns="91400" tIns="45675" rIns="91400" bIns="45675" anchor="ctr" anchorCtr="0">
            <a:noAutofit/>
          </a:bodyPr>
          <a:lstStyle/>
          <a:p>
            <a:pPr algn="ctr">
              <a:buSzPts val="4200"/>
            </a:pPr>
            <a:r>
              <a:rPr lang="en-US" sz="4200">
                <a:solidFill>
                  <a:srgbClr val="FFFFFF"/>
                </a:solidFill>
                <a:latin typeface="Gill Sans Nova"/>
                <a:ea typeface="Calibri"/>
                <a:cs typeface="Calibri"/>
                <a:sym typeface="Calibri"/>
              </a:rPr>
              <a:t>Intersectionality </a:t>
            </a:r>
            <a:endParaRPr lang="en-US" sz="4200" b="0" u="none" strike="noStrike" cap="none">
              <a:solidFill>
                <a:srgbClr val="FFFFFF"/>
              </a:solidFill>
              <a:latin typeface="Gill Sans Nova"/>
              <a:ea typeface="Calibri"/>
              <a:cs typeface="Calibri"/>
            </a:endParaRPr>
          </a:p>
        </p:txBody>
      </p:sp>
      <p:sp>
        <p:nvSpPr>
          <p:cNvPr id="237" name="Google Shape;237;p17"/>
          <p:cNvSpPr txBox="1"/>
          <p:nvPr/>
        </p:nvSpPr>
        <p:spPr>
          <a:xfrm>
            <a:off x="571880" y="1309293"/>
            <a:ext cx="11031600" cy="1315475"/>
          </a:xfrm>
          <a:prstGeom prst="rect">
            <a:avLst/>
          </a:prstGeom>
          <a:noFill/>
          <a:ln>
            <a:noFill/>
          </a:ln>
        </p:spPr>
        <p:txBody>
          <a:bodyPr spcFirstLastPara="1" wrap="square" lIns="121850" tIns="121850" rIns="121850" bIns="121850" anchor="t" anchorCtr="0">
            <a:spAutoFit/>
          </a:bodyPr>
          <a:lstStyle/>
          <a:p>
            <a:pPr>
              <a:spcAft>
                <a:spcPts val="1333"/>
              </a:spcAft>
              <a:buSzPts val="2933"/>
            </a:pPr>
            <a:r>
              <a:rPr lang="en-US" sz="2900" b="0" i="0" u="none" strike="noStrike" cap="none">
                <a:solidFill>
                  <a:schemeClr val="dk1"/>
                </a:solidFill>
                <a:latin typeface="Gill Sans Nova"/>
                <a:ea typeface="Calibri"/>
                <a:cs typeface="Calibri"/>
                <a:sym typeface="Calibri"/>
              </a:rPr>
              <a:t>Disparities from other systems of discrimination (race, gender, rurality, class, sexual orientation, ability, etc.) </a:t>
            </a:r>
            <a:r>
              <a:rPr lang="en-US" sz="2900">
                <a:solidFill>
                  <a:schemeClr val="dk1"/>
                </a:solidFill>
                <a:latin typeface="Gill Sans Nova"/>
                <a:ea typeface="Calibri"/>
                <a:cs typeface="Calibri"/>
                <a:sym typeface="Calibri"/>
              </a:rPr>
              <a:t>can be amplified by ageism </a:t>
            </a:r>
            <a:endParaRPr sz="2933" b="0" i="0" u="none" strike="noStrike" cap="none">
              <a:solidFill>
                <a:schemeClr val="dk1"/>
              </a:solidFill>
              <a:latin typeface="Gill Sans Nova"/>
              <a:ea typeface="Calibri"/>
              <a:cs typeface="Calibri"/>
              <a:sym typeface="Calibri"/>
            </a:endParaRPr>
          </a:p>
        </p:txBody>
      </p:sp>
      <p:pic>
        <p:nvPicPr>
          <p:cNvPr id="238" name="Google Shape;238;p17"/>
          <p:cNvPicPr preferRelativeResize="0"/>
          <p:nvPr/>
        </p:nvPicPr>
        <p:blipFill rotWithShape="1">
          <a:blip r:embed="rId3">
            <a:alphaModFix/>
          </a:blip>
          <a:srcRect/>
          <a:stretch/>
        </p:blipFill>
        <p:spPr>
          <a:xfrm>
            <a:off x="1814417" y="3163670"/>
            <a:ext cx="8299123" cy="3405914"/>
          </a:xfrm>
          <a:prstGeom prst="rect">
            <a:avLst/>
          </a:prstGeom>
          <a:noFill/>
          <a:ln>
            <a:noFill/>
          </a:ln>
        </p:spPr>
      </p:pic>
      <p:pic>
        <p:nvPicPr>
          <p:cNvPr id="3" name="Google Shape;124;g3de8c90161c_3_92" descr="Maine Council on Aging">
            <a:extLst>
              <a:ext uri="{FF2B5EF4-FFF2-40B4-BE49-F238E27FC236}">
                <a16:creationId xmlns:a16="http://schemas.microsoft.com/office/drawing/2014/main" id="{C074838B-FDCE-B728-964A-CB923778C7A8}"/>
              </a:ext>
            </a:extLst>
          </p:cNvPr>
          <p:cNvPicPr preferRelativeResize="0"/>
          <p:nvPr/>
        </p:nvPicPr>
        <p:blipFill rotWithShape="1">
          <a:blip r:embed="rId4">
            <a:alphaModFix/>
          </a:blip>
          <a:srcRect/>
          <a:stretch/>
        </p:blipFill>
        <p:spPr>
          <a:xfrm>
            <a:off x="-4498" y="-4299"/>
            <a:ext cx="933780" cy="793185"/>
          </a:xfrm>
          <a:prstGeom prst="rect">
            <a:avLst/>
          </a:prstGeom>
          <a:noFill/>
          <a:ln w="9525" cap="flat" cmpd="sng">
            <a:no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rgbClr val="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C84F9777923443BD7A0A6347E885E2" ma:contentTypeVersion="3" ma:contentTypeDescription="Create a new document." ma:contentTypeScope="" ma:versionID="f50e5f1263a1f1fba1398fc4caee950b">
  <xsd:schema xmlns:xsd="http://www.w3.org/2001/XMLSchema" xmlns:xs="http://www.w3.org/2001/XMLSchema" xmlns:p="http://schemas.microsoft.com/office/2006/metadata/properties" xmlns:ns2="5cc3dd0a-b4d3-43c3-a9f9-71f4792edb45" targetNamespace="http://schemas.microsoft.com/office/2006/metadata/properties" ma:root="true" ma:fieldsID="a63e54149f7ff88cc42c1b8f7fa477e7" ns2:_="">
    <xsd:import namespace="5cc3dd0a-b4d3-43c3-a9f9-71f4792edb45"/>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c3dd0a-b4d3-43c3-a9f9-71f4792edb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B8F29E-5C16-42E5-AF6E-0DEAEA7B821A}">
  <ds:schemaRefs>
    <ds:schemaRef ds:uri="http://schemas.microsoft.com/sharepoint/v3/contenttype/forms"/>
  </ds:schemaRefs>
</ds:datastoreItem>
</file>

<file path=customXml/itemProps2.xml><?xml version="1.0" encoding="utf-8"?>
<ds:datastoreItem xmlns:ds="http://schemas.openxmlformats.org/officeDocument/2006/customXml" ds:itemID="{1423F3C6-4DDC-40F4-80A0-D757FD29B552}">
  <ds:schemaRefs>
    <ds:schemaRef ds:uri="5cc3dd0a-b4d3-43c3-a9f9-71f4792edb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9E3CD9B-367A-4524-860A-0AA3E5596FC9}">
  <ds:schemaRefs>
    <ds:schemaRef ds:uri="http://schemas.microsoft.com/office/2006/documentManagement/types"/>
    <ds:schemaRef ds:uri="http://www.w3.org/XML/1998/namespace"/>
    <ds:schemaRef ds:uri="5cc3dd0a-b4d3-43c3-a9f9-71f4792edb45"/>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4303</Words>
  <Application>Microsoft Office PowerPoint</Application>
  <PresentationFormat>Custom</PresentationFormat>
  <Paragraphs>429</Paragraphs>
  <Slides>38</Slides>
  <Notes>38</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Simple Light</vt:lpstr>
      <vt:lpstr>1_Simple Light</vt:lpstr>
      <vt:lpstr>PowerPoint Presentation</vt:lpstr>
      <vt:lpstr>PowerPoint Presentation</vt:lpstr>
      <vt:lpstr>PowerPoint Presentation</vt:lpstr>
      <vt:lpstr>PowerPoint Presentation</vt:lpstr>
      <vt:lpstr>Maine is on the leading edge of a permanent demographic shift with big implications.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Thomas Meuser</dc:creator>
  <cp:lastModifiedBy>Kimberly I Snow</cp:lastModifiedBy>
  <cp:revision>30</cp:revision>
  <dcterms:created xsi:type="dcterms:W3CDTF">2021-06-02T14:44:48Z</dcterms:created>
  <dcterms:modified xsi:type="dcterms:W3CDTF">2026-05-14T14:42:28Z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FeatureTags">
    <vt:lpwstr/>
  </property>
  <property fmtid="{D5CDD505-2E9C-101B-9397-08002B2CF9AE}" pid="4" name="LocalizationTags">
    <vt:lpwstr/>
  </property>
  <property fmtid="{D5CDD505-2E9C-101B-9397-08002B2CF9AE}" pid="5" name="CampaignTags">
    <vt:lpwstr/>
  </property>
  <property fmtid="{D5CDD505-2E9C-101B-9397-08002B2CF9AE}" pid="6" name="ScenarioTags">
    <vt:lpwstr/>
  </property>
  <property fmtid="{D5CDD505-2E9C-101B-9397-08002B2CF9AE}" pid="7" name="ContentTypeId">
    <vt:lpwstr>0x010100A7C84F9777923443BD7A0A6347E885E2</vt:lpwstr>
  </property>
  <property fmtid="{D5CDD505-2E9C-101B-9397-08002B2CF9AE}" pid="8" name="MediaServiceImageTags">
    <vt:lpwstr/>
  </property>
</Properties>
</file>