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3"/>
  </p:notesMasterIdLst>
  <p:sldIdLst>
    <p:sldId id="256" r:id="rId2"/>
    <p:sldId id="967" r:id="rId3"/>
    <p:sldId id="894" r:id="rId4"/>
    <p:sldId id="995" r:id="rId5"/>
    <p:sldId id="896" r:id="rId6"/>
    <p:sldId id="880" r:id="rId7"/>
    <p:sldId id="881" r:id="rId8"/>
    <p:sldId id="834" r:id="rId9"/>
    <p:sldId id="810" r:id="rId10"/>
    <p:sldId id="878" r:id="rId11"/>
    <p:sldId id="836" r:id="rId12"/>
    <p:sldId id="876" r:id="rId13"/>
    <p:sldId id="867" r:id="rId14"/>
    <p:sldId id="975" r:id="rId15"/>
    <p:sldId id="871" r:id="rId16"/>
    <p:sldId id="870" r:id="rId17"/>
    <p:sldId id="872" r:id="rId18"/>
    <p:sldId id="979" r:id="rId19"/>
    <p:sldId id="257" r:id="rId20"/>
    <p:sldId id="260" r:id="rId21"/>
    <p:sldId id="259" r:id="rId22"/>
    <p:sldId id="266" r:id="rId23"/>
    <p:sldId id="261" r:id="rId24"/>
    <p:sldId id="264" r:id="rId25"/>
    <p:sldId id="258" r:id="rId26"/>
    <p:sldId id="820" r:id="rId27"/>
    <p:sldId id="265" r:id="rId28"/>
    <p:sldId id="263" r:id="rId29"/>
    <p:sldId id="267" r:id="rId30"/>
    <p:sldId id="268" r:id="rId31"/>
    <p:sldId id="854" r:id="rId32"/>
    <p:sldId id="976" r:id="rId33"/>
    <p:sldId id="971" r:id="rId34"/>
    <p:sldId id="322" r:id="rId35"/>
    <p:sldId id="332" r:id="rId36"/>
    <p:sldId id="383" r:id="rId37"/>
    <p:sldId id="972" r:id="rId38"/>
    <p:sldId id="909" r:id="rId39"/>
    <p:sldId id="973" r:id="rId40"/>
    <p:sldId id="903" r:id="rId41"/>
    <p:sldId id="904" r:id="rId42"/>
    <p:sldId id="905" r:id="rId43"/>
    <p:sldId id="968" r:id="rId44"/>
    <p:sldId id="900" r:id="rId45"/>
    <p:sldId id="977" r:id="rId46"/>
    <p:sldId id="978" r:id="rId47"/>
    <p:sldId id="985" r:id="rId48"/>
    <p:sldId id="986" r:id="rId49"/>
    <p:sldId id="984" r:id="rId50"/>
    <p:sldId id="377" r:id="rId51"/>
    <p:sldId id="970" r:id="rId52"/>
    <p:sldId id="355" r:id="rId53"/>
    <p:sldId id="333" r:id="rId54"/>
    <p:sldId id="953" r:id="rId55"/>
    <p:sldId id="954" r:id="rId56"/>
    <p:sldId id="955" r:id="rId57"/>
    <p:sldId id="296" r:id="rId58"/>
    <p:sldId id="319" r:id="rId59"/>
    <p:sldId id="956" r:id="rId60"/>
    <p:sldId id="297" r:id="rId61"/>
    <p:sldId id="272" r:id="rId62"/>
    <p:sldId id="960" r:id="rId63"/>
    <p:sldId id="314" r:id="rId64"/>
    <p:sldId id="277" r:id="rId65"/>
    <p:sldId id="278" r:id="rId66"/>
    <p:sldId id="280" r:id="rId67"/>
    <p:sldId id="285" r:id="rId68"/>
    <p:sldId id="317" r:id="rId69"/>
    <p:sldId id="300" r:id="rId70"/>
    <p:sldId id="306" r:id="rId71"/>
    <p:sldId id="965" r:id="rId72"/>
    <p:sldId id="302" r:id="rId73"/>
    <p:sldId id="303" r:id="rId74"/>
    <p:sldId id="304" r:id="rId75"/>
    <p:sldId id="305" r:id="rId76"/>
    <p:sldId id="270" r:id="rId77"/>
    <p:sldId id="989" r:id="rId78"/>
    <p:sldId id="990" r:id="rId79"/>
    <p:sldId id="991" r:id="rId80"/>
    <p:sldId id="992" r:id="rId81"/>
    <p:sldId id="884"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07E0E-C6AB-4D11-AC3D-212E82A3E4CF}" type="datetimeFigureOut">
              <a:rPr lang="en-US" smtClean="0"/>
              <a:t>5/14/2026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B8D850-C80C-426F-897D-F1E5BE0B4252}" type="slidenum">
              <a:rPr lang="en-US" smtClean="0"/>
              <a:t>‹#›</a:t>
            </a:fld>
            <a:endParaRPr lang="en-US"/>
          </a:p>
        </p:txBody>
      </p:sp>
    </p:spTree>
    <p:extLst>
      <p:ext uri="{BB962C8B-B14F-4D97-AF65-F5344CB8AC3E}">
        <p14:creationId xmlns:p14="http://schemas.microsoft.com/office/powerpoint/2010/main" val="4240193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A30588-4A87-4884-9EB7-DE8C4BE41115}" type="slidenum">
              <a:rPr lang="en-US" smtClean="0"/>
              <a:t>55</a:t>
            </a:fld>
            <a:endParaRPr lang="en-US"/>
          </a:p>
        </p:txBody>
      </p:sp>
    </p:spTree>
    <p:extLst>
      <p:ext uri="{BB962C8B-B14F-4D97-AF65-F5344CB8AC3E}">
        <p14:creationId xmlns:p14="http://schemas.microsoft.com/office/powerpoint/2010/main" val="69470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A30588-4A87-4884-9EB7-DE8C4BE41115}" type="slidenum">
              <a:rPr lang="en-US" smtClean="0"/>
              <a:t>70</a:t>
            </a:fld>
            <a:endParaRPr lang="en-US"/>
          </a:p>
        </p:txBody>
      </p:sp>
    </p:spTree>
    <p:extLst>
      <p:ext uri="{BB962C8B-B14F-4D97-AF65-F5344CB8AC3E}">
        <p14:creationId xmlns:p14="http://schemas.microsoft.com/office/powerpoint/2010/main" val="2440274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9403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rgbClr val="68997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6927B9-5A75-4733-8407-E3FF026E31B8}"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62E88-0472-4B40-B8CF-9BF81D02D10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564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6927B9-5A75-4733-8407-E3FF026E31B8}"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62E88-0472-4B40-B8CF-9BF81D02D109}" type="slidenum">
              <a:rPr lang="en-US" smtClean="0"/>
              <a:t>‹#›</a:t>
            </a:fld>
            <a:endParaRPr lang="en-US"/>
          </a:p>
        </p:txBody>
      </p:sp>
    </p:spTree>
    <p:extLst>
      <p:ext uri="{BB962C8B-B14F-4D97-AF65-F5344CB8AC3E}">
        <p14:creationId xmlns:p14="http://schemas.microsoft.com/office/powerpoint/2010/main" val="960029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9403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6899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6927B9-5A75-4733-8407-E3FF026E31B8}"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62E88-0472-4B40-B8CF-9BF81D02D109}" type="slidenum">
              <a:rPr lang="en-US" smtClean="0"/>
              <a:t>‹#›</a:t>
            </a:fld>
            <a:endParaRPr lang="en-US"/>
          </a:p>
        </p:txBody>
      </p:sp>
    </p:spTree>
    <p:extLst>
      <p:ext uri="{BB962C8B-B14F-4D97-AF65-F5344CB8AC3E}">
        <p14:creationId xmlns:p14="http://schemas.microsoft.com/office/powerpoint/2010/main" val="78519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96927B9-5A75-4733-8407-E3FF026E31B8}"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62E88-0472-4B40-B8CF-9BF81D02D109}" type="slidenum">
              <a:rPr lang="en-US" smtClean="0"/>
              <a:t>‹#›</a:t>
            </a:fld>
            <a:endParaRPr lang="en-US"/>
          </a:p>
        </p:txBody>
      </p:sp>
    </p:spTree>
    <p:extLst>
      <p:ext uri="{BB962C8B-B14F-4D97-AF65-F5344CB8AC3E}">
        <p14:creationId xmlns:p14="http://schemas.microsoft.com/office/powerpoint/2010/main" val="414763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367710"/>
            <a:ext cx="12188825" cy="457200"/>
          </a:xfrm>
          <a:prstGeom prst="rect">
            <a:avLst/>
          </a:prstGeom>
          <a:solidFill>
            <a:srgbClr val="09403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rgbClr val="6899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6927B9-5A75-4733-8407-E3FF026E31B8}"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62E88-0472-4B40-B8CF-9BF81D02D10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9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6927B9-5A75-4733-8407-E3FF026E31B8}"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62E88-0472-4B40-B8CF-9BF81D02D109}" type="slidenum">
              <a:rPr lang="en-US" smtClean="0"/>
              <a:t>‹#›</a:t>
            </a:fld>
            <a:endParaRPr lang="en-US"/>
          </a:p>
        </p:txBody>
      </p:sp>
    </p:spTree>
    <p:extLst>
      <p:ext uri="{BB962C8B-B14F-4D97-AF65-F5344CB8AC3E}">
        <p14:creationId xmlns:p14="http://schemas.microsoft.com/office/powerpoint/2010/main" val="44522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6927B9-5A75-4733-8407-E3FF026E31B8}" type="datetimeFigureOut">
              <a:rPr lang="en-US" smtClean="0"/>
              <a:t>5/14/2026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862E88-0472-4B40-B8CF-9BF81D02D109}" type="slidenum">
              <a:rPr lang="en-US" smtClean="0"/>
              <a:t>‹#›</a:t>
            </a:fld>
            <a:endParaRPr lang="en-US"/>
          </a:p>
        </p:txBody>
      </p:sp>
    </p:spTree>
    <p:extLst>
      <p:ext uri="{BB962C8B-B14F-4D97-AF65-F5344CB8AC3E}">
        <p14:creationId xmlns:p14="http://schemas.microsoft.com/office/powerpoint/2010/main" val="42489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6927B9-5A75-4733-8407-E3FF026E31B8}" type="datetimeFigureOut">
              <a:rPr lang="en-US" smtClean="0"/>
              <a:t>5/14/2026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862E88-0472-4B40-B8CF-9BF81D02D109}" type="slidenum">
              <a:rPr lang="en-US" smtClean="0"/>
              <a:t>‹#›</a:t>
            </a:fld>
            <a:endParaRPr lang="en-US"/>
          </a:p>
        </p:txBody>
      </p:sp>
    </p:spTree>
    <p:extLst>
      <p:ext uri="{BB962C8B-B14F-4D97-AF65-F5344CB8AC3E}">
        <p14:creationId xmlns:p14="http://schemas.microsoft.com/office/powerpoint/2010/main" val="1635787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896927B9-5A75-4733-8407-E3FF026E31B8}" type="datetimeFigureOut">
              <a:rPr lang="en-US" smtClean="0"/>
              <a:t>5/14/2026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9862E88-0472-4B40-B8CF-9BF81D02D109}" type="slidenum">
              <a:rPr lang="en-US" smtClean="0"/>
              <a:t>‹#›</a:t>
            </a:fld>
            <a:endParaRPr lang="en-US"/>
          </a:p>
        </p:txBody>
      </p:sp>
    </p:spTree>
    <p:extLst>
      <p:ext uri="{BB962C8B-B14F-4D97-AF65-F5344CB8AC3E}">
        <p14:creationId xmlns:p14="http://schemas.microsoft.com/office/powerpoint/2010/main" val="103640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68997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4040071" y="0"/>
            <a:ext cx="64008"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96927B9-5A75-4733-8407-E3FF026E31B8}" type="datetimeFigureOut">
              <a:rPr lang="en-US" smtClean="0"/>
              <a:t>5/14/2026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9862E88-0472-4B40-B8CF-9BF81D02D109}" type="slidenum">
              <a:rPr lang="en-US" smtClean="0"/>
              <a:t>‹#›</a:t>
            </a:fld>
            <a:endParaRPr lang="en-US"/>
          </a:p>
        </p:txBody>
      </p:sp>
    </p:spTree>
    <p:extLst>
      <p:ext uri="{BB962C8B-B14F-4D97-AF65-F5344CB8AC3E}">
        <p14:creationId xmlns:p14="http://schemas.microsoft.com/office/powerpoint/2010/main" val="379812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9403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28781"/>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6927B9-5A75-4733-8407-E3FF026E31B8}"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62E88-0472-4B40-B8CF-9BF81D02D109}" type="slidenum">
              <a:rPr lang="en-US" smtClean="0"/>
              <a:t>‹#›</a:t>
            </a:fld>
            <a:endParaRPr lang="en-US"/>
          </a:p>
        </p:txBody>
      </p:sp>
    </p:spTree>
    <p:extLst>
      <p:ext uri="{BB962C8B-B14F-4D97-AF65-F5344CB8AC3E}">
        <p14:creationId xmlns:p14="http://schemas.microsoft.com/office/powerpoint/2010/main" val="7078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09403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0" y="6334316"/>
            <a:ext cx="12192001" cy="65998"/>
          </a:xfrm>
          <a:prstGeom prst="rect">
            <a:avLst/>
          </a:prstGeom>
          <a:solidFill>
            <a:srgbClr val="68997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96927B9-5A75-4733-8407-E3FF026E31B8}" type="datetimeFigureOut">
              <a:rPr lang="en-US" smtClean="0"/>
              <a:t>5/14/2026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9862E88-0472-4B40-B8CF-9BF81D02D10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364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umaine.qualtrics.com/jfe/form/SV_40IzKlbvTUXoRHo"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AE283-4039-C49A-7092-6BCAB922BF5F}"/>
              </a:ext>
            </a:extLst>
          </p:cNvPr>
          <p:cNvSpPr>
            <a:spLocks noGrp="1"/>
          </p:cNvSpPr>
          <p:nvPr>
            <p:ph type="ctrTitle"/>
          </p:nvPr>
        </p:nvSpPr>
        <p:spPr/>
        <p:txBody>
          <a:bodyPr>
            <a:normAutofit/>
          </a:bodyPr>
          <a:lstStyle/>
          <a:p>
            <a:r>
              <a:rPr lang="en-US" sz="5000" dirty="0"/>
              <a:t>Driving Fitness, Health, and Aging: </a:t>
            </a:r>
            <a:br>
              <a:rPr lang="en-US" sz="5000" dirty="0"/>
            </a:br>
            <a:r>
              <a:rPr lang="en-US" sz="4000" dirty="0"/>
              <a:t>The Clinician’s Role in Driver Licensing in Maine</a:t>
            </a:r>
          </a:p>
        </p:txBody>
      </p:sp>
      <p:sp>
        <p:nvSpPr>
          <p:cNvPr id="3" name="Subtitle 2">
            <a:extLst>
              <a:ext uri="{FF2B5EF4-FFF2-40B4-BE49-F238E27FC236}">
                <a16:creationId xmlns:a16="http://schemas.microsoft.com/office/drawing/2014/main" id="{74BCF043-099F-D08F-5DCA-B8D6AF084E1D}"/>
              </a:ext>
            </a:extLst>
          </p:cNvPr>
          <p:cNvSpPr>
            <a:spLocks noGrp="1"/>
          </p:cNvSpPr>
          <p:nvPr>
            <p:ph type="subTitle" idx="1"/>
          </p:nvPr>
        </p:nvSpPr>
        <p:spPr/>
        <p:txBody>
          <a:bodyPr>
            <a:normAutofit fontScale="85000" lnSpcReduction="20000"/>
          </a:bodyPr>
          <a:lstStyle/>
          <a:p>
            <a:r>
              <a:rPr lang="en-US" dirty="0"/>
              <a:t>Tom Meuser, </a:t>
            </a:r>
            <a:r>
              <a:rPr lang="en-US" dirty="0" err="1"/>
              <a:t>phD</a:t>
            </a:r>
            <a:endParaRPr lang="en-US" dirty="0"/>
          </a:p>
          <a:p>
            <a:r>
              <a:rPr lang="en-US" dirty="0"/>
              <a:t>Research Analyst (contracted)</a:t>
            </a:r>
          </a:p>
          <a:p>
            <a:r>
              <a:rPr lang="en-US" dirty="0"/>
              <a:t>Maine Bureau of Motor Vehicles</a:t>
            </a:r>
          </a:p>
        </p:txBody>
      </p:sp>
      <p:pic>
        <p:nvPicPr>
          <p:cNvPr id="6" name="Picture 5">
            <a:extLst>
              <a:ext uri="{FF2B5EF4-FFF2-40B4-BE49-F238E27FC236}">
                <a16:creationId xmlns:a16="http://schemas.microsoft.com/office/drawing/2014/main" id="{A38C03F3-C327-4F96-D571-D7F950880C76}"/>
              </a:ext>
            </a:extLst>
          </p:cNvPr>
          <p:cNvPicPr>
            <a:picLocks noChangeAspect="1"/>
          </p:cNvPicPr>
          <p:nvPr/>
        </p:nvPicPr>
        <p:blipFill>
          <a:blip r:embed="rId2"/>
          <a:stretch>
            <a:fillRect/>
          </a:stretch>
        </p:blipFill>
        <p:spPr>
          <a:xfrm>
            <a:off x="9091324" y="2"/>
            <a:ext cx="3100675" cy="3156154"/>
          </a:xfrm>
          <a:prstGeom prst="rect">
            <a:avLst/>
          </a:prstGeom>
        </p:spPr>
      </p:pic>
      <p:sp>
        <p:nvSpPr>
          <p:cNvPr id="7" name="TextBox 6">
            <a:extLst>
              <a:ext uri="{FF2B5EF4-FFF2-40B4-BE49-F238E27FC236}">
                <a16:creationId xmlns:a16="http://schemas.microsoft.com/office/drawing/2014/main" id="{6E1E71EA-B4EE-6C14-9285-EF4F778BE770}"/>
              </a:ext>
            </a:extLst>
          </p:cNvPr>
          <p:cNvSpPr txBox="1"/>
          <p:nvPr/>
        </p:nvSpPr>
        <p:spPr>
          <a:xfrm>
            <a:off x="7875639" y="4866968"/>
            <a:ext cx="3392129" cy="769441"/>
          </a:xfrm>
          <a:prstGeom prst="rect">
            <a:avLst/>
          </a:prstGeom>
          <a:noFill/>
        </p:spPr>
        <p:txBody>
          <a:bodyPr wrap="square" rtlCol="0">
            <a:spAutoFit/>
          </a:bodyPr>
          <a:lstStyle/>
          <a:p>
            <a:r>
              <a:rPr lang="en-US" sz="4400" dirty="0">
                <a:solidFill>
                  <a:srgbClr val="C00000"/>
                </a:solidFill>
              </a:rPr>
              <a:t>WELCOME!</a:t>
            </a:r>
          </a:p>
        </p:txBody>
      </p:sp>
    </p:spTree>
    <p:extLst>
      <p:ext uri="{BB962C8B-B14F-4D97-AF65-F5344CB8AC3E}">
        <p14:creationId xmlns:p14="http://schemas.microsoft.com/office/powerpoint/2010/main" val="2769082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1F5A9F-771A-A57A-0B07-30120050595A}"/>
              </a:ext>
            </a:extLst>
          </p:cNvPr>
          <p:cNvPicPr>
            <a:picLocks noChangeAspect="1"/>
          </p:cNvPicPr>
          <p:nvPr/>
        </p:nvPicPr>
        <p:blipFill>
          <a:blip r:embed="rId2"/>
          <a:stretch>
            <a:fillRect/>
          </a:stretch>
        </p:blipFill>
        <p:spPr>
          <a:xfrm>
            <a:off x="6708709" y="2038244"/>
            <a:ext cx="4105915" cy="3346375"/>
          </a:xfrm>
          <a:prstGeom prst="rect">
            <a:avLst/>
          </a:prstGeom>
        </p:spPr>
      </p:pic>
      <p:sp>
        <p:nvSpPr>
          <p:cNvPr id="3" name="Title 2">
            <a:extLst>
              <a:ext uri="{FF2B5EF4-FFF2-40B4-BE49-F238E27FC236}">
                <a16:creationId xmlns:a16="http://schemas.microsoft.com/office/drawing/2014/main" id="{4342319C-FDD6-CB4C-A054-2526D1A1F46F}"/>
              </a:ext>
            </a:extLst>
          </p:cNvPr>
          <p:cNvSpPr>
            <a:spLocks noGrp="1"/>
          </p:cNvSpPr>
          <p:nvPr>
            <p:ph type="title"/>
          </p:nvPr>
        </p:nvSpPr>
        <p:spPr/>
        <p:txBody>
          <a:bodyPr/>
          <a:lstStyle/>
          <a:p>
            <a:r>
              <a:rPr lang="en-US" dirty="0"/>
              <a:t>Tell me about your driving…</a:t>
            </a:r>
          </a:p>
        </p:txBody>
      </p:sp>
      <p:pic>
        <p:nvPicPr>
          <p:cNvPr id="4" name="Picture 3">
            <a:extLst>
              <a:ext uri="{FF2B5EF4-FFF2-40B4-BE49-F238E27FC236}">
                <a16:creationId xmlns:a16="http://schemas.microsoft.com/office/drawing/2014/main" id="{AEC6B16E-86B2-374E-3053-1A38C9A5C1F1}"/>
              </a:ext>
            </a:extLst>
          </p:cNvPr>
          <p:cNvPicPr>
            <a:picLocks noChangeAspect="1"/>
          </p:cNvPicPr>
          <p:nvPr/>
        </p:nvPicPr>
        <p:blipFill>
          <a:blip r:embed="rId3"/>
          <a:stretch>
            <a:fillRect/>
          </a:stretch>
        </p:blipFill>
        <p:spPr>
          <a:xfrm>
            <a:off x="1479568" y="1890757"/>
            <a:ext cx="3072767" cy="3969467"/>
          </a:xfrm>
          <a:prstGeom prst="rect">
            <a:avLst/>
          </a:prstGeom>
        </p:spPr>
      </p:pic>
      <p:sp>
        <p:nvSpPr>
          <p:cNvPr id="5" name="TextBox 4">
            <a:extLst>
              <a:ext uri="{FF2B5EF4-FFF2-40B4-BE49-F238E27FC236}">
                <a16:creationId xmlns:a16="http://schemas.microsoft.com/office/drawing/2014/main" id="{D973B328-05F6-EB65-8D14-D0D856AC4A66}"/>
              </a:ext>
            </a:extLst>
          </p:cNvPr>
          <p:cNvSpPr txBox="1"/>
          <p:nvPr/>
        </p:nvSpPr>
        <p:spPr>
          <a:xfrm>
            <a:off x="6671388" y="5533053"/>
            <a:ext cx="448429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Maine BMV relies on “expert” input from physicians and other licensed clinicians.</a:t>
            </a:r>
          </a:p>
        </p:txBody>
      </p:sp>
      <p:sp>
        <p:nvSpPr>
          <p:cNvPr id="6" name="Arrow: Left-Right 5">
            <a:extLst>
              <a:ext uri="{FF2B5EF4-FFF2-40B4-BE49-F238E27FC236}">
                <a16:creationId xmlns:a16="http://schemas.microsoft.com/office/drawing/2014/main" id="{2FF9C5ED-589C-08D1-CFAC-8E613D622867}"/>
              </a:ext>
            </a:extLst>
          </p:cNvPr>
          <p:cNvSpPr/>
          <p:nvPr/>
        </p:nvSpPr>
        <p:spPr>
          <a:xfrm>
            <a:off x="5192134" y="3592286"/>
            <a:ext cx="998376" cy="39188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971E27A-7C54-E1CF-8649-58307D1E919C}"/>
              </a:ext>
            </a:extLst>
          </p:cNvPr>
          <p:cNvSpPr txBox="1"/>
          <p:nvPr/>
        </p:nvSpPr>
        <p:spPr>
          <a:xfrm>
            <a:off x="1671484" y="5997881"/>
            <a:ext cx="2379406" cy="369332"/>
          </a:xfrm>
          <a:prstGeom prst="rect">
            <a:avLst/>
          </a:prstGeom>
          <a:noFill/>
        </p:spPr>
        <p:txBody>
          <a:bodyPr wrap="square" rtlCol="0">
            <a:spAutoFit/>
          </a:bodyPr>
          <a:lstStyle/>
          <a:p>
            <a:pPr algn="ctr"/>
            <a:r>
              <a:rPr lang="en-US" dirty="0"/>
              <a:t>Form CR-24</a:t>
            </a:r>
          </a:p>
        </p:txBody>
      </p:sp>
    </p:spTree>
    <p:extLst>
      <p:ext uri="{BB962C8B-B14F-4D97-AF65-F5344CB8AC3E}">
        <p14:creationId xmlns:p14="http://schemas.microsoft.com/office/powerpoint/2010/main" val="402281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C390-1852-D66B-CD58-869B81D3DA8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4D51DD8-BBC6-A843-3D74-1CC822F51587}"/>
              </a:ext>
            </a:extLst>
          </p:cNvPr>
          <p:cNvSpPr>
            <a:spLocks noGrp="1"/>
          </p:cNvSpPr>
          <p:nvPr>
            <p:ph type="title"/>
          </p:nvPr>
        </p:nvSpPr>
        <p:spPr/>
        <p:txBody>
          <a:bodyPr/>
          <a:lstStyle/>
          <a:p>
            <a:r>
              <a:rPr lang="en-US" dirty="0"/>
              <a:t>Clinicians’ “Expert” Guidance to the BMV</a:t>
            </a:r>
          </a:p>
        </p:txBody>
      </p:sp>
      <p:pic>
        <p:nvPicPr>
          <p:cNvPr id="6" name="Picture 5">
            <a:extLst>
              <a:ext uri="{FF2B5EF4-FFF2-40B4-BE49-F238E27FC236}">
                <a16:creationId xmlns:a16="http://schemas.microsoft.com/office/drawing/2014/main" id="{FC169AFC-15C6-0DD4-32CE-A31426C4382E}"/>
              </a:ext>
            </a:extLst>
          </p:cNvPr>
          <p:cNvPicPr>
            <a:picLocks noChangeAspect="1"/>
          </p:cNvPicPr>
          <p:nvPr/>
        </p:nvPicPr>
        <p:blipFill>
          <a:blip r:embed="rId2"/>
          <a:stretch>
            <a:fillRect/>
          </a:stretch>
        </p:blipFill>
        <p:spPr>
          <a:xfrm>
            <a:off x="1307856" y="3562169"/>
            <a:ext cx="9325276" cy="3009228"/>
          </a:xfrm>
          <a:prstGeom prst="rect">
            <a:avLst/>
          </a:prstGeom>
        </p:spPr>
      </p:pic>
      <p:sp>
        <p:nvSpPr>
          <p:cNvPr id="8" name="TextBox 7">
            <a:extLst>
              <a:ext uri="{FF2B5EF4-FFF2-40B4-BE49-F238E27FC236}">
                <a16:creationId xmlns:a16="http://schemas.microsoft.com/office/drawing/2014/main" id="{C1E87282-9296-B19D-1B93-92856314D7AE}"/>
              </a:ext>
            </a:extLst>
          </p:cNvPr>
          <p:cNvSpPr txBox="1"/>
          <p:nvPr/>
        </p:nvSpPr>
        <p:spPr>
          <a:xfrm>
            <a:off x="1307856" y="1938209"/>
            <a:ext cx="957430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Successful completion of Maine BMV Form CR-24 involves linking (1) your clinical knowledge and experience as a physician or other health professional (e.g., nurse practitioner, physician assistant, OT, PT) with (2) your personal understanding of the driving task. You know from your own driving what it takes to drive competently and safely. The State asks you to apply both knowledge sets here. </a:t>
            </a:r>
          </a:p>
        </p:txBody>
      </p:sp>
      <p:cxnSp>
        <p:nvCxnSpPr>
          <p:cNvPr id="10" name="Straight Arrow Connector 9">
            <a:extLst>
              <a:ext uri="{FF2B5EF4-FFF2-40B4-BE49-F238E27FC236}">
                <a16:creationId xmlns:a16="http://schemas.microsoft.com/office/drawing/2014/main" id="{BE7532E7-AB70-6E2B-D4E4-478BC8565A25}"/>
              </a:ext>
            </a:extLst>
          </p:cNvPr>
          <p:cNvCxnSpPr/>
          <p:nvPr/>
        </p:nvCxnSpPr>
        <p:spPr>
          <a:xfrm>
            <a:off x="2268071" y="3316941"/>
            <a:ext cx="7153835"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572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D5390-94B6-3961-9D5F-0F876AD3F3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E43970-5343-A3DB-650B-C9D8F33BBFD9}"/>
              </a:ext>
            </a:extLst>
          </p:cNvPr>
          <p:cNvSpPr>
            <a:spLocks noGrp="1"/>
          </p:cNvSpPr>
          <p:nvPr>
            <p:ph type="title"/>
          </p:nvPr>
        </p:nvSpPr>
        <p:spPr/>
        <p:txBody>
          <a:bodyPr/>
          <a:lstStyle/>
          <a:p>
            <a:r>
              <a:rPr lang="en-US" dirty="0"/>
              <a:t>Overview Maine’s FAP System</a:t>
            </a:r>
          </a:p>
        </p:txBody>
      </p:sp>
      <p:sp>
        <p:nvSpPr>
          <p:cNvPr id="2" name="Left Brace 1">
            <a:extLst>
              <a:ext uri="{FF2B5EF4-FFF2-40B4-BE49-F238E27FC236}">
                <a16:creationId xmlns:a16="http://schemas.microsoft.com/office/drawing/2014/main" id="{12D33A34-76E2-E8E9-5103-67CC9590EFBA}"/>
              </a:ext>
            </a:extLst>
          </p:cNvPr>
          <p:cNvSpPr/>
          <p:nvPr/>
        </p:nvSpPr>
        <p:spPr>
          <a:xfrm>
            <a:off x="3051110" y="3469948"/>
            <a:ext cx="366903" cy="1880118"/>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8E2DAF2-FDD1-67AB-C8F3-F498F8194A99}"/>
              </a:ext>
            </a:extLst>
          </p:cNvPr>
          <p:cNvGrpSpPr/>
          <p:nvPr/>
        </p:nvGrpSpPr>
        <p:grpSpPr>
          <a:xfrm>
            <a:off x="3418013" y="1849327"/>
            <a:ext cx="8127220" cy="4418880"/>
            <a:chOff x="1906454" y="1737360"/>
            <a:chExt cx="8127220" cy="4418880"/>
          </a:xfrm>
        </p:grpSpPr>
        <p:pic>
          <p:nvPicPr>
            <p:cNvPr id="6" name="Picture 5">
              <a:extLst>
                <a:ext uri="{FF2B5EF4-FFF2-40B4-BE49-F238E27FC236}">
                  <a16:creationId xmlns:a16="http://schemas.microsoft.com/office/drawing/2014/main" id="{82BD92AB-2D14-34D1-3817-449F0C40D598}"/>
                </a:ext>
              </a:extLst>
            </p:cNvPr>
            <p:cNvPicPr>
              <a:picLocks noChangeAspect="1"/>
            </p:cNvPicPr>
            <p:nvPr/>
          </p:nvPicPr>
          <p:blipFill>
            <a:blip r:embed="rId2"/>
            <a:stretch>
              <a:fillRect/>
            </a:stretch>
          </p:blipFill>
          <p:spPr>
            <a:xfrm>
              <a:off x="1906454" y="1737360"/>
              <a:ext cx="8127220" cy="4418880"/>
            </a:xfrm>
            <a:prstGeom prst="rect">
              <a:avLst/>
            </a:prstGeom>
          </p:spPr>
        </p:pic>
        <p:sp>
          <p:nvSpPr>
            <p:cNvPr id="3" name="TextBox 2">
              <a:extLst>
                <a:ext uri="{FF2B5EF4-FFF2-40B4-BE49-F238E27FC236}">
                  <a16:creationId xmlns:a16="http://schemas.microsoft.com/office/drawing/2014/main" id="{4EEA3327-03EC-739D-7576-B5AB4B548E71}"/>
                </a:ext>
              </a:extLst>
            </p:cNvPr>
            <p:cNvSpPr txBox="1"/>
            <p:nvPr/>
          </p:nvSpPr>
          <p:spPr>
            <a:xfrm>
              <a:off x="6096000" y="4991878"/>
              <a:ext cx="3424334" cy="49244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a:ea typeface="+mn-ea"/>
                  <a:cs typeface="+mn-cs"/>
                </a:rPr>
                <a:t>BMV will suspend or revoke the driver license at this level.</a:t>
              </a:r>
            </a:p>
          </p:txBody>
        </p:sp>
      </p:grpSp>
      <p:sp>
        <p:nvSpPr>
          <p:cNvPr id="7" name="TextBox 6">
            <a:extLst>
              <a:ext uri="{FF2B5EF4-FFF2-40B4-BE49-F238E27FC236}">
                <a16:creationId xmlns:a16="http://schemas.microsoft.com/office/drawing/2014/main" id="{6DEFAE9F-7F12-60D4-5FD9-55502ADD0972}"/>
              </a:ext>
            </a:extLst>
          </p:cNvPr>
          <p:cNvSpPr txBox="1"/>
          <p:nvPr/>
        </p:nvSpPr>
        <p:spPr>
          <a:xfrm>
            <a:off x="923730" y="3255845"/>
            <a:ext cx="2127380"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 FAP rating of “3” is associated with an active medical condition that likely impacts on fitness to operate a motor vehicle safely and responsibly.</a:t>
            </a:r>
          </a:p>
        </p:txBody>
      </p:sp>
      <p:sp>
        <p:nvSpPr>
          <p:cNvPr id="8" name="TextBox 7">
            <a:extLst>
              <a:ext uri="{FF2B5EF4-FFF2-40B4-BE49-F238E27FC236}">
                <a16:creationId xmlns:a16="http://schemas.microsoft.com/office/drawing/2014/main" id="{604948B3-DB4D-5929-40E3-BFC3DA55DF92}"/>
              </a:ext>
            </a:extLst>
          </p:cNvPr>
          <p:cNvSpPr txBox="1"/>
          <p:nvPr/>
        </p:nvSpPr>
        <p:spPr>
          <a:xfrm>
            <a:off x="8488188" y="174636"/>
            <a:ext cx="2848406" cy="1200329"/>
          </a:xfrm>
          <a:prstGeom prst="rect">
            <a:avLst/>
          </a:prstGeom>
          <a:noFill/>
        </p:spPr>
        <p:txBody>
          <a:bodyPr wrap="square" rtlCol="0">
            <a:spAutoFit/>
          </a:bodyPr>
          <a:lstStyle/>
          <a:p>
            <a:pPr algn="ctr"/>
            <a:r>
              <a:rPr lang="en-US" dirty="0">
                <a:solidFill>
                  <a:schemeClr val="accent1">
                    <a:lumMod val="75000"/>
                  </a:schemeClr>
                </a:solidFill>
              </a:rPr>
              <a:t>Look at the condition-specific FAP Tables denoted by the white tabs in your copy of the Orange book. </a:t>
            </a:r>
          </a:p>
        </p:txBody>
      </p:sp>
    </p:spTree>
    <p:extLst>
      <p:ext uri="{BB962C8B-B14F-4D97-AF65-F5344CB8AC3E}">
        <p14:creationId xmlns:p14="http://schemas.microsoft.com/office/powerpoint/2010/main" val="30783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741AE-4067-19AF-B6E5-A91F917FDA97}"/>
              </a:ext>
            </a:extLst>
          </p:cNvPr>
          <p:cNvSpPr>
            <a:spLocks noGrp="1"/>
          </p:cNvSpPr>
          <p:nvPr>
            <p:ph type="title"/>
          </p:nvPr>
        </p:nvSpPr>
        <p:spPr/>
        <p:txBody>
          <a:bodyPr/>
          <a:lstStyle/>
          <a:p>
            <a:r>
              <a:rPr lang="en-US" dirty="0"/>
              <a:t>Rating Mr. Green’s Fitness</a:t>
            </a:r>
          </a:p>
        </p:txBody>
      </p:sp>
      <p:sp>
        <p:nvSpPr>
          <p:cNvPr id="4" name="Content Placeholder 3">
            <a:extLst>
              <a:ext uri="{FF2B5EF4-FFF2-40B4-BE49-F238E27FC236}">
                <a16:creationId xmlns:a16="http://schemas.microsoft.com/office/drawing/2014/main" id="{6FAD77A3-2EEA-EDE8-FE42-03B2BC97D9BB}"/>
              </a:ext>
            </a:extLst>
          </p:cNvPr>
          <p:cNvSpPr>
            <a:spLocks noGrp="1"/>
          </p:cNvSpPr>
          <p:nvPr>
            <p:ph sz="half" idx="2"/>
          </p:nvPr>
        </p:nvSpPr>
        <p:spPr>
          <a:xfrm>
            <a:off x="6217920" y="1845735"/>
            <a:ext cx="4937760" cy="4321800"/>
          </a:xfrm>
        </p:spPr>
        <p:txBody>
          <a:bodyPr>
            <a:normAutofit/>
          </a:bodyPr>
          <a:lstStyle/>
          <a:p>
            <a:r>
              <a:rPr lang="en-US" dirty="0"/>
              <a:t>Howard Green, age 74, retired, widower, 16 years of education, work history in corporate sales, lives with his daughter, clean driving record. </a:t>
            </a:r>
          </a:p>
          <a:p>
            <a:r>
              <a:rPr lang="en-US" dirty="0"/>
              <a:t>Last evaluated 3 months ago. </a:t>
            </a:r>
            <a:r>
              <a:rPr lang="en-US" dirty="0">
                <a:solidFill>
                  <a:srgbClr val="C00000"/>
                </a:solidFill>
              </a:rPr>
              <a:t>MoCA = 21. </a:t>
            </a:r>
            <a:br>
              <a:rPr lang="en-US" dirty="0">
                <a:solidFill>
                  <a:srgbClr val="C00000"/>
                </a:solidFill>
              </a:rPr>
            </a:br>
            <a:r>
              <a:rPr lang="en-US" dirty="0"/>
              <a:t>HTN, Sleep Apnea (compliant with CPAP), Diabetes, &amp; PVD.</a:t>
            </a:r>
          </a:p>
          <a:p>
            <a:r>
              <a:rPr lang="en-US" dirty="0"/>
              <a:t>Meds = Metformin, Clopidogrel, Atorvastatin, Hydrochlorothiazide, Magnesium Supplement.</a:t>
            </a:r>
          </a:p>
          <a:p>
            <a:r>
              <a:rPr lang="en-US" dirty="0"/>
              <a:t>Head CT pursuant to fall two years ago showed no acute intracranial process but with diffuse white matter disease and mild atrophy consistent with age. </a:t>
            </a:r>
          </a:p>
        </p:txBody>
      </p:sp>
      <p:pic>
        <p:nvPicPr>
          <p:cNvPr id="8" name="Content Placeholder 7">
            <a:extLst>
              <a:ext uri="{FF2B5EF4-FFF2-40B4-BE49-F238E27FC236}">
                <a16:creationId xmlns:a16="http://schemas.microsoft.com/office/drawing/2014/main" id="{0367BD4E-985F-5666-69F4-19225C403C36}"/>
              </a:ext>
            </a:extLst>
          </p:cNvPr>
          <p:cNvPicPr>
            <a:picLocks noGrp="1" noChangeAspect="1"/>
          </p:cNvPicPr>
          <p:nvPr>
            <p:ph sz="half" idx="1"/>
          </p:nvPr>
        </p:nvPicPr>
        <p:blipFill>
          <a:blip r:embed="rId2"/>
          <a:stretch>
            <a:fillRect/>
          </a:stretch>
        </p:blipFill>
        <p:spPr>
          <a:xfrm>
            <a:off x="949479" y="1918007"/>
            <a:ext cx="4938712" cy="2778025"/>
          </a:xfrm>
          <a:prstGeom prst="rect">
            <a:avLst/>
          </a:prstGeom>
        </p:spPr>
      </p:pic>
      <p:sp>
        <p:nvSpPr>
          <p:cNvPr id="9" name="TextBox 8">
            <a:extLst>
              <a:ext uri="{FF2B5EF4-FFF2-40B4-BE49-F238E27FC236}">
                <a16:creationId xmlns:a16="http://schemas.microsoft.com/office/drawing/2014/main" id="{1A4AFBB6-42D7-6770-A3BC-3D46E2341775}"/>
              </a:ext>
            </a:extLst>
          </p:cNvPr>
          <p:cNvSpPr txBox="1"/>
          <p:nvPr/>
        </p:nvSpPr>
        <p:spPr>
          <a:xfrm>
            <a:off x="949479" y="4788310"/>
            <a:ext cx="4937760" cy="1200329"/>
          </a:xfrm>
          <a:prstGeom prst="rect">
            <a:avLst/>
          </a:prstGeom>
          <a:noFill/>
        </p:spPr>
        <p:txBody>
          <a:bodyPr wrap="square" rtlCol="0">
            <a:spAutoFit/>
          </a:bodyPr>
          <a:lstStyle/>
          <a:p>
            <a:r>
              <a:rPr lang="en-US" dirty="0"/>
              <a:t>Officer: “You were weaving and ran a stop sign…”</a:t>
            </a:r>
          </a:p>
          <a:p>
            <a:endParaRPr lang="en-US" dirty="0"/>
          </a:p>
          <a:p>
            <a:r>
              <a:rPr lang="en-US" dirty="0"/>
              <a:t>Mr. Green: “I didn’t know I was doing that, sir. I sure didn’t see a stop sign.</a:t>
            </a:r>
          </a:p>
        </p:txBody>
      </p:sp>
    </p:spTree>
    <p:extLst>
      <p:ext uri="{BB962C8B-B14F-4D97-AF65-F5344CB8AC3E}">
        <p14:creationId xmlns:p14="http://schemas.microsoft.com/office/powerpoint/2010/main" val="1374605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15B8B-FF7A-C219-C013-6ACD3082A70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9FAAC95-3807-7B07-31BE-694AE6BDC3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775" y="-2639924"/>
            <a:ext cx="8363126" cy="10822870"/>
          </a:xfrm>
          <a:prstGeom prst="rect">
            <a:avLst/>
          </a:prstGeom>
        </p:spPr>
      </p:pic>
      <p:pic>
        <p:nvPicPr>
          <p:cNvPr id="3" name="Picture 2" descr="A picture containing text, electronics&#10;&#10;AI-generated content may be incorrect.">
            <a:extLst>
              <a:ext uri="{FF2B5EF4-FFF2-40B4-BE49-F238E27FC236}">
                <a16:creationId xmlns:a16="http://schemas.microsoft.com/office/drawing/2014/main" id="{00B58A7B-7CD0-F46E-6CEA-F56EA9B4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75" y="-1"/>
            <a:ext cx="4059993" cy="5411755"/>
          </a:xfrm>
          <a:prstGeom prst="rect">
            <a:avLst/>
          </a:prstGeom>
        </p:spPr>
      </p:pic>
      <p:sp>
        <p:nvSpPr>
          <p:cNvPr id="2" name="Left Brace 1">
            <a:extLst>
              <a:ext uri="{FF2B5EF4-FFF2-40B4-BE49-F238E27FC236}">
                <a16:creationId xmlns:a16="http://schemas.microsoft.com/office/drawing/2014/main" id="{E088269C-BC17-E3B5-8313-5BAD233C4734}"/>
              </a:ext>
            </a:extLst>
          </p:cNvPr>
          <p:cNvSpPr/>
          <p:nvPr/>
        </p:nvSpPr>
        <p:spPr>
          <a:xfrm>
            <a:off x="1638300" y="2066925"/>
            <a:ext cx="657225" cy="3276600"/>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EA0BC1C-84FC-6ACD-F201-3B12F1CDEEBB}"/>
              </a:ext>
            </a:extLst>
          </p:cNvPr>
          <p:cNvSpPr txBox="1"/>
          <p:nvPr/>
        </p:nvSpPr>
        <p:spPr>
          <a:xfrm>
            <a:off x="57832" y="2276475"/>
            <a:ext cx="1304243" cy="3139321"/>
          </a:xfrm>
          <a:prstGeom prst="rect">
            <a:avLst/>
          </a:prstGeom>
          <a:noFill/>
        </p:spPr>
        <p:txBody>
          <a:bodyPr wrap="square" rtlCol="0">
            <a:spAutoFit/>
          </a:bodyPr>
          <a:lstStyle/>
          <a:p>
            <a:pPr algn="ctr"/>
            <a:r>
              <a:rPr lang="en-US" dirty="0">
                <a:solidFill>
                  <a:srgbClr val="C00000"/>
                </a:solidFill>
              </a:rPr>
              <a:t>Which FAP level would you apply to Mr. Green based on what you know about his health and driving behavior?</a:t>
            </a:r>
          </a:p>
        </p:txBody>
      </p:sp>
    </p:spTree>
    <p:extLst>
      <p:ext uri="{BB962C8B-B14F-4D97-AF65-F5344CB8AC3E}">
        <p14:creationId xmlns:p14="http://schemas.microsoft.com/office/powerpoint/2010/main" val="2616696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A3F632-AD1F-C286-DC4B-FD8A10559CF3}"/>
              </a:ext>
            </a:extLst>
          </p:cNvPr>
          <p:cNvSpPr>
            <a:spLocks noGrp="1"/>
          </p:cNvSpPr>
          <p:nvPr>
            <p:ph type="title"/>
          </p:nvPr>
        </p:nvSpPr>
        <p:spPr/>
        <p:txBody>
          <a:bodyPr>
            <a:normAutofit fontScale="90000"/>
          </a:bodyPr>
          <a:lstStyle/>
          <a:p>
            <a:pPr algn="ctr"/>
            <a:r>
              <a:rPr lang="en-US" dirty="0"/>
              <a:t>How might Mr. Green’s physician complete Form CR-24?</a:t>
            </a:r>
          </a:p>
        </p:txBody>
      </p:sp>
      <p:pic>
        <p:nvPicPr>
          <p:cNvPr id="7" name="Content Placeholder 6" descr="Text&#10;&#10;AI-generated content may be incorrect.">
            <a:extLst>
              <a:ext uri="{FF2B5EF4-FFF2-40B4-BE49-F238E27FC236}">
                <a16:creationId xmlns:a16="http://schemas.microsoft.com/office/drawing/2014/main" id="{FC5FCDAB-ED72-47E0-D787-B4D6628C71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39389" y="-819"/>
            <a:ext cx="4873574" cy="6306023"/>
          </a:xfrm>
          <a:ln>
            <a:solidFill>
              <a:schemeClr val="accent1"/>
            </a:solidFill>
          </a:ln>
        </p:spPr>
      </p:pic>
      <p:sp>
        <p:nvSpPr>
          <p:cNvPr id="5" name="Text Placeholder 4">
            <a:extLst>
              <a:ext uri="{FF2B5EF4-FFF2-40B4-BE49-F238E27FC236}">
                <a16:creationId xmlns:a16="http://schemas.microsoft.com/office/drawing/2014/main" id="{E8197B2B-E399-F307-8251-3827681A13A1}"/>
              </a:ext>
            </a:extLst>
          </p:cNvPr>
          <p:cNvSpPr>
            <a:spLocks noGrp="1"/>
          </p:cNvSpPr>
          <p:nvPr>
            <p:ph type="body" sz="half" idx="2"/>
          </p:nvPr>
        </p:nvSpPr>
        <p:spPr/>
        <p:txBody>
          <a:bodyPr>
            <a:normAutofit/>
          </a:bodyPr>
          <a:lstStyle/>
          <a:p>
            <a:pPr algn="ctr"/>
            <a:endParaRPr lang="en-US" sz="2000" dirty="0"/>
          </a:p>
          <a:p>
            <a:pPr algn="ctr"/>
            <a:r>
              <a:rPr lang="en-US" sz="2000" dirty="0"/>
              <a:t>How can handwritten (or typed) notes support a FAP rating and guide BMV staff to make a reasoned, evidence-based decision on driving?</a:t>
            </a:r>
          </a:p>
        </p:txBody>
      </p:sp>
    </p:spTree>
    <p:extLst>
      <p:ext uri="{BB962C8B-B14F-4D97-AF65-F5344CB8AC3E}">
        <p14:creationId xmlns:p14="http://schemas.microsoft.com/office/powerpoint/2010/main" val="2339643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AI-generated content may be incorrect.">
            <a:extLst>
              <a:ext uri="{FF2B5EF4-FFF2-40B4-BE49-F238E27FC236}">
                <a16:creationId xmlns:a16="http://schemas.microsoft.com/office/drawing/2014/main" id="{71108E3D-EF66-78BF-E7A1-8042A68FE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06" y="-6085893"/>
            <a:ext cx="10584409" cy="13695394"/>
          </a:xfrm>
          <a:prstGeom prst="rect">
            <a:avLst/>
          </a:prstGeom>
        </p:spPr>
      </p:pic>
      <p:sp>
        <p:nvSpPr>
          <p:cNvPr id="6" name="Arrow: Left 5">
            <a:extLst>
              <a:ext uri="{FF2B5EF4-FFF2-40B4-BE49-F238E27FC236}">
                <a16:creationId xmlns:a16="http://schemas.microsoft.com/office/drawing/2014/main" id="{66683F73-16E6-CD83-D059-42F11C68EF41}"/>
              </a:ext>
            </a:extLst>
          </p:cNvPr>
          <p:cNvSpPr/>
          <p:nvPr/>
        </p:nvSpPr>
        <p:spPr>
          <a:xfrm>
            <a:off x="10316616" y="1101013"/>
            <a:ext cx="1082351" cy="63448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1D0567-4E91-820F-068D-621FB502CBB1}"/>
              </a:ext>
            </a:extLst>
          </p:cNvPr>
          <p:cNvPicPr>
            <a:picLocks noChangeAspect="1"/>
          </p:cNvPicPr>
          <p:nvPr/>
        </p:nvPicPr>
        <p:blipFill>
          <a:blip r:embed="rId3"/>
          <a:stretch>
            <a:fillRect/>
          </a:stretch>
        </p:blipFill>
        <p:spPr>
          <a:xfrm>
            <a:off x="10316616" y="4302205"/>
            <a:ext cx="1097375" cy="652329"/>
          </a:xfrm>
          <a:prstGeom prst="rect">
            <a:avLst/>
          </a:prstGeom>
        </p:spPr>
      </p:pic>
      <p:sp>
        <p:nvSpPr>
          <p:cNvPr id="2" name="TextBox 1">
            <a:extLst>
              <a:ext uri="{FF2B5EF4-FFF2-40B4-BE49-F238E27FC236}">
                <a16:creationId xmlns:a16="http://schemas.microsoft.com/office/drawing/2014/main" id="{6AC2BBB1-87F1-DD5F-83B8-2FEF4A703AB5}"/>
              </a:ext>
            </a:extLst>
          </p:cNvPr>
          <p:cNvSpPr txBox="1"/>
          <p:nvPr/>
        </p:nvSpPr>
        <p:spPr>
          <a:xfrm>
            <a:off x="1147665" y="914400"/>
            <a:ext cx="3610947" cy="369332"/>
          </a:xfrm>
          <a:prstGeom prst="rect">
            <a:avLst/>
          </a:prstGeom>
          <a:noFill/>
        </p:spPr>
        <p:txBody>
          <a:bodyPr wrap="square" rtlCol="0">
            <a:spAutoFit/>
          </a:bodyPr>
          <a:lstStyle/>
          <a:p>
            <a:r>
              <a:rPr lang="en-US" dirty="0">
                <a:solidFill>
                  <a:srgbClr val="C00000"/>
                </a:solidFill>
              </a:rPr>
              <a:t>Dementia – Alzheimer’s disease</a:t>
            </a:r>
          </a:p>
        </p:txBody>
      </p:sp>
      <p:sp>
        <p:nvSpPr>
          <p:cNvPr id="3" name="TextBox 2">
            <a:extLst>
              <a:ext uri="{FF2B5EF4-FFF2-40B4-BE49-F238E27FC236}">
                <a16:creationId xmlns:a16="http://schemas.microsoft.com/office/drawing/2014/main" id="{A08F8A3E-BA39-69BF-8547-366F6E3D1F20}"/>
              </a:ext>
            </a:extLst>
          </p:cNvPr>
          <p:cNvSpPr txBox="1"/>
          <p:nvPr/>
        </p:nvSpPr>
        <p:spPr>
          <a:xfrm>
            <a:off x="7828387" y="914400"/>
            <a:ext cx="466530" cy="461665"/>
          </a:xfrm>
          <a:prstGeom prst="rect">
            <a:avLst/>
          </a:prstGeom>
          <a:noFill/>
        </p:spPr>
        <p:txBody>
          <a:bodyPr wrap="square" rtlCol="0">
            <a:spAutoFit/>
          </a:bodyPr>
          <a:lstStyle/>
          <a:p>
            <a:r>
              <a:rPr lang="en-US" sz="2400" dirty="0">
                <a:solidFill>
                  <a:srgbClr val="C00000"/>
                </a:solidFill>
              </a:rPr>
              <a:t>x</a:t>
            </a:r>
          </a:p>
        </p:txBody>
      </p:sp>
      <p:sp>
        <p:nvSpPr>
          <p:cNvPr id="4" name="TextBox 3">
            <a:extLst>
              <a:ext uri="{FF2B5EF4-FFF2-40B4-BE49-F238E27FC236}">
                <a16:creationId xmlns:a16="http://schemas.microsoft.com/office/drawing/2014/main" id="{9F7C15BC-D2E1-7EBB-E24D-E6D9A29847AC}"/>
              </a:ext>
            </a:extLst>
          </p:cNvPr>
          <p:cNvSpPr txBox="1"/>
          <p:nvPr/>
        </p:nvSpPr>
        <p:spPr>
          <a:xfrm>
            <a:off x="6447453" y="2202022"/>
            <a:ext cx="1240971" cy="369332"/>
          </a:xfrm>
          <a:prstGeom prst="rect">
            <a:avLst/>
          </a:prstGeom>
          <a:noFill/>
        </p:spPr>
        <p:txBody>
          <a:bodyPr wrap="square" rtlCol="0">
            <a:spAutoFit/>
          </a:bodyPr>
          <a:lstStyle/>
          <a:p>
            <a:r>
              <a:rPr lang="en-US" dirty="0">
                <a:solidFill>
                  <a:srgbClr val="C00000"/>
                </a:solidFill>
              </a:rPr>
              <a:t>NA</a:t>
            </a:r>
          </a:p>
        </p:txBody>
      </p:sp>
      <p:sp>
        <p:nvSpPr>
          <p:cNvPr id="8" name="TextBox 7">
            <a:extLst>
              <a:ext uri="{FF2B5EF4-FFF2-40B4-BE49-F238E27FC236}">
                <a16:creationId xmlns:a16="http://schemas.microsoft.com/office/drawing/2014/main" id="{B19E5F33-5BAB-E615-6A3C-6974212C6400}"/>
              </a:ext>
            </a:extLst>
          </p:cNvPr>
          <p:cNvSpPr txBox="1"/>
          <p:nvPr/>
        </p:nvSpPr>
        <p:spPr>
          <a:xfrm>
            <a:off x="998375" y="4954534"/>
            <a:ext cx="9993086" cy="1200329"/>
          </a:xfrm>
          <a:prstGeom prst="rect">
            <a:avLst/>
          </a:prstGeom>
          <a:noFill/>
        </p:spPr>
        <p:txBody>
          <a:bodyPr wrap="square" rtlCol="0">
            <a:spAutoFit/>
          </a:bodyPr>
          <a:lstStyle/>
          <a:p>
            <a:r>
              <a:rPr lang="en-US" dirty="0">
                <a:solidFill>
                  <a:srgbClr val="C00000"/>
                </a:solidFill>
              </a:rPr>
              <a:t>MoCA = 21 of 30 as of today’s evaluation for completion of this form. Short-term memory loss and disorientation to time are most prominent. Mr. Green continues to evidence good social skills and self-care. His daughter reports increasing problems with money management and repetition. I am unaware of any problems in driving, but I believe his moderate dementia warrants caution. I support a road test. </a:t>
            </a:r>
          </a:p>
        </p:txBody>
      </p:sp>
    </p:spTree>
    <p:extLst>
      <p:ext uri="{BB962C8B-B14F-4D97-AF65-F5344CB8AC3E}">
        <p14:creationId xmlns:p14="http://schemas.microsoft.com/office/powerpoint/2010/main" val="4036799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AI-generated content may be incorrect.">
            <a:extLst>
              <a:ext uri="{FF2B5EF4-FFF2-40B4-BE49-F238E27FC236}">
                <a16:creationId xmlns:a16="http://schemas.microsoft.com/office/drawing/2014/main" id="{E854D3C8-091F-9C7B-9DBB-AC70E9D8D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395" y="-186612"/>
            <a:ext cx="10453585" cy="13526118"/>
          </a:xfrm>
          <a:prstGeom prst="rect">
            <a:avLst/>
          </a:prstGeom>
        </p:spPr>
      </p:pic>
      <p:sp>
        <p:nvSpPr>
          <p:cNvPr id="4" name="Arrow: Right 3">
            <a:extLst>
              <a:ext uri="{FF2B5EF4-FFF2-40B4-BE49-F238E27FC236}">
                <a16:creationId xmlns:a16="http://schemas.microsoft.com/office/drawing/2014/main" id="{DCBC9ED0-A20C-25FE-C664-5EBD4798EBF7}"/>
              </a:ext>
            </a:extLst>
          </p:cNvPr>
          <p:cNvSpPr/>
          <p:nvPr/>
        </p:nvSpPr>
        <p:spPr>
          <a:xfrm>
            <a:off x="908275" y="335902"/>
            <a:ext cx="740039" cy="4758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74B5FF-AC34-53CA-9A15-29FD333AC6F5}"/>
              </a:ext>
            </a:extLst>
          </p:cNvPr>
          <p:cNvPicPr>
            <a:picLocks noChangeAspect="1"/>
          </p:cNvPicPr>
          <p:nvPr/>
        </p:nvPicPr>
        <p:blipFill>
          <a:blip r:embed="rId3"/>
          <a:stretch>
            <a:fillRect/>
          </a:stretch>
        </p:blipFill>
        <p:spPr>
          <a:xfrm>
            <a:off x="886248" y="1540274"/>
            <a:ext cx="762066" cy="530398"/>
          </a:xfrm>
          <a:prstGeom prst="rect">
            <a:avLst/>
          </a:prstGeom>
        </p:spPr>
      </p:pic>
      <p:sp>
        <p:nvSpPr>
          <p:cNvPr id="6" name="TextBox 5">
            <a:extLst>
              <a:ext uri="{FF2B5EF4-FFF2-40B4-BE49-F238E27FC236}">
                <a16:creationId xmlns:a16="http://schemas.microsoft.com/office/drawing/2014/main" id="{07F454F9-B345-B313-35CF-0760AEDB08CB}"/>
              </a:ext>
            </a:extLst>
          </p:cNvPr>
          <p:cNvSpPr txBox="1"/>
          <p:nvPr/>
        </p:nvSpPr>
        <p:spPr>
          <a:xfrm>
            <a:off x="2265006" y="675210"/>
            <a:ext cx="8446537" cy="369332"/>
          </a:xfrm>
          <a:prstGeom prst="rect">
            <a:avLst/>
          </a:prstGeom>
          <a:noFill/>
        </p:spPr>
        <p:txBody>
          <a:bodyPr wrap="square">
            <a:spAutoFit/>
          </a:bodyPr>
          <a:lstStyle/>
          <a:p>
            <a:r>
              <a:rPr lang="en-US" dirty="0">
                <a:solidFill>
                  <a:srgbClr val="C00000"/>
                </a:solidFill>
              </a:rPr>
              <a:t>Metformin, Clopidogrel, Atorvastatin, Hydrochlorothiazide, Magnesium Supplement</a:t>
            </a:r>
          </a:p>
        </p:txBody>
      </p:sp>
      <p:pic>
        <p:nvPicPr>
          <p:cNvPr id="7" name="Picture 6">
            <a:extLst>
              <a:ext uri="{FF2B5EF4-FFF2-40B4-BE49-F238E27FC236}">
                <a16:creationId xmlns:a16="http://schemas.microsoft.com/office/drawing/2014/main" id="{786D76F3-10CE-F9D6-CE53-ECF7859247C4}"/>
              </a:ext>
            </a:extLst>
          </p:cNvPr>
          <p:cNvPicPr>
            <a:picLocks noChangeAspect="1"/>
          </p:cNvPicPr>
          <p:nvPr/>
        </p:nvPicPr>
        <p:blipFill>
          <a:blip r:embed="rId4"/>
          <a:stretch>
            <a:fillRect/>
          </a:stretch>
        </p:blipFill>
        <p:spPr>
          <a:xfrm>
            <a:off x="2130461" y="1572931"/>
            <a:ext cx="560881" cy="646232"/>
          </a:xfrm>
          <a:prstGeom prst="rect">
            <a:avLst/>
          </a:prstGeom>
        </p:spPr>
      </p:pic>
      <p:pic>
        <p:nvPicPr>
          <p:cNvPr id="8" name="Picture 7">
            <a:extLst>
              <a:ext uri="{FF2B5EF4-FFF2-40B4-BE49-F238E27FC236}">
                <a16:creationId xmlns:a16="http://schemas.microsoft.com/office/drawing/2014/main" id="{6F9A96A3-E59C-BB6D-5FB6-B0AF9B7382D0}"/>
              </a:ext>
            </a:extLst>
          </p:cNvPr>
          <p:cNvPicPr>
            <a:picLocks noChangeAspect="1"/>
          </p:cNvPicPr>
          <p:nvPr/>
        </p:nvPicPr>
        <p:blipFill>
          <a:blip r:embed="rId4"/>
          <a:stretch>
            <a:fillRect/>
          </a:stretch>
        </p:blipFill>
        <p:spPr>
          <a:xfrm>
            <a:off x="4490612" y="2070672"/>
            <a:ext cx="560881" cy="646232"/>
          </a:xfrm>
          <a:prstGeom prst="rect">
            <a:avLst/>
          </a:prstGeom>
        </p:spPr>
      </p:pic>
    </p:spTree>
    <p:extLst>
      <p:ext uri="{BB962C8B-B14F-4D97-AF65-F5344CB8AC3E}">
        <p14:creationId xmlns:p14="http://schemas.microsoft.com/office/powerpoint/2010/main" val="1132370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777824-A046-C995-F998-D90B1617424A}"/>
              </a:ext>
            </a:extLst>
          </p:cNvPr>
          <p:cNvSpPr>
            <a:spLocks noGrp="1"/>
          </p:cNvSpPr>
          <p:nvPr>
            <p:ph type="title"/>
          </p:nvPr>
        </p:nvSpPr>
        <p:spPr/>
        <p:txBody>
          <a:bodyPr/>
          <a:lstStyle/>
          <a:p>
            <a:pPr algn="ctr"/>
            <a:r>
              <a:rPr lang="en-US" dirty="0"/>
              <a:t>CR-24 Dementia Cases with Mental Status Score</a:t>
            </a:r>
          </a:p>
        </p:txBody>
      </p:sp>
      <p:pic>
        <p:nvPicPr>
          <p:cNvPr id="9" name="Content Placeholder 8">
            <a:extLst>
              <a:ext uri="{FF2B5EF4-FFF2-40B4-BE49-F238E27FC236}">
                <a16:creationId xmlns:a16="http://schemas.microsoft.com/office/drawing/2014/main" id="{58C46B6D-841E-1691-8BF5-0CF476565FB8}"/>
              </a:ext>
            </a:extLst>
          </p:cNvPr>
          <p:cNvPicPr>
            <a:picLocks noGrp="1" noChangeAspect="1"/>
          </p:cNvPicPr>
          <p:nvPr>
            <p:ph idx="1"/>
          </p:nvPr>
        </p:nvPicPr>
        <p:blipFill>
          <a:blip r:embed="rId2"/>
          <a:stretch>
            <a:fillRect/>
          </a:stretch>
        </p:blipFill>
        <p:spPr>
          <a:xfrm>
            <a:off x="4800600" y="1195770"/>
            <a:ext cx="6492875" cy="4329936"/>
          </a:xfrm>
          <a:prstGeom prst="rect">
            <a:avLst/>
          </a:prstGeom>
        </p:spPr>
      </p:pic>
      <p:sp>
        <p:nvSpPr>
          <p:cNvPr id="7" name="Text Placeholder 6">
            <a:extLst>
              <a:ext uri="{FF2B5EF4-FFF2-40B4-BE49-F238E27FC236}">
                <a16:creationId xmlns:a16="http://schemas.microsoft.com/office/drawing/2014/main" id="{2B98C847-A61D-037D-0A93-5E28F98E269C}"/>
              </a:ext>
            </a:extLst>
          </p:cNvPr>
          <p:cNvSpPr>
            <a:spLocks noGrp="1"/>
          </p:cNvSpPr>
          <p:nvPr>
            <p:ph type="body" sz="half" idx="2"/>
          </p:nvPr>
        </p:nvSpPr>
        <p:spPr/>
        <p:txBody>
          <a:bodyPr>
            <a:normAutofit/>
          </a:bodyPr>
          <a:lstStyle/>
          <a:p>
            <a:pPr algn="ctr"/>
            <a:endParaRPr lang="en-US" sz="1800" dirty="0"/>
          </a:p>
          <a:p>
            <a:pPr algn="ctr"/>
            <a:r>
              <a:rPr lang="en-US" sz="1800" dirty="0"/>
              <a:t>How does the inclusion of a mental status score support the FAP rating?</a:t>
            </a:r>
          </a:p>
        </p:txBody>
      </p:sp>
    </p:spTree>
    <p:extLst>
      <p:ext uri="{BB962C8B-B14F-4D97-AF65-F5344CB8AC3E}">
        <p14:creationId xmlns:p14="http://schemas.microsoft.com/office/powerpoint/2010/main" val="3874778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FC95-C4AD-49E8-92B5-9D739B655014}"/>
              </a:ext>
            </a:extLst>
          </p:cNvPr>
          <p:cNvSpPr>
            <a:spLocks noGrp="1"/>
          </p:cNvSpPr>
          <p:nvPr>
            <p:ph type="title"/>
          </p:nvPr>
        </p:nvSpPr>
        <p:spPr/>
        <p:txBody>
          <a:bodyPr/>
          <a:lstStyle/>
          <a:p>
            <a:r>
              <a:rPr lang="en-US" dirty="0"/>
              <a:t>About the Subsample (n = 385)</a:t>
            </a:r>
          </a:p>
        </p:txBody>
      </p:sp>
      <p:pic>
        <p:nvPicPr>
          <p:cNvPr id="9" name="Picture 8">
            <a:extLst>
              <a:ext uri="{FF2B5EF4-FFF2-40B4-BE49-F238E27FC236}">
                <a16:creationId xmlns:a16="http://schemas.microsoft.com/office/drawing/2014/main" id="{57AE1E45-9D91-400D-B715-D0044DAB6322}"/>
              </a:ext>
            </a:extLst>
          </p:cNvPr>
          <p:cNvPicPr>
            <a:picLocks noChangeAspect="1"/>
          </p:cNvPicPr>
          <p:nvPr/>
        </p:nvPicPr>
        <p:blipFill>
          <a:blip r:embed="rId2"/>
          <a:stretch>
            <a:fillRect/>
          </a:stretch>
        </p:blipFill>
        <p:spPr>
          <a:xfrm>
            <a:off x="1097280" y="1914525"/>
            <a:ext cx="4181475" cy="3028950"/>
          </a:xfrm>
          <a:prstGeom prst="rect">
            <a:avLst/>
          </a:prstGeom>
        </p:spPr>
      </p:pic>
      <p:sp>
        <p:nvSpPr>
          <p:cNvPr id="10" name="TextBox 9">
            <a:extLst>
              <a:ext uri="{FF2B5EF4-FFF2-40B4-BE49-F238E27FC236}">
                <a16:creationId xmlns:a16="http://schemas.microsoft.com/office/drawing/2014/main" id="{697D3427-2558-4305-91E8-F138DBE5090C}"/>
              </a:ext>
            </a:extLst>
          </p:cNvPr>
          <p:cNvSpPr txBox="1"/>
          <p:nvPr/>
        </p:nvSpPr>
        <p:spPr>
          <a:xfrm>
            <a:off x="1153757" y="4943475"/>
            <a:ext cx="4068520" cy="1477328"/>
          </a:xfrm>
          <a:prstGeom prst="rect">
            <a:avLst/>
          </a:prstGeom>
          <a:noFill/>
        </p:spPr>
        <p:txBody>
          <a:bodyPr wrap="square" rtlCol="0">
            <a:spAutoFit/>
          </a:bodyPr>
          <a:lstStyle/>
          <a:p>
            <a:pPr algn="ctr"/>
            <a:r>
              <a:rPr lang="en-US" dirty="0"/>
              <a:t>38 2024-25 forms excluded from analysis.</a:t>
            </a:r>
          </a:p>
          <a:p>
            <a:pPr algn="ctr"/>
            <a:endParaRPr lang="en-US" dirty="0"/>
          </a:p>
          <a:p>
            <a:pPr algn="ctr"/>
            <a:r>
              <a:rPr lang="en-US" dirty="0"/>
              <a:t>Staff could not locate 67 of 490 (14%) of CR24s that were requested.   </a:t>
            </a:r>
          </a:p>
          <a:p>
            <a:endParaRPr lang="en-US" dirty="0"/>
          </a:p>
        </p:txBody>
      </p:sp>
      <p:pic>
        <p:nvPicPr>
          <p:cNvPr id="12" name="Picture 11">
            <a:extLst>
              <a:ext uri="{FF2B5EF4-FFF2-40B4-BE49-F238E27FC236}">
                <a16:creationId xmlns:a16="http://schemas.microsoft.com/office/drawing/2014/main" id="{05B34EF4-84A7-468D-881F-9936CAD96991}"/>
              </a:ext>
            </a:extLst>
          </p:cNvPr>
          <p:cNvPicPr>
            <a:picLocks noChangeAspect="1"/>
          </p:cNvPicPr>
          <p:nvPr/>
        </p:nvPicPr>
        <p:blipFill>
          <a:blip r:embed="rId3"/>
          <a:stretch>
            <a:fillRect/>
          </a:stretch>
        </p:blipFill>
        <p:spPr>
          <a:xfrm>
            <a:off x="5907405" y="2015378"/>
            <a:ext cx="5248275" cy="2343150"/>
          </a:xfrm>
          <a:prstGeom prst="rect">
            <a:avLst/>
          </a:prstGeom>
        </p:spPr>
      </p:pic>
      <p:sp>
        <p:nvSpPr>
          <p:cNvPr id="13" name="TextBox 12">
            <a:extLst>
              <a:ext uri="{FF2B5EF4-FFF2-40B4-BE49-F238E27FC236}">
                <a16:creationId xmlns:a16="http://schemas.microsoft.com/office/drawing/2014/main" id="{2106594C-29DD-40CF-812C-363E3C67C4A4}"/>
              </a:ext>
            </a:extLst>
          </p:cNvPr>
          <p:cNvSpPr txBox="1"/>
          <p:nvPr/>
        </p:nvSpPr>
        <p:spPr>
          <a:xfrm>
            <a:off x="5747832" y="4446494"/>
            <a:ext cx="5567419" cy="1200329"/>
          </a:xfrm>
          <a:prstGeom prst="rect">
            <a:avLst/>
          </a:prstGeom>
          <a:noFill/>
        </p:spPr>
        <p:txBody>
          <a:bodyPr wrap="square" rtlCol="0">
            <a:spAutoFit/>
          </a:bodyPr>
          <a:lstStyle/>
          <a:p>
            <a:pPr algn="ctr"/>
            <a:r>
              <a:rPr lang="en-US" dirty="0"/>
              <a:t>I generated a random list of Driver ID numbers keyed to the most recent FAP 3a+3b+3c ratings I had. The subsample breakdown above reflects the skew in our raw data for dementia (i.e., favoring 3b-c). </a:t>
            </a:r>
          </a:p>
        </p:txBody>
      </p:sp>
    </p:spTree>
    <p:extLst>
      <p:ext uri="{BB962C8B-B14F-4D97-AF65-F5344CB8AC3E}">
        <p14:creationId xmlns:p14="http://schemas.microsoft.com/office/powerpoint/2010/main" val="3787273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9E2A-6B83-0B24-BAEF-BD8C91D52E01}"/>
              </a:ext>
            </a:extLst>
          </p:cNvPr>
          <p:cNvSpPr>
            <a:spLocks noGrp="1"/>
          </p:cNvSpPr>
          <p:nvPr>
            <p:ph type="title"/>
          </p:nvPr>
        </p:nvSpPr>
        <p:spPr/>
        <p:txBody>
          <a:bodyPr/>
          <a:lstStyle/>
          <a:p>
            <a:r>
              <a:rPr lang="en-US" dirty="0"/>
              <a:t>Plan for Presentation</a:t>
            </a:r>
          </a:p>
        </p:txBody>
      </p:sp>
      <p:sp>
        <p:nvSpPr>
          <p:cNvPr id="3" name="Content Placeholder 2">
            <a:extLst>
              <a:ext uri="{FF2B5EF4-FFF2-40B4-BE49-F238E27FC236}">
                <a16:creationId xmlns:a16="http://schemas.microsoft.com/office/drawing/2014/main" id="{64DD0AD4-7B6D-BE85-51D8-81ECE43A015E}"/>
              </a:ext>
            </a:extLst>
          </p:cNvPr>
          <p:cNvSpPr>
            <a:spLocks noGrp="1"/>
          </p:cNvSpPr>
          <p:nvPr>
            <p:ph idx="1"/>
          </p:nvPr>
        </p:nvSpPr>
        <p:spPr>
          <a:xfrm>
            <a:off x="1097280" y="1845733"/>
            <a:ext cx="6670204" cy="4623893"/>
          </a:xfrm>
        </p:spPr>
        <p:txBody>
          <a:bodyPr>
            <a:normAutofit fontScale="92500" lnSpcReduction="10000"/>
          </a:bodyPr>
          <a:lstStyle/>
          <a:p>
            <a:pPr>
              <a:buFont typeface="Wingdings" panose="05000000000000000000" pitchFamily="2" charset="2"/>
              <a:buChar char="q"/>
            </a:pPr>
            <a:r>
              <a:rPr lang="en-US" sz="2800" dirty="0"/>
              <a:t> Introductions</a:t>
            </a:r>
          </a:p>
          <a:p>
            <a:pPr lvl="1">
              <a:buFont typeface="Wingdings" panose="05000000000000000000" pitchFamily="2" charset="2"/>
              <a:buChar char="q"/>
            </a:pPr>
            <a:r>
              <a:rPr lang="en-US" sz="2600" dirty="0"/>
              <a:t> </a:t>
            </a:r>
            <a:r>
              <a:rPr lang="en-US" sz="2200" dirty="0"/>
              <a:t>Chris Ireland, Director, Driver Licensing Services</a:t>
            </a:r>
          </a:p>
          <a:p>
            <a:pPr lvl="1">
              <a:buFont typeface="Wingdings" panose="05000000000000000000" pitchFamily="2" charset="2"/>
              <a:buChar char="q"/>
            </a:pPr>
            <a:r>
              <a:rPr lang="en-US" sz="2200" dirty="0"/>
              <a:t>  Rebeca McCabe, Medical Review Coordinator</a:t>
            </a:r>
          </a:p>
          <a:p>
            <a:pPr>
              <a:buFont typeface="Wingdings" panose="05000000000000000000" pitchFamily="2" charset="2"/>
              <a:buChar char="q"/>
            </a:pPr>
            <a:r>
              <a:rPr lang="en-US" sz="2800" dirty="0"/>
              <a:t> Priming Questions</a:t>
            </a:r>
          </a:p>
          <a:p>
            <a:pPr>
              <a:buFont typeface="Wingdings" panose="05000000000000000000" pitchFamily="2" charset="2"/>
              <a:buChar char="q"/>
            </a:pPr>
            <a:r>
              <a:rPr lang="en-US" sz="2800" dirty="0"/>
              <a:t> Aims of this Presentation</a:t>
            </a:r>
          </a:p>
          <a:p>
            <a:pPr>
              <a:buFont typeface="Wingdings" panose="05000000000000000000" pitchFamily="2" charset="2"/>
              <a:buChar char="q"/>
            </a:pPr>
            <a:r>
              <a:rPr lang="en-US" sz="2800" dirty="0"/>
              <a:t> Overview of the Medical Review Process</a:t>
            </a:r>
            <a:endParaRPr lang="en-US" sz="2600" dirty="0"/>
          </a:p>
          <a:p>
            <a:pPr>
              <a:buFont typeface="Wingdings" panose="05000000000000000000" pitchFamily="2" charset="2"/>
              <a:buChar char="q"/>
            </a:pPr>
            <a:r>
              <a:rPr lang="en-US" sz="2800" dirty="0"/>
              <a:t> Deep Dive into BMV Survey &amp; Medical Data</a:t>
            </a:r>
          </a:p>
          <a:p>
            <a:pPr>
              <a:buFont typeface="Wingdings" panose="05000000000000000000" pitchFamily="2" charset="2"/>
              <a:buChar char="q"/>
            </a:pPr>
            <a:r>
              <a:rPr lang="en-US" sz="2800" dirty="0"/>
              <a:t> Audience Input &amp; Feedback</a:t>
            </a:r>
          </a:p>
          <a:p>
            <a:pPr marL="0" indent="0">
              <a:spcBef>
                <a:spcPts val="0"/>
              </a:spcBef>
              <a:buNone/>
            </a:pPr>
            <a:endParaRPr lang="en-US" sz="2800" dirty="0"/>
          </a:p>
          <a:p>
            <a:pPr marL="0" indent="0">
              <a:spcBef>
                <a:spcPts val="0"/>
              </a:spcBef>
              <a:buNone/>
            </a:pPr>
            <a:r>
              <a:rPr lang="en-US" sz="2200" dirty="0"/>
              <a:t>Paper Handouts = FAP Guide, CR-24 Form, Dementia Safety Report, Statewide Survey Slides</a:t>
            </a:r>
          </a:p>
        </p:txBody>
      </p:sp>
      <p:pic>
        <p:nvPicPr>
          <p:cNvPr id="5" name="Picture 4">
            <a:extLst>
              <a:ext uri="{FF2B5EF4-FFF2-40B4-BE49-F238E27FC236}">
                <a16:creationId xmlns:a16="http://schemas.microsoft.com/office/drawing/2014/main" id="{3C9E3312-0C78-ACB5-6AE2-5157DABD991B}"/>
              </a:ext>
            </a:extLst>
          </p:cNvPr>
          <p:cNvPicPr>
            <a:picLocks noChangeAspect="1"/>
          </p:cNvPicPr>
          <p:nvPr/>
        </p:nvPicPr>
        <p:blipFill>
          <a:blip r:embed="rId2"/>
          <a:stretch>
            <a:fillRect/>
          </a:stretch>
        </p:blipFill>
        <p:spPr>
          <a:xfrm>
            <a:off x="8387863" y="1970075"/>
            <a:ext cx="2767817" cy="3693306"/>
          </a:xfrm>
          <a:prstGeom prst="rect">
            <a:avLst/>
          </a:prstGeom>
        </p:spPr>
      </p:pic>
      <p:sp>
        <p:nvSpPr>
          <p:cNvPr id="6" name="TextBox 5">
            <a:extLst>
              <a:ext uri="{FF2B5EF4-FFF2-40B4-BE49-F238E27FC236}">
                <a16:creationId xmlns:a16="http://schemas.microsoft.com/office/drawing/2014/main" id="{011A9FE9-8BDC-6E88-FE9C-84C8AB506462}"/>
              </a:ext>
            </a:extLst>
          </p:cNvPr>
          <p:cNvSpPr txBox="1"/>
          <p:nvPr/>
        </p:nvSpPr>
        <p:spPr>
          <a:xfrm>
            <a:off x="6754761" y="286603"/>
            <a:ext cx="4955458" cy="923330"/>
          </a:xfrm>
          <a:prstGeom prst="rect">
            <a:avLst/>
          </a:prstGeom>
          <a:noFill/>
        </p:spPr>
        <p:txBody>
          <a:bodyPr wrap="square" rtlCol="0">
            <a:spAutoFit/>
          </a:bodyPr>
          <a:lstStyle/>
          <a:p>
            <a:pPr algn="ctr"/>
            <a:r>
              <a:rPr lang="en-US" dirty="0">
                <a:solidFill>
                  <a:srgbClr val="C00000"/>
                </a:solidFill>
              </a:rPr>
              <a:t>We are audio recording this presentation and discussion for later transcription and review. No personally identifying information will be included. </a:t>
            </a:r>
          </a:p>
        </p:txBody>
      </p:sp>
    </p:spTree>
    <p:extLst>
      <p:ext uri="{BB962C8B-B14F-4D97-AF65-F5344CB8AC3E}">
        <p14:creationId xmlns:p14="http://schemas.microsoft.com/office/powerpoint/2010/main" val="908329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B50B4A-D8BC-421B-A988-DD2CEEEC5122}"/>
              </a:ext>
            </a:extLst>
          </p:cNvPr>
          <p:cNvPicPr>
            <a:picLocks noChangeAspect="1"/>
          </p:cNvPicPr>
          <p:nvPr/>
        </p:nvPicPr>
        <p:blipFill>
          <a:blip r:embed="rId2"/>
          <a:stretch>
            <a:fillRect/>
          </a:stretch>
        </p:blipFill>
        <p:spPr>
          <a:xfrm>
            <a:off x="1097280" y="4394502"/>
            <a:ext cx="5303711" cy="1540137"/>
          </a:xfrm>
          <a:prstGeom prst="rect">
            <a:avLst/>
          </a:prstGeom>
        </p:spPr>
      </p:pic>
      <p:sp>
        <p:nvSpPr>
          <p:cNvPr id="2" name="Title 1">
            <a:extLst>
              <a:ext uri="{FF2B5EF4-FFF2-40B4-BE49-F238E27FC236}">
                <a16:creationId xmlns:a16="http://schemas.microsoft.com/office/drawing/2014/main" id="{EA36519C-4FDC-4F21-AF2D-57A8953ABC53}"/>
              </a:ext>
            </a:extLst>
          </p:cNvPr>
          <p:cNvSpPr>
            <a:spLocks noGrp="1"/>
          </p:cNvSpPr>
          <p:nvPr>
            <p:ph type="title"/>
          </p:nvPr>
        </p:nvSpPr>
        <p:spPr/>
        <p:txBody>
          <a:bodyPr/>
          <a:lstStyle/>
          <a:p>
            <a:r>
              <a:rPr lang="en-US" dirty="0"/>
              <a:t>Clinician Respondents</a:t>
            </a:r>
          </a:p>
        </p:txBody>
      </p:sp>
      <p:pic>
        <p:nvPicPr>
          <p:cNvPr id="4" name="Picture 3">
            <a:extLst>
              <a:ext uri="{FF2B5EF4-FFF2-40B4-BE49-F238E27FC236}">
                <a16:creationId xmlns:a16="http://schemas.microsoft.com/office/drawing/2014/main" id="{7616AE3D-94AF-4DD3-8EE8-BDCDDB8966D1}"/>
              </a:ext>
            </a:extLst>
          </p:cNvPr>
          <p:cNvPicPr>
            <a:picLocks noChangeAspect="1"/>
          </p:cNvPicPr>
          <p:nvPr/>
        </p:nvPicPr>
        <p:blipFill>
          <a:blip r:embed="rId3"/>
          <a:stretch>
            <a:fillRect/>
          </a:stretch>
        </p:blipFill>
        <p:spPr>
          <a:xfrm>
            <a:off x="1097280" y="2008094"/>
            <a:ext cx="5114925" cy="1981200"/>
          </a:xfrm>
          <a:prstGeom prst="rect">
            <a:avLst/>
          </a:prstGeom>
        </p:spPr>
      </p:pic>
      <p:pic>
        <p:nvPicPr>
          <p:cNvPr id="6" name="Picture 5">
            <a:extLst>
              <a:ext uri="{FF2B5EF4-FFF2-40B4-BE49-F238E27FC236}">
                <a16:creationId xmlns:a16="http://schemas.microsoft.com/office/drawing/2014/main" id="{B370A2BD-8051-46BF-988E-324F05DCC5E3}"/>
              </a:ext>
            </a:extLst>
          </p:cNvPr>
          <p:cNvPicPr>
            <a:picLocks noChangeAspect="1"/>
          </p:cNvPicPr>
          <p:nvPr/>
        </p:nvPicPr>
        <p:blipFill>
          <a:blip r:embed="rId4"/>
          <a:stretch>
            <a:fillRect/>
          </a:stretch>
        </p:blipFill>
        <p:spPr>
          <a:xfrm>
            <a:off x="5214937" y="2041263"/>
            <a:ext cx="6672995" cy="3911300"/>
          </a:xfrm>
          <a:prstGeom prst="rect">
            <a:avLst/>
          </a:prstGeom>
        </p:spPr>
      </p:pic>
      <p:sp>
        <p:nvSpPr>
          <p:cNvPr id="9" name="Arrow: Right 8">
            <a:extLst>
              <a:ext uri="{FF2B5EF4-FFF2-40B4-BE49-F238E27FC236}">
                <a16:creationId xmlns:a16="http://schemas.microsoft.com/office/drawing/2014/main" id="{AECCB04F-6A66-4A7D-A951-251A6DBC3623}"/>
              </a:ext>
            </a:extLst>
          </p:cNvPr>
          <p:cNvSpPr/>
          <p:nvPr/>
        </p:nvSpPr>
        <p:spPr>
          <a:xfrm>
            <a:off x="1004049" y="2617694"/>
            <a:ext cx="600635" cy="29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D8EBEA6-25C9-4250-9533-64FFE5B95EDE}"/>
              </a:ext>
            </a:extLst>
          </p:cNvPr>
          <p:cNvPicPr>
            <a:picLocks noChangeAspect="1"/>
          </p:cNvPicPr>
          <p:nvPr/>
        </p:nvPicPr>
        <p:blipFill>
          <a:blip r:embed="rId5"/>
          <a:stretch>
            <a:fillRect/>
          </a:stretch>
        </p:blipFill>
        <p:spPr>
          <a:xfrm>
            <a:off x="1097280" y="5089965"/>
            <a:ext cx="627942" cy="353599"/>
          </a:xfrm>
          <a:prstGeom prst="rect">
            <a:avLst/>
          </a:prstGeom>
        </p:spPr>
      </p:pic>
      <p:pic>
        <p:nvPicPr>
          <p:cNvPr id="11" name="Picture 10">
            <a:extLst>
              <a:ext uri="{FF2B5EF4-FFF2-40B4-BE49-F238E27FC236}">
                <a16:creationId xmlns:a16="http://schemas.microsoft.com/office/drawing/2014/main" id="{1CF66201-1295-4F25-B46E-66C890971343}"/>
              </a:ext>
            </a:extLst>
          </p:cNvPr>
          <p:cNvPicPr>
            <a:picLocks noChangeAspect="1"/>
          </p:cNvPicPr>
          <p:nvPr/>
        </p:nvPicPr>
        <p:blipFill>
          <a:blip r:embed="rId5"/>
          <a:stretch>
            <a:fillRect/>
          </a:stretch>
        </p:blipFill>
        <p:spPr>
          <a:xfrm>
            <a:off x="5306899" y="3225305"/>
            <a:ext cx="627942" cy="353599"/>
          </a:xfrm>
          <a:prstGeom prst="rect">
            <a:avLst/>
          </a:prstGeom>
        </p:spPr>
      </p:pic>
    </p:spTree>
    <p:extLst>
      <p:ext uri="{BB962C8B-B14F-4D97-AF65-F5344CB8AC3E}">
        <p14:creationId xmlns:p14="http://schemas.microsoft.com/office/powerpoint/2010/main" val="194830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0D0CF0-88C3-4088-BCD2-3CE2DC952213}"/>
              </a:ext>
            </a:extLst>
          </p:cNvPr>
          <p:cNvSpPr>
            <a:spLocks noGrp="1"/>
          </p:cNvSpPr>
          <p:nvPr>
            <p:ph type="title"/>
          </p:nvPr>
        </p:nvSpPr>
        <p:spPr/>
        <p:txBody>
          <a:bodyPr/>
          <a:lstStyle/>
          <a:p>
            <a:r>
              <a:rPr lang="en-US" dirty="0"/>
              <a:t>Mental Status Tests in Subsample</a:t>
            </a:r>
          </a:p>
        </p:txBody>
      </p:sp>
      <p:pic>
        <p:nvPicPr>
          <p:cNvPr id="9" name="Picture 8">
            <a:extLst>
              <a:ext uri="{FF2B5EF4-FFF2-40B4-BE49-F238E27FC236}">
                <a16:creationId xmlns:a16="http://schemas.microsoft.com/office/drawing/2014/main" id="{058D189C-7FD7-4AA2-8ACE-568EA74132CE}"/>
              </a:ext>
            </a:extLst>
          </p:cNvPr>
          <p:cNvPicPr>
            <a:picLocks noChangeAspect="1"/>
          </p:cNvPicPr>
          <p:nvPr/>
        </p:nvPicPr>
        <p:blipFill>
          <a:blip r:embed="rId2"/>
          <a:stretch>
            <a:fillRect/>
          </a:stretch>
        </p:blipFill>
        <p:spPr>
          <a:xfrm>
            <a:off x="1097280" y="2261908"/>
            <a:ext cx="6519082" cy="3224492"/>
          </a:xfrm>
          <a:prstGeom prst="rect">
            <a:avLst/>
          </a:prstGeom>
        </p:spPr>
      </p:pic>
      <p:sp>
        <p:nvSpPr>
          <p:cNvPr id="10" name="TextBox 9">
            <a:extLst>
              <a:ext uri="{FF2B5EF4-FFF2-40B4-BE49-F238E27FC236}">
                <a16:creationId xmlns:a16="http://schemas.microsoft.com/office/drawing/2014/main" id="{C696DC96-1331-43CC-B193-4815EA4AB764}"/>
              </a:ext>
            </a:extLst>
          </p:cNvPr>
          <p:cNvSpPr txBox="1"/>
          <p:nvPr/>
        </p:nvSpPr>
        <p:spPr>
          <a:xfrm>
            <a:off x="7801087" y="2528046"/>
            <a:ext cx="3293633" cy="3139321"/>
          </a:xfrm>
          <a:prstGeom prst="rect">
            <a:avLst/>
          </a:prstGeom>
          <a:noFill/>
        </p:spPr>
        <p:txBody>
          <a:bodyPr wrap="square" rtlCol="0">
            <a:spAutoFit/>
          </a:bodyPr>
          <a:lstStyle/>
          <a:p>
            <a:pPr algn="ctr"/>
            <a:r>
              <a:rPr lang="en-US" dirty="0"/>
              <a:t>Montreal Cognitive Assessment*</a:t>
            </a:r>
          </a:p>
          <a:p>
            <a:pPr algn="ctr"/>
            <a:r>
              <a:rPr lang="en-US" dirty="0"/>
              <a:t>Mini Mental State Exam</a:t>
            </a:r>
          </a:p>
          <a:p>
            <a:pPr algn="ctr"/>
            <a:r>
              <a:rPr lang="en-US" dirty="0"/>
              <a:t>Saint Louis Mental Status*</a:t>
            </a:r>
          </a:p>
          <a:p>
            <a:pPr algn="ctr"/>
            <a:endParaRPr lang="en-US" dirty="0"/>
          </a:p>
          <a:p>
            <a:pPr algn="ctr"/>
            <a:r>
              <a:rPr lang="en-US" dirty="0"/>
              <a:t>All on a 30 point scale, with higher scores associated with better cognitive function.</a:t>
            </a:r>
          </a:p>
          <a:p>
            <a:pPr algn="ctr"/>
            <a:endParaRPr lang="en-US" dirty="0"/>
          </a:p>
          <a:p>
            <a:pPr algn="ctr"/>
            <a:r>
              <a:rPr lang="en-US" dirty="0"/>
              <a:t>*Cross validated with MMSE and shown to correlate highly in many studies.  </a:t>
            </a:r>
          </a:p>
        </p:txBody>
      </p:sp>
      <p:sp>
        <p:nvSpPr>
          <p:cNvPr id="11" name="TextBox 10">
            <a:extLst>
              <a:ext uri="{FF2B5EF4-FFF2-40B4-BE49-F238E27FC236}">
                <a16:creationId xmlns:a16="http://schemas.microsoft.com/office/drawing/2014/main" id="{A12AD881-D7DC-4B0D-A8A1-3017A32CDF84}"/>
              </a:ext>
            </a:extLst>
          </p:cNvPr>
          <p:cNvSpPr txBox="1"/>
          <p:nvPr/>
        </p:nvSpPr>
        <p:spPr>
          <a:xfrm>
            <a:off x="1097280" y="5549283"/>
            <a:ext cx="7091082" cy="461665"/>
          </a:xfrm>
          <a:prstGeom prst="rect">
            <a:avLst/>
          </a:prstGeom>
          <a:noFill/>
        </p:spPr>
        <p:txBody>
          <a:bodyPr wrap="square" rtlCol="0">
            <a:spAutoFit/>
          </a:bodyPr>
          <a:lstStyle/>
          <a:p>
            <a:r>
              <a:rPr lang="en-US" sz="2400" dirty="0"/>
              <a:t>132 of 385 (34%) CR24s included a mental status score.</a:t>
            </a:r>
          </a:p>
        </p:txBody>
      </p:sp>
      <p:pic>
        <p:nvPicPr>
          <p:cNvPr id="12" name="Picture 11">
            <a:extLst>
              <a:ext uri="{FF2B5EF4-FFF2-40B4-BE49-F238E27FC236}">
                <a16:creationId xmlns:a16="http://schemas.microsoft.com/office/drawing/2014/main" id="{10A57309-B32B-4179-A818-929C29B92EBF}"/>
              </a:ext>
            </a:extLst>
          </p:cNvPr>
          <p:cNvPicPr>
            <a:picLocks noChangeAspect="1"/>
          </p:cNvPicPr>
          <p:nvPr/>
        </p:nvPicPr>
        <p:blipFill>
          <a:blip r:embed="rId3"/>
          <a:stretch>
            <a:fillRect/>
          </a:stretch>
        </p:blipFill>
        <p:spPr>
          <a:xfrm>
            <a:off x="1201271" y="3225305"/>
            <a:ext cx="627942" cy="353599"/>
          </a:xfrm>
          <a:prstGeom prst="rect">
            <a:avLst/>
          </a:prstGeom>
        </p:spPr>
      </p:pic>
    </p:spTree>
    <p:extLst>
      <p:ext uri="{BB962C8B-B14F-4D97-AF65-F5344CB8AC3E}">
        <p14:creationId xmlns:p14="http://schemas.microsoft.com/office/powerpoint/2010/main" val="967808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407C6D-63FF-44E6-A8CF-53519098B299}"/>
              </a:ext>
            </a:extLst>
          </p:cNvPr>
          <p:cNvSpPr>
            <a:spLocks noGrp="1"/>
          </p:cNvSpPr>
          <p:nvPr>
            <p:ph type="title"/>
          </p:nvPr>
        </p:nvSpPr>
        <p:spPr/>
        <p:txBody>
          <a:bodyPr>
            <a:normAutofit/>
          </a:bodyPr>
          <a:lstStyle/>
          <a:p>
            <a:r>
              <a:rPr lang="en-US" dirty="0"/>
              <a:t>Sample Notes from CR24</a:t>
            </a:r>
            <a:br>
              <a:rPr lang="en-US" dirty="0"/>
            </a:br>
            <a:r>
              <a:rPr lang="en-US" sz="2900" dirty="0">
                <a:solidFill>
                  <a:srgbClr val="C00000"/>
                </a:solidFill>
              </a:rPr>
              <a:t>76% of Forms Included Notes, if only MS Score</a:t>
            </a:r>
          </a:p>
        </p:txBody>
      </p:sp>
      <p:sp>
        <p:nvSpPr>
          <p:cNvPr id="4" name="Content Placeholder 3">
            <a:extLst>
              <a:ext uri="{FF2B5EF4-FFF2-40B4-BE49-F238E27FC236}">
                <a16:creationId xmlns:a16="http://schemas.microsoft.com/office/drawing/2014/main" id="{7F4AE24F-32FD-478D-8F62-82C54043BBD9}"/>
              </a:ext>
            </a:extLst>
          </p:cNvPr>
          <p:cNvSpPr>
            <a:spLocks noGrp="1"/>
          </p:cNvSpPr>
          <p:nvPr>
            <p:ph idx="1"/>
          </p:nvPr>
        </p:nvSpPr>
        <p:spPr>
          <a:xfrm>
            <a:off x="1097280" y="1845733"/>
            <a:ext cx="10058400" cy="4617820"/>
          </a:xfrm>
        </p:spPr>
        <p:txBody>
          <a:bodyPr>
            <a:normAutofit/>
          </a:bodyPr>
          <a:lstStyle/>
          <a:p>
            <a:pPr marR="0">
              <a:lnSpc>
                <a:spcPct val="107000"/>
              </a:lnSpc>
              <a:spcBef>
                <a:spcPts val="0"/>
              </a:spcBef>
              <a:spcAft>
                <a:spcPts val="1200"/>
              </a:spcAft>
              <a:buFont typeface="Wingdings" panose="05000000000000000000" pitchFamily="2" charset="2"/>
              <a:buChar char="q"/>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“Patient has mixed dementia. He has known history of aphasia and developmental delay but he shows worsening dementia with increased incoherence, irregular sleep patterns and MMSE 17/30 in office on 4/3/2023. Given these factors, I recommend patient's license be taken away for both patient and public safety on the road.”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1200"/>
              </a:spcAft>
              <a:buFont typeface="Wingdings" panose="05000000000000000000" pitchFamily="2" charset="2"/>
              <a:buChar char="q"/>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“Pt. w/ dementia. MOCA score: 16/30 on visit 03/10/17. Family reports concerns of worsening memory. Cognitive behavior, missing for hours, concern for drinking alcohol.”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1200"/>
              </a:spcAft>
              <a:buFont typeface="Wingdings" panose="05000000000000000000" pitchFamily="2" charset="2"/>
              <a:buChar char="q"/>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“She was evaluated 5/3/22 and found to have profound deficits this was from her support by MRI concerning dementia. She also had a prior MOCA 8/11/21 SCORE OF 11/30. This is connects with dangerous driving behaviors and police report.”</a:t>
            </a:r>
          </a:p>
          <a:p>
            <a:pPr>
              <a:lnSpc>
                <a:spcPct val="107000"/>
              </a:lnSpc>
              <a:spcBef>
                <a:spcPts val="0"/>
              </a:spcBef>
              <a:spcAft>
                <a:spcPts val="1200"/>
              </a:spcAft>
              <a:buFont typeface="Wingdings" panose="05000000000000000000" pitchFamily="2" charset="2"/>
              <a:buChar char="q"/>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Pts dementia has worsened significantly recently. </a:t>
            </a: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 nearly has an episode where she was driving back from her bank, got lost, and ended up in New Hampshire. She was advised to call 911 to help find her (find her way home) but she refused to do this. She was eventually found by police in NH when out of gas</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endParaRPr lang="en-US" dirty="0"/>
          </a:p>
        </p:txBody>
      </p:sp>
    </p:spTree>
    <p:extLst>
      <p:ext uri="{BB962C8B-B14F-4D97-AF65-F5344CB8AC3E}">
        <p14:creationId xmlns:p14="http://schemas.microsoft.com/office/powerpoint/2010/main" val="1804743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D808-2850-4B6A-B14B-ACCD28C7F4F2}"/>
              </a:ext>
            </a:extLst>
          </p:cNvPr>
          <p:cNvSpPr>
            <a:spLocks noGrp="1"/>
          </p:cNvSpPr>
          <p:nvPr>
            <p:ph type="title"/>
          </p:nvPr>
        </p:nvSpPr>
        <p:spPr/>
        <p:txBody>
          <a:bodyPr/>
          <a:lstStyle/>
          <a:p>
            <a:r>
              <a:rPr lang="en-US" dirty="0"/>
              <a:t>“Written”</a:t>
            </a:r>
            <a:r>
              <a:rPr lang="en-US" sz="2000" dirty="0"/>
              <a:t> </a:t>
            </a:r>
            <a:r>
              <a:rPr lang="en-US" dirty="0"/>
              <a:t>Clinical Notes on CR24</a:t>
            </a:r>
          </a:p>
        </p:txBody>
      </p:sp>
      <p:pic>
        <p:nvPicPr>
          <p:cNvPr id="4" name="Picture 3">
            <a:extLst>
              <a:ext uri="{FF2B5EF4-FFF2-40B4-BE49-F238E27FC236}">
                <a16:creationId xmlns:a16="http://schemas.microsoft.com/office/drawing/2014/main" id="{8C240430-8AA1-4206-9AE5-863F695C0209}"/>
              </a:ext>
            </a:extLst>
          </p:cNvPr>
          <p:cNvPicPr>
            <a:picLocks noChangeAspect="1"/>
          </p:cNvPicPr>
          <p:nvPr/>
        </p:nvPicPr>
        <p:blipFill>
          <a:blip r:embed="rId2"/>
          <a:stretch>
            <a:fillRect/>
          </a:stretch>
        </p:blipFill>
        <p:spPr>
          <a:xfrm>
            <a:off x="774551" y="1913962"/>
            <a:ext cx="4998720" cy="1821857"/>
          </a:xfrm>
          <a:prstGeom prst="rect">
            <a:avLst/>
          </a:prstGeom>
        </p:spPr>
      </p:pic>
      <p:pic>
        <p:nvPicPr>
          <p:cNvPr id="6" name="Picture 5">
            <a:extLst>
              <a:ext uri="{FF2B5EF4-FFF2-40B4-BE49-F238E27FC236}">
                <a16:creationId xmlns:a16="http://schemas.microsoft.com/office/drawing/2014/main" id="{EE520A68-6CF2-4F32-8138-5DD00125D20C}"/>
              </a:ext>
            </a:extLst>
          </p:cNvPr>
          <p:cNvPicPr>
            <a:picLocks noChangeAspect="1"/>
          </p:cNvPicPr>
          <p:nvPr/>
        </p:nvPicPr>
        <p:blipFill>
          <a:blip r:embed="rId3"/>
          <a:stretch>
            <a:fillRect/>
          </a:stretch>
        </p:blipFill>
        <p:spPr>
          <a:xfrm>
            <a:off x="5773270" y="1922927"/>
            <a:ext cx="5632364" cy="1821858"/>
          </a:xfrm>
          <a:prstGeom prst="rect">
            <a:avLst/>
          </a:prstGeom>
        </p:spPr>
      </p:pic>
      <p:pic>
        <p:nvPicPr>
          <p:cNvPr id="8" name="Picture 7">
            <a:extLst>
              <a:ext uri="{FF2B5EF4-FFF2-40B4-BE49-F238E27FC236}">
                <a16:creationId xmlns:a16="http://schemas.microsoft.com/office/drawing/2014/main" id="{229DC331-FC3C-49B0-960E-16DC3FBFF0B2}"/>
              </a:ext>
            </a:extLst>
          </p:cNvPr>
          <p:cNvPicPr>
            <a:picLocks noChangeAspect="1"/>
          </p:cNvPicPr>
          <p:nvPr/>
        </p:nvPicPr>
        <p:blipFill>
          <a:blip r:embed="rId4"/>
          <a:stretch>
            <a:fillRect/>
          </a:stretch>
        </p:blipFill>
        <p:spPr>
          <a:xfrm>
            <a:off x="774551" y="4034676"/>
            <a:ext cx="4986938" cy="1613087"/>
          </a:xfrm>
          <a:prstGeom prst="rect">
            <a:avLst/>
          </a:prstGeom>
        </p:spPr>
      </p:pic>
      <p:pic>
        <p:nvPicPr>
          <p:cNvPr id="10" name="Picture 9">
            <a:extLst>
              <a:ext uri="{FF2B5EF4-FFF2-40B4-BE49-F238E27FC236}">
                <a16:creationId xmlns:a16="http://schemas.microsoft.com/office/drawing/2014/main" id="{D0BFCBD5-396B-4307-840D-E536F2C7ED4D}"/>
              </a:ext>
            </a:extLst>
          </p:cNvPr>
          <p:cNvPicPr>
            <a:picLocks noChangeAspect="1"/>
          </p:cNvPicPr>
          <p:nvPr/>
        </p:nvPicPr>
        <p:blipFill>
          <a:blip r:embed="rId5"/>
          <a:stretch>
            <a:fillRect/>
          </a:stretch>
        </p:blipFill>
        <p:spPr>
          <a:xfrm>
            <a:off x="5773270" y="4061571"/>
            <a:ext cx="4903695" cy="1586161"/>
          </a:xfrm>
          <a:prstGeom prst="rect">
            <a:avLst/>
          </a:prstGeom>
        </p:spPr>
      </p:pic>
      <p:sp>
        <p:nvSpPr>
          <p:cNvPr id="11" name="TextBox 10">
            <a:extLst>
              <a:ext uri="{FF2B5EF4-FFF2-40B4-BE49-F238E27FC236}">
                <a16:creationId xmlns:a16="http://schemas.microsoft.com/office/drawing/2014/main" id="{6EDBE69A-9AC9-4BDE-A18E-99AB6A3AE59E}"/>
              </a:ext>
            </a:extLst>
          </p:cNvPr>
          <p:cNvSpPr txBox="1"/>
          <p:nvPr/>
        </p:nvSpPr>
        <p:spPr>
          <a:xfrm>
            <a:off x="1097280" y="5710516"/>
            <a:ext cx="10518128" cy="646331"/>
          </a:xfrm>
          <a:prstGeom prst="rect">
            <a:avLst/>
          </a:prstGeom>
          <a:noFill/>
        </p:spPr>
        <p:txBody>
          <a:bodyPr wrap="square" rtlCol="0">
            <a:spAutoFit/>
          </a:bodyPr>
          <a:lstStyle/>
          <a:p>
            <a:r>
              <a:rPr lang="en-US" b="1" dirty="0"/>
              <a:t>Are clinicians who provide such written notes more likely to ALSO provide a MS score too?</a:t>
            </a:r>
          </a:p>
          <a:p>
            <a:r>
              <a:rPr lang="en-US" b="1" dirty="0">
                <a:solidFill>
                  <a:srgbClr val="C00000"/>
                </a:solidFill>
              </a:rPr>
              <a:t>Yes </a:t>
            </a:r>
            <a:r>
              <a:rPr lang="en-US" dirty="0"/>
              <a:t>– Solid trends (p &lt; .065) for Family Input and On-Road Behaviors!</a:t>
            </a:r>
          </a:p>
        </p:txBody>
      </p:sp>
    </p:spTree>
    <p:extLst>
      <p:ext uri="{BB962C8B-B14F-4D97-AF65-F5344CB8AC3E}">
        <p14:creationId xmlns:p14="http://schemas.microsoft.com/office/powerpoint/2010/main" val="110269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D5B-DFED-46EE-A10B-7191927C8D6C}"/>
              </a:ext>
            </a:extLst>
          </p:cNvPr>
          <p:cNvSpPr>
            <a:spLocks noGrp="1"/>
          </p:cNvSpPr>
          <p:nvPr>
            <p:ph type="title"/>
          </p:nvPr>
        </p:nvSpPr>
        <p:spPr/>
        <p:txBody>
          <a:bodyPr/>
          <a:lstStyle/>
          <a:p>
            <a:r>
              <a:rPr lang="en-US" dirty="0"/>
              <a:t>Clinicians &amp; Provided MS Scores</a:t>
            </a:r>
          </a:p>
        </p:txBody>
      </p:sp>
      <p:pic>
        <p:nvPicPr>
          <p:cNvPr id="4" name="Picture 3">
            <a:extLst>
              <a:ext uri="{FF2B5EF4-FFF2-40B4-BE49-F238E27FC236}">
                <a16:creationId xmlns:a16="http://schemas.microsoft.com/office/drawing/2014/main" id="{145E968C-9B1C-4677-87CF-18C3C4CC400C}"/>
              </a:ext>
            </a:extLst>
          </p:cNvPr>
          <p:cNvPicPr>
            <a:picLocks noChangeAspect="1"/>
          </p:cNvPicPr>
          <p:nvPr/>
        </p:nvPicPr>
        <p:blipFill>
          <a:blip r:embed="rId2"/>
          <a:stretch>
            <a:fillRect/>
          </a:stretch>
        </p:blipFill>
        <p:spPr>
          <a:xfrm>
            <a:off x="1097280" y="2233892"/>
            <a:ext cx="4676775" cy="2228850"/>
          </a:xfrm>
          <a:prstGeom prst="rect">
            <a:avLst/>
          </a:prstGeom>
        </p:spPr>
      </p:pic>
      <p:sp>
        <p:nvSpPr>
          <p:cNvPr id="5" name="TextBox 4">
            <a:extLst>
              <a:ext uri="{FF2B5EF4-FFF2-40B4-BE49-F238E27FC236}">
                <a16:creationId xmlns:a16="http://schemas.microsoft.com/office/drawing/2014/main" id="{E30D00E4-C64A-441B-AD08-4795EB542597}"/>
              </a:ext>
            </a:extLst>
          </p:cNvPr>
          <p:cNvSpPr txBox="1"/>
          <p:nvPr/>
        </p:nvSpPr>
        <p:spPr>
          <a:xfrm>
            <a:off x="1335740" y="4508908"/>
            <a:ext cx="4177554" cy="1200329"/>
          </a:xfrm>
          <a:prstGeom prst="rect">
            <a:avLst/>
          </a:prstGeom>
          <a:noFill/>
        </p:spPr>
        <p:txBody>
          <a:bodyPr wrap="square" rtlCol="0">
            <a:spAutoFit/>
          </a:bodyPr>
          <a:lstStyle/>
          <a:p>
            <a:r>
              <a:rPr lang="en-US" dirty="0"/>
              <a:t>No Significant Differences.</a:t>
            </a:r>
          </a:p>
          <a:p>
            <a:endParaRPr lang="en-US" dirty="0"/>
          </a:p>
          <a:p>
            <a:r>
              <a:rPr lang="en-US" dirty="0"/>
              <a:t>Clinician type is not associated with provision of a MS score.</a:t>
            </a:r>
          </a:p>
        </p:txBody>
      </p:sp>
      <p:pic>
        <p:nvPicPr>
          <p:cNvPr id="7" name="Picture 6">
            <a:extLst>
              <a:ext uri="{FF2B5EF4-FFF2-40B4-BE49-F238E27FC236}">
                <a16:creationId xmlns:a16="http://schemas.microsoft.com/office/drawing/2014/main" id="{1B094632-51EE-45C4-95AD-7341BE1DFCF5}"/>
              </a:ext>
            </a:extLst>
          </p:cNvPr>
          <p:cNvPicPr>
            <a:picLocks noChangeAspect="1"/>
          </p:cNvPicPr>
          <p:nvPr/>
        </p:nvPicPr>
        <p:blipFill>
          <a:blip r:embed="rId3"/>
          <a:stretch>
            <a:fillRect/>
          </a:stretch>
        </p:blipFill>
        <p:spPr>
          <a:xfrm>
            <a:off x="6031846" y="2233892"/>
            <a:ext cx="5236599" cy="2228850"/>
          </a:xfrm>
          <a:prstGeom prst="rect">
            <a:avLst/>
          </a:prstGeom>
        </p:spPr>
      </p:pic>
      <p:sp>
        <p:nvSpPr>
          <p:cNvPr id="8" name="TextBox 7">
            <a:extLst>
              <a:ext uri="{FF2B5EF4-FFF2-40B4-BE49-F238E27FC236}">
                <a16:creationId xmlns:a16="http://schemas.microsoft.com/office/drawing/2014/main" id="{4DB500A8-49DC-4FBC-9637-1C9E96779EFB}"/>
              </a:ext>
            </a:extLst>
          </p:cNvPr>
          <p:cNvSpPr txBox="1"/>
          <p:nvPr/>
        </p:nvSpPr>
        <p:spPr>
          <a:xfrm>
            <a:off x="6302188" y="4462742"/>
            <a:ext cx="4792531" cy="1200329"/>
          </a:xfrm>
          <a:prstGeom prst="rect">
            <a:avLst/>
          </a:prstGeom>
          <a:noFill/>
        </p:spPr>
        <p:txBody>
          <a:bodyPr wrap="square" rtlCol="0">
            <a:spAutoFit/>
          </a:bodyPr>
          <a:lstStyle/>
          <a:p>
            <a:r>
              <a:rPr lang="en-US" dirty="0"/>
              <a:t>Chi Square p &lt; .001</a:t>
            </a:r>
          </a:p>
          <a:p>
            <a:endParaRPr lang="en-US" dirty="0">
              <a:solidFill>
                <a:srgbClr val="C00000"/>
              </a:solidFill>
            </a:endParaRPr>
          </a:p>
          <a:p>
            <a:r>
              <a:rPr lang="en-US" dirty="0">
                <a:solidFill>
                  <a:srgbClr val="C00000"/>
                </a:solidFill>
              </a:rPr>
              <a:t>Specialist clinicians are more likely to provide a MS score.</a:t>
            </a:r>
          </a:p>
        </p:txBody>
      </p:sp>
    </p:spTree>
    <p:extLst>
      <p:ext uri="{BB962C8B-B14F-4D97-AF65-F5344CB8AC3E}">
        <p14:creationId xmlns:p14="http://schemas.microsoft.com/office/powerpoint/2010/main" val="1552531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FD1073-C477-4FA6-BFD7-3483E465F11F}"/>
              </a:ext>
            </a:extLst>
          </p:cNvPr>
          <p:cNvPicPr>
            <a:picLocks noChangeAspect="1"/>
          </p:cNvPicPr>
          <p:nvPr/>
        </p:nvPicPr>
        <p:blipFill>
          <a:blip r:embed="rId2"/>
          <a:stretch>
            <a:fillRect/>
          </a:stretch>
        </p:blipFill>
        <p:spPr>
          <a:xfrm>
            <a:off x="1933037" y="1891952"/>
            <a:ext cx="6332422" cy="4428963"/>
          </a:xfrm>
          <a:prstGeom prst="rect">
            <a:avLst/>
          </a:prstGeom>
        </p:spPr>
      </p:pic>
      <p:sp>
        <p:nvSpPr>
          <p:cNvPr id="2" name="Title 1">
            <a:extLst>
              <a:ext uri="{FF2B5EF4-FFF2-40B4-BE49-F238E27FC236}">
                <a16:creationId xmlns:a16="http://schemas.microsoft.com/office/drawing/2014/main" id="{76D9CB34-FB03-4534-9F55-8CCC43873CC7}"/>
              </a:ext>
            </a:extLst>
          </p:cNvPr>
          <p:cNvSpPr>
            <a:spLocks noGrp="1"/>
          </p:cNvSpPr>
          <p:nvPr>
            <p:ph type="title"/>
          </p:nvPr>
        </p:nvSpPr>
        <p:spPr/>
        <p:txBody>
          <a:bodyPr/>
          <a:lstStyle/>
          <a:p>
            <a:r>
              <a:rPr lang="en-US" dirty="0"/>
              <a:t>Spearman Correlation </a:t>
            </a:r>
            <a:r>
              <a:rPr lang="en-US" sz="3200" dirty="0"/>
              <a:t>(full subsample)</a:t>
            </a:r>
          </a:p>
        </p:txBody>
      </p:sp>
      <p:sp>
        <p:nvSpPr>
          <p:cNvPr id="6" name="TextBox 5">
            <a:extLst>
              <a:ext uri="{FF2B5EF4-FFF2-40B4-BE49-F238E27FC236}">
                <a16:creationId xmlns:a16="http://schemas.microsoft.com/office/drawing/2014/main" id="{1B1261E2-5F44-47D0-92F1-FEF49BF425D1}"/>
              </a:ext>
            </a:extLst>
          </p:cNvPr>
          <p:cNvSpPr txBox="1"/>
          <p:nvPr/>
        </p:nvSpPr>
        <p:spPr>
          <a:xfrm>
            <a:off x="8946776" y="2761129"/>
            <a:ext cx="2147944" cy="2585323"/>
          </a:xfrm>
          <a:prstGeom prst="rect">
            <a:avLst/>
          </a:prstGeom>
          <a:noFill/>
        </p:spPr>
        <p:txBody>
          <a:bodyPr wrap="square" rtlCol="0">
            <a:spAutoFit/>
          </a:bodyPr>
          <a:lstStyle/>
          <a:p>
            <a:pPr algn="ctr"/>
            <a:r>
              <a:rPr lang="en-US" dirty="0"/>
              <a:t>This table shows the correlation between the most recent FAP 3a-c Ratings and associated Mental Status Scores.</a:t>
            </a:r>
          </a:p>
          <a:p>
            <a:pPr algn="ctr"/>
            <a:endParaRPr lang="en-US" dirty="0"/>
          </a:p>
          <a:p>
            <a:pPr algn="ctr"/>
            <a:r>
              <a:rPr lang="en-US" dirty="0"/>
              <a:t>FAP 1-2 excluded. </a:t>
            </a:r>
          </a:p>
          <a:p>
            <a:pPr algn="ctr"/>
            <a:endParaRPr lang="en-US" dirty="0"/>
          </a:p>
        </p:txBody>
      </p:sp>
      <p:sp>
        <p:nvSpPr>
          <p:cNvPr id="7" name="TextBox 6">
            <a:extLst>
              <a:ext uri="{FF2B5EF4-FFF2-40B4-BE49-F238E27FC236}">
                <a16:creationId xmlns:a16="http://schemas.microsoft.com/office/drawing/2014/main" id="{DD39E7A2-7C49-4FD5-9432-302825C45B2F}"/>
              </a:ext>
            </a:extLst>
          </p:cNvPr>
          <p:cNvSpPr txBox="1"/>
          <p:nvPr/>
        </p:nvSpPr>
        <p:spPr>
          <a:xfrm>
            <a:off x="451821" y="4106434"/>
            <a:ext cx="1290918" cy="1477328"/>
          </a:xfrm>
          <a:prstGeom prst="rect">
            <a:avLst/>
          </a:prstGeom>
          <a:noFill/>
        </p:spPr>
        <p:txBody>
          <a:bodyPr wrap="square" rtlCol="0">
            <a:spAutoFit/>
          </a:bodyPr>
          <a:lstStyle/>
          <a:p>
            <a:pPr algn="ctr"/>
            <a:r>
              <a:rPr lang="en-US" dirty="0"/>
              <a:t>MMSE correlates more strongly than MOCA</a:t>
            </a:r>
          </a:p>
        </p:txBody>
      </p:sp>
      <p:sp>
        <p:nvSpPr>
          <p:cNvPr id="15" name="Arrow: Left 14">
            <a:extLst>
              <a:ext uri="{FF2B5EF4-FFF2-40B4-BE49-F238E27FC236}">
                <a16:creationId xmlns:a16="http://schemas.microsoft.com/office/drawing/2014/main" id="{AAEDB23A-BDF7-4381-B651-21FBE75A59BF}"/>
              </a:ext>
            </a:extLst>
          </p:cNvPr>
          <p:cNvSpPr/>
          <p:nvPr/>
        </p:nvSpPr>
        <p:spPr>
          <a:xfrm>
            <a:off x="7844118" y="3576918"/>
            <a:ext cx="421341" cy="2779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239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D3B5-1D40-4F00-86F7-442D3FA3B606}"/>
              </a:ext>
            </a:extLst>
          </p:cNvPr>
          <p:cNvSpPr>
            <a:spLocks noGrp="1"/>
          </p:cNvSpPr>
          <p:nvPr>
            <p:ph type="title"/>
          </p:nvPr>
        </p:nvSpPr>
        <p:spPr/>
        <p:txBody>
          <a:bodyPr/>
          <a:lstStyle/>
          <a:p>
            <a:r>
              <a:rPr lang="en-US" dirty="0"/>
              <a:t>Shared Variance</a:t>
            </a:r>
          </a:p>
        </p:txBody>
      </p:sp>
      <p:pic>
        <p:nvPicPr>
          <p:cNvPr id="4" name="Picture 3">
            <a:extLst>
              <a:ext uri="{FF2B5EF4-FFF2-40B4-BE49-F238E27FC236}">
                <a16:creationId xmlns:a16="http://schemas.microsoft.com/office/drawing/2014/main" id="{D937F9B4-2F28-4E75-9030-2619343B57F4}"/>
              </a:ext>
            </a:extLst>
          </p:cNvPr>
          <p:cNvPicPr>
            <a:picLocks noChangeAspect="1"/>
          </p:cNvPicPr>
          <p:nvPr/>
        </p:nvPicPr>
        <p:blipFill>
          <a:blip r:embed="rId2"/>
          <a:stretch>
            <a:fillRect/>
          </a:stretch>
        </p:blipFill>
        <p:spPr>
          <a:xfrm>
            <a:off x="1170454" y="1835791"/>
            <a:ext cx="6512298" cy="4341532"/>
          </a:xfrm>
          <a:prstGeom prst="rect">
            <a:avLst/>
          </a:prstGeom>
        </p:spPr>
      </p:pic>
      <p:sp>
        <p:nvSpPr>
          <p:cNvPr id="5" name="TextBox 4">
            <a:extLst>
              <a:ext uri="{FF2B5EF4-FFF2-40B4-BE49-F238E27FC236}">
                <a16:creationId xmlns:a16="http://schemas.microsoft.com/office/drawing/2014/main" id="{6875EB9D-F3D1-416A-9C73-58F8B6EF5C8E}"/>
              </a:ext>
            </a:extLst>
          </p:cNvPr>
          <p:cNvSpPr txBox="1"/>
          <p:nvPr/>
        </p:nvSpPr>
        <p:spPr>
          <a:xfrm>
            <a:off x="7781365" y="1835791"/>
            <a:ext cx="3374315" cy="4524315"/>
          </a:xfrm>
          <a:prstGeom prst="rect">
            <a:avLst/>
          </a:prstGeom>
          <a:noFill/>
        </p:spPr>
        <p:txBody>
          <a:bodyPr wrap="square" rtlCol="0">
            <a:spAutoFit/>
          </a:bodyPr>
          <a:lstStyle/>
          <a:p>
            <a:pPr algn="ctr"/>
            <a:r>
              <a:rPr lang="en-US" dirty="0"/>
              <a:t>0.487 x 0.487 = 0.24</a:t>
            </a:r>
          </a:p>
          <a:p>
            <a:pPr algn="ctr"/>
            <a:endParaRPr lang="en-US" dirty="0"/>
          </a:p>
          <a:p>
            <a:pPr algn="ctr"/>
            <a:r>
              <a:rPr lang="en-US" dirty="0">
                <a:solidFill>
                  <a:srgbClr val="C00000"/>
                </a:solidFill>
              </a:rPr>
              <a:t>That’s 24% of shared variance for the MoCA and FAP rating.</a:t>
            </a:r>
          </a:p>
          <a:p>
            <a:pPr algn="ctr"/>
            <a:endParaRPr lang="en-US" dirty="0"/>
          </a:p>
          <a:p>
            <a:pPr algn="ctr"/>
            <a:r>
              <a:rPr lang="en-US" dirty="0"/>
              <a:t>A MoCA score is a very rough approximation of cognitive and functional capacity. More detailed testing is preferable for an accurate picture.</a:t>
            </a:r>
          </a:p>
          <a:p>
            <a:pPr algn="ctr"/>
            <a:endParaRPr lang="en-US" dirty="0"/>
          </a:p>
          <a:p>
            <a:pPr algn="ctr"/>
            <a:r>
              <a:rPr lang="en-US" dirty="0"/>
              <a:t>That said, MoCA scores &lt;15 are consistent with high care needs in daily life. Persons with such scores have difficulty with some ADL tasks and </a:t>
            </a:r>
            <a:r>
              <a:rPr lang="en-US" u="sng" dirty="0"/>
              <a:t>most</a:t>
            </a:r>
            <a:r>
              <a:rPr lang="en-US" dirty="0"/>
              <a:t> IADL tasks. </a:t>
            </a:r>
          </a:p>
        </p:txBody>
      </p:sp>
    </p:spTree>
    <p:extLst>
      <p:ext uri="{BB962C8B-B14F-4D97-AF65-F5344CB8AC3E}">
        <p14:creationId xmlns:p14="http://schemas.microsoft.com/office/powerpoint/2010/main" val="1543949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2C79-8333-43D3-8970-9231047FCDDE}"/>
              </a:ext>
            </a:extLst>
          </p:cNvPr>
          <p:cNvSpPr>
            <a:spLocks noGrp="1"/>
          </p:cNvSpPr>
          <p:nvPr>
            <p:ph type="title"/>
          </p:nvPr>
        </p:nvSpPr>
        <p:spPr/>
        <p:txBody>
          <a:bodyPr/>
          <a:lstStyle/>
          <a:p>
            <a:r>
              <a:rPr lang="en-US" dirty="0"/>
              <a:t>Spearman Correlations</a:t>
            </a:r>
            <a:endParaRPr lang="en-US" sz="3200" dirty="0"/>
          </a:p>
        </p:txBody>
      </p:sp>
      <p:pic>
        <p:nvPicPr>
          <p:cNvPr id="3" name="Picture 2">
            <a:extLst>
              <a:ext uri="{FF2B5EF4-FFF2-40B4-BE49-F238E27FC236}">
                <a16:creationId xmlns:a16="http://schemas.microsoft.com/office/drawing/2014/main" id="{CA88C768-41C8-45D5-8A7B-EA0837BEEF00}"/>
              </a:ext>
            </a:extLst>
          </p:cNvPr>
          <p:cNvPicPr>
            <a:picLocks noChangeAspect="1"/>
          </p:cNvPicPr>
          <p:nvPr/>
        </p:nvPicPr>
        <p:blipFill>
          <a:blip r:embed="rId2"/>
          <a:stretch>
            <a:fillRect/>
          </a:stretch>
        </p:blipFill>
        <p:spPr>
          <a:xfrm>
            <a:off x="1214359" y="1782185"/>
            <a:ext cx="4099217" cy="4475180"/>
          </a:xfrm>
          <a:prstGeom prst="rect">
            <a:avLst/>
          </a:prstGeom>
        </p:spPr>
      </p:pic>
      <p:sp>
        <p:nvSpPr>
          <p:cNvPr id="4" name="TextBox 3">
            <a:extLst>
              <a:ext uri="{FF2B5EF4-FFF2-40B4-BE49-F238E27FC236}">
                <a16:creationId xmlns:a16="http://schemas.microsoft.com/office/drawing/2014/main" id="{ACD1A0A1-EDC5-4810-AFC2-D883E7719AE9}"/>
              </a:ext>
            </a:extLst>
          </p:cNvPr>
          <p:cNvSpPr txBox="1"/>
          <p:nvPr/>
        </p:nvSpPr>
        <p:spPr>
          <a:xfrm>
            <a:off x="1506071" y="1864659"/>
            <a:ext cx="2106705" cy="369332"/>
          </a:xfrm>
          <a:prstGeom prst="rect">
            <a:avLst/>
          </a:prstGeom>
          <a:noFill/>
        </p:spPr>
        <p:txBody>
          <a:bodyPr wrap="square" rtlCol="0">
            <a:spAutoFit/>
          </a:bodyPr>
          <a:lstStyle/>
          <a:p>
            <a:r>
              <a:rPr lang="en-US" dirty="0"/>
              <a:t>Specialists Only</a:t>
            </a:r>
          </a:p>
        </p:txBody>
      </p:sp>
      <p:pic>
        <p:nvPicPr>
          <p:cNvPr id="7" name="Picture 6">
            <a:extLst>
              <a:ext uri="{FF2B5EF4-FFF2-40B4-BE49-F238E27FC236}">
                <a16:creationId xmlns:a16="http://schemas.microsoft.com/office/drawing/2014/main" id="{0F77A6B3-74AB-4BFE-A084-89C1EAD3C614}"/>
              </a:ext>
            </a:extLst>
          </p:cNvPr>
          <p:cNvPicPr>
            <a:picLocks noChangeAspect="1"/>
          </p:cNvPicPr>
          <p:nvPr/>
        </p:nvPicPr>
        <p:blipFill>
          <a:blip r:embed="rId3"/>
          <a:stretch>
            <a:fillRect/>
          </a:stretch>
        </p:blipFill>
        <p:spPr>
          <a:xfrm>
            <a:off x="6604801" y="1864659"/>
            <a:ext cx="4372840" cy="4308153"/>
          </a:xfrm>
          <a:prstGeom prst="rect">
            <a:avLst/>
          </a:prstGeom>
        </p:spPr>
      </p:pic>
      <p:sp>
        <p:nvSpPr>
          <p:cNvPr id="8" name="TextBox 7">
            <a:extLst>
              <a:ext uri="{FF2B5EF4-FFF2-40B4-BE49-F238E27FC236}">
                <a16:creationId xmlns:a16="http://schemas.microsoft.com/office/drawing/2014/main" id="{6DAFA21A-9E7D-4723-B7AA-ABABA131F0A3}"/>
              </a:ext>
            </a:extLst>
          </p:cNvPr>
          <p:cNvSpPr txBox="1"/>
          <p:nvPr/>
        </p:nvSpPr>
        <p:spPr>
          <a:xfrm>
            <a:off x="6604801" y="1864659"/>
            <a:ext cx="2485411" cy="369332"/>
          </a:xfrm>
          <a:prstGeom prst="rect">
            <a:avLst/>
          </a:prstGeom>
          <a:noFill/>
        </p:spPr>
        <p:txBody>
          <a:bodyPr wrap="square" rtlCol="0">
            <a:spAutoFit/>
          </a:bodyPr>
          <a:lstStyle/>
          <a:p>
            <a:r>
              <a:rPr lang="en-US" dirty="0"/>
              <a:t>Primary Care Only</a:t>
            </a:r>
          </a:p>
        </p:txBody>
      </p:sp>
      <p:sp>
        <p:nvSpPr>
          <p:cNvPr id="9" name="Arrow: Right 8">
            <a:extLst>
              <a:ext uri="{FF2B5EF4-FFF2-40B4-BE49-F238E27FC236}">
                <a16:creationId xmlns:a16="http://schemas.microsoft.com/office/drawing/2014/main" id="{BCC3959E-2416-4376-B459-ADE161C68A18}"/>
              </a:ext>
            </a:extLst>
          </p:cNvPr>
          <p:cNvSpPr/>
          <p:nvPr/>
        </p:nvSpPr>
        <p:spPr>
          <a:xfrm>
            <a:off x="864736" y="3065928"/>
            <a:ext cx="349623" cy="286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318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969DBD-531D-475F-A45E-E1FA89CF8DA2}"/>
              </a:ext>
            </a:extLst>
          </p:cNvPr>
          <p:cNvSpPr>
            <a:spLocks noGrp="1"/>
          </p:cNvSpPr>
          <p:nvPr>
            <p:ph type="title"/>
          </p:nvPr>
        </p:nvSpPr>
        <p:spPr/>
        <p:txBody>
          <a:bodyPr/>
          <a:lstStyle/>
          <a:p>
            <a:r>
              <a:rPr lang="en-US" dirty="0"/>
              <a:t>Other Analyses </a:t>
            </a:r>
            <a:r>
              <a:rPr lang="en-US" sz="2800" dirty="0"/>
              <a:t>(full subsample)</a:t>
            </a:r>
          </a:p>
        </p:txBody>
      </p:sp>
      <p:sp>
        <p:nvSpPr>
          <p:cNvPr id="4" name="Content Placeholder 3">
            <a:extLst>
              <a:ext uri="{FF2B5EF4-FFF2-40B4-BE49-F238E27FC236}">
                <a16:creationId xmlns:a16="http://schemas.microsoft.com/office/drawing/2014/main" id="{37FA7ADD-3F72-48DF-BA00-722B5B04E3B9}"/>
              </a:ext>
            </a:extLst>
          </p:cNvPr>
          <p:cNvSpPr>
            <a:spLocks noGrp="1"/>
          </p:cNvSpPr>
          <p:nvPr>
            <p:ph idx="1"/>
          </p:nvPr>
        </p:nvSpPr>
        <p:spPr/>
        <p:txBody>
          <a:bodyPr>
            <a:normAutofit/>
          </a:bodyPr>
          <a:lstStyle/>
          <a:p>
            <a:pPr>
              <a:buFont typeface="Wingdings" panose="05000000000000000000" pitchFamily="2" charset="2"/>
              <a:buChar char="q"/>
            </a:pPr>
            <a:r>
              <a:rPr lang="en-US" sz="2400" dirty="0"/>
              <a:t> Do MS scores predict licensing outcomes? – </a:t>
            </a:r>
            <a:r>
              <a:rPr lang="en-US" sz="2400" b="1" dirty="0">
                <a:solidFill>
                  <a:srgbClr val="C00000"/>
                </a:solidFill>
              </a:rPr>
              <a:t>NO</a:t>
            </a:r>
            <a:r>
              <a:rPr lang="en-US" sz="2400" dirty="0"/>
              <a:t> (Binary Logistic)</a:t>
            </a:r>
          </a:p>
          <a:p>
            <a:pPr lvl="1">
              <a:buFont typeface="Wingdings" panose="05000000000000000000" pitchFamily="2" charset="2"/>
              <a:buChar char="q"/>
            </a:pPr>
            <a:r>
              <a:rPr lang="en-US" sz="2200" dirty="0"/>
              <a:t> </a:t>
            </a:r>
            <a:r>
              <a:rPr lang="en-US" sz="2200" dirty="0">
                <a:solidFill>
                  <a:srgbClr val="C00000"/>
                </a:solidFill>
              </a:rPr>
              <a:t>Most delicensed (or die) regardless of MS score assigned.</a:t>
            </a:r>
          </a:p>
          <a:p>
            <a:pPr>
              <a:buFont typeface="Wingdings" panose="05000000000000000000" pitchFamily="2" charset="2"/>
              <a:buChar char="q"/>
            </a:pPr>
            <a:r>
              <a:rPr lang="en-US" sz="2400" dirty="0"/>
              <a:t> Do MS scores predict clinician FAP ratings? – </a:t>
            </a:r>
            <a:r>
              <a:rPr lang="en-US" sz="2400" b="1" dirty="0">
                <a:solidFill>
                  <a:srgbClr val="00B050"/>
                </a:solidFill>
              </a:rPr>
              <a:t>YES</a:t>
            </a:r>
            <a:r>
              <a:rPr lang="en-US" sz="2400" dirty="0"/>
              <a:t> (Linear Regression)</a:t>
            </a:r>
          </a:p>
          <a:p>
            <a:pPr marL="0" indent="0">
              <a:buNone/>
            </a:pPr>
            <a:endParaRPr lang="en-US" sz="2400" dirty="0"/>
          </a:p>
        </p:txBody>
      </p:sp>
      <p:pic>
        <p:nvPicPr>
          <p:cNvPr id="8" name="Picture 7">
            <a:extLst>
              <a:ext uri="{FF2B5EF4-FFF2-40B4-BE49-F238E27FC236}">
                <a16:creationId xmlns:a16="http://schemas.microsoft.com/office/drawing/2014/main" id="{CADA7B44-1D40-4095-830A-85A23B499EDF}"/>
              </a:ext>
            </a:extLst>
          </p:cNvPr>
          <p:cNvPicPr>
            <a:picLocks noChangeAspect="1"/>
          </p:cNvPicPr>
          <p:nvPr/>
        </p:nvPicPr>
        <p:blipFill>
          <a:blip r:embed="rId2"/>
          <a:stretch>
            <a:fillRect/>
          </a:stretch>
        </p:blipFill>
        <p:spPr>
          <a:xfrm>
            <a:off x="-161366" y="3174836"/>
            <a:ext cx="5147141" cy="3035184"/>
          </a:xfrm>
          <a:prstGeom prst="rect">
            <a:avLst/>
          </a:prstGeom>
        </p:spPr>
      </p:pic>
      <p:pic>
        <p:nvPicPr>
          <p:cNvPr id="10" name="Picture 9">
            <a:extLst>
              <a:ext uri="{FF2B5EF4-FFF2-40B4-BE49-F238E27FC236}">
                <a16:creationId xmlns:a16="http://schemas.microsoft.com/office/drawing/2014/main" id="{82208522-7EBA-446A-A383-9BE9C335FB7E}"/>
              </a:ext>
            </a:extLst>
          </p:cNvPr>
          <p:cNvPicPr>
            <a:picLocks noChangeAspect="1"/>
          </p:cNvPicPr>
          <p:nvPr/>
        </p:nvPicPr>
        <p:blipFill>
          <a:blip r:embed="rId3"/>
          <a:stretch>
            <a:fillRect/>
          </a:stretch>
        </p:blipFill>
        <p:spPr>
          <a:xfrm>
            <a:off x="4052485" y="3503991"/>
            <a:ext cx="7180291" cy="2067924"/>
          </a:xfrm>
          <a:prstGeom prst="rect">
            <a:avLst/>
          </a:prstGeom>
        </p:spPr>
      </p:pic>
    </p:spTree>
    <p:extLst>
      <p:ext uri="{BB962C8B-B14F-4D97-AF65-F5344CB8AC3E}">
        <p14:creationId xmlns:p14="http://schemas.microsoft.com/office/powerpoint/2010/main" val="391573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4D54C-1A74-4D83-B402-5DF3CB41A63F}"/>
              </a:ext>
            </a:extLst>
          </p:cNvPr>
          <p:cNvPicPr>
            <a:picLocks noChangeAspect="1"/>
          </p:cNvPicPr>
          <p:nvPr/>
        </p:nvPicPr>
        <p:blipFill>
          <a:blip r:embed="rId2"/>
          <a:stretch>
            <a:fillRect/>
          </a:stretch>
        </p:blipFill>
        <p:spPr>
          <a:xfrm>
            <a:off x="2967246" y="152400"/>
            <a:ext cx="8749625" cy="6146269"/>
          </a:xfrm>
          <a:prstGeom prst="rect">
            <a:avLst/>
          </a:prstGeom>
        </p:spPr>
      </p:pic>
      <p:sp>
        <p:nvSpPr>
          <p:cNvPr id="5" name="TextBox 4">
            <a:extLst>
              <a:ext uri="{FF2B5EF4-FFF2-40B4-BE49-F238E27FC236}">
                <a16:creationId xmlns:a16="http://schemas.microsoft.com/office/drawing/2014/main" id="{987FF2CE-F72B-4BFA-80AD-6E20E4281EA3}"/>
              </a:ext>
            </a:extLst>
          </p:cNvPr>
          <p:cNvSpPr txBox="1"/>
          <p:nvPr/>
        </p:nvSpPr>
        <p:spPr>
          <a:xfrm>
            <a:off x="107576" y="546847"/>
            <a:ext cx="2545977" cy="4093428"/>
          </a:xfrm>
          <a:prstGeom prst="rect">
            <a:avLst/>
          </a:prstGeom>
          <a:noFill/>
        </p:spPr>
        <p:txBody>
          <a:bodyPr wrap="square" rtlCol="0">
            <a:spAutoFit/>
          </a:bodyPr>
          <a:lstStyle/>
          <a:p>
            <a:pPr algn="ctr"/>
            <a:r>
              <a:rPr lang="en-US" sz="2000" dirty="0"/>
              <a:t>Let’s look at some examples of MoCA scores and assigned FAP levels. </a:t>
            </a:r>
          </a:p>
          <a:p>
            <a:pPr algn="ctr"/>
            <a:endParaRPr lang="en-US" sz="2000" dirty="0"/>
          </a:p>
          <a:p>
            <a:pPr algn="ctr"/>
            <a:r>
              <a:rPr lang="en-US" sz="2000" dirty="0"/>
              <a:t>What do you notice?</a:t>
            </a:r>
          </a:p>
          <a:p>
            <a:pPr algn="ctr"/>
            <a:endParaRPr lang="en-US" sz="2000" dirty="0"/>
          </a:p>
          <a:p>
            <a:pPr algn="ctr"/>
            <a:r>
              <a:rPr lang="en-US" sz="2000" dirty="0"/>
              <a:t>Might clinicians benefit from guidance on MoCA scores and assignment of FAP level? </a:t>
            </a:r>
          </a:p>
          <a:p>
            <a:pPr algn="ctr"/>
            <a:endParaRPr lang="en-US" sz="2000" dirty="0"/>
          </a:p>
        </p:txBody>
      </p:sp>
    </p:spTree>
    <p:extLst>
      <p:ext uri="{BB962C8B-B14F-4D97-AF65-F5344CB8AC3E}">
        <p14:creationId xmlns:p14="http://schemas.microsoft.com/office/powerpoint/2010/main" val="138542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B2AA8-AB60-8A4B-9F1E-7827DC9EFD3E}"/>
              </a:ext>
            </a:extLst>
          </p:cNvPr>
          <p:cNvSpPr>
            <a:spLocks noGrp="1"/>
          </p:cNvSpPr>
          <p:nvPr>
            <p:ph type="title"/>
          </p:nvPr>
        </p:nvSpPr>
        <p:spPr/>
        <p:txBody>
          <a:bodyPr/>
          <a:lstStyle/>
          <a:p>
            <a:r>
              <a:rPr lang="en-US" dirty="0"/>
              <a:t>Priming Questions</a:t>
            </a:r>
          </a:p>
        </p:txBody>
      </p:sp>
      <p:sp>
        <p:nvSpPr>
          <p:cNvPr id="3" name="Content Placeholder 2">
            <a:extLst>
              <a:ext uri="{FF2B5EF4-FFF2-40B4-BE49-F238E27FC236}">
                <a16:creationId xmlns:a16="http://schemas.microsoft.com/office/drawing/2014/main" id="{ED773873-37C3-978A-8000-FE81DF62D42E}"/>
              </a:ext>
            </a:extLst>
          </p:cNvPr>
          <p:cNvSpPr>
            <a:spLocks noGrp="1"/>
          </p:cNvSpPr>
          <p:nvPr>
            <p:ph idx="1"/>
          </p:nvPr>
        </p:nvSpPr>
        <p:spPr/>
        <p:txBody>
          <a:bodyPr>
            <a:normAutofit/>
          </a:bodyPr>
          <a:lstStyle/>
          <a:p>
            <a:pPr>
              <a:spcAft>
                <a:spcPts val="2400"/>
              </a:spcAft>
              <a:buFont typeface="Wingdings" panose="05000000000000000000" pitchFamily="2" charset="2"/>
              <a:buChar char="q"/>
            </a:pPr>
            <a:r>
              <a:rPr lang="en-US" sz="3200" dirty="0"/>
              <a:t> What health and/or functional conditions are of </a:t>
            </a:r>
            <a:r>
              <a:rPr lang="en-US" sz="3200" u="sng" dirty="0"/>
              <a:t>greatest concern</a:t>
            </a:r>
            <a:r>
              <a:rPr lang="en-US" sz="3200" dirty="0"/>
              <a:t> for driving capability and safety in older adults?</a:t>
            </a:r>
          </a:p>
          <a:p>
            <a:pPr>
              <a:spcAft>
                <a:spcPts val="2400"/>
              </a:spcAft>
              <a:buFont typeface="Wingdings" panose="05000000000000000000" pitchFamily="2" charset="2"/>
              <a:buChar char="q"/>
            </a:pPr>
            <a:r>
              <a:rPr lang="en-US" sz="3200" dirty="0"/>
              <a:t> Where does the </a:t>
            </a:r>
            <a:r>
              <a:rPr lang="en-US" sz="3200" u="sng" dirty="0"/>
              <a:t>primary responsibility</a:t>
            </a:r>
            <a:r>
              <a:rPr lang="en-US" sz="3200" dirty="0"/>
              <a:t> lay for the recognition and management of these concerns?</a:t>
            </a:r>
          </a:p>
          <a:p>
            <a:pPr>
              <a:spcAft>
                <a:spcPts val="2400"/>
              </a:spcAft>
              <a:buFont typeface="Wingdings" panose="05000000000000000000" pitchFamily="2" charset="2"/>
              <a:buChar char="q"/>
            </a:pPr>
            <a:r>
              <a:rPr lang="en-US" sz="3200" dirty="0"/>
              <a:t> How do you consider and address driving fitness in your professional work, if at all?</a:t>
            </a:r>
          </a:p>
        </p:txBody>
      </p:sp>
    </p:spTree>
    <p:extLst>
      <p:ext uri="{BB962C8B-B14F-4D97-AF65-F5344CB8AC3E}">
        <p14:creationId xmlns:p14="http://schemas.microsoft.com/office/powerpoint/2010/main" val="11695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CAFCC8-633F-434B-B0F4-B8A081C3CED2}"/>
              </a:ext>
            </a:extLst>
          </p:cNvPr>
          <p:cNvPicPr>
            <a:picLocks noChangeAspect="1"/>
          </p:cNvPicPr>
          <p:nvPr/>
        </p:nvPicPr>
        <p:blipFill>
          <a:blip r:embed="rId2"/>
          <a:stretch>
            <a:fillRect/>
          </a:stretch>
        </p:blipFill>
        <p:spPr>
          <a:xfrm>
            <a:off x="281942" y="970899"/>
            <a:ext cx="6268206" cy="5272585"/>
          </a:xfrm>
          <a:prstGeom prst="rect">
            <a:avLst/>
          </a:prstGeom>
        </p:spPr>
      </p:pic>
      <p:pic>
        <p:nvPicPr>
          <p:cNvPr id="4" name="Picture 3">
            <a:extLst>
              <a:ext uri="{FF2B5EF4-FFF2-40B4-BE49-F238E27FC236}">
                <a16:creationId xmlns:a16="http://schemas.microsoft.com/office/drawing/2014/main" id="{006A396F-2E2B-4D4D-9C9B-56990A408617}"/>
              </a:ext>
            </a:extLst>
          </p:cNvPr>
          <p:cNvPicPr>
            <a:picLocks noChangeAspect="1"/>
          </p:cNvPicPr>
          <p:nvPr/>
        </p:nvPicPr>
        <p:blipFill>
          <a:blip r:embed="rId3"/>
          <a:stretch>
            <a:fillRect/>
          </a:stretch>
        </p:blipFill>
        <p:spPr>
          <a:xfrm>
            <a:off x="281942" y="221095"/>
            <a:ext cx="6636196" cy="393421"/>
          </a:xfrm>
          <a:prstGeom prst="rect">
            <a:avLst/>
          </a:prstGeom>
        </p:spPr>
      </p:pic>
      <p:pic>
        <p:nvPicPr>
          <p:cNvPr id="5" name="Picture 4">
            <a:extLst>
              <a:ext uri="{FF2B5EF4-FFF2-40B4-BE49-F238E27FC236}">
                <a16:creationId xmlns:a16="http://schemas.microsoft.com/office/drawing/2014/main" id="{9DD07BBB-676B-511B-2636-C7D4CBA2693B}"/>
              </a:ext>
            </a:extLst>
          </p:cNvPr>
          <p:cNvPicPr>
            <a:picLocks noChangeAspect="1"/>
          </p:cNvPicPr>
          <p:nvPr/>
        </p:nvPicPr>
        <p:blipFill>
          <a:blip r:embed="rId4"/>
          <a:stretch>
            <a:fillRect/>
          </a:stretch>
        </p:blipFill>
        <p:spPr>
          <a:xfrm>
            <a:off x="5743202" y="970899"/>
            <a:ext cx="6268206" cy="5269079"/>
          </a:xfrm>
          <a:prstGeom prst="rect">
            <a:avLst/>
          </a:prstGeom>
        </p:spPr>
      </p:pic>
    </p:spTree>
    <p:extLst>
      <p:ext uri="{BB962C8B-B14F-4D97-AF65-F5344CB8AC3E}">
        <p14:creationId xmlns:p14="http://schemas.microsoft.com/office/powerpoint/2010/main" val="2940124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9E647D-FEE5-339F-BBE4-1C70C4574852}"/>
              </a:ext>
            </a:extLst>
          </p:cNvPr>
          <p:cNvSpPr>
            <a:spLocks noGrp="1"/>
          </p:cNvSpPr>
          <p:nvPr>
            <p:ph type="title"/>
          </p:nvPr>
        </p:nvSpPr>
        <p:spPr/>
        <p:txBody>
          <a:bodyPr/>
          <a:lstStyle/>
          <a:p>
            <a:r>
              <a:rPr lang="en-US" dirty="0"/>
              <a:t>Suggestions for CR-24 Completion</a:t>
            </a:r>
          </a:p>
        </p:txBody>
      </p:sp>
      <p:pic>
        <p:nvPicPr>
          <p:cNvPr id="7" name="Content Placeholder 6">
            <a:extLst>
              <a:ext uri="{FF2B5EF4-FFF2-40B4-BE49-F238E27FC236}">
                <a16:creationId xmlns:a16="http://schemas.microsoft.com/office/drawing/2014/main" id="{E0F448EF-5F7E-F3B0-5FD8-6CEFA64B8D20}"/>
              </a:ext>
            </a:extLst>
          </p:cNvPr>
          <p:cNvPicPr>
            <a:picLocks noGrp="1" noChangeAspect="1"/>
          </p:cNvPicPr>
          <p:nvPr>
            <p:ph sz="half" idx="1"/>
          </p:nvPr>
        </p:nvPicPr>
        <p:blipFill>
          <a:blip r:embed="rId2"/>
          <a:stretch>
            <a:fillRect/>
          </a:stretch>
        </p:blipFill>
        <p:spPr>
          <a:xfrm>
            <a:off x="1097280" y="1948900"/>
            <a:ext cx="3114183" cy="4022725"/>
          </a:xfrm>
          <a:prstGeom prst="rect">
            <a:avLst/>
          </a:prstGeom>
        </p:spPr>
      </p:pic>
      <p:sp>
        <p:nvSpPr>
          <p:cNvPr id="6" name="Content Placeholder 5">
            <a:extLst>
              <a:ext uri="{FF2B5EF4-FFF2-40B4-BE49-F238E27FC236}">
                <a16:creationId xmlns:a16="http://schemas.microsoft.com/office/drawing/2014/main" id="{2A595AFB-57BC-9200-68B8-31EB47EC2CA5}"/>
              </a:ext>
            </a:extLst>
          </p:cNvPr>
          <p:cNvSpPr>
            <a:spLocks noGrp="1"/>
          </p:cNvSpPr>
          <p:nvPr>
            <p:ph sz="half" idx="2"/>
          </p:nvPr>
        </p:nvSpPr>
        <p:spPr>
          <a:xfrm>
            <a:off x="4506686" y="1845735"/>
            <a:ext cx="6648994" cy="4331130"/>
          </a:xfrm>
        </p:spPr>
        <p:txBody>
          <a:bodyPr>
            <a:normAutofit fontScale="92500" lnSpcReduction="10000"/>
          </a:bodyPr>
          <a:lstStyle/>
          <a:p>
            <a:pPr>
              <a:buFont typeface="Wingdings" panose="05000000000000000000" pitchFamily="2" charset="2"/>
              <a:buChar char="q"/>
            </a:pPr>
            <a:r>
              <a:rPr lang="en-US" sz="2400" dirty="0"/>
              <a:t> Recognize that the State licenses and de-licenses drivers, not you! Your recommendation offers guidance to the BMV’s Medical Section. They make the final decision – continue driving, driving with restrictions, no driving (temp or permanent).</a:t>
            </a:r>
          </a:p>
          <a:p>
            <a:pPr>
              <a:buFont typeface="Wingdings" panose="05000000000000000000" pitchFamily="2" charset="2"/>
              <a:buChar char="q"/>
            </a:pPr>
            <a:r>
              <a:rPr lang="en-US" sz="2400" dirty="0"/>
              <a:t> Consider your own knowledge of the driving task and err on the side of caution in your FAP ratings. </a:t>
            </a:r>
          </a:p>
          <a:p>
            <a:pPr>
              <a:buFont typeface="Wingdings" panose="05000000000000000000" pitchFamily="2" charset="2"/>
              <a:buChar char="q"/>
            </a:pPr>
            <a:r>
              <a:rPr lang="en-US" sz="2400" dirty="0"/>
              <a:t> Include a specific diagnosis (e.g., especially in the case of mental disorder and dementia), a mental status score (for dementia), notes about family input, and notes indicating awareness of on-road behaviors and incidents.</a:t>
            </a:r>
          </a:p>
          <a:p>
            <a:pPr>
              <a:buFont typeface="Wingdings" panose="05000000000000000000" pitchFamily="2" charset="2"/>
              <a:buChar char="q"/>
            </a:pPr>
            <a:r>
              <a:rPr lang="en-US" sz="2400" dirty="0"/>
              <a:t> Include a medication list.</a:t>
            </a:r>
          </a:p>
          <a:p>
            <a:pPr>
              <a:buFont typeface="Wingdings" panose="05000000000000000000" pitchFamily="2" charset="2"/>
              <a:buChar char="q"/>
            </a:pPr>
            <a:r>
              <a:rPr lang="en-US" sz="2400" dirty="0"/>
              <a:t> Other thoughts?</a:t>
            </a:r>
          </a:p>
        </p:txBody>
      </p:sp>
    </p:spTree>
    <p:extLst>
      <p:ext uri="{BB962C8B-B14F-4D97-AF65-F5344CB8AC3E}">
        <p14:creationId xmlns:p14="http://schemas.microsoft.com/office/powerpoint/2010/main" val="2237887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287F02-0879-1D0D-54C7-39DA128E6C3A}"/>
              </a:ext>
            </a:extLst>
          </p:cNvPr>
          <p:cNvSpPr>
            <a:spLocks noGrp="1"/>
          </p:cNvSpPr>
          <p:nvPr>
            <p:ph type="title"/>
          </p:nvPr>
        </p:nvSpPr>
        <p:spPr/>
        <p:txBody>
          <a:bodyPr/>
          <a:lstStyle/>
          <a:p>
            <a:r>
              <a:rPr lang="en-US" dirty="0"/>
              <a:t>Outcomes Research</a:t>
            </a:r>
          </a:p>
        </p:txBody>
      </p:sp>
      <p:pic>
        <p:nvPicPr>
          <p:cNvPr id="8" name="Content Placeholder 7">
            <a:extLst>
              <a:ext uri="{FF2B5EF4-FFF2-40B4-BE49-F238E27FC236}">
                <a16:creationId xmlns:a16="http://schemas.microsoft.com/office/drawing/2014/main" id="{3A408DFC-BFB3-3B46-9005-D65D1476E0EB}"/>
              </a:ext>
            </a:extLst>
          </p:cNvPr>
          <p:cNvPicPr>
            <a:picLocks noGrp="1" noChangeAspect="1"/>
          </p:cNvPicPr>
          <p:nvPr>
            <p:ph idx="1"/>
          </p:nvPr>
        </p:nvPicPr>
        <p:blipFill>
          <a:blip r:embed="rId2"/>
          <a:stretch>
            <a:fillRect/>
          </a:stretch>
        </p:blipFill>
        <p:spPr>
          <a:xfrm>
            <a:off x="4692365" y="1135803"/>
            <a:ext cx="6657980" cy="4901203"/>
          </a:xfrm>
          <a:prstGeom prst="rect">
            <a:avLst/>
          </a:prstGeom>
        </p:spPr>
      </p:pic>
      <p:sp>
        <p:nvSpPr>
          <p:cNvPr id="6" name="Text Placeholder 5">
            <a:extLst>
              <a:ext uri="{FF2B5EF4-FFF2-40B4-BE49-F238E27FC236}">
                <a16:creationId xmlns:a16="http://schemas.microsoft.com/office/drawing/2014/main" id="{FD799914-F144-F043-D342-0F2A8F0E8E63}"/>
              </a:ext>
            </a:extLst>
          </p:cNvPr>
          <p:cNvSpPr>
            <a:spLocks noGrp="1"/>
          </p:cNvSpPr>
          <p:nvPr>
            <p:ph type="body" sz="half" idx="2"/>
          </p:nvPr>
        </p:nvSpPr>
        <p:spPr/>
        <p:txBody>
          <a:bodyPr/>
          <a:lstStyle/>
          <a:p>
            <a:endParaRPr lang="en-US" dirty="0"/>
          </a:p>
          <a:p>
            <a:r>
              <a:rPr lang="en-US" sz="2000" dirty="0"/>
              <a:t>Data and Discussion</a:t>
            </a:r>
          </a:p>
        </p:txBody>
      </p:sp>
    </p:spTree>
    <p:extLst>
      <p:ext uri="{BB962C8B-B14F-4D97-AF65-F5344CB8AC3E}">
        <p14:creationId xmlns:p14="http://schemas.microsoft.com/office/powerpoint/2010/main" val="3980275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BB5C-C478-7541-E903-EBBDACCAC431}"/>
              </a:ext>
            </a:extLst>
          </p:cNvPr>
          <p:cNvSpPr>
            <a:spLocks noGrp="1"/>
          </p:cNvSpPr>
          <p:nvPr>
            <p:ph type="title"/>
          </p:nvPr>
        </p:nvSpPr>
        <p:spPr/>
        <p:txBody>
          <a:bodyPr/>
          <a:lstStyle/>
          <a:p>
            <a:r>
              <a:rPr lang="en-US" dirty="0"/>
              <a:t>Outcomes Research Questions</a:t>
            </a:r>
          </a:p>
        </p:txBody>
      </p:sp>
      <p:sp>
        <p:nvSpPr>
          <p:cNvPr id="3" name="Content Placeholder 2">
            <a:extLst>
              <a:ext uri="{FF2B5EF4-FFF2-40B4-BE49-F238E27FC236}">
                <a16:creationId xmlns:a16="http://schemas.microsoft.com/office/drawing/2014/main" id="{E642FCF5-80EC-96B0-FE06-7127C2AE7736}"/>
              </a:ext>
            </a:extLst>
          </p:cNvPr>
          <p:cNvSpPr>
            <a:spLocks noGrp="1"/>
          </p:cNvSpPr>
          <p:nvPr>
            <p:ph idx="1"/>
          </p:nvPr>
        </p:nvSpPr>
        <p:spPr>
          <a:xfrm>
            <a:off x="1097280" y="2199696"/>
            <a:ext cx="10058400" cy="4023360"/>
          </a:xfrm>
        </p:spPr>
        <p:txBody>
          <a:bodyPr>
            <a:normAutofit/>
          </a:bodyPr>
          <a:lstStyle/>
          <a:p>
            <a:r>
              <a:rPr lang="en-US" sz="2800" dirty="0"/>
              <a:t>Do current Maine BMV MAB requirements, processes, and procedures result in evidence-based, equitable licensing decisions and safety outcomes whereby:</a:t>
            </a:r>
          </a:p>
          <a:p>
            <a:pPr marL="742950" indent="-742950">
              <a:buFont typeface="+mj-lt"/>
              <a:buAutoNum type="arabicPeriod"/>
            </a:pPr>
            <a:r>
              <a:rPr lang="en-US" sz="2800" dirty="0"/>
              <a:t>Medically unfit drivers are identified, evaluated, and remediated to remain safely behind the wheel or adopt another means of transportation; and</a:t>
            </a:r>
          </a:p>
          <a:p>
            <a:pPr marL="742950" indent="-742950">
              <a:buFont typeface="+mj-lt"/>
              <a:buAutoNum type="arabicPeriod"/>
            </a:pPr>
            <a:r>
              <a:rPr lang="en-US" sz="2800" dirty="0"/>
              <a:t>Public health and safety are </a:t>
            </a:r>
            <a:r>
              <a:rPr lang="en-US" sz="2800" b="1" dirty="0">
                <a:solidFill>
                  <a:srgbClr val="C00000"/>
                </a:solidFill>
              </a:rPr>
              <a:t>protected</a:t>
            </a:r>
            <a:r>
              <a:rPr lang="en-US" sz="2800" dirty="0"/>
              <a:t> without </a:t>
            </a:r>
            <a:r>
              <a:rPr lang="en-US" sz="2800" b="1" dirty="0">
                <a:solidFill>
                  <a:srgbClr val="C00000"/>
                </a:solidFill>
              </a:rPr>
              <a:t>undue burden </a:t>
            </a:r>
            <a:r>
              <a:rPr lang="en-US" sz="2800" dirty="0"/>
              <a:t>on the autonomy rights of individual citizens?</a:t>
            </a:r>
          </a:p>
        </p:txBody>
      </p:sp>
    </p:spTree>
    <p:extLst>
      <p:ext uri="{BB962C8B-B14F-4D97-AF65-F5344CB8AC3E}">
        <p14:creationId xmlns:p14="http://schemas.microsoft.com/office/powerpoint/2010/main" val="41338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5C41-DA7C-4CC1-A046-84790B8F6C66}"/>
              </a:ext>
            </a:extLst>
          </p:cNvPr>
          <p:cNvSpPr>
            <a:spLocks noGrp="1"/>
          </p:cNvSpPr>
          <p:nvPr>
            <p:ph type="title"/>
          </p:nvPr>
        </p:nvSpPr>
        <p:spPr/>
        <p:txBody>
          <a:bodyPr/>
          <a:lstStyle/>
          <a:p>
            <a:r>
              <a:rPr lang="en-US" dirty="0"/>
              <a:t>Sample Frame for Maine BMV Research</a:t>
            </a:r>
          </a:p>
        </p:txBody>
      </p:sp>
      <p:pic>
        <p:nvPicPr>
          <p:cNvPr id="4" name="Picture 3">
            <a:extLst>
              <a:ext uri="{FF2B5EF4-FFF2-40B4-BE49-F238E27FC236}">
                <a16:creationId xmlns:a16="http://schemas.microsoft.com/office/drawing/2014/main" id="{53084167-6B35-43E6-9061-A1D18C390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20" y="2151889"/>
            <a:ext cx="10732008" cy="2968752"/>
          </a:xfrm>
          <a:prstGeom prst="rect">
            <a:avLst/>
          </a:prstGeom>
        </p:spPr>
      </p:pic>
      <p:cxnSp>
        <p:nvCxnSpPr>
          <p:cNvPr id="6" name="Straight Connector 5">
            <a:extLst>
              <a:ext uri="{FF2B5EF4-FFF2-40B4-BE49-F238E27FC236}">
                <a16:creationId xmlns:a16="http://schemas.microsoft.com/office/drawing/2014/main" id="{4D230C48-48B6-4890-98CF-69764AD0AE41}"/>
              </a:ext>
            </a:extLst>
          </p:cNvPr>
          <p:cNvCxnSpPr/>
          <p:nvPr/>
        </p:nvCxnSpPr>
        <p:spPr>
          <a:xfrm>
            <a:off x="6929718" y="5120641"/>
            <a:ext cx="0" cy="91260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B3AE6AD-17C3-4194-8EE2-E6343A3AA64D}"/>
              </a:ext>
            </a:extLst>
          </p:cNvPr>
          <p:cNvCxnSpPr/>
          <p:nvPr/>
        </p:nvCxnSpPr>
        <p:spPr>
          <a:xfrm>
            <a:off x="7048500" y="5120641"/>
            <a:ext cx="4107180" cy="456303"/>
          </a:xfrm>
          <a:prstGeom prst="straightConnector1">
            <a:avLst/>
          </a:prstGeom>
          <a:ln w="38100">
            <a:solidFill>
              <a:schemeClr val="bg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499763-BB5B-4B02-BCEF-EE1841A7E4B0}"/>
              </a:ext>
            </a:extLst>
          </p:cNvPr>
          <p:cNvSpPr txBox="1"/>
          <p:nvPr/>
        </p:nvSpPr>
        <p:spPr>
          <a:xfrm>
            <a:off x="7124700" y="5505450"/>
            <a:ext cx="188594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Mortality</a:t>
            </a:r>
          </a:p>
        </p:txBody>
      </p:sp>
      <p:pic>
        <p:nvPicPr>
          <p:cNvPr id="10" name="Picture 9">
            <a:extLst>
              <a:ext uri="{FF2B5EF4-FFF2-40B4-BE49-F238E27FC236}">
                <a16:creationId xmlns:a16="http://schemas.microsoft.com/office/drawing/2014/main" id="{E2B9A52E-39E2-4C41-B14D-952E177EA4DE}"/>
              </a:ext>
            </a:extLst>
          </p:cNvPr>
          <p:cNvPicPr>
            <a:picLocks noChangeAspect="1"/>
          </p:cNvPicPr>
          <p:nvPr/>
        </p:nvPicPr>
        <p:blipFill>
          <a:blip r:embed="rId3"/>
          <a:stretch>
            <a:fillRect/>
          </a:stretch>
        </p:blipFill>
        <p:spPr>
          <a:xfrm>
            <a:off x="8739675" y="5543443"/>
            <a:ext cx="541940" cy="523875"/>
          </a:xfrm>
          <a:prstGeom prst="rect">
            <a:avLst/>
          </a:prstGeom>
        </p:spPr>
      </p:pic>
      <p:sp>
        <p:nvSpPr>
          <p:cNvPr id="3" name="TextBox 2">
            <a:extLst>
              <a:ext uri="{FF2B5EF4-FFF2-40B4-BE49-F238E27FC236}">
                <a16:creationId xmlns:a16="http://schemas.microsoft.com/office/drawing/2014/main" id="{1A27A083-4995-4B6B-8507-DAEF957B3933}"/>
              </a:ext>
            </a:extLst>
          </p:cNvPr>
          <p:cNvSpPr txBox="1"/>
          <p:nvPr/>
        </p:nvSpPr>
        <p:spPr>
          <a:xfrm>
            <a:off x="528918" y="5289176"/>
            <a:ext cx="564776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48312">
                    <a:lumMod val="75000"/>
                  </a:srgbClr>
                </a:solidFill>
                <a:effectLst/>
                <a:uLnTx/>
                <a:uFillTx/>
                <a:latin typeface="Calibri" panose="020F0502020204030204"/>
                <a:ea typeface="+mn-ea"/>
                <a:cs typeface="+mn-cs"/>
              </a:rPr>
              <a:t>Medical Data to June 2024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48312">
                    <a:lumMod val="75000"/>
                  </a:srgbClr>
                </a:solidFill>
                <a:effectLst/>
                <a:uLnTx/>
                <a:uFillTx/>
                <a:latin typeface="Calibri" panose="020F0502020204030204"/>
                <a:ea typeface="+mn-ea"/>
                <a:cs typeface="+mn-cs"/>
              </a:rPr>
              <a:t>All Other Data to September 2024</a:t>
            </a:r>
          </a:p>
        </p:txBody>
      </p:sp>
    </p:spTree>
    <p:extLst>
      <p:ext uri="{BB962C8B-B14F-4D97-AF65-F5344CB8AC3E}">
        <p14:creationId xmlns:p14="http://schemas.microsoft.com/office/powerpoint/2010/main" val="1871874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5B6A-9181-4B3A-B2D9-4AB95C3ACB6E}"/>
              </a:ext>
            </a:extLst>
          </p:cNvPr>
          <p:cNvSpPr>
            <a:spLocks noGrp="1"/>
          </p:cNvSpPr>
          <p:nvPr>
            <p:ph type="title"/>
          </p:nvPr>
        </p:nvSpPr>
        <p:spPr/>
        <p:txBody>
          <a:bodyPr/>
          <a:lstStyle/>
          <a:p>
            <a:r>
              <a:rPr lang="en-US" dirty="0"/>
              <a:t>Age &amp; Gender</a:t>
            </a:r>
          </a:p>
        </p:txBody>
      </p:sp>
      <p:pic>
        <p:nvPicPr>
          <p:cNvPr id="4" name="Picture 3">
            <a:extLst>
              <a:ext uri="{FF2B5EF4-FFF2-40B4-BE49-F238E27FC236}">
                <a16:creationId xmlns:a16="http://schemas.microsoft.com/office/drawing/2014/main" id="{A2E87696-C2CC-4BC3-9E8F-04F67850557C}"/>
              </a:ext>
            </a:extLst>
          </p:cNvPr>
          <p:cNvPicPr>
            <a:picLocks noChangeAspect="1"/>
          </p:cNvPicPr>
          <p:nvPr/>
        </p:nvPicPr>
        <p:blipFill>
          <a:blip r:embed="rId2"/>
          <a:stretch>
            <a:fillRect/>
          </a:stretch>
        </p:blipFill>
        <p:spPr>
          <a:xfrm>
            <a:off x="1097280" y="2051142"/>
            <a:ext cx="7081875" cy="4176224"/>
          </a:xfrm>
          <a:prstGeom prst="rect">
            <a:avLst/>
          </a:prstGeom>
        </p:spPr>
      </p:pic>
      <p:sp>
        <p:nvSpPr>
          <p:cNvPr id="6" name="TextBox 5">
            <a:extLst>
              <a:ext uri="{FF2B5EF4-FFF2-40B4-BE49-F238E27FC236}">
                <a16:creationId xmlns:a16="http://schemas.microsoft.com/office/drawing/2014/main" id="{20634ED3-7F5C-41A7-9282-B316A101E256}"/>
              </a:ext>
            </a:extLst>
          </p:cNvPr>
          <p:cNvSpPr txBox="1"/>
          <p:nvPr/>
        </p:nvSpPr>
        <p:spPr>
          <a:xfrm>
            <a:off x="6490447" y="1011981"/>
            <a:ext cx="420444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54% Male</a:t>
            </a:r>
          </a:p>
        </p:txBody>
      </p:sp>
      <p:sp>
        <p:nvSpPr>
          <p:cNvPr id="3" name="TextBox 2">
            <a:extLst>
              <a:ext uri="{FF2B5EF4-FFF2-40B4-BE49-F238E27FC236}">
                <a16:creationId xmlns:a16="http://schemas.microsoft.com/office/drawing/2014/main" id="{1C58A83D-F621-4DF5-BF26-97B90270D1E1}"/>
              </a:ext>
            </a:extLst>
          </p:cNvPr>
          <p:cNvSpPr txBox="1"/>
          <p:nvPr/>
        </p:nvSpPr>
        <p:spPr>
          <a:xfrm>
            <a:off x="7521388" y="2124635"/>
            <a:ext cx="3469341"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Bimodal distribution for age, with a cluster &lt;20 and another &gt;65.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Mean age at first contact = 60 </a:t>
            </a:r>
          </a:p>
        </p:txBody>
      </p:sp>
      <p:pic>
        <p:nvPicPr>
          <p:cNvPr id="5" name="Picture 4">
            <a:extLst>
              <a:ext uri="{FF2B5EF4-FFF2-40B4-BE49-F238E27FC236}">
                <a16:creationId xmlns:a16="http://schemas.microsoft.com/office/drawing/2014/main" id="{4E3E1851-8D20-4C22-1D3E-9E2D13FE2537}"/>
              </a:ext>
            </a:extLst>
          </p:cNvPr>
          <p:cNvPicPr>
            <a:picLocks noChangeAspect="1"/>
          </p:cNvPicPr>
          <p:nvPr/>
        </p:nvPicPr>
        <p:blipFill>
          <a:blip r:embed="rId3"/>
          <a:stretch>
            <a:fillRect/>
          </a:stretch>
        </p:blipFill>
        <p:spPr>
          <a:xfrm>
            <a:off x="4248039" y="2124635"/>
            <a:ext cx="390178" cy="445047"/>
          </a:xfrm>
          <a:prstGeom prst="rect">
            <a:avLst/>
          </a:prstGeom>
        </p:spPr>
      </p:pic>
      <p:pic>
        <p:nvPicPr>
          <p:cNvPr id="7" name="Picture 6">
            <a:extLst>
              <a:ext uri="{FF2B5EF4-FFF2-40B4-BE49-F238E27FC236}">
                <a16:creationId xmlns:a16="http://schemas.microsoft.com/office/drawing/2014/main" id="{0E910324-EDC3-09CF-17A0-E44B93526A5B}"/>
              </a:ext>
            </a:extLst>
          </p:cNvPr>
          <p:cNvPicPr>
            <a:picLocks noChangeAspect="1"/>
          </p:cNvPicPr>
          <p:nvPr/>
        </p:nvPicPr>
        <p:blipFill>
          <a:blip r:embed="rId3"/>
          <a:stretch>
            <a:fillRect/>
          </a:stretch>
        </p:blipFill>
        <p:spPr>
          <a:xfrm>
            <a:off x="2383270" y="3812965"/>
            <a:ext cx="390178" cy="445047"/>
          </a:xfrm>
          <a:prstGeom prst="rect">
            <a:avLst/>
          </a:prstGeom>
        </p:spPr>
      </p:pic>
    </p:spTree>
    <p:extLst>
      <p:ext uri="{BB962C8B-B14F-4D97-AF65-F5344CB8AC3E}">
        <p14:creationId xmlns:p14="http://schemas.microsoft.com/office/powerpoint/2010/main" val="2095231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ACF76C-2683-4DE1-977E-8921A7764D51}"/>
              </a:ext>
            </a:extLst>
          </p:cNvPr>
          <p:cNvSpPr>
            <a:spLocks noGrp="1"/>
          </p:cNvSpPr>
          <p:nvPr>
            <p:ph type="title"/>
          </p:nvPr>
        </p:nvSpPr>
        <p:spPr/>
        <p:txBody>
          <a:bodyPr/>
          <a:lstStyle/>
          <a:p>
            <a:r>
              <a:rPr lang="en-US" dirty="0"/>
              <a:t>Diagnoses in Sample </a:t>
            </a:r>
            <a:r>
              <a:rPr lang="en-US" sz="3600" dirty="0"/>
              <a:t>(% of 140.5K cases)</a:t>
            </a:r>
          </a:p>
        </p:txBody>
      </p:sp>
      <p:sp>
        <p:nvSpPr>
          <p:cNvPr id="6" name="Content Placeholder 5">
            <a:extLst>
              <a:ext uri="{FF2B5EF4-FFF2-40B4-BE49-F238E27FC236}">
                <a16:creationId xmlns:a16="http://schemas.microsoft.com/office/drawing/2014/main" id="{540FD3D1-C2EB-4ABC-832E-BAB1DE8AC91C}"/>
              </a:ext>
            </a:extLst>
          </p:cNvPr>
          <p:cNvSpPr>
            <a:spLocks noGrp="1"/>
          </p:cNvSpPr>
          <p:nvPr>
            <p:ph sz="half" idx="1"/>
          </p:nvPr>
        </p:nvSpPr>
        <p:spPr>
          <a:xfrm>
            <a:off x="1097279" y="1845733"/>
            <a:ext cx="4937760" cy="4492313"/>
          </a:xfrm>
        </p:spPr>
        <p:txBody>
          <a:bodyPr>
            <a:normAutofit fontScale="92500" lnSpcReduction="10000"/>
          </a:bodyPr>
          <a:lstStyle/>
          <a:p>
            <a:pPr marL="285750" marR="0" lvl="1" indent="-285750">
              <a:lnSpc>
                <a:spcPct val="107000"/>
              </a:lnSpc>
              <a:spcBef>
                <a:spcPts val="0"/>
              </a:spcBef>
              <a:spcAft>
                <a:spcPts val="600"/>
              </a:spcAft>
              <a:buFont typeface="Wingdings" panose="05000000000000000000" pitchFamily="2" charset="2"/>
              <a:buChar char="q"/>
            </a:pPr>
            <a:r>
              <a:rPr lang="en-US" kern="100" dirty="0">
                <a:solidFill>
                  <a:schemeClr val="tx1"/>
                </a:solidFill>
                <a:effectLst/>
                <a:ea typeface="Aptos"/>
                <a:cs typeface="Times New Roman" panose="02020603050405020304" pitchFamily="18" charset="0"/>
              </a:rPr>
              <a:t>Supraventricular Arrhythmia	5%</a:t>
            </a:r>
            <a:br>
              <a:rPr lang="en-US" kern="100" dirty="0">
                <a:solidFill>
                  <a:schemeClr val="tx1"/>
                </a:solidFill>
                <a:effectLst/>
                <a:ea typeface="Aptos"/>
                <a:cs typeface="Times New Roman" panose="02020603050405020304" pitchFamily="18" charset="0"/>
              </a:rPr>
            </a:br>
            <a:r>
              <a:rPr lang="en-US" kern="100" dirty="0">
                <a:solidFill>
                  <a:schemeClr val="tx1"/>
                </a:solidFill>
                <a:effectLst/>
                <a:ea typeface="Aptos"/>
                <a:cs typeface="Times New Roman" panose="02020603050405020304" pitchFamily="18" charset="0"/>
              </a:rPr>
              <a:t>&amp;/or Bradycardia</a:t>
            </a:r>
          </a:p>
          <a:p>
            <a:pPr marL="285750" marR="0" lvl="1" indent="-285750">
              <a:lnSpc>
                <a:spcPct val="107000"/>
              </a:lnSpc>
              <a:spcBef>
                <a:spcPts val="0"/>
              </a:spcBef>
              <a:spcAft>
                <a:spcPts val="600"/>
              </a:spcAft>
              <a:buFont typeface="Wingdings" panose="05000000000000000000" pitchFamily="2" charset="2"/>
              <a:buChar char="q"/>
            </a:pPr>
            <a:r>
              <a:rPr lang="en-US" kern="100" dirty="0">
                <a:solidFill>
                  <a:schemeClr val="tx1"/>
                </a:solidFill>
                <a:effectLst/>
                <a:ea typeface="Aptos"/>
                <a:cs typeface="Times New Roman" panose="02020603050405020304" pitchFamily="18" charset="0"/>
              </a:rPr>
              <a:t>Ventricular Tachycardia 		1%</a:t>
            </a:r>
            <a:br>
              <a:rPr lang="en-US" kern="100" dirty="0">
                <a:solidFill>
                  <a:schemeClr val="tx1"/>
                </a:solidFill>
                <a:effectLst/>
                <a:ea typeface="Aptos"/>
                <a:cs typeface="Times New Roman" panose="02020603050405020304" pitchFamily="18" charset="0"/>
              </a:rPr>
            </a:br>
            <a:r>
              <a:rPr lang="en-US" kern="100" dirty="0">
                <a:solidFill>
                  <a:schemeClr val="tx1"/>
                </a:solidFill>
                <a:effectLst/>
                <a:ea typeface="Aptos"/>
                <a:cs typeface="Times New Roman" panose="02020603050405020304" pitchFamily="18" charset="0"/>
              </a:rPr>
              <a:t>&amp;/or Ventricular Fibrillation</a:t>
            </a:r>
          </a:p>
          <a:p>
            <a:pPr marL="285750" marR="0" lvl="1" indent="-285750">
              <a:lnSpc>
                <a:spcPct val="107000"/>
              </a:lnSpc>
              <a:spcBef>
                <a:spcPts val="0"/>
              </a:spcBef>
              <a:spcAft>
                <a:spcPts val="600"/>
              </a:spcAft>
              <a:buFont typeface="Wingdings" panose="05000000000000000000" pitchFamily="2" charset="2"/>
              <a:buChar char="q"/>
            </a:pPr>
            <a:r>
              <a:rPr lang="en-US" kern="100" dirty="0">
                <a:solidFill>
                  <a:schemeClr val="tx1"/>
                </a:solidFill>
                <a:effectLst/>
                <a:ea typeface="Aptos"/>
                <a:cs typeface="Times New Roman" panose="02020603050405020304" pitchFamily="18" charset="0"/>
              </a:rPr>
              <a:t>Other Cardiac Condition		14%</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ffectLst/>
                <a:ea typeface="Aptos"/>
                <a:cs typeface="Times New Roman" panose="02020603050405020304" pitchFamily="18" charset="0"/>
              </a:rPr>
              <a:t> Chronic Respiratory Disease		7%</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ffectLst/>
                <a:ea typeface="Aptos"/>
                <a:cs typeface="Times New Roman" panose="02020603050405020304" pitchFamily="18" charset="0"/>
              </a:rPr>
              <a:t> </a:t>
            </a:r>
            <a:r>
              <a:rPr lang="en-US" sz="1800" kern="100" dirty="0">
                <a:solidFill>
                  <a:srgbClr val="C00000"/>
                </a:solidFill>
                <a:effectLst/>
                <a:ea typeface="Aptos"/>
                <a:cs typeface="Times New Roman" panose="02020603050405020304" pitchFamily="18" charset="0"/>
              </a:rPr>
              <a:t>Dementia			5%</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ffectLst/>
                <a:ea typeface="Aptos"/>
                <a:cs typeface="Times New Roman" panose="02020603050405020304" pitchFamily="18" charset="0"/>
              </a:rPr>
              <a:t> Hypoglycemia			17%</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ffectLst/>
                <a:ea typeface="Aptos"/>
                <a:cs typeface="Times New Roman" panose="02020603050405020304" pitchFamily="18" charset="0"/>
              </a:rPr>
              <a:t> Mental Health Condition		15%</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ffectLst/>
                <a:ea typeface="Aptos"/>
                <a:cs typeface="Times New Roman" panose="02020603050405020304" pitchFamily="18" charset="0"/>
              </a:rPr>
              <a:t> CVA, Stroke, Brain Injury		4%</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a typeface="Aptos"/>
                <a:cs typeface="Times New Roman" panose="02020603050405020304" pitchFamily="18" charset="0"/>
              </a:rPr>
              <a:t> Multiple Sclerosis			1%</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a typeface="Aptos"/>
                <a:cs typeface="Times New Roman" panose="02020603050405020304" pitchFamily="18" charset="0"/>
              </a:rPr>
              <a:t> Parkinson Disease</a:t>
            </a:r>
            <a:r>
              <a:rPr lang="en-US" sz="1800" kern="100" dirty="0">
                <a:solidFill>
                  <a:schemeClr val="tx1"/>
                </a:solidFill>
                <a:effectLst/>
                <a:ea typeface="Aptos"/>
                <a:cs typeface="Times New Roman" panose="02020603050405020304" pitchFamily="18" charset="0"/>
              </a:rPr>
              <a:t> 		2%</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a typeface="Aptos"/>
                <a:cs typeface="Times New Roman" panose="02020603050405020304" pitchFamily="18" charset="0"/>
              </a:rPr>
              <a:t> </a:t>
            </a:r>
            <a:r>
              <a:rPr lang="en-US" sz="1800" kern="100" dirty="0" err="1">
                <a:solidFill>
                  <a:schemeClr val="tx1"/>
                </a:solidFill>
                <a:ea typeface="Aptos"/>
                <a:cs typeface="Times New Roman" panose="02020603050405020304" pitchFamily="18" charset="0"/>
              </a:rPr>
              <a:t>Misc</a:t>
            </a:r>
            <a:r>
              <a:rPr lang="en-US" sz="1800" kern="100" dirty="0">
                <a:solidFill>
                  <a:schemeClr val="tx1"/>
                </a:solidFill>
                <a:ea typeface="Aptos"/>
                <a:cs typeface="Times New Roman" panose="02020603050405020304" pitchFamily="18" charset="0"/>
              </a:rPr>
              <a:t> Musculo-Neuro		9%</a:t>
            </a:r>
            <a:endParaRPr lang="en-US" sz="1800" kern="100" dirty="0">
              <a:solidFill>
                <a:schemeClr val="tx1"/>
              </a:solidFill>
              <a:effectLst/>
              <a:ea typeface="Aptos"/>
              <a:cs typeface="Times New Roman" panose="02020603050405020304" pitchFamily="18" charset="0"/>
            </a:endParaRPr>
          </a:p>
          <a:p>
            <a:pPr marR="0" lvl="0">
              <a:lnSpc>
                <a:spcPct val="107000"/>
              </a:lnSpc>
              <a:spcBef>
                <a:spcPts val="0"/>
              </a:spcBef>
              <a:spcAft>
                <a:spcPts val="600"/>
              </a:spcAft>
              <a:buFont typeface="Wingdings" panose="05000000000000000000" pitchFamily="2" charset="2"/>
              <a:buChar char="q"/>
            </a:pPr>
            <a:endParaRPr lang="en-US" sz="1800" kern="100" dirty="0">
              <a:effectLst/>
              <a:ea typeface="Aptos"/>
              <a:cs typeface="Times New Roman" panose="02020603050405020304" pitchFamily="18" charset="0"/>
            </a:endParaRPr>
          </a:p>
        </p:txBody>
      </p:sp>
      <p:sp>
        <p:nvSpPr>
          <p:cNvPr id="7" name="Content Placeholder 6">
            <a:extLst>
              <a:ext uri="{FF2B5EF4-FFF2-40B4-BE49-F238E27FC236}">
                <a16:creationId xmlns:a16="http://schemas.microsoft.com/office/drawing/2014/main" id="{A64E1617-BF34-4920-9CA6-91BEB5DC45F4}"/>
              </a:ext>
            </a:extLst>
          </p:cNvPr>
          <p:cNvSpPr>
            <a:spLocks noGrp="1"/>
          </p:cNvSpPr>
          <p:nvPr>
            <p:ph sz="half" idx="2"/>
          </p:nvPr>
        </p:nvSpPr>
        <p:spPr>
          <a:xfrm>
            <a:off x="6217920" y="1845735"/>
            <a:ext cx="4937760" cy="4420594"/>
          </a:xfrm>
        </p:spPr>
        <p:txBody>
          <a:bodyPr>
            <a:normAutofit fontScale="92500" lnSpcReduction="10000"/>
          </a:bodyPr>
          <a:lstStyle/>
          <a:p>
            <a:pPr marL="0" marR="0" lvl="1" indent="0">
              <a:lnSpc>
                <a:spcPct val="107000"/>
              </a:lnSpc>
              <a:spcBef>
                <a:spcPts val="0"/>
              </a:spcBef>
              <a:spcAft>
                <a:spcPts val="600"/>
              </a:spcAft>
              <a:buNone/>
            </a:pPr>
            <a:r>
              <a:rPr lang="en-US" sz="1800" kern="100" dirty="0">
                <a:solidFill>
                  <a:schemeClr val="tx1"/>
                </a:solidFill>
                <a:effectLst/>
                <a:ea typeface="Aptos"/>
                <a:cs typeface="Times New Roman" panose="02020603050405020304" pitchFamily="18" charset="0"/>
              </a:rPr>
              <a:t>Narcolepsy &amp;/or Idiopathic 		&lt;1%	</a:t>
            </a:r>
            <a:br>
              <a:rPr lang="en-US" sz="1800" kern="100" dirty="0">
                <a:solidFill>
                  <a:schemeClr val="tx1"/>
                </a:solidFill>
                <a:effectLst/>
                <a:ea typeface="Aptos"/>
                <a:cs typeface="Times New Roman" panose="02020603050405020304" pitchFamily="18" charset="0"/>
              </a:rPr>
            </a:br>
            <a:r>
              <a:rPr lang="en-US" sz="1800" kern="100" dirty="0">
                <a:solidFill>
                  <a:schemeClr val="tx1"/>
                </a:solidFill>
                <a:effectLst/>
                <a:ea typeface="Aptos"/>
                <a:cs typeface="Times New Roman" panose="02020603050405020304" pitchFamily="18" charset="0"/>
              </a:rPr>
              <a:t>Hypersomnia</a:t>
            </a:r>
          </a:p>
          <a:p>
            <a:pPr marL="0" marR="0" lvl="0" indent="0">
              <a:lnSpc>
                <a:spcPct val="107000"/>
              </a:lnSpc>
              <a:spcBef>
                <a:spcPts val="0"/>
              </a:spcBef>
              <a:spcAft>
                <a:spcPts val="600"/>
              </a:spcAft>
              <a:buNone/>
            </a:pPr>
            <a:r>
              <a:rPr lang="en-US" sz="1800" kern="100" dirty="0">
                <a:solidFill>
                  <a:schemeClr val="tx1"/>
                </a:solidFill>
                <a:effectLst/>
                <a:ea typeface="Aptos"/>
                <a:cs typeface="Times New Roman" panose="02020603050405020304" pitchFamily="18" charset="0"/>
              </a:rPr>
              <a:t>Other Medical Condition		1%</a:t>
            </a:r>
          </a:p>
          <a:p>
            <a:pPr marL="0" marR="0" lvl="0" indent="0">
              <a:lnSpc>
                <a:spcPct val="107000"/>
              </a:lnSpc>
              <a:spcBef>
                <a:spcPts val="0"/>
              </a:spcBef>
              <a:spcAft>
                <a:spcPts val="600"/>
              </a:spcAft>
              <a:buNone/>
            </a:pPr>
            <a:r>
              <a:rPr lang="en-US" sz="1800" kern="100" dirty="0">
                <a:solidFill>
                  <a:srgbClr val="C00000"/>
                </a:solidFill>
                <a:effectLst/>
                <a:ea typeface="Aptos"/>
                <a:cs typeface="Times New Roman" panose="02020603050405020304" pitchFamily="18" charset="0"/>
              </a:rPr>
              <a:t>Prescription Medication &amp;/or Opioid 	&lt;1%</a:t>
            </a:r>
            <a:br>
              <a:rPr lang="en-US" sz="1800" kern="100" dirty="0">
                <a:solidFill>
                  <a:srgbClr val="C00000"/>
                </a:solidFill>
                <a:effectLst/>
                <a:ea typeface="Aptos"/>
                <a:cs typeface="Times New Roman" panose="02020603050405020304" pitchFamily="18" charset="0"/>
              </a:rPr>
            </a:br>
            <a:r>
              <a:rPr lang="en-US" sz="1800" kern="100" dirty="0">
                <a:solidFill>
                  <a:srgbClr val="C00000"/>
                </a:solidFill>
                <a:effectLst/>
                <a:ea typeface="Aptos"/>
                <a:cs typeface="Times New Roman" panose="02020603050405020304" pitchFamily="18" charset="0"/>
              </a:rPr>
              <a:t>Replacement Therapy Effect</a:t>
            </a:r>
          </a:p>
          <a:p>
            <a:pPr marL="0" marR="0" lvl="0" indent="0">
              <a:lnSpc>
                <a:spcPct val="107000"/>
              </a:lnSpc>
              <a:spcBef>
                <a:spcPts val="0"/>
              </a:spcBef>
              <a:spcAft>
                <a:spcPts val="600"/>
              </a:spcAft>
              <a:buNone/>
            </a:pPr>
            <a:r>
              <a:rPr lang="en-US" sz="1800" kern="100" dirty="0">
                <a:solidFill>
                  <a:schemeClr val="tx1"/>
                </a:solidFill>
                <a:effectLst/>
                <a:ea typeface="Aptos"/>
                <a:cs typeface="Times New Roman" panose="02020603050405020304" pitchFamily="18" charset="0"/>
              </a:rPr>
              <a:t>Seizures &amp;/or Epilepsy		5%</a:t>
            </a:r>
          </a:p>
          <a:p>
            <a:pPr marL="0" marR="0" lvl="0" indent="0">
              <a:lnSpc>
                <a:spcPct val="107000"/>
              </a:lnSpc>
              <a:spcBef>
                <a:spcPts val="0"/>
              </a:spcBef>
              <a:spcAft>
                <a:spcPts val="600"/>
              </a:spcAft>
              <a:buNone/>
            </a:pPr>
            <a:r>
              <a:rPr lang="en-US" sz="1800" kern="100" dirty="0">
                <a:solidFill>
                  <a:schemeClr val="tx1"/>
                </a:solidFill>
                <a:effectLst/>
                <a:ea typeface="Aptos"/>
                <a:cs typeface="Times New Roman" panose="02020603050405020304" pitchFamily="18" charset="0"/>
              </a:rPr>
              <a:t>Sleep Apnea Syndrome		15%</a:t>
            </a:r>
          </a:p>
          <a:p>
            <a:pPr marL="0" marR="0" lvl="0" indent="0">
              <a:lnSpc>
                <a:spcPct val="107000"/>
              </a:lnSpc>
              <a:spcBef>
                <a:spcPts val="0"/>
              </a:spcBef>
              <a:spcAft>
                <a:spcPts val="600"/>
              </a:spcAft>
              <a:buNone/>
            </a:pPr>
            <a:r>
              <a:rPr lang="en-US" sz="1800" kern="100" dirty="0">
                <a:solidFill>
                  <a:srgbClr val="C00000"/>
                </a:solidFill>
                <a:effectLst/>
                <a:ea typeface="Aptos"/>
                <a:cs typeface="Times New Roman" panose="02020603050405020304" pitchFamily="18" charset="0"/>
              </a:rPr>
              <a:t>Substance Use Disorder		2%</a:t>
            </a:r>
          </a:p>
          <a:p>
            <a:pPr marL="0" marR="0" lvl="1" indent="0">
              <a:lnSpc>
                <a:spcPct val="107000"/>
              </a:lnSpc>
              <a:spcBef>
                <a:spcPts val="0"/>
              </a:spcBef>
              <a:spcAft>
                <a:spcPts val="600"/>
              </a:spcAft>
              <a:buNone/>
            </a:pPr>
            <a:r>
              <a:rPr lang="en-US" kern="100" dirty="0">
                <a:solidFill>
                  <a:schemeClr val="tx1"/>
                </a:solidFill>
                <a:effectLst/>
                <a:ea typeface="Aptos"/>
                <a:cs typeface="Times New Roman" panose="02020603050405020304" pitchFamily="18" charset="0"/>
              </a:rPr>
              <a:t>Unexplained Alteration 		&lt;1%</a:t>
            </a:r>
            <a:br>
              <a:rPr lang="en-US" kern="100" dirty="0">
                <a:solidFill>
                  <a:schemeClr val="tx1"/>
                </a:solidFill>
                <a:effectLst/>
                <a:ea typeface="Aptos"/>
                <a:cs typeface="Times New Roman" panose="02020603050405020304" pitchFamily="18" charset="0"/>
              </a:rPr>
            </a:br>
            <a:r>
              <a:rPr lang="en-US" kern="100" dirty="0">
                <a:solidFill>
                  <a:schemeClr val="tx1"/>
                </a:solidFill>
                <a:effectLst/>
                <a:ea typeface="Aptos"/>
                <a:cs typeface="Times New Roman" panose="02020603050405020304" pitchFamily="18" charset="0"/>
              </a:rPr>
              <a:t>or Loss of Consciousness</a:t>
            </a:r>
          </a:p>
          <a:p>
            <a:pPr marL="0" marR="0" lvl="1" indent="0">
              <a:lnSpc>
                <a:spcPct val="107000"/>
              </a:lnSpc>
              <a:spcBef>
                <a:spcPts val="0"/>
              </a:spcBef>
              <a:spcAft>
                <a:spcPts val="600"/>
              </a:spcAft>
              <a:buNone/>
            </a:pPr>
            <a:r>
              <a:rPr lang="en-US" kern="100" dirty="0">
                <a:solidFill>
                  <a:schemeClr val="tx1"/>
                </a:solidFill>
                <a:effectLst/>
                <a:ea typeface="Aptos"/>
                <a:cs typeface="Times New Roman" panose="02020603050405020304" pitchFamily="18" charset="0"/>
              </a:rPr>
              <a:t>Visual Acuity Condition		21%</a:t>
            </a:r>
          </a:p>
          <a:p>
            <a:pPr marL="0" marR="0" lvl="1" indent="0">
              <a:lnSpc>
                <a:spcPct val="107000"/>
              </a:lnSpc>
              <a:spcBef>
                <a:spcPts val="0"/>
              </a:spcBef>
              <a:spcAft>
                <a:spcPts val="600"/>
              </a:spcAft>
              <a:buNone/>
            </a:pPr>
            <a:r>
              <a:rPr lang="en-US" kern="100" dirty="0">
                <a:solidFill>
                  <a:schemeClr val="tx1"/>
                </a:solidFill>
                <a:effectLst/>
                <a:ea typeface="Aptos"/>
                <a:cs typeface="Times New Roman" panose="02020603050405020304" pitchFamily="18" charset="0"/>
              </a:rPr>
              <a:t>Peripheral Visual Condition		16%	</a:t>
            </a:r>
          </a:p>
          <a:p>
            <a:pPr marL="0" marR="0" lvl="1" indent="0">
              <a:lnSpc>
                <a:spcPct val="107000"/>
              </a:lnSpc>
              <a:spcBef>
                <a:spcPts val="0"/>
              </a:spcBef>
              <a:spcAft>
                <a:spcPts val="600"/>
              </a:spcAft>
              <a:buNone/>
            </a:pPr>
            <a:r>
              <a:rPr lang="en-US" kern="100" dirty="0">
                <a:solidFill>
                  <a:schemeClr val="tx1"/>
                </a:solidFill>
                <a:effectLst/>
                <a:ea typeface="Aptos"/>
                <a:cs typeface="Times New Roman" panose="02020603050405020304" pitchFamily="18" charset="0"/>
              </a:rPr>
              <a:t>Visual Condition – Other		&lt;1%</a:t>
            </a:r>
          </a:p>
          <a:p>
            <a:endParaRPr lang="en-US" dirty="0"/>
          </a:p>
        </p:txBody>
      </p:sp>
      <p:sp>
        <p:nvSpPr>
          <p:cNvPr id="2" name="TextBox 1">
            <a:extLst>
              <a:ext uri="{FF2B5EF4-FFF2-40B4-BE49-F238E27FC236}">
                <a16:creationId xmlns:a16="http://schemas.microsoft.com/office/drawing/2014/main" id="{929FA395-66DB-6DBA-FDC1-F96252968069}"/>
              </a:ext>
            </a:extLst>
          </p:cNvPr>
          <p:cNvSpPr txBox="1"/>
          <p:nvPr/>
        </p:nvSpPr>
        <p:spPr>
          <a:xfrm>
            <a:off x="5722374" y="137652"/>
            <a:ext cx="5732207" cy="646331"/>
          </a:xfrm>
          <a:prstGeom prst="rect">
            <a:avLst/>
          </a:prstGeom>
          <a:noFill/>
        </p:spPr>
        <p:txBody>
          <a:bodyPr wrap="square" rtlCol="0">
            <a:spAutoFit/>
          </a:bodyPr>
          <a:lstStyle/>
          <a:p>
            <a:r>
              <a:rPr lang="en-US" i="1" dirty="0">
                <a:solidFill>
                  <a:srgbClr val="C00000"/>
                </a:solidFill>
              </a:rPr>
              <a:t>Conditions in red may be underreported relatively to likely prevalence in the general population.</a:t>
            </a:r>
          </a:p>
        </p:txBody>
      </p:sp>
    </p:spTree>
    <p:extLst>
      <p:ext uri="{BB962C8B-B14F-4D97-AF65-F5344CB8AC3E}">
        <p14:creationId xmlns:p14="http://schemas.microsoft.com/office/powerpoint/2010/main" val="1305481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A5B4-664F-F530-9611-1759FDB2189F}"/>
              </a:ext>
            </a:extLst>
          </p:cNvPr>
          <p:cNvSpPr>
            <a:spLocks noGrp="1"/>
          </p:cNvSpPr>
          <p:nvPr>
            <p:ph type="title"/>
          </p:nvPr>
        </p:nvSpPr>
        <p:spPr/>
        <p:txBody>
          <a:bodyPr/>
          <a:lstStyle/>
          <a:p>
            <a:r>
              <a:rPr lang="en-US" dirty="0"/>
              <a:t>Safety Outcomes</a:t>
            </a:r>
          </a:p>
        </p:txBody>
      </p:sp>
      <p:sp>
        <p:nvSpPr>
          <p:cNvPr id="3" name="Content Placeholder 2">
            <a:extLst>
              <a:ext uri="{FF2B5EF4-FFF2-40B4-BE49-F238E27FC236}">
                <a16:creationId xmlns:a16="http://schemas.microsoft.com/office/drawing/2014/main" id="{D433CEA4-AF61-6C90-0B48-3D497BDE8813}"/>
              </a:ext>
            </a:extLst>
          </p:cNvPr>
          <p:cNvSpPr>
            <a:spLocks noGrp="1"/>
          </p:cNvSpPr>
          <p:nvPr>
            <p:ph sz="half" idx="1"/>
          </p:nvPr>
        </p:nvSpPr>
        <p:spPr/>
        <p:txBody>
          <a:bodyPr>
            <a:normAutofit/>
          </a:bodyPr>
          <a:lstStyle/>
          <a:p>
            <a:pPr>
              <a:buFont typeface="Wingdings" panose="05000000000000000000" pitchFamily="2" charset="2"/>
              <a:buChar char="q"/>
            </a:pPr>
            <a:r>
              <a:rPr lang="en-US" sz="2800" dirty="0"/>
              <a:t> # Crashes as Driver</a:t>
            </a:r>
          </a:p>
          <a:p>
            <a:pPr>
              <a:buFont typeface="Wingdings" panose="05000000000000000000" pitchFamily="2" charset="2"/>
              <a:buChar char="q"/>
            </a:pPr>
            <a:r>
              <a:rPr lang="en-US" sz="2800" dirty="0"/>
              <a:t> Crash Severity Rubric</a:t>
            </a:r>
          </a:p>
          <a:p>
            <a:pPr lvl="1">
              <a:buFont typeface="Wingdings" panose="05000000000000000000" pitchFamily="2" charset="2"/>
              <a:buChar char="q"/>
            </a:pPr>
            <a:r>
              <a:rPr lang="en-US" sz="2600" dirty="0"/>
              <a:t> Fatal (3), Injury (2), Property (1)</a:t>
            </a:r>
          </a:p>
        </p:txBody>
      </p:sp>
      <p:sp>
        <p:nvSpPr>
          <p:cNvPr id="4" name="Content Placeholder 3">
            <a:extLst>
              <a:ext uri="{FF2B5EF4-FFF2-40B4-BE49-F238E27FC236}">
                <a16:creationId xmlns:a16="http://schemas.microsoft.com/office/drawing/2014/main" id="{D3849948-A350-351F-BC04-6BFFAD9E39C1}"/>
              </a:ext>
            </a:extLst>
          </p:cNvPr>
          <p:cNvSpPr>
            <a:spLocks noGrp="1"/>
          </p:cNvSpPr>
          <p:nvPr>
            <p:ph sz="half" idx="2"/>
          </p:nvPr>
        </p:nvSpPr>
        <p:spPr/>
        <p:txBody>
          <a:bodyPr>
            <a:normAutofit/>
          </a:bodyPr>
          <a:lstStyle/>
          <a:p>
            <a:pPr>
              <a:buFont typeface="Wingdings" panose="05000000000000000000" pitchFamily="2" charset="2"/>
              <a:buChar char="q"/>
            </a:pPr>
            <a:r>
              <a:rPr lang="en-US" sz="2800" dirty="0"/>
              <a:t> # Moving Violations as Driver</a:t>
            </a:r>
          </a:p>
          <a:p>
            <a:pPr>
              <a:buFont typeface="Wingdings" panose="05000000000000000000" pitchFamily="2" charset="2"/>
              <a:buChar char="q"/>
            </a:pPr>
            <a:r>
              <a:rPr lang="en-US" sz="2800" dirty="0"/>
              <a:t> Demerit Points</a:t>
            </a:r>
          </a:p>
        </p:txBody>
      </p:sp>
      <p:pic>
        <p:nvPicPr>
          <p:cNvPr id="6" name="Picture 5">
            <a:extLst>
              <a:ext uri="{FF2B5EF4-FFF2-40B4-BE49-F238E27FC236}">
                <a16:creationId xmlns:a16="http://schemas.microsoft.com/office/drawing/2014/main" id="{88263C0D-8A46-D901-9EFF-CD48645EC13F}"/>
              </a:ext>
            </a:extLst>
          </p:cNvPr>
          <p:cNvPicPr>
            <a:picLocks noChangeAspect="1"/>
          </p:cNvPicPr>
          <p:nvPr/>
        </p:nvPicPr>
        <p:blipFill>
          <a:blip r:embed="rId2"/>
          <a:stretch>
            <a:fillRect/>
          </a:stretch>
        </p:blipFill>
        <p:spPr>
          <a:xfrm>
            <a:off x="1199044" y="3607824"/>
            <a:ext cx="4572000" cy="2571750"/>
          </a:xfrm>
          <a:prstGeom prst="rect">
            <a:avLst/>
          </a:prstGeom>
        </p:spPr>
      </p:pic>
      <p:pic>
        <p:nvPicPr>
          <p:cNvPr id="8" name="Picture 7">
            <a:extLst>
              <a:ext uri="{FF2B5EF4-FFF2-40B4-BE49-F238E27FC236}">
                <a16:creationId xmlns:a16="http://schemas.microsoft.com/office/drawing/2014/main" id="{5BDA920C-46AD-9438-59EC-E289581EE47F}"/>
              </a:ext>
            </a:extLst>
          </p:cNvPr>
          <p:cNvPicPr>
            <a:picLocks noChangeAspect="1"/>
          </p:cNvPicPr>
          <p:nvPr/>
        </p:nvPicPr>
        <p:blipFill>
          <a:blip r:embed="rId3"/>
          <a:stretch>
            <a:fillRect/>
          </a:stretch>
        </p:blipFill>
        <p:spPr>
          <a:xfrm>
            <a:off x="6771476" y="3607824"/>
            <a:ext cx="3830648" cy="2552169"/>
          </a:xfrm>
          <a:prstGeom prst="rect">
            <a:avLst/>
          </a:prstGeom>
        </p:spPr>
      </p:pic>
    </p:spTree>
    <p:extLst>
      <p:ext uri="{BB962C8B-B14F-4D97-AF65-F5344CB8AC3E}">
        <p14:creationId xmlns:p14="http://schemas.microsoft.com/office/powerpoint/2010/main" val="522641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6F8DE0-5845-7B4C-8370-2ED3C231BA88}"/>
              </a:ext>
            </a:extLst>
          </p:cNvPr>
          <p:cNvPicPr>
            <a:picLocks noChangeAspect="1"/>
          </p:cNvPicPr>
          <p:nvPr/>
        </p:nvPicPr>
        <p:blipFill>
          <a:blip r:embed="rId2"/>
          <a:stretch>
            <a:fillRect/>
          </a:stretch>
        </p:blipFill>
        <p:spPr>
          <a:xfrm>
            <a:off x="0" y="235974"/>
            <a:ext cx="9243091" cy="5928921"/>
          </a:xfrm>
          <a:prstGeom prst="rect">
            <a:avLst/>
          </a:prstGeom>
        </p:spPr>
      </p:pic>
      <p:sp>
        <p:nvSpPr>
          <p:cNvPr id="2" name="Arrow: Down 1">
            <a:extLst>
              <a:ext uri="{FF2B5EF4-FFF2-40B4-BE49-F238E27FC236}">
                <a16:creationId xmlns:a16="http://schemas.microsoft.com/office/drawing/2014/main" id="{3D016F5B-0C76-CA1D-16A4-849D479A83F6}"/>
              </a:ext>
            </a:extLst>
          </p:cNvPr>
          <p:cNvSpPr/>
          <p:nvPr/>
        </p:nvSpPr>
        <p:spPr>
          <a:xfrm>
            <a:off x="3519948" y="442452"/>
            <a:ext cx="275304" cy="4817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664A37-EF79-C964-677D-E23F27F06B7B}"/>
              </a:ext>
            </a:extLst>
          </p:cNvPr>
          <p:cNvSpPr txBox="1"/>
          <p:nvPr/>
        </p:nvSpPr>
        <p:spPr>
          <a:xfrm>
            <a:off x="9458632" y="235974"/>
            <a:ext cx="2526891" cy="5632311"/>
          </a:xfrm>
          <a:prstGeom prst="rect">
            <a:avLst/>
          </a:prstGeom>
          <a:solidFill>
            <a:schemeClr val="accent1">
              <a:lumMod val="20000"/>
              <a:lumOff val="80000"/>
            </a:schemeClr>
          </a:solidFill>
        </p:spPr>
        <p:txBody>
          <a:bodyPr wrap="square" rtlCol="0">
            <a:spAutoFit/>
          </a:bodyPr>
          <a:lstStyle/>
          <a:p>
            <a:r>
              <a:rPr lang="en-US" dirty="0"/>
              <a:t>A modest positive correlation was found linking advancing age with number of crashes in our medical review sample.</a:t>
            </a:r>
          </a:p>
          <a:p>
            <a:endParaRPr lang="en-US" dirty="0"/>
          </a:p>
          <a:p>
            <a:r>
              <a:rPr lang="en-US" dirty="0"/>
              <a:t>A stronger negative correlation was found for crash severity and age. Older drivers are involved in less serious crashes. </a:t>
            </a:r>
          </a:p>
          <a:p>
            <a:endParaRPr lang="en-US" dirty="0"/>
          </a:p>
          <a:p>
            <a:r>
              <a:rPr lang="en-US" dirty="0"/>
              <a:t>Older drivers are also involved in fewer moving violations and receive fewer demerit points in comparison to younger drivers.</a:t>
            </a:r>
          </a:p>
        </p:txBody>
      </p:sp>
      <p:sp>
        <p:nvSpPr>
          <p:cNvPr id="4" name="Arrow: Right 3">
            <a:extLst>
              <a:ext uri="{FF2B5EF4-FFF2-40B4-BE49-F238E27FC236}">
                <a16:creationId xmlns:a16="http://schemas.microsoft.com/office/drawing/2014/main" id="{C09B0D08-AF6C-6C05-F65D-6F69AB27C584}"/>
              </a:ext>
            </a:extLst>
          </p:cNvPr>
          <p:cNvSpPr/>
          <p:nvPr/>
        </p:nvSpPr>
        <p:spPr>
          <a:xfrm>
            <a:off x="2826774" y="5142271"/>
            <a:ext cx="462116" cy="2163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016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C170-0197-75A0-803C-9FDEEE9DAC3D}"/>
              </a:ext>
            </a:extLst>
          </p:cNvPr>
          <p:cNvSpPr>
            <a:spLocks noGrp="1"/>
          </p:cNvSpPr>
          <p:nvPr>
            <p:ph type="title"/>
          </p:nvPr>
        </p:nvSpPr>
        <p:spPr/>
        <p:txBody>
          <a:bodyPr/>
          <a:lstStyle/>
          <a:p>
            <a:r>
              <a:rPr lang="en-US" dirty="0"/>
              <a:t>Crashes x Age</a:t>
            </a:r>
          </a:p>
        </p:txBody>
      </p:sp>
      <p:pic>
        <p:nvPicPr>
          <p:cNvPr id="4" name="Picture 3">
            <a:extLst>
              <a:ext uri="{FF2B5EF4-FFF2-40B4-BE49-F238E27FC236}">
                <a16:creationId xmlns:a16="http://schemas.microsoft.com/office/drawing/2014/main" id="{71A197D3-B5E3-AFA9-2E4F-632754A66B44}"/>
              </a:ext>
            </a:extLst>
          </p:cNvPr>
          <p:cNvPicPr>
            <a:picLocks noChangeAspect="1"/>
          </p:cNvPicPr>
          <p:nvPr/>
        </p:nvPicPr>
        <p:blipFill>
          <a:blip r:embed="rId2"/>
          <a:stretch>
            <a:fillRect/>
          </a:stretch>
        </p:blipFill>
        <p:spPr>
          <a:xfrm>
            <a:off x="393291" y="2001478"/>
            <a:ext cx="6933431" cy="4088530"/>
          </a:xfrm>
          <a:prstGeom prst="rect">
            <a:avLst/>
          </a:prstGeom>
        </p:spPr>
      </p:pic>
      <p:sp>
        <p:nvSpPr>
          <p:cNvPr id="5" name="TextBox 4">
            <a:extLst>
              <a:ext uri="{FF2B5EF4-FFF2-40B4-BE49-F238E27FC236}">
                <a16:creationId xmlns:a16="http://schemas.microsoft.com/office/drawing/2014/main" id="{FE5579ED-3823-85EB-D538-C639E46178FA}"/>
              </a:ext>
            </a:extLst>
          </p:cNvPr>
          <p:cNvSpPr txBox="1"/>
          <p:nvPr/>
        </p:nvSpPr>
        <p:spPr>
          <a:xfrm>
            <a:off x="7708490" y="2001478"/>
            <a:ext cx="3447190" cy="1754326"/>
          </a:xfrm>
          <a:prstGeom prst="rect">
            <a:avLst/>
          </a:prstGeom>
          <a:noFill/>
        </p:spPr>
        <p:txBody>
          <a:bodyPr wrap="square" rtlCol="0">
            <a:spAutoFit/>
          </a:bodyPr>
          <a:lstStyle/>
          <a:p>
            <a:r>
              <a:rPr lang="en-US" dirty="0"/>
              <a:t>This graph depicts mean total crashes in our medical review sample by age. </a:t>
            </a:r>
          </a:p>
          <a:p>
            <a:endParaRPr lang="en-US" dirty="0"/>
          </a:p>
          <a:p>
            <a:r>
              <a:rPr lang="en-US" dirty="0"/>
              <a:t>The largest share of crashes are among middle aged drivers. </a:t>
            </a:r>
          </a:p>
        </p:txBody>
      </p:sp>
    </p:spTree>
    <p:extLst>
      <p:ext uri="{BB962C8B-B14F-4D97-AF65-F5344CB8AC3E}">
        <p14:creationId xmlns:p14="http://schemas.microsoft.com/office/powerpoint/2010/main" val="4031393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4AAB-22C4-42C3-FBA5-C0AF33227829}"/>
              </a:ext>
            </a:extLst>
          </p:cNvPr>
          <p:cNvSpPr>
            <a:spLocks noGrp="1"/>
          </p:cNvSpPr>
          <p:nvPr>
            <p:ph type="title"/>
          </p:nvPr>
        </p:nvSpPr>
        <p:spPr/>
        <p:txBody>
          <a:bodyPr/>
          <a:lstStyle/>
          <a:p>
            <a:r>
              <a:rPr lang="en-US" dirty="0"/>
              <a:t>Aims of this Presentation</a:t>
            </a:r>
          </a:p>
        </p:txBody>
      </p:sp>
      <p:sp>
        <p:nvSpPr>
          <p:cNvPr id="3" name="Content Placeholder 2">
            <a:extLst>
              <a:ext uri="{FF2B5EF4-FFF2-40B4-BE49-F238E27FC236}">
                <a16:creationId xmlns:a16="http://schemas.microsoft.com/office/drawing/2014/main" id="{9E6D72FB-660C-14FF-8945-326CEB38C619}"/>
              </a:ext>
            </a:extLst>
          </p:cNvPr>
          <p:cNvSpPr>
            <a:spLocks noGrp="1"/>
          </p:cNvSpPr>
          <p:nvPr>
            <p:ph idx="1"/>
          </p:nvPr>
        </p:nvSpPr>
        <p:spPr/>
        <p:txBody>
          <a:bodyPr>
            <a:normAutofit fontScale="92500"/>
          </a:bodyPr>
          <a:lstStyle/>
          <a:p>
            <a:pPr marL="514350" indent="-514350">
              <a:buFont typeface="+mj-lt"/>
              <a:buAutoNum type="arabicParenR"/>
            </a:pPr>
            <a:r>
              <a:rPr lang="en-US" sz="2800" dirty="0"/>
              <a:t>Educate you about the medical review process employed by the Maine BMV with emphasis on application of the Functional Ability Profile (FAP) System.</a:t>
            </a:r>
          </a:p>
          <a:p>
            <a:pPr marL="514350" indent="-514350">
              <a:buFont typeface="+mj-lt"/>
              <a:buAutoNum type="arabicParenR"/>
            </a:pPr>
            <a:r>
              <a:rPr lang="en-US" sz="2800" dirty="0"/>
              <a:t>Share various data points from across 2 years of research projects intended to determine the efficacy of the present approach. </a:t>
            </a:r>
          </a:p>
          <a:p>
            <a:pPr marL="514350" indent="-514350">
              <a:buFont typeface="+mj-lt"/>
              <a:buAutoNum type="arabicParenR"/>
            </a:pPr>
            <a:endParaRPr lang="en-US" sz="2800" dirty="0"/>
          </a:p>
          <a:p>
            <a:pPr marL="0" indent="0">
              <a:buNone/>
            </a:pPr>
            <a:r>
              <a:rPr lang="en-US" sz="2800" i="1" dirty="0"/>
              <a:t>We have a lot to cover today. The survey portion of the slides are provided to you as a paper handout. Above all, we want to hear your reactions to what we present and potential recommendations to enhance our process.</a:t>
            </a:r>
          </a:p>
        </p:txBody>
      </p:sp>
    </p:spTree>
    <p:extLst>
      <p:ext uri="{BB962C8B-B14F-4D97-AF65-F5344CB8AC3E}">
        <p14:creationId xmlns:p14="http://schemas.microsoft.com/office/powerpoint/2010/main" val="3144057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F38D-600F-A32A-859F-59958F16C732}"/>
              </a:ext>
            </a:extLst>
          </p:cNvPr>
          <p:cNvSpPr>
            <a:spLocks noGrp="1"/>
          </p:cNvSpPr>
          <p:nvPr>
            <p:ph type="title"/>
          </p:nvPr>
        </p:nvSpPr>
        <p:spPr/>
        <p:txBody>
          <a:bodyPr/>
          <a:lstStyle/>
          <a:p>
            <a:r>
              <a:rPr lang="en-US" dirty="0"/>
              <a:t>Crash Severity x Age</a:t>
            </a:r>
          </a:p>
        </p:txBody>
      </p:sp>
      <p:pic>
        <p:nvPicPr>
          <p:cNvPr id="4" name="Picture 3">
            <a:extLst>
              <a:ext uri="{FF2B5EF4-FFF2-40B4-BE49-F238E27FC236}">
                <a16:creationId xmlns:a16="http://schemas.microsoft.com/office/drawing/2014/main" id="{A0BB7C23-FB5C-D01A-30CA-860D0587BBCA}"/>
              </a:ext>
            </a:extLst>
          </p:cNvPr>
          <p:cNvPicPr>
            <a:picLocks noChangeAspect="1"/>
          </p:cNvPicPr>
          <p:nvPr/>
        </p:nvPicPr>
        <p:blipFill>
          <a:blip r:embed="rId2"/>
          <a:stretch>
            <a:fillRect/>
          </a:stretch>
        </p:blipFill>
        <p:spPr>
          <a:xfrm>
            <a:off x="816077" y="1985068"/>
            <a:ext cx="7194694" cy="4242592"/>
          </a:xfrm>
          <a:prstGeom prst="rect">
            <a:avLst/>
          </a:prstGeom>
        </p:spPr>
      </p:pic>
      <p:sp>
        <p:nvSpPr>
          <p:cNvPr id="5" name="TextBox 4">
            <a:extLst>
              <a:ext uri="{FF2B5EF4-FFF2-40B4-BE49-F238E27FC236}">
                <a16:creationId xmlns:a16="http://schemas.microsoft.com/office/drawing/2014/main" id="{7DDE667F-6817-7820-2600-71758CE3E6BA}"/>
              </a:ext>
            </a:extLst>
          </p:cNvPr>
          <p:cNvSpPr txBox="1"/>
          <p:nvPr/>
        </p:nvSpPr>
        <p:spPr>
          <a:xfrm>
            <a:off x="8200103" y="1985068"/>
            <a:ext cx="3038168" cy="2585323"/>
          </a:xfrm>
          <a:prstGeom prst="rect">
            <a:avLst/>
          </a:prstGeom>
          <a:noFill/>
        </p:spPr>
        <p:txBody>
          <a:bodyPr wrap="square" rtlCol="0">
            <a:spAutoFit/>
          </a:bodyPr>
          <a:lstStyle/>
          <a:p>
            <a:r>
              <a:rPr lang="en-US" dirty="0"/>
              <a:t>Higher crash severity is associated with fatalities and disabling injuries (e.g., vs. property damage only).</a:t>
            </a:r>
          </a:p>
          <a:p>
            <a:endParaRPr lang="en-US" dirty="0"/>
          </a:p>
          <a:p>
            <a:r>
              <a:rPr lang="en-US" dirty="0"/>
              <a:t>Crashes which impact public safety the most are among younger drivers in our medical review sample. </a:t>
            </a:r>
          </a:p>
        </p:txBody>
      </p:sp>
    </p:spTree>
    <p:extLst>
      <p:ext uri="{BB962C8B-B14F-4D97-AF65-F5344CB8AC3E}">
        <p14:creationId xmlns:p14="http://schemas.microsoft.com/office/powerpoint/2010/main" val="3789867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525B-E3B9-C26A-720B-7DBC96D506C7}"/>
              </a:ext>
            </a:extLst>
          </p:cNvPr>
          <p:cNvSpPr>
            <a:spLocks noGrp="1"/>
          </p:cNvSpPr>
          <p:nvPr>
            <p:ph type="title"/>
          </p:nvPr>
        </p:nvSpPr>
        <p:spPr/>
        <p:txBody>
          <a:bodyPr/>
          <a:lstStyle/>
          <a:p>
            <a:r>
              <a:rPr lang="en-US" dirty="0"/>
              <a:t>Moving Violations x Age</a:t>
            </a:r>
          </a:p>
        </p:txBody>
      </p:sp>
      <p:pic>
        <p:nvPicPr>
          <p:cNvPr id="4" name="Picture 3">
            <a:extLst>
              <a:ext uri="{FF2B5EF4-FFF2-40B4-BE49-F238E27FC236}">
                <a16:creationId xmlns:a16="http://schemas.microsoft.com/office/drawing/2014/main" id="{00AF1AB4-A397-4C3C-12CE-F1B41AF03EC9}"/>
              </a:ext>
            </a:extLst>
          </p:cNvPr>
          <p:cNvPicPr>
            <a:picLocks noChangeAspect="1"/>
          </p:cNvPicPr>
          <p:nvPr/>
        </p:nvPicPr>
        <p:blipFill>
          <a:blip r:embed="rId2"/>
          <a:stretch>
            <a:fillRect/>
          </a:stretch>
        </p:blipFill>
        <p:spPr>
          <a:xfrm>
            <a:off x="1097280" y="2276008"/>
            <a:ext cx="6667961" cy="3931986"/>
          </a:xfrm>
          <a:prstGeom prst="rect">
            <a:avLst/>
          </a:prstGeom>
        </p:spPr>
      </p:pic>
      <p:sp>
        <p:nvSpPr>
          <p:cNvPr id="5" name="TextBox 4">
            <a:extLst>
              <a:ext uri="{FF2B5EF4-FFF2-40B4-BE49-F238E27FC236}">
                <a16:creationId xmlns:a16="http://schemas.microsoft.com/office/drawing/2014/main" id="{D7B6C548-03FD-97F6-F138-A43A383EE2E1}"/>
              </a:ext>
            </a:extLst>
          </p:cNvPr>
          <p:cNvSpPr txBox="1"/>
          <p:nvPr/>
        </p:nvSpPr>
        <p:spPr>
          <a:xfrm>
            <a:off x="7865806" y="1897626"/>
            <a:ext cx="3392129" cy="923330"/>
          </a:xfrm>
          <a:prstGeom prst="rect">
            <a:avLst/>
          </a:prstGeom>
          <a:noFill/>
        </p:spPr>
        <p:txBody>
          <a:bodyPr wrap="square" rtlCol="0">
            <a:spAutoFit/>
          </a:bodyPr>
          <a:lstStyle/>
          <a:p>
            <a:r>
              <a:rPr lang="en-US" dirty="0"/>
              <a:t>Moving violations are primarily among younger drivers in our medical review sample. </a:t>
            </a:r>
          </a:p>
        </p:txBody>
      </p:sp>
    </p:spTree>
    <p:extLst>
      <p:ext uri="{BB962C8B-B14F-4D97-AF65-F5344CB8AC3E}">
        <p14:creationId xmlns:p14="http://schemas.microsoft.com/office/powerpoint/2010/main" val="686952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CB64-A3C4-1FB1-31DB-67DE14CF2E2F}"/>
              </a:ext>
            </a:extLst>
          </p:cNvPr>
          <p:cNvSpPr>
            <a:spLocks noGrp="1"/>
          </p:cNvSpPr>
          <p:nvPr>
            <p:ph type="title"/>
          </p:nvPr>
        </p:nvSpPr>
        <p:spPr/>
        <p:txBody>
          <a:bodyPr/>
          <a:lstStyle/>
          <a:p>
            <a:r>
              <a:rPr lang="en-US" dirty="0"/>
              <a:t>Demerit Points x Age</a:t>
            </a:r>
          </a:p>
        </p:txBody>
      </p:sp>
      <p:pic>
        <p:nvPicPr>
          <p:cNvPr id="4" name="Picture 3">
            <a:extLst>
              <a:ext uri="{FF2B5EF4-FFF2-40B4-BE49-F238E27FC236}">
                <a16:creationId xmlns:a16="http://schemas.microsoft.com/office/drawing/2014/main" id="{21CA71D5-1ACA-6822-6F71-C1B0761399A7}"/>
              </a:ext>
            </a:extLst>
          </p:cNvPr>
          <p:cNvPicPr>
            <a:picLocks noChangeAspect="1"/>
          </p:cNvPicPr>
          <p:nvPr/>
        </p:nvPicPr>
        <p:blipFill>
          <a:blip r:embed="rId2"/>
          <a:stretch>
            <a:fillRect/>
          </a:stretch>
        </p:blipFill>
        <p:spPr>
          <a:xfrm>
            <a:off x="853686" y="2081104"/>
            <a:ext cx="6508432" cy="3837915"/>
          </a:xfrm>
          <a:prstGeom prst="rect">
            <a:avLst/>
          </a:prstGeom>
        </p:spPr>
      </p:pic>
      <p:sp>
        <p:nvSpPr>
          <p:cNvPr id="5" name="TextBox 4">
            <a:extLst>
              <a:ext uri="{FF2B5EF4-FFF2-40B4-BE49-F238E27FC236}">
                <a16:creationId xmlns:a16="http://schemas.microsoft.com/office/drawing/2014/main" id="{20B83C09-BE7C-A819-E102-CA0D1EE9428B}"/>
              </a:ext>
            </a:extLst>
          </p:cNvPr>
          <p:cNvSpPr txBox="1"/>
          <p:nvPr/>
        </p:nvSpPr>
        <p:spPr>
          <a:xfrm>
            <a:off x="7659329" y="1986116"/>
            <a:ext cx="3496351" cy="3139321"/>
          </a:xfrm>
          <a:prstGeom prst="rect">
            <a:avLst/>
          </a:prstGeom>
          <a:noFill/>
        </p:spPr>
        <p:txBody>
          <a:bodyPr wrap="square" rtlCol="0">
            <a:spAutoFit/>
          </a:bodyPr>
          <a:lstStyle/>
          <a:p>
            <a:r>
              <a:rPr lang="en-US" dirty="0"/>
              <a:t>Demerit points are applied to moving violations based on how egregious and potentially damaging violations may be. Police officers apply a rubric for this.</a:t>
            </a:r>
          </a:p>
          <a:p>
            <a:endParaRPr lang="en-US" dirty="0"/>
          </a:p>
          <a:p>
            <a:r>
              <a:rPr lang="en-US" dirty="0"/>
              <a:t>Again, younger drivers in our medical review sample are the most problematic group. </a:t>
            </a:r>
          </a:p>
          <a:p>
            <a:endParaRPr lang="en-US" dirty="0"/>
          </a:p>
          <a:p>
            <a:endParaRPr lang="en-US" dirty="0"/>
          </a:p>
        </p:txBody>
      </p:sp>
    </p:spTree>
    <p:extLst>
      <p:ext uri="{BB962C8B-B14F-4D97-AF65-F5344CB8AC3E}">
        <p14:creationId xmlns:p14="http://schemas.microsoft.com/office/powerpoint/2010/main" val="3334647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493BB-4E20-7883-B82C-17DEA321F9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60CFC0F-10D1-84CF-DFF4-2C52BE30842C}"/>
              </a:ext>
            </a:extLst>
          </p:cNvPr>
          <p:cNvSpPr>
            <a:spLocks noGrp="1"/>
          </p:cNvSpPr>
          <p:nvPr>
            <p:ph type="title"/>
          </p:nvPr>
        </p:nvSpPr>
        <p:spPr/>
        <p:txBody>
          <a:bodyPr/>
          <a:lstStyle/>
          <a:p>
            <a:r>
              <a:rPr lang="en-US" dirty="0"/>
              <a:t>Drivers Aged 60+ in Sample </a:t>
            </a:r>
            <a:r>
              <a:rPr lang="en-US" sz="4000" dirty="0"/>
              <a:t>(n = 85,616)</a:t>
            </a:r>
          </a:p>
        </p:txBody>
      </p:sp>
      <p:sp>
        <p:nvSpPr>
          <p:cNvPr id="6" name="Content Placeholder 5">
            <a:extLst>
              <a:ext uri="{FF2B5EF4-FFF2-40B4-BE49-F238E27FC236}">
                <a16:creationId xmlns:a16="http://schemas.microsoft.com/office/drawing/2014/main" id="{04129F88-F287-3F51-2CEA-3E001FCED6B5}"/>
              </a:ext>
            </a:extLst>
          </p:cNvPr>
          <p:cNvSpPr>
            <a:spLocks noGrp="1"/>
          </p:cNvSpPr>
          <p:nvPr>
            <p:ph sz="half" idx="1"/>
          </p:nvPr>
        </p:nvSpPr>
        <p:spPr>
          <a:xfrm>
            <a:off x="1097279" y="1845733"/>
            <a:ext cx="4937760" cy="4492313"/>
          </a:xfrm>
        </p:spPr>
        <p:txBody>
          <a:bodyPr>
            <a:normAutofit fontScale="92500" lnSpcReduction="10000"/>
          </a:bodyPr>
          <a:lstStyle/>
          <a:p>
            <a:pPr marL="285750" marR="0" lvl="1" indent="-285750">
              <a:lnSpc>
                <a:spcPct val="107000"/>
              </a:lnSpc>
              <a:spcBef>
                <a:spcPts val="0"/>
              </a:spcBef>
              <a:spcAft>
                <a:spcPts val="600"/>
              </a:spcAft>
              <a:buFont typeface="Wingdings" panose="05000000000000000000" pitchFamily="2" charset="2"/>
              <a:buChar char="q"/>
            </a:pPr>
            <a:r>
              <a:rPr lang="en-US" kern="100" dirty="0">
                <a:solidFill>
                  <a:schemeClr val="tx1"/>
                </a:solidFill>
                <a:effectLst/>
                <a:ea typeface="Aptos"/>
                <a:cs typeface="Times New Roman" panose="02020603050405020304" pitchFamily="18" charset="0"/>
              </a:rPr>
              <a:t>Supraventricular Arrhythmia	</a:t>
            </a:r>
            <a:r>
              <a:rPr lang="en-US" kern="100" dirty="0">
                <a:solidFill>
                  <a:srgbClr val="00B050"/>
                </a:solidFill>
                <a:effectLst/>
                <a:ea typeface="Aptos"/>
                <a:cs typeface="Times New Roman" panose="02020603050405020304" pitchFamily="18" charset="0"/>
              </a:rPr>
              <a:t>8%</a:t>
            </a:r>
            <a:br>
              <a:rPr lang="en-US" kern="100" dirty="0">
                <a:solidFill>
                  <a:schemeClr val="tx1"/>
                </a:solidFill>
                <a:effectLst/>
                <a:ea typeface="Aptos"/>
                <a:cs typeface="Times New Roman" panose="02020603050405020304" pitchFamily="18" charset="0"/>
              </a:rPr>
            </a:br>
            <a:r>
              <a:rPr lang="en-US" kern="100" dirty="0">
                <a:solidFill>
                  <a:schemeClr val="tx1"/>
                </a:solidFill>
                <a:effectLst/>
                <a:ea typeface="Aptos"/>
                <a:cs typeface="Times New Roman" panose="02020603050405020304" pitchFamily="18" charset="0"/>
              </a:rPr>
              <a:t>&amp;/or Bradycardia</a:t>
            </a:r>
          </a:p>
          <a:p>
            <a:pPr marL="285750" marR="0" lvl="1" indent="-285750">
              <a:lnSpc>
                <a:spcPct val="107000"/>
              </a:lnSpc>
              <a:spcBef>
                <a:spcPts val="0"/>
              </a:spcBef>
              <a:spcAft>
                <a:spcPts val="600"/>
              </a:spcAft>
              <a:buFont typeface="Wingdings" panose="05000000000000000000" pitchFamily="2" charset="2"/>
              <a:buChar char="q"/>
            </a:pPr>
            <a:r>
              <a:rPr lang="en-US" kern="100" dirty="0">
                <a:solidFill>
                  <a:schemeClr val="tx1"/>
                </a:solidFill>
                <a:effectLst/>
                <a:ea typeface="Aptos"/>
                <a:cs typeface="Times New Roman" panose="02020603050405020304" pitchFamily="18" charset="0"/>
              </a:rPr>
              <a:t>Ventricular Tachycardia 		</a:t>
            </a:r>
            <a:r>
              <a:rPr lang="en-US" kern="100" dirty="0">
                <a:solidFill>
                  <a:srgbClr val="00B050"/>
                </a:solidFill>
                <a:effectLst/>
                <a:ea typeface="Aptos"/>
                <a:cs typeface="Times New Roman" panose="02020603050405020304" pitchFamily="18" charset="0"/>
              </a:rPr>
              <a:t>2%</a:t>
            </a:r>
            <a:br>
              <a:rPr lang="en-US" kern="100" dirty="0">
                <a:solidFill>
                  <a:schemeClr val="tx1"/>
                </a:solidFill>
                <a:effectLst/>
                <a:ea typeface="Aptos"/>
                <a:cs typeface="Times New Roman" panose="02020603050405020304" pitchFamily="18" charset="0"/>
              </a:rPr>
            </a:br>
            <a:r>
              <a:rPr lang="en-US" kern="100" dirty="0">
                <a:solidFill>
                  <a:schemeClr val="tx1"/>
                </a:solidFill>
                <a:effectLst/>
                <a:ea typeface="Aptos"/>
                <a:cs typeface="Times New Roman" panose="02020603050405020304" pitchFamily="18" charset="0"/>
              </a:rPr>
              <a:t>&amp;/or Ventricular Fibrillation</a:t>
            </a:r>
          </a:p>
          <a:p>
            <a:pPr marL="285750" marR="0" lvl="1" indent="-285750">
              <a:lnSpc>
                <a:spcPct val="107000"/>
              </a:lnSpc>
              <a:spcBef>
                <a:spcPts val="0"/>
              </a:spcBef>
              <a:spcAft>
                <a:spcPts val="600"/>
              </a:spcAft>
              <a:buFont typeface="Wingdings" panose="05000000000000000000" pitchFamily="2" charset="2"/>
              <a:buChar char="q"/>
            </a:pPr>
            <a:r>
              <a:rPr lang="en-US" kern="100" dirty="0">
                <a:solidFill>
                  <a:schemeClr val="tx1"/>
                </a:solidFill>
                <a:effectLst/>
                <a:ea typeface="Aptos"/>
                <a:cs typeface="Times New Roman" panose="02020603050405020304" pitchFamily="18" charset="0"/>
              </a:rPr>
              <a:t>Other Cardiac Condition		</a:t>
            </a:r>
            <a:r>
              <a:rPr lang="en-US" kern="100" dirty="0">
                <a:solidFill>
                  <a:srgbClr val="00B050"/>
                </a:solidFill>
                <a:effectLst/>
                <a:ea typeface="Aptos"/>
                <a:cs typeface="Times New Roman" panose="02020603050405020304" pitchFamily="18" charset="0"/>
              </a:rPr>
              <a:t>18%</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ffectLst/>
                <a:ea typeface="Aptos"/>
                <a:cs typeface="Times New Roman" panose="02020603050405020304" pitchFamily="18" charset="0"/>
              </a:rPr>
              <a:t> Chronic Respiratory Disease		</a:t>
            </a:r>
            <a:r>
              <a:rPr lang="en-US" sz="1800" kern="100" dirty="0">
                <a:solidFill>
                  <a:srgbClr val="00B050"/>
                </a:solidFill>
                <a:effectLst/>
                <a:ea typeface="Aptos"/>
                <a:cs typeface="Times New Roman" panose="02020603050405020304" pitchFamily="18" charset="0"/>
              </a:rPr>
              <a:t>9%</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ffectLst/>
                <a:ea typeface="Aptos"/>
                <a:cs typeface="Times New Roman" panose="02020603050405020304" pitchFamily="18" charset="0"/>
              </a:rPr>
              <a:t> Dementia			</a:t>
            </a:r>
            <a:r>
              <a:rPr lang="en-US" sz="1800" kern="100" dirty="0">
                <a:solidFill>
                  <a:srgbClr val="00B050"/>
                </a:solidFill>
                <a:effectLst/>
                <a:ea typeface="Aptos"/>
                <a:cs typeface="Times New Roman" panose="02020603050405020304" pitchFamily="18" charset="0"/>
              </a:rPr>
              <a:t>8%</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ffectLst/>
                <a:ea typeface="Aptos"/>
                <a:cs typeface="Times New Roman" panose="02020603050405020304" pitchFamily="18" charset="0"/>
              </a:rPr>
              <a:t> Hypoglycemia			</a:t>
            </a:r>
            <a:r>
              <a:rPr lang="en-US" sz="1800" kern="100" dirty="0">
                <a:solidFill>
                  <a:srgbClr val="00B050"/>
                </a:solidFill>
                <a:ea typeface="Aptos"/>
                <a:cs typeface="Times New Roman" panose="02020603050405020304" pitchFamily="18" charset="0"/>
              </a:rPr>
              <a:t>21</a:t>
            </a:r>
            <a:r>
              <a:rPr lang="en-US" sz="1800" kern="100" dirty="0">
                <a:solidFill>
                  <a:srgbClr val="00B050"/>
                </a:solidFill>
                <a:effectLst/>
                <a:ea typeface="Aptos"/>
                <a:cs typeface="Times New Roman" panose="02020603050405020304" pitchFamily="18" charset="0"/>
              </a:rPr>
              <a:t>%</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ffectLst/>
                <a:ea typeface="Aptos"/>
                <a:cs typeface="Times New Roman" panose="02020603050405020304" pitchFamily="18" charset="0"/>
              </a:rPr>
              <a:t> Mental Health Condition		</a:t>
            </a:r>
            <a:r>
              <a:rPr lang="en-US" sz="1800" kern="100" dirty="0">
                <a:solidFill>
                  <a:srgbClr val="C00000"/>
                </a:solidFill>
                <a:effectLst/>
                <a:ea typeface="Aptos"/>
                <a:cs typeface="Times New Roman" panose="02020603050405020304" pitchFamily="18" charset="0"/>
              </a:rPr>
              <a:t>6%</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ffectLst/>
                <a:ea typeface="Aptos"/>
                <a:cs typeface="Times New Roman" panose="02020603050405020304" pitchFamily="18" charset="0"/>
              </a:rPr>
              <a:t> CVA, Stroke, Brain Injury		</a:t>
            </a:r>
            <a:r>
              <a:rPr lang="en-US" sz="1800" kern="100" dirty="0">
                <a:solidFill>
                  <a:srgbClr val="00B050"/>
                </a:solidFill>
                <a:effectLst/>
                <a:ea typeface="Aptos"/>
                <a:cs typeface="Times New Roman" panose="02020603050405020304" pitchFamily="18" charset="0"/>
              </a:rPr>
              <a:t>5%</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a typeface="Aptos"/>
                <a:cs typeface="Times New Roman" panose="02020603050405020304" pitchFamily="18" charset="0"/>
              </a:rPr>
              <a:t> Multiple Sclerosis			1%</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a typeface="Aptos"/>
                <a:cs typeface="Times New Roman" panose="02020603050405020304" pitchFamily="18" charset="0"/>
              </a:rPr>
              <a:t> Parkinson Disease</a:t>
            </a:r>
            <a:r>
              <a:rPr lang="en-US" sz="1800" kern="100" dirty="0">
                <a:solidFill>
                  <a:schemeClr val="tx1"/>
                </a:solidFill>
                <a:effectLst/>
                <a:ea typeface="Aptos"/>
                <a:cs typeface="Times New Roman" panose="02020603050405020304" pitchFamily="18" charset="0"/>
              </a:rPr>
              <a:t> 		</a:t>
            </a:r>
            <a:r>
              <a:rPr lang="en-US" sz="1800" kern="100" dirty="0">
                <a:solidFill>
                  <a:srgbClr val="00B050"/>
                </a:solidFill>
                <a:effectLst/>
                <a:ea typeface="Aptos"/>
                <a:cs typeface="Times New Roman" panose="02020603050405020304" pitchFamily="18" charset="0"/>
              </a:rPr>
              <a:t>3%</a:t>
            </a:r>
          </a:p>
          <a:p>
            <a:pPr marR="0" lvl="0">
              <a:lnSpc>
                <a:spcPct val="107000"/>
              </a:lnSpc>
              <a:spcBef>
                <a:spcPts val="0"/>
              </a:spcBef>
              <a:spcAft>
                <a:spcPts val="600"/>
              </a:spcAft>
              <a:buFont typeface="Wingdings" panose="05000000000000000000" pitchFamily="2" charset="2"/>
              <a:buChar char="q"/>
            </a:pPr>
            <a:r>
              <a:rPr lang="en-US" sz="1800" kern="100" dirty="0">
                <a:solidFill>
                  <a:schemeClr val="tx1"/>
                </a:solidFill>
                <a:ea typeface="Aptos"/>
                <a:cs typeface="Times New Roman" panose="02020603050405020304" pitchFamily="18" charset="0"/>
              </a:rPr>
              <a:t> </a:t>
            </a:r>
            <a:r>
              <a:rPr lang="en-US" sz="1800" kern="100" dirty="0" err="1">
                <a:solidFill>
                  <a:schemeClr val="tx1"/>
                </a:solidFill>
                <a:ea typeface="Aptos"/>
                <a:cs typeface="Times New Roman" panose="02020603050405020304" pitchFamily="18" charset="0"/>
              </a:rPr>
              <a:t>Misc</a:t>
            </a:r>
            <a:r>
              <a:rPr lang="en-US" sz="1800" kern="100" dirty="0">
                <a:solidFill>
                  <a:schemeClr val="tx1"/>
                </a:solidFill>
                <a:ea typeface="Aptos"/>
                <a:cs typeface="Times New Roman" panose="02020603050405020304" pitchFamily="18" charset="0"/>
              </a:rPr>
              <a:t> Musculo-Neuro		</a:t>
            </a:r>
            <a:r>
              <a:rPr lang="en-US" sz="1800" kern="100" dirty="0">
                <a:solidFill>
                  <a:srgbClr val="C00000"/>
                </a:solidFill>
                <a:ea typeface="Aptos"/>
                <a:cs typeface="Times New Roman" panose="02020603050405020304" pitchFamily="18" charset="0"/>
              </a:rPr>
              <a:t>8%</a:t>
            </a:r>
            <a:endParaRPr lang="en-US" sz="1800" kern="100" dirty="0">
              <a:solidFill>
                <a:srgbClr val="C00000"/>
              </a:solidFill>
              <a:effectLst/>
              <a:ea typeface="Aptos"/>
              <a:cs typeface="Times New Roman" panose="02020603050405020304" pitchFamily="18" charset="0"/>
            </a:endParaRPr>
          </a:p>
          <a:p>
            <a:pPr marR="0" lvl="0">
              <a:lnSpc>
                <a:spcPct val="107000"/>
              </a:lnSpc>
              <a:spcBef>
                <a:spcPts val="0"/>
              </a:spcBef>
              <a:spcAft>
                <a:spcPts val="600"/>
              </a:spcAft>
              <a:buFont typeface="Wingdings" panose="05000000000000000000" pitchFamily="2" charset="2"/>
              <a:buChar char="q"/>
            </a:pPr>
            <a:endParaRPr lang="en-US" sz="1800" kern="100" dirty="0">
              <a:effectLst/>
              <a:ea typeface="Aptos"/>
              <a:cs typeface="Times New Roman" panose="02020603050405020304" pitchFamily="18" charset="0"/>
            </a:endParaRPr>
          </a:p>
        </p:txBody>
      </p:sp>
      <p:sp>
        <p:nvSpPr>
          <p:cNvPr id="7" name="Content Placeholder 6">
            <a:extLst>
              <a:ext uri="{FF2B5EF4-FFF2-40B4-BE49-F238E27FC236}">
                <a16:creationId xmlns:a16="http://schemas.microsoft.com/office/drawing/2014/main" id="{0F78FD35-CDA6-6328-5FFC-868A65EE6032}"/>
              </a:ext>
            </a:extLst>
          </p:cNvPr>
          <p:cNvSpPr>
            <a:spLocks noGrp="1"/>
          </p:cNvSpPr>
          <p:nvPr>
            <p:ph sz="half" idx="2"/>
          </p:nvPr>
        </p:nvSpPr>
        <p:spPr>
          <a:xfrm>
            <a:off x="6217920" y="1845735"/>
            <a:ext cx="4937760" cy="4420594"/>
          </a:xfrm>
        </p:spPr>
        <p:txBody>
          <a:bodyPr>
            <a:normAutofit fontScale="92500" lnSpcReduction="10000"/>
          </a:bodyPr>
          <a:lstStyle/>
          <a:p>
            <a:pPr marL="0" marR="0" lvl="1" indent="0">
              <a:lnSpc>
                <a:spcPct val="107000"/>
              </a:lnSpc>
              <a:spcBef>
                <a:spcPts val="0"/>
              </a:spcBef>
              <a:spcAft>
                <a:spcPts val="600"/>
              </a:spcAft>
              <a:buNone/>
            </a:pPr>
            <a:r>
              <a:rPr lang="en-US" sz="1800" kern="100" dirty="0">
                <a:solidFill>
                  <a:schemeClr val="tx1"/>
                </a:solidFill>
                <a:effectLst/>
                <a:ea typeface="Aptos"/>
                <a:cs typeface="Times New Roman" panose="02020603050405020304" pitchFamily="18" charset="0"/>
              </a:rPr>
              <a:t>Narcolepsy &amp;/or Idiopathic 		&lt;1%	</a:t>
            </a:r>
            <a:br>
              <a:rPr lang="en-US" sz="1800" kern="100" dirty="0">
                <a:solidFill>
                  <a:schemeClr val="tx1"/>
                </a:solidFill>
                <a:effectLst/>
                <a:ea typeface="Aptos"/>
                <a:cs typeface="Times New Roman" panose="02020603050405020304" pitchFamily="18" charset="0"/>
              </a:rPr>
            </a:br>
            <a:r>
              <a:rPr lang="en-US" sz="1800" kern="100" dirty="0">
                <a:solidFill>
                  <a:schemeClr val="tx1"/>
                </a:solidFill>
                <a:effectLst/>
                <a:ea typeface="Aptos"/>
                <a:cs typeface="Times New Roman" panose="02020603050405020304" pitchFamily="18" charset="0"/>
              </a:rPr>
              <a:t>Hypersomnia</a:t>
            </a:r>
          </a:p>
          <a:p>
            <a:pPr marL="0" marR="0" lvl="0" indent="0">
              <a:lnSpc>
                <a:spcPct val="107000"/>
              </a:lnSpc>
              <a:spcBef>
                <a:spcPts val="0"/>
              </a:spcBef>
              <a:spcAft>
                <a:spcPts val="600"/>
              </a:spcAft>
              <a:buNone/>
            </a:pPr>
            <a:r>
              <a:rPr lang="en-US" sz="1800" kern="100" dirty="0">
                <a:solidFill>
                  <a:schemeClr val="tx1"/>
                </a:solidFill>
                <a:effectLst/>
                <a:ea typeface="Aptos"/>
                <a:cs typeface="Times New Roman" panose="02020603050405020304" pitchFamily="18" charset="0"/>
              </a:rPr>
              <a:t>Other Medical Condition		1%</a:t>
            </a:r>
          </a:p>
          <a:p>
            <a:pPr marL="0" marR="0" lvl="0" indent="0">
              <a:lnSpc>
                <a:spcPct val="107000"/>
              </a:lnSpc>
              <a:spcBef>
                <a:spcPts val="0"/>
              </a:spcBef>
              <a:spcAft>
                <a:spcPts val="600"/>
              </a:spcAft>
              <a:buNone/>
            </a:pPr>
            <a:r>
              <a:rPr lang="en-US" sz="1800" kern="100" dirty="0">
                <a:solidFill>
                  <a:schemeClr val="tx1"/>
                </a:solidFill>
                <a:effectLst/>
                <a:ea typeface="Aptos"/>
                <a:cs typeface="Times New Roman" panose="02020603050405020304" pitchFamily="18" charset="0"/>
              </a:rPr>
              <a:t>Prescription Medication &amp;/or Opioid 	&lt;1%</a:t>
            </a:r>
            <a:br>
              <a:rPr lang="en-US" sz="1800" kern="100" dirty="0">
                <a:solidFill>
                  <a:schemeClr val="tx1"/>
                </a:solidFill>
                <a:effectLst/>
                <a:ea typeface="Aptos"/>
                <a:cs typeface="Times New Roman" panose="02020603050405020304" pitchFamily="18" charset="0"/>
              </a:rPr>
            </a:br>
            <a:r>
              <a:rPr lang="en-US" sz="1800" kern="100" dirty="0">
                <a:solidFill>
                  <a:schemeClr val="tx1"/>
                </a:solidFill>
                <a:effectLst/>
                <a:ea typeface="Aptos"/>
                <a:cs typeface="Times New Roman" panose="02020603050405020304" pitchFamily="18" charset="0"/>
              </a:rPr>
              <a:t>Replacement Therapy Effect</a:t>
            </a:r>
          </a:p>
          <a:p>
            <a:pPr marL="0" marR="0" lvl="0" indent="0">
              <a:lnSpc>
                <a:spcPct val="107000"/>
              </a:lnSpc>
              <a:spcBef>
                <a:spcPts val="0"/>
              </a:spcBef>
              <a:spcAft>
                <a:spcPts val="600"/>
              </a:spcAft>
              <a:buNone/>
            </a:pPr>
            <a:r>
              <a:rPr lang="en-US" sz="1800" kern="100" dirty="0">
                <a:solidFill>
                  <a:schemeClr val="tx1"/>
                </a:solidFill>
                <a:effectLst/>
                <a:ea typeface="Aptos"/>
                <a:cs typeface="Times New Roman" panose="02020603050405020304" pitchFamily="18" charset="0"/>
              </a:rPr>
              <a:t>Seizures &amp;/or Epilepsy		</a:t>
            </a:r>
            <a:r>
              <a:rPr lang="en-US" sz="1800" kern="100" dirty="0">
                <a:solidFill>
                  <a:srgbClr val="C00000"/>
                </a:solidFill>
                <a:effectLst/>
                <a:ea typeface="Aptos"/>
                <a:cs typeface="Times New Roman" panose="02020603050405020304" pitchFamily="18" charset="0"/>
              </a:rPr>
              <a:t>3%</a:t>
            </a:r>
          </a:p>
          <a:p>
            <a:pPr marL="0" marR="0" lvl="0" indent="0">
              <a:lnSpc>
                <a:spcPct val="107000"/>
              </a:lnSpc>
              <a:spcBef>
                <a:spcPts val="0"/>
              </a:spcBef>
              <a:spcAft>
                <a:spcPts val="600"/>
              </a:spcAft>
              <a:buNone/>
            </a:pPr>
            <a:r>
              <a:rPr lang="en-US" sz="1800" kern="100" dirty="0">
                <a:solidFill>
                  <a:schemeClr val="tx1"/>
                </a:solidFill>
                <a:effectLst/>
                <a:ea typeface="Aptos"/>
                <a:cs typeface="Times New Roman" panose="02020603050405020304" pitchFamily="18" charset="0"/>
              </a:rPr>
              <a:t>Sleep Apnea Syndrome		15%</a:t>
            </a:r>
          </a:p>
          <a:p>
            <a:pPr marL="0" marR="0" lvl="0" indent="0">
              <a:lnSpc>
                <a:spcPct val="107000"/>
              </a:lnSpc>
              <a:spcBef>
                <a:spcPts val="0"/>
              </a:spcBef>
              <a:spcAft>
                <a:spcPts val="600"/>
              </a:spcAft>
              <a:buNone/>
            </a:pPr>
            <a:r>
              <a:rPr lang="en-US" sz="1800" kern="100" dirty="0">
                <a:solidFill>
                  <a:schemeClr val="tx1"/>
                </a:solidFill>
                <a:effectLst/>
                <a:ea typeface="Aptos"/>
                <a:cs typeface="Times New Roman" panose="02020603050405020304" pitchFamily="18" charset="0"/>
              </a:rPr>
              <a:t>Substance Use Disorder		</a:t>
            </a:r>
            <a:r>
              <a:rPr lang="en-US" sz="1800" kern="100" dirty="0">
                <a:solidFill>
                  <a:srgbClr val="C00000"/>
                </a:solidFill>
                <a:effectLst/>
                <a:ea typeface="Aptos"/>
                <a:cs typeface="Times New Roman" panose="02020603050405020304" pitchFamily="18" charset="0"/>
              </a:rPr>
              <a:t>&lt;1%</a:t>
            </a:r>
          </a:p>
          <a:p>
            <a:pPr marL="0" marR="0" lvl="1" indent="0">
              <a:lnSpc>
                <a:spcPct val="107000"/>
              </a:lnSpc>
              <a:spcBef>
                <a:spcPts val="0"/>
              </a:spcBef>
              <a:spcAft>
                <a:spcPts val="600"/>
              </a:spcAft>
              <a:buNone/>
            </a:pPr>
            <a:r>
              <a:rPr lang="en-US" kern="100" dirty="0">
                <a:solidFill>
                  <a:schemeClr val="tx1"/>
                </a:solidFill>
                <a:effectLst/>
                <a:ea typeface="Aptos"/>
                <a:cs typeface="Times New Roman" panose="02020603050405020304" pitchFamily="18" charset="0"/>
              </a:rPr>
              <a:t>Unexplained Alteration 		&lt;1%</a:t>
            </a:r>
            <a:br>
              <a:rPr lang="en-US" kern="100" dirty="0">
                <a:solidFill>
                  <a:schemeClr val="tx1"/>
                </a:solidFill>
                <a:effectLst/>
                <a:ea typeface="Aptos"/>
                <a:cs typeface="Times New Roman" panose="02020603050405020304" pitchFamily="18" charset="0"/>
              </a:rPr>
            </a:br>
            <a:r>
              <a:rPr lang="en-US" kern="100" dirty="0">
                <a:solidFill>
                  <a:schemeClr val="tx1"/>
                </a:solidFill>
                <a:effectLst/>
                <a:ea typeface="Aptos"/>
                <a:cs typeface="Times New Roman" panose="02020603050405020304" pitchFamily="18" charset="0"/>
              </a:rPr>
              <a:t>or Loss of Consciousness</a:t>
            </a:r>
          </a:p>
          <a:p>
            <a:pPr marL="0" marR="0" lvl="1" indent="0">
              <a:lnSpc>
                <a:spcPct val="107000"/>
              </a:lnSpc>
              <a:spcBef>
                <a:spcPts val="0"/>
              </a:spcBef>
              <a:spcAft>
                <a:spcPts val="600"/>
              </a:spcAft>
              <a:buNone/>
            </a:pPr>
            <a:r>
              <a:rPr lang="en-US" kern="100" dirty="0">
                <a:solidFill>
                  <a:schemeClr val="tx1"/>
                </a:solidFill>
                <a:effectLst/>
                <a:ea typeface="Aptos"/>
                <a:cs typeface="Times New Roman" panose="02020603050405020304" pitchFamily="18" charset="0"/>
              </a:rPr>
              <a:t>Visual Acuity Condition		</a:t>
            </a:r>
            <a:r>
              <a:rPr lang="en-US" kern="100" dirty="0">
                <a:solidFill>
                  <a:srgbClr val="00B050"/>
                </a:solidFill>
                <a:effectLst/>
                <a:ea typeface="Aptos"/>
                <a:cs typeface="Times New Roman" panose="02020603050405020304" pitchFamily="18" charset="0"/>
              </a:rPr>
              <a:t>26%</a:t>
            </a:r>
          </a:p>
          <a:p>
            <a:pPr marL="0" marR="0" lvl="1" indent="0">
              <a:lnSpc>
                <a:spcPct val="107000"/>
              </a:lnSpc>
              <a:spcBef>
                <a:spcPts val="0"/>
              </a:spcBef>
              <a:spcAft>
                <a:spcPts val="600"/>
              </a:spcAft>
              <a:buNone/>
            </a:pPr>
            <a:r>
              <a:rPr lang="en-US" kern="100" dirty="0">
                <a:solidFill>
                  <a:schemeClr val="tx1"/>
                </a:solidFill>
                <a:effectLst/>
                <a:ea typeface="Aptos"/>
                <a:cs typeface="Times New Roman" panose="02020603050405020304" pitchFamily="18" charset="0"/>
              </a:rPr>
              <a:t>Peripheral Visual Condition		</a:t>
            </a:r>
            <a:r>
              <a:rPr lang="en-US" kern="100" dirty="0">
                <a:solidFill>
                  <a:srgbClr val="00B050"/>
                </a:solidFill>
                <a:ea typeface="Aptos"/>
                <a:cs typeface="Times New Roman" panose="02020603050405020304" pitchFamily="18" charset="0"/>
              </a:rPr>
              <a:t>20</a:t>
            </a:r>
            <a:r>
              <a:rPr lang="en-US" kern="100" dirty="0">
                <a:solidFill>
                  <a:srgbClr val="00B050"/>
                </a:solidFill>
                <a:effectLst/>
                <a:ea typeface="Aptos"/>
                <a:cs typeface="Times New Roman" panose="02020603050405020304" pitchFamily="18" charset="0"/>
              </a:rPr>
              <a:t>%</a:t>
            </a:r>
            <a:r>
              <a:rPr lang="en-US" kern="100" dirty="0">
                <a:solidFill>
                  <a:schemeClr val="tx1"/>
                </a:solidFill>
                <a:effectLst/>
                <a:ea typeface="Aptos"/>
                <a:cs typeface="Times New Roman" panose="02020603050405020304" pitchFamily="18" charset="0"/>
              </a:rPr>
              <a:t>	</a:t>
            </a:r>
          </a:p>
          <a:p>
            <a:pPr marL="0" marR="0" lvl="1" indent="0">
              <a:lnSpc>
                <a:spcPct val="107000"/>
              </a:lnSpc>
              <a:spcBef>
                <a:spcPts val="0"/>
              </a:spcBef>
              <a:spcAft>
                <a:spcPts val="600"/>
              </a:spcAft>
              <a:buNone/>
            </a:pPr>
            <a:r>
              <a:rPr lang="en-US" kern="100" dirty="0">
                <a:solidFill>
                  <a:schemeClr val="tx1"/>
                </a:solidFill>
                <a:effectLst/>
                <a:ea typeface="Aptos"/>
                <a:cs typeface="Times New Roman" panose="02020603050405020304" pitchFamily="18" charset="0"/>
              </a:rPr>
              <a:t>Visual Condition – Other		&lt;1%</a:t>
            </a:r>
          </a:p>
          <a:p>
            <a:endParaRPr lang="en-US" dirty="0"/>
          </a:p>
        </p:txBody>
      </p:sp>
    </p:spTree>
    <p:extLst>
      <p:ext uri="{BB962C8B-B14F-4D97-AF65-F5344CB8AC3E}">
        <p14:creationId xmlns:p14="http://schemas.microsoft.com/office/powerpoint/2010/main" val="388390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D4260A-F8A1-32F2-DCC8-0CBDFFB4DDCB}"/>
              </a:ext>
            </a:extLst>
          </p:cNvPr>
          <p:cNvSpPr>
            <a:spLocks noGrp="1"/>
          </p:cNvSpPr>
          <p:nvPr>
            <p:ph type="title"/>
          </p:nvPr>
        </p:nvSpPr>
        <p:spPr/>
        <p:txBody>
          <a:bodyPr/>
          <a:lstStyle/>
          <a:p>
            <a:r>
              <a:rPr lang="en-US" dirty="0"/>
              <a:t>Conditions x Age</a:t>
            </a:r>
          </a:p>
        </p:txBody>
      </p:sp>
      <p:sp>
        <p:nvSpPr>
          <p:cNvPr id="6" name="Text Placeholder 5">
            <a:extLst>
              <a:ext uri="{FF2B5EF4-FFF2-40B4-BE49-F238E27FC236}">
                <a16:creationId xmlns:a16="http://schemas.microsoft.com/office/drawing/2014/main" id="{AE395116-E9D1-E5E8-3402-E51DD3680EEF}"/>
              </a:ext>
            </a:extLst>
          </p:cNvPr>
          <p:cNvSpPr>
            <a:spLocks noGrp="1"/>
          </p:cNvSpPr>
          <p:nvPr>
            <p:ph type="body" idx="1"/>
          </p:nvPr>
        </p:nvSpPr>
        <p:spPr/>
        <p:txBody>
          <a:bodyPr/>
          <a:lstStyle/>
          <a:p>
            <a:r>
              <a:rPr lang="en-US" dirty="0"/>
              <a:t>Positive Association </a:t>
            </a:r>
            <a:r>
              <a:rPr lang="en-US" sz="1400" dirty="0"/>
              <a:t>(Spearman Correlations)</a:t>
            </a:r>
          </a:p>
        </p:txBody>
      </p:sp>
      <p:sp>
        <p:nvSpPr>
          <p:cNvPr id="7" name="Content Placeholder 6">
            <a:extLst>
              <a:ext uri="{FF2B5EF4-FFF2-40B4-BE49-F238E27FC236}">
                <a16:creationId xmlns:a16="http://schemas.microsoft.com/office/drawing/2014/main" id="{07960D01-B0AA-9C18-47D6-8E520F845BAC}"/>
              </a:ext>
            </a:extLst>
          </p:cNvPr>
          <p:cNvSpPr>
            <a:spLocks noGrp="1"/>
          </p:cNvSpPr>
          <p:nvPr>
            <p:ph sz="half" idx="2"/>
          </p:nvPr>
        </p:nvSpPr>
        <p:spPr/>
        <p:txBody>
          <a:bodyPr>
            <a:normAutofit/>
          </a:bodyPr>
          <a:lstStyle/>
          <a:p>
            <a:pPr>
              <a:buFont typeface="Wingdings" panose="05000000000000000000" pitchFamily="2" charset="2"/>
              <a:buChar char="q"/>
            </a:pPr>
            <a:r>
              <a:rPr lang="en-US" sz="2200" dirty="0"/>
              <a:t> Dementia 0.25**</a:t>
            </a:r>
          </a:p>
          <a:p>
            <a:pPr>
              <a:buFont typeface="Wingdings" panose="05000000000000000000" pitchFamily="2" charset="2"/>
              <a:buChar char="q"/>
            </a:pPr>
            <a:r>
              <a:rPr lang="en-US" sz="2200" dirty="0"/>
              <a:t> Cardiac 0.2**</a:t>
            </a:r>
          </a:p>
          <a:p>
            <a:pPr>
              <a:buFont typeface="Wingdings" panose="05000000000000000000" pitchFamily="2" charset="2"/>
              <a:buChar char="q"/>
            </a:pPr>
            <a:r>
              <a:rPr lang="en-US" sz="2200" dirty="0"/>
              <a:t> Vision 0.19**</a:t>
            </a:r>
          </a:p>
          <a:p>
            <a:pPr>
              <a:buFont typeface="Wingdings" panose="05000000000000000000" pitchFamily="2" charset="2"/>
              <a:buChar char="q"/>
            </a:pPr>
            <a:r>
              <a:rPr lang="en-US" sz="2200" dirty="0"/>
              <a:t> Respiratory 0.08**</a:t>
            </a:r>
          </a:p>
          <a:p>
            <a:pPr>
              <a:buFont typeface="Wingdings" panose="05000000000000000000" pitchFamily="2" charset="2"/>
              <a:buChar char="q"/>
            </a:pPr>
            <a:r>
              <a:rPr lang="en-US" sz="2200" dirty="0"/>
              <a:t> PD 0.08**</a:t>
            </a:r>
          </a:p>
          <a:p>
            <a:pPr>
              <a:buFont typeface="Wingdings" panose="05000000000000000000" pitchFamily="2" charset="2"/>
              <a:buChar char="q"/>
            </a:pPr>
            <a:r>
              <a:rPr lang="en-US" sz="2200" dirty="0"/>
              <a:t> Hypoglycemia 0.06**</a:t>
            </a:r>
          </a:p>
          <a:p>
            <a:pPr>
              <a:buFont typeface="Wingdings" panose="05000000000000000000" pitchFamily="2" charset="2"/>
              <a:buChar char="q"/>
            </a:pPr>
            <a:r>
              <a:rPr lang="en-US" sz="2200" dirty="0"/>
              <a:t> Stroke 0.04**</a:t>
            </a:r>
          </a:p>
        </p:txBody>
      </p:sp>
      <p:sp>
        <p:nvSpPr>
          <p:cNvPr id="8" name="Text Placeholder 7">
            <a:extLst>
              <a:ext uri="{FF2B5EF4-FFF2-40B4-BE49-F238E27FC236}">
                <a16:creationId xmlns:a16="http://schemas.microsoft.com/office/drawing/2014/main" id="{4AE2BE9E-6A2F-4E5A-197E-0BC0FADD1D58}"/>
              </a:ext>
            </a:extLst>
          </p:cNvPr>
          <p:cNvSpPr>
            <a:spLocks noGrp="1"/>
          </p:cNvSpPr>
          <p:nvPr>
            <p:ph type="body" sz="quarter" idx="3"/>
          </p:nvPr>
        </p:nvSpPr>
        <p:spPr/>
        <p:txBody>
          <a:bodyPr/>
          <a:lstStyle/>
          <a:p>
            <a:r>
              <a:rPr lang="en-US" dirty="0"/>
              <a:t>Negative Association</a:t>
            </a:r>
          </a:p>
        </p:txBody>
      </p:sp>
      <p:sp>
        <p:nvSpPr>
          <p:cNvPr id="9" name="Content Placeholder 8">
            <a:extLst>
              <a:ext uri="{FF2B5EF4-FFF2-40B4-BE49-F238E27FC236}">
                <a16:creationId xmlns:a16="http://schemas.microsoft.com/office/drawing/2014/main" id="{87E2C7AE-2F0E-D0FC-1608-F1526E8A12D3}"/>
              </a:ext>
            </a:extLst>
          </p:cNvPr>
          <p:cNvSpPr>
            <a:spLocks noGrp="1"/>
          </p:cNvSpPr>
          <p:nvPr>
            <p:ph sz="quarter" idx="4"/>
          </p:nvPr>
        </p:nvSpPr>
        <p:spPr>
          <a:xfrm>
            <a:off x="6217920" y="2582333"/>
            <a:ext cx="4937760" cy="3769305"/>
          </a:xfrm>
        </p:spPr>
        <p:txBody>
          <a:bodyPr>
            <a:normAutofit/>
          </a:bodyPr>
          <a:lstStyle/>
          <a:p>
            <a:pPr>
              <a:buFont typeface="Wingdings" panose="05000000000000000000" pitchFamily="2" charset="2"/>
              <a:buChar char="q"/>
            </a:pPr>
            <a:r>
              <a:rPr lang="en-US" sz="2200" dirty="0"/>
              <a:t> Mental Health -0.37**</a:t>
            </a:r>
          </a:p>
          <a:p>
            <a:pPr>
              <a:buFont typeface="Wingdings" panose="05000000000000000000" pitchFamily="2" charset="2"/>
              <a:buChar char="q"/>
            </a:pPr>
            <a:r>
              <a:rPr lang="en-US" sz="2200" dirty="0"/>
              <a:t> Seizures -0.15**</a:t>
            </a:r>
          </a:p>
          <a:p>
            <a:pPr>
              <a:buFont typeface="Wingdings" panose="05000000000000000000" pitchFamily="2" charset="2"/>
              <a:buChar char="q"/>
            </a:pPr>
            <a:r>
              <a:rPr lang="en-US" sz="2200" dirty="0"/>
              <a:t> Substance Misuse -0.11**</a:t>
            </a:r>
          </a:p>
          <a:p>
            <a:pPr>
              <a:buFont typeface="Wingdings" panose="05000000000000000000" pitchFamily="2" charset="2"/>
              <a:buChar char="q"/>
            </a:pPr>
            <a:r>
              <a:rPr lang="en-US" sz="2200" dirty="0"/>
              <a:t> MS -0.06**</a:t>
            </a:r>
          </a:p>
          <a:p>
            <a:pPr>
              <a:buFont typeface="Wingdings" panose="05000000000000000000" pitchFamily="2" charset="2"/>
              <a:buChar char="q"/>
            </a:pPr>
            <a:r>
              <a:rPr lang="en-US" sz="2200" dirty="0"/>
              <a:t> </a:t>
            </a:r>
            <a:r>
              <a:rPr lang="en-US" sz="2200" dirty="0">
                <a:solidFill>
                  <a:schemeClr val="accent1">
                    <a:lumMod val="75000"/>
                  </a:schemeClr>
                </a:solidFill>
              </a:rPr>
              <a:t>Prescription Drugs -0.05**</a:t>
            </a:r>
          </a:p>
          <a:p>
            <a:pPr>
              <a:buFont typeface="Wingdings" panose="05000000000000000000" pitchFamily="2" charset="2"/>
              <a:buChar char="q"/>
            </a:pPr>
            <a:r>
              <a:rPr lang="en-US" sz="2200" dirty="0"/>
              <a:t> Sleep Apnea -0.04**</a:t>
            </a:r>
          </a:p>
          <a:p>
            <a:pPr>
              <a:buFont typeface="Wingdings" panose="05000000000000000000" pitchFamily="2" charset="2"/>
              <a:buChar char="q"/>
            </a:pPr>
            <a:r>
              <a:rPr lang="en-US" sz="2200" dirty="0"/>
              <a:t> Narcolepsy -0.03**</a:t>
            </a:r>
          </a:p>
          <a:p>
            <a:pPr>
              <a:buFont typeface="Wingdings" panose="05000000000000000000" pitchFamily="2" charset="2"/>
              <a:buChar char="q"/>
            </a:pPr>
            <a:r>
              <a:rPr lang="en-US" sz="2200" dirty="0"/>
              <a:t> Other LOC – 0.02**</a:t>
            </a:r>
          </a:p>
        </p:txBody>
      </p:sp>
    </p:spTree>
    <p:extLst>
      <p:ext uri="{BB962C8B-B14F-4D97-AF65-F5344CB8AC3E}">
        <p14:creationId xmlns:p14="http://schemas.microsoft.com/office/powerpoint/2010/main" val="2819700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9CB234-1763-1A10-BABC-2D773990F601}"/>
              </a:ext>
            </a:extLst>
          </p:cNvPr>
          <p:cNvSpPr>
            <a:spLocks noGrp="1"/>
          </p:cNvSpPr>
          <p:nvPr>
            <p:ph type="title"/>
          </p:nvPr>
        </p:nvSpPr>
        <p:spPr/>
        <p:txBody>
          <a:bodyPr/>
          <a:lstStyle/>
          <a:p>
            <a:r>
              <a:rPr lang="en-US" dirty="0"/>
              <a:t>Outcomes – BMV Actions (All Conditions)</a:t>
            </a:r>
          </a:p>
        </p:txBody>
      </p:sp>
      <p:pic>
        <p:nvPicPr>
          <p:cNvPr id="9" name="Picture 8">
            <a:extLst>
              <a:ext uri="{FF2B5EF4-FFF2-40B4-BE49-F238E27FC236}">
                <a16:creationId xmlns:a16="http://schemas.microsoft.com/office/drawing/2014/main" id="{169FA7F8-3BFD-E7D4-0B2B-AF61B1C6BA42}"/>
              </a:ext>
            </a:extLst>
          </p:cNvPr>
          <p:cNvPicPr>
            <a:picLocks noChangeAspect="1"/>
          </p:cNvPicPr>
          <p:nvPr/>
        </p:nvPicPr>
        <p:blipFill>
          <a:blip r:embed="rId2"/>
          <a:stretch>
            <a:fillRect/>
          </a:stretch>
        </p:blipFill>
        <p:spPr>
          <a:xfrm>
            <a:off x="278373" y="2038965"/>
            <a:ext cx="4861847" cy="2021758"/>
          </a:xfrm>
          <a:prstGeom prst="rect">
            <a:avLst/>
          </a:prstGeom>
        </p:spPr>
      </p:pic>
      <p:pic>
        <p:nvPicPr>
          <p:cNvPr id="11" name="Picture 10">
            <a:extLst>
              <a:ext uri="{FF2B5EF4-FFF2-40B4-BE49-F238E27FC236}">
                <a16:creationId xmlns:a16="http://schemas.microsoft.com/office/drawing/2014/main" id="{9A90E553-934E-B41F-755E-CCEC79A2B070}"/>
              </a:ext>
            </a:extLst>
          </p:cNvPr>
          <p:cNvPicPr>
            <a:picLocks noChangeAspect="1"/>
          </p:cNvPicPr>
          <p:nvPr/>
        </p:nvPicPr>
        <p:blipFill>
          <a:blip r:embed="rId3"/>
          <a:stretch>
            <a:fillRect/>
          </a:stretch>
        </p:blipFill>
        <p:spPr>
          <a:xfrm>
            <a:off x="6096000" y="2038965"/>
            <a:ext cx="5439492" cy="2021758"/>
          </a:xfrm>
          <a:prstGeom prst="rect">
            <a:avLst/>
          </a:prstGeom>
        </p:spPr>
      </p:pic>
      <p:pic>
        <p:nvPicPr>
          <p:cNvPr id="13" name="Picture 12">
            <a:extLst>
              <a:ext uri="{FF2B5EF4-FFF2-40B4-BE49-F238E27FC236}">
                <a16:creationId xmlns:a16="http://schemas.microsoft.com/office/drawing/2014/main" id="{0F1FDEE9-134C-4A15-CB11-06E5087A8C06}"/>
              </a:ext>
            </a:extLst>
          </p:cNvPr>
          <p:cNvPicPr>
            <a:picLocks noChangeAspect="1"/>
          </p:cNvPicPr>
          <p:nvPr/>
        </p:nvPicPr>
        <p:blipFill>
          <a:blip r:embed="rId4"/>
          <a:stretch>
            <a:fillRect/>
          </a:stretch>
        </p:blipFill>
        <p:spPr>
          <a:xfrm>
            <a:off x="366865" y="4362327"/>
            <a:ext cx="4845759" cy="1841827"/>
          </a:xfrm>
          <a:prstGeom prst="rect">
            <a:avLst/>
          </a:prstGeom>
        </p:spPr>
      </p:pic>
      <p:sp>
        <p:nvSpPr>
          <p:cNvPr id="14" name="Arrow: Right 13">
            <a:extLst>
              <a:ext uri="{FF2B5EF4-FFF2-40B4-BE49-F238E27FC236}">
                <a16:creationId xmlns:a16="http://schemas.microsoft.com/office/drawing/2014/main" id="{3427E432-7AA6-F5B8-DC46-C75CDBD5E3DE}"/>
              </a:ext>
            </a:extLst>
          </p:cNvPr>
          <p:cNvSpPr/>
          <p:nvPr/>
        </p:nvSpPr>
        <p:spPr>
          <a:xfrm>
            <a:off x="983225" y="3485536"/>
            <a:ext cx="275304" cy="167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C9D4230-2EF7-1767-23D9-D009A044B21D}"/>
              </a:ext>
            </a:extLst>
          </p:cNvPr>
          <p:cNvPicPr>
            <a:picLocks noChangeAspect="1"/>
          </p:cNvPicPr>
          <p:nvPr/>
        </p:nvPicPr>
        <p:blipFill>
          <a:blip r:embed="rId5"/>
          <a:stretch>
            <a:fillRect/>
          </a:stretch>
        </p:blipFill>
        <p:spPr>
          <a:xfrm>
            <a:off x="7336667" y="3485536"/>
            <a:ext cx="304826" cy="219475"/>
          </a:xfrm>
          <a:prstGeom prst="rect">
            <a:avLst/>
          </a:prstGeom>
        </p:spPr>
      </p:pic>
      <p:pic>
        <p:nvPicPr>
          <p:cNvPr id="18" name="Picture 17">
            <a:extLst>
              <a:ext uri="{FF2B5EF4-FFF2-40B4-BE49-F238E27FC236}">
                <a16:creationId xmlns:a16="http://schemas.microsoft.com/office/drawing/2014/main" id="{1909E5A0-C2B7-B221-D4A5-D0EE94C53743}"/>
              </a:ext>
            </a:extLst>
          </p:cNvPr>
          <p:cNvPicPr>
            <a:picLocks noChangeAspect="1"/>
          </p:cNvPicPr>
          <p:nvPr/>
        </p:nvPicPr>
        <p:blipFill>
          <a:blip r:embed="rId5"/>
          <a:stretch>
            <a:fillRect/>
          </a:stretch>
        </p:blipFill>
        <p:spPr>
          <a:xfrm>
            <a:off x="1401083" y="5649507"/>
            <a:ext cx="304826" cy="219475"/>
          </a:xfrm>
          <a:prstGeom prst="rect">
            <a:avLst/>
          </a:prstGeom>
        </p:spPr>
      </p:pic>
      <p:pic>
        <p:nvPicPr>
          <p:cNvPr id="22" name="Picture 21">
            <a:extLst>
              <a:ext uri="{FF2B5EF4-FFF2-40B4-BE49-F238E27FC236}">
                <a16:creationId xmlns:a16="http://schemas.microsoft.com/office/drawing/2014/main" id="{F98764B3-2259-6183-CB6C-C6C14FBC8218}"/>
              </a:ext>
            </a:extLst>
          </p:cNvPr>
          <p:cNvPicPr>
            <a:picLocks noChangeAspect="1"/>
          </p:cNvPicPr>
          <p:nvPr/>
        </p:nvPicPr>
        <p:blipFill>
          <a:blip r:embed="rId6"/>
          <a:stretch>
            <a:fillRect/>
          </a:stretch>
        </p:blipFill>
        <p:spPr>
          <a:xfrm>
            <a:off x="6096000" y="4362327"/>
            <a:ext cx="4483969" cy="1841826"/>
          </a:xfrm>
          <a:prstGeom prst="rect">
            <a:avLst/>
          </a:prstGeom>
        </p:spPr>
      </p:pic>
      <p:pic>
        <p:nvPicPr>
          <p:cNvPr id="20" name="Picture 19">
            <a:extLst>
              <a:ext uri="{FF2B5EF4-FFF2-40B4-BE49-F238E27FC236}">
                <a16:creationId xmlns:a16="http://schemas.microsoft.com/office/drawing/2014/main" id="{18287B30-2B35-A875-C3C4-0282FF28B995}"/>
              </a:ext>
            </a:extLst>
          </p:cNvPr>
          <p:cNvPicPr>
            <a:picLocks noChangeAspect="1"/>
          </p:cNvPicPr>
          <p:nvPr/>
        </p:nvPicPr>
        <p:blipFill>
          <a:blip r:embed="rId5"/>
          <a:stretch>
            <a:fillRect/>
          </a:stretch>
        </p:blipFill>
        <p:spPr>
          <a:xfrm>
            <a:off x="6753192" y="5666714"/>
            <a:ext cx="304826" cy="219475"/>
          </a:xfrm>
          <a:prstGeom prst="rect">
            <a:avLst/>
          </a:prstGeom>
        </p:spPr>
      </p:pic>
      <p:pic>
        <p:nvPicPr>
          <p:cNvPr id="25" name="Picture 24">
            <a:extLst>
              <a:ext uri="{FF2B5EF4-FFF2-40B4-BE49-F238E27FC236}">
                <a16:creationId xmlns:a16="http://schemas.microsoft.com/office/drawing/2014/main" id="{4B335858-57A1-1ACA-0805-620D45469278}"/>
              </a:ext>
            </a:extLst>
          </p:cNvPr>
          <p:cNvPicPr>
            <a:picLocks noChangeAspect="1"/>
          </p:cNvPicPr>
          <p:nvPr/>
        </p:nvPicPr>
        <p:blipFill>
          <a:blip r:embed="rId7"/>
          <a:stretch>
            <a:fillRect/>
          </a:stretch>
        </p:blipFill>
        <p:spPr>
          <a:xfrm>
            <a:off x="5041301" y="3208143"/>
            <a:ext cx="1054699" cy="774259"/>
          </a:xfrm>
          <a:prstGeom prst="rect">
            <a:avLst/>
          </a:prstGeom>
        </p:spPr>
      </p:pic>
      <p:sp>
        <p:nvSpPr>
          <p:cNvPr id="26" name="TextBox 25">
            <a:extLst>
              <a:ext uri="{FF2B5EF4-FFF2-40B4-BE49-F238E27FC236}">
                <a16:creationId xmlns:a16="http://schemas.microsoft.com/office/drawing/2014/main" id="{5B444C58-6E0C-9CD9-6EEB-84507C60E593}"/>
              </a:ext>
            </a:extLst>
          </p:cNvPr>
          <p:cNvSpPr txBox="1"/>
          <p:nvPr/>
        </p:nvSpPr>
        <p:spPr>
          <a:xfrm>
            <a:off x="5212624" y="5283240"/>
            <a:ext cx="883376" cy="923330"/>
          </a:xfrm>
          <a:prstGeom prst="rect">
            <a:avLst/>
          </a:prstGeom>
          <a:noFill/>
        </p:spPr>
        <p:txBody>
          <a:bodyPr wrap="square" rtlCol="0">
            <a:spAutoFit/>
          </a:bodyPr>
          <a:lstStyle/>
          <a:p>
            <a:r>
              <a:rPr lang="en-US" dirty="0"/>
              <a:t>7% Road Test</a:t>
            </a:r>
          </a:p>
        </p:txBody>
      </p:sp>
      <p:sp>
        <p:nvSpPr>
          <p:cNvPr id="27" name="TextBox 26">
            <a:extLst>
              <a:ext uri="{FF2B5EF4-FFF2-40B4-BE49-F238E27FC236}">
                <a16:creationId xmlns:a16="http://schemas.microsoft.com/office/drawing/2014/main" id="{A8678EFE-5F52-17EE-FE2B-473FC5C1900A}"/>
              </a:ext>
            </a:extLst>
          </p:cNvPr>
          <p:cNvSpPr txBox="1"/>
          <p:nvPr/>
        </p:nvSpPr>
        <p:spPr>
          <a:xfrm>
            <a:off x="10707329" y="5343548"/>
            <a:ext cx="1117806" cy="646331"/>
          </a:xfrm>
          <a:prstGeom prst="rect">
            <a:avLst/>
          </a:prstGeom>
          <a:noFill/>
        </p:spPr>
        <p:txBody>
          <a:bodyPr wrap="square" rtlCol="0">
            <a:spAutoFit/>
          </a:bodyPr>
          <a:lstStyle/>
          <a:p>
            <a:r>
              <a:rPr lang="en-US" dirty="0"/>
              <a:t>6% No Driving</a:t>
            </a:r>
          </a:p>
        </p:txBody>
      </p:sp>
      <p:sp>
        <p:nvSpPr>
          <p:cNvPr id="28" name="TextBox 27">
            <a:extLst>
              <a:ext uri="{FF2B5EF4-FFF2-40B4-BE49-F238E27FC236}">
                <a16:creationId xmlns:a16="http://schemas.microsoft.com/office/drawing/2014/main" id="{4AEFDB78-1586-98FE-F489-CB9A5BA12BC9}"/>
              </a:ext>
            </a:extLst>
          </p:cNvPr>
          <p:cNvSpPr txBox="1"/>
          <p:nvPr/>
        </p:nvSpPr>
        <p:spPr>
          <a:xfrm>
            <a:off x="10868956" y="2373854"/>
            <a:ext cx="1333072" cy="646331"/>
          </a:xfrm>
          <a:prstGeom prst="rect">
            <a:avLst/>
          </a:prstGeom>
          <a:noFill/>
        </p:spPr>
        <p:txBody>
          <a:bodyPr wrap="square" rtlCol="0">
            <a:spAutoFit/>
          </a:bodyPr>
          <a:lstStyle/>
          <a:p>
            <a:r>
              <a:rPr lang="en-US" dirty="0"/>
              <a:t>9% Restriction</a:t>
            </a:r>
          </a:p>
        </p:txBody>
      </p:sp>
    </p:spTree>
    <p:extLst>
      <p:ext uri="{BB962C8B-B14F-4D97-AF65-F5344CB8AC3E}">
        <p14:creationId xmlns:p14="http://schemas.microsoft.com/office/powerpoint/2010/main" val="129851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A40A-ADBC-F6CB-FB87-25BCC74A5647}"/>
              </a:ext>
            </a:extLst>
          </p:cNvPr>
          <p:cNvSpPr>
            <a:spLocks noGrp="1"/>
          </p:cNvSpPr>
          <p:nvPr>
            <p:ph type="title"/>
          </p:nvPr>
        </p:nvSpPr>
        <p:spPr/>
        <p:txBody>
          <a:bodyPr/>
          <a:lstStyle/>
          <a:p>
            <a:r>
              <a:rPr lang="en-US" dirty="0"/>
              <a:t>Outcomes – BMV Actions (Dementia)</a:t>
            </a:r>
          </a:p>
        </p:txBody>
      </p:sp>
      <p:pic>
        <p:nvPicPr>
          <p:cNvPr id="4" name="Picture 3">
            <a:extLst>
              <a:ext uri="{FF2B5EF4-FFF2-40B4-BE49-F238E27FC236}">
                <a16:creationId xmlns:a16="http://schemas.microsoft.com/office/drawing/2014/main" id="{08D48949-7850-CE6F-1E4E-D95AAB484428}"/>
              </a:ext>
            </a:extLst>
          </p:cNvPr>
          <p:cNvPicPr>
            <a:picLocks noChangeAspect="1"/>
          </p:cNvPicPr>
          <p:nvPr/>
        </p:nvPicPr>
        <p:blipFill>
          <a:blip r:embed="rId2"/>
          <a:stretch>
            <a:fillRect/>
          </a:stretch>
        </p:blipFill>
        <p:spPr>
          <a:xfrm>
            <a:off x="654088" y="2231614"/>
            <a:ext cx="5472392" cy="1770113"/>
          </a:xfrm>
          <a:prstGeom prst="rect">
            <a:avLst/>
          </a:prstGeom>
        </p:spPr>
      </p:pic>
      <p:pic>
        <p:nvPicPr>
          <p:cNvPr id="6" name="Picture 5">
            <a:extLst>
              <a:ext uri="{FF2B5EF4-FFF2-40B4-BE49-F238E27FC236}">
                <a16:creationId xmlns:a16="http://schemas.microsoft.com/office/drawing/2014/main" id="{D984B4CA-B822-991F-346B-2C92091CF9BD}"/>
              </a:ext>
            </a:extLst>
          </p:cNvPr>
          <p:cNvPicPr>
            <a:picLocks noChangeAspect="1"/>
          </p:cNvPicPr>
          <p:nvPr/>
        </p:nvPicPr>
        <p:blipFill>
          <a:blip r:embed="rId3"/>
          <a:stretch>
            <a:fillRect/>
          </a:stretch>
        </p:blipFill>
        <p:spPr>
          <a:xfrm>
            <a:off x="6323866" y="2231614"/>
            <a:ext cx="5472392" cy="1770113"/>
          </a:xfrm>
          <a:prstGeom prst="rect">
            <a:avLst/>
          </a:prstGeom>
        </p:spPr>
      </p:pic>
      <p:pic>
        <p:nvPicPr>
          <p:cNvPr id="8" name="Picture 7">
            <a:extLst>
              <a:ext uri="{FF2B5EF4-FFF2-40B4-BE49-F238E27FC236}">
                <a16:creationId xmlns:a16="http://schemas.microsoft.com/office/drawing/2014/main" id="{6234ADD5-2E2C-D539-A12A-C0BA5EE4AFEA}"/>
              </a:ext>
            </a:extLst>
          </p:cNvPr>
          <p:cNvPicPr>
            <a:picLocks noChangeAspect="1"/>
          </p:cNvPicPr>
          <p:nvPr/>
        </p:nvPicPr>
        <p:blipFill>
          <a:blip r:embed="rId4"/>
          <a:stretch>
            <a:fillRect/>
          </a:stretch>
        </p:blipFill>
        <p:spPr>
          <a:xfrm>
            <a:off x="654091" y="4247533"/>
            <a:ext cx="5472389" cy="1770112"/>
          </a:xfrm>
          <a:prstGeom prst="rect">
            <a:avLst/>
          </a:prstGeom>
        </p:spPr>
      </p:pic>
      <p:pic>
        <p:nvPicPr>
          <p:cNvPr id="10" name="Picture 9">
            <a:extLst>
              <a:ext uri="{FF2B5EF4-FFF2-40B4-BE49-F238E27FC236}">
                <a16:creationId xmlns:a16="http://schemas.microsoft.com/office/drawing/2014/main" id="{999436B2-35F6-D079-C521-8AEE0DB12A63}"/>
              </a:ext>
            </a:extLst>
          </p:cNvPr>
          <p:cNvPicPr>
            <a:picLocks noChangeAspect="1"/>
          </p:cNvPicPr>
          <p:nvPr/>
        </p:nvPicPr>
        <p:blipFill>
          <a:blip r:embed="rId5"/>
          <a:stretch>
            <a:fillRect/>
          </a:stretch>
        </p:blipFill>
        <p:spPr>
          <a:xfrm>
            <a:off x="6323866" y="4247532"/>
            <a:ext cx="5472385" cy="1770111"/>
          </a:xfrm>
          <a:prstGeom prst="rect">
            <a:avLst/>
          </a:prstGeom>
        </p:spPr>
      </p:pic>
      <p:pic>
        <p:nvPicPr>
          <p:cNvPr id="12" name="Picture 11">
            <a:extLst>
              <a:ext uri="{FF2B5EF4-FFF2-40B4-BE49-F238E27FC236}">
                <a16:creationId xmlns:a16="http://schemas.microsoft.com/office/drawing/2014/main" id="{1DE5388C-57FB-7812-0C8D-DAA0C31CB7AF}"/>
              </a:ext>
            </a:extLst>
          </p:cNvPr>
          <p:cNvPicPr>
            <a:picLocks noChangeAspect="1"/>
          </p:cNvPicPr>
          <p:nvPr/>
        </p:nvPicPr>
        <p:blipFill>
          <a:blip r:embed="rId6"/>
          <a:stretch>
            <a:fillRect/>
          </a:stretch>
        </p:blipFill>
        <p:spPr>
          <a:xfrm>
            <a:off x="1097280" y="3429000"/>
            <a:ext cx="298730" cy="219475"/>
          </a:xfrm>
          <a:prstGeom prst="rect">
            <a:avLst/>
          </a:prstGeom>
        </p:spPr>
      </p:pic>
      <p:pic>
        <p:nvPicPr>
          <p:cNvPr id="14" name="Picture 13">
            <a:extLst>
              <a:ext uri="{FF2B5EF4-FFF2-40B4-BE49-F238E27FC236}">
                <a16:creationId xmlns:a16="http://schemas.microsoft.com/office/drawing/2014/main" id="{26128DC2-48AA-BB34-FF15-5E818E6B1AF9}"/>
              </a:ext>
            </a:extLst>
          </p:cNvPr>
          <p:cNvPicPr>
            <a:picLocks noChangeAspect="1"/>
          </p:cNvPicPr>
          <p:nvPr/>
        </p:nvPicPr>
        <p:blipFill>
          <a:blip r:embed="rId6"/>
          <a:stretch>
            <a:fillRect/>
          </a:stretch>
        </p:blipFill>
        <p:spPr>
          <a:xfrm>
            <a:off x="1097280" y="5423365"/>
            <a:ext cx="298730" cy="219475"/>
          </a:xfrm>
          <a:prstGeom prst="rect">
            <a:avLst/>
          </a:prstGeom>
        </p:spPr>
      </p:pic>
      <p:pic>
        <p:nvPicPr>
          <p:cNvPr id="16" name="Picture 15">
            <a:extLst>
              <a:ext uri="{FF2B5EF4-FFF2-40B4-BE49-F238E27FC236}">
                <a16:creationId xmlns:a16="http://schemas.microsoft.com/office/drawing/2014/main" id="{1D1C36E9-06C5-C9B0-4040-AC23D8F14198}"/>
              </a:ext>
            </a:extLst>
          </p:cNvPr>
          <p:cNvPicPr>
            <a:picLocks noChangeAspect="1"/>
          </p:cNvPicPr>
          <p:nvPr/>
        </p:nvPicPr>
        <p:blipFill>
          <a:blip r:embed="rId6"/>
          <a:stretch>
            <a:fillRect/>
          </a:stretch>
        </p:blipFill>
        <p:spPr>
          <a:xfrm>
            <a:off x="6733215" y="3428999"/>
            <a:ext cx="298730" cy="219475"/>
          </a:xfrm>
          <a:prstGeom prst="rect">
            <a:avLst/>
          </a:prstGeom>
        </p:spPr>
      </p:pic>
      <p:pic>
        <p:nvPicPr>
          <p:cNvPr id="18" name="Picture 17">
            <a:extLst>
              <a:ext uri="{FF2B5EF4-FFF2-40B4-BE49-F238E27FC236}">
                <a16:creationId xmlns:a16="http://schemas.microsoft.com/office/drawing/2014/main" id="{C4982168-A036-63EA-38BF-454262A97100}"/>
              </a:ext>
            </a:extLst>
          </p:cNvPr>
          <p:cNvPicPr>
            <a:picLocks noChangeAspect="1"/>
          </p:cNvPicPr>
          <p:nvPr/>
        </p:nvPicPr>
        <p:blipFill>
          <a:blip r:embed="rId6"/>
          <a:stretch>
            <a:fillRect/>
          </a:stretch>
        </p:blipFill>
        <p:spPr>
          <a:xfrm>
            <a:off x="6762712" y="5401241"/>
            <a:ext cx="298730" cy="219475"/>
          </a:xfrm>
          <a:prstGeom prst="rect">
            <a:avLst/>
          </a:prstGeom>
        </p:spPr>
      </p:pic>
      <p:sp>
        <p:nvSpPr>
          <p:cNvPr id="19" name="Oval 18">
            <a:extLst>
              <a:ext uri="{FF2B5EF4-FFF2-40B4-BE49-F238E27FC236}">
                <a16:creationId xmlns:a16="http://schemas.microsoft.com/office/drawing/2014/main" id="{2F8189AB-DD04-23A6-F60E-6A3F4CA875E0}"/>
              </a:ext>
            </a:extLst>
          </p:cNvPr>
          <p:cNvSpPr/>
          <p:nvPr/>
        </p:nvSpPr>
        <p:spPr>
          <a:xfrm>
            <a:off x="3923071" y="5361913"/>
            <a:ext cx="1160206" cy="340798"/>
          </a:xfrm>
          <a:prstGeom prst="ellipse">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56926CA-3BD1-54CD-C093-DBD5B04435B4}"/>
              </a:ext>
            </a:extLst>
          </p:cNvPr>
          <p:cNvPicPr>
            <a:picLocks noChangeAspect="1"/>
          </p:cNvPicPr>
          <p:nvPr/>
        </p:nvPicPr>
        <p:blipFill>
          <a:blip r:embed="rId7"/>
          <a:stretch>
            <a:fillRect/>
          </a:stretch>
        </p:blipFill>
        <p:spPr>
          <a:xfrm>
            <a:off x="9548744" y="5334178"/>
            <a:ext cx="1176630" cy="353599"/>
          </a:xfrm>
          <a:prstGeom prst="rect">
            <a:avLst/>
          </a:prstGeom>
        </p:spPr>
      </p:pic>
    </p:spTree>
    <p:extLst>
      <p:ext uri="{BB962C8B-B14F-4D97-AF65-F5344CB8AC3E}">
        <p14:creationId xmlns:p14="http://schemas.microsoft.com/office/powerpoint/2010/main" val="3479146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BD573-DD61-12BB-AAAF-038388BBE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064977-6BAC-70B2-D754-63C2426F6EB4}"/>
              </a:ext>
            </a:extLst>
          </p:cNvPr>
          <p:cNvSpPr>
            <a:spLocks noGrp="1"/>
          </p:cNvSpPr>
          <p:nvPr>
            <p:ph type="title"/>
          </p:nvPr>
        </p:nvSpPr>
        <p:spPr/>
        <p:txBody>
          <a:bodyPr>
            <a:normAutofit/>
          </a:bodyPr>
          <a:lstStyle/>
          <a:p>
            <a:r>
              <a:rPr lang="en-US" sz="4000" dirty="0"/>
              <a:t>What diagnoses are associated with higher…?</a:t>
            </a:r>
          </a:p>
        </p:txBody>
      </p:sp>
      <p:sp>
        <p:nvSpPr>
          <p:cNvPr id="4" name="Text Placeholder 3">
            <a:extLst>
              <a:ext uri="{FF2B5EF4-FFF2-40B4-BE49-F238E27FC236}">
                <a16:creationId xmlns:a16="http://schemas.microsoft.com/office/drawing/2014/main" id="{B18B0172-41DB-E934-5BD9-E5C989ECCCD2}"/>
              </a:ext>
            </a:extLst>
          </p:cNvPr>
          <p:cNvSpPr>
            <a:spLocks noGrp="1"/>
          </p:cNvSpPr>
          <p:nvPr>
            <p:ph type="body" idx="1"/>
          </p:nvPr>
        </p:nvSpPr>
        <p:spPr/>
        <p:txBody>
          <a:bodyPr/>
          <a:lstStyle/>
          <a:p>
            <a:r>
              <a:rPr lang="en-US" dirty="0"/>
              <a:t>Total Moving Violations</a:t>
            </a:r>
          </a:p>
        </p:txBody>
      </p:sp>
      <p:sp>
        <p:nvSpPr>
          <p:cNvPr id="5" name="Content Placeholder 4">
            <a:extLst>
              <a:ext uri="{FF2B5EF4-FFF2-40B4-BE49-F238E27FC236}">
                <a16:creationId xmlns:a16="http://schemas.microsoft.com/office/drawing/2014/main" id="{53CFEF0D-C7EF-6E8D-0C9E-2D419984F936}"/>
              </a:ext>
            </a:extLst>
          </p:cNvPr>
          <p:cNvSpPr>
            <a:spLocks noGrp="1"/>
          </p:cNvSpPr>
          <p:nvPr>
            <p:ph sz="half" idx="2"/>
          </p:nvPr>
        </p:nvSpPr>
        <p:spPr/>
        <p:txBody>
          <a:bodyPr/>
          <a:lstStyle/>
          <a:p>
            <a:pPr>
              <a:buFont typeface="Wingdings" panose="05000000000000000000" pitchFamily="2" charset="2"/>
              <a:buChar char="q"/>
            </a:pPr>
            <a:r>
              <a:rPr lang="en-US" dirty="0"/>
              <a:t> </a:t>
            </a:r>
            <a:r>
              <a:rPr lang="en-US" dirty="0">
                <a:solidFill>
                  <a:srgbClr val="C00000"/>
                </a:solidFill>
              </a:rPr>
              <a:t>Mental Health Condition (0.14***)</a:t>
            </a:r>
          </a:p>
          <a:p>
            <a:pPr>
              <a:buFont typeface="Wingdings" panose="05000000000000000000" pitchFamily="2" charset="2"/>
              <a:buChar char="q"/>
            </a:pPr>
            <a:r>
              <a:rPr lang="en-US" dirty="0">
                <a:solidFill>
                  <a:srgbClr val="C00000"/>
                </a:solidFill>
              </a:rPr>
              <a:t> Substance Use Disorder (0.14***)</a:t>
            </a:r>
          </a:p>
          <a:p>
            <a:pPr>
              <a:buFont typeface="Wingdings" panose="05000000000000000000" pitchFamily="2" charset="2"/>
              <a:buChar char="q"/>
            </a:pPr>
            <a:r>
              <a:rPr lang="en-US" dirty="0"/>
              <a:t> Prescription Medication / Opioid (0.06***)</a:t>
            </a:r>
          </a:p>
          <a:p>
            <a:pPr>
              <a:buFont typeface="Wingdings" panose="05000000000000000000" pitchFamily="2" charset="2"/>
              <a:buChar char="q"/>
            </a:pPr>
            <a:r>
              <a:rPr lang="en-US" dirty="0"/>
              <a:t> Seizure / Epilepsy (0.06***)</a:t>
            </a:r>
          </a:p>
          <a:p>
            <a:pPr marL="0" indent="0">
              <a:buNone/>
            </a:pPr>
            <a:endParaRPr lang="en-US" dirty="0"/>
          </a:p>
          <a:p>
            <a:pPr marL="0" indent="0">
              <a:buNone/>
            </a:pPr>
            <a:r>
              <a:rPr lang="en-US" i="1" dirty="0"/>
              <a:t>All others have either tiny positive correlations or negative correlations indicating fewer moving violations or crashes.</a:t>
            </a:r>
          </a:p>
        </p:txBody>
      </p:sp>
      <p:sp>
        <p:nvSpPr>
          <p:cNvPr id="6" name="Text Placeholder 5">
            <a:extLst>
              <a:ext uri="{FF2B5EF4-FFF2-40B4-BE49-F238E27FC236}">
                <a16:creationId xmlns:a16="http://schemas.microsoft.com/office/drawing/2014/main" id="{9ADC10D1-6E70-0EA5-A6EE-9B9D2CDC3218}"/>
              </a:ext>
            </a:extLst>
          </p:cNvPr>
          <p:cNvSpPr>
            <a:spLocks noGrp="1"/>
          </p:cNvSpPr>
          <p:nvPr>
            <p:ph type="body" sz="quarter" idx="3"/>
          </p:nvPr>
        </p:nvSpPr>
        <p:spPr/>
        <p:txBody>
          <a:bodyPr/>
          <a:lstStyle/>
          <a:p>
            <a:r>
              <a:rPr lang="en-US" dirty="0"/>
              <a:t>Total Crashes as driver</a:t>
            </a:r>
          </a:p>
        </p:txBody>
      </p:sp>
      <p:sp>
        <p:nvSpPr>
          <p:cNvPr id="7" name="Content Placeholder 6">
            <a:extLst>
              <a:ext uri="{FF2B5EF4-FFF2-40B4-BE49-F238E27FC236}">
                <a16:creationId xmlns:a16="http://schemas.microsoft.com/office/drawing/2014/main" id="{E6FABD3C-849E-0297-BE21-2407D103EDCC}"/>
              </a:ext>
            </a:extLst>
          </p:cNvPr>
          <p:cNvSpPr>
            <a:spLocks noGrp="1"/>
          </p:cNvSpPr>
          <p:nvPr>
            <p:ph sz="quarter" idx="4"/>
          </p:nvPr>
        </p:nvSpPr>
        <p:spPr/>
        <p:txBody>
          <a:bodyPr/>
          <a:lstStyle/>
          <a:p>
            <a:pPr>
              <a:buFont typeface="Wingdings" panose="05000000000000000000" pitchFamily="2" charset="2"/>
              <a:buChar char="q"/>
            </a:pPr>
            <a:r>
              <a:rPr lang="en-US" dirty="0"/>
              <a:t> </a:t>
            </a:r>
            <a:r>
              <a:rPr lang="en-US" dirty="0">
                <a:solidFill>
                  <a:srgbClr val="C00000"/>
                </a:solidFill>
              </a:rPr>
              <a:t>Hypoglycemia (0.09***)</a:t>
            </a:r>
          </a:p>
          <a:p>
            <a:pPr>
              <a:buFont typeface="Wingdings" panose="05000000000000000000" pitchFamily="2" charset="2"/>
              <a:buChar char="q"/>
            </a:pPr>
            <a:r>
              <a:rPr lang="en-US" dirty="0"/>
              <a:t> Substance Use Disorder (0.05***)</a:t>
            </a:r>
          </a:p>
          <a:p>
            <a:pPr>
              <a:buFont typeface="Wingdings" panose="05000000000000000000" pitchFamily="2" charset="2"/>
              <a:buChar char="q"/>
            </a:pPr>
            <a:r>
              <a:rPr lang="en-US" dirty="0"/>
              <a:t> Misc. Musculo-Neurological (0.05***)</a:t>
            </a:r>
          </a:p>
          <a:p>
            <a:pPr>
              <a:buFont typeface="Wingdings" panose="05000000000000000000" pitchFamily="2" charset="2"/>
              <a:buChar char="q"/>
            </a:pPr>
            <a:r>
              <a:rPr lang="en-US" dirty="0"/>
              <a:t> Sleep Apnea (0.04***)</a:t>
            </a:r>
          </a:p>
          <a:p>
            <a:pPr>
              <a:buFont typeface="Wingdings" panose="05000000000000000000" pitchFamily="2" charset="2"/>
              <a:buChar char="q"/>
            </a:pPr>
            <a:r>
              <a:rPr lang="en-US" dirty="0"/>
              <a:t> Stroke / Brain Injury (0.03***)</a:t>
            </a:r>
          </a:p>
          <a:p>
            <a:pPr>
              <a:buFont typeface="Wingdings" panose="05000000000000000000" pitchFamily="2" charset="2"/>
              <a:buChar char="q"/>
            </a:pPr>
            <a:r>
              <a:rPr lang="en-US" dirty="0"/>
              <a:t> Other Cardiac (0.03***)</a:t>
            </a:r>
          </a:p>
          <a:p>
            <a:pPr>
              <a:buFont typeface="Wingdings" panose="05000000000000000000" pitchFamily="2" charset="2"/>
              <a:buChar char="q"/>
            </a:pPr>
            <a:r>
              <a:rPr lang="en-US" dirty="0"/>
              <a:t> Dementia (0.02***)</a:t>
            </a:r>
          </a:p>
        </p:txBody>
      </p:sp>
    </p:spTree>
    <p:extLst>
      <p:ext uri="{BB962C8B-B14F-4D97-AF65-F5344CB8AC3E}">
        <p14:creationId xmlns:p14="http://schemas.microsoft.com/office/powerpoint/2010/main" val="1720564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F93AA-574F-DFD9-4139-FB357F9A6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91D6C-8270-A36C-3F63-D35011194378}"/>
              </a:ext>
            </a:extLst>
          </p:cNvPr>
          <p:cNvSpPr>
            <a:spLocks noGrp="1"/>
          </p:cNvSpPr>
          <p:nvPr>
            <p:ph type="title"/>
          </p:nvPr>
        </p:nvSpPr>
        <p:spPr/>
        <p:txBody>
          <a:bodyPr>
            <a:normAutofit/>
          </a:bodyPr>
          <a:lstStyle/>
          <a:p>
            <a:r>
              <a:rPr lang="en-US" sz="4000" dirty="0"/>
              <a:t>What FAP ratings are associated with higher…?</a:t>
            </a:r>
          </a:p>
        </p:txBody>
      </p:sp>
      <p:sp>
        <p:nvSpPr>
          <p:cNvPr id="4" name="Text Placeholder 3">
            <a:extLst>
              <a:ext uri="{FF2B5EF4-FFF2-40B4-BE49-F238E27FC236}">
                <a16:creationId xmlns:a16="http://schemas.microsoft.com/office/drawing/2014/main" id="{26C4F366-23F2-B56B-FDD4-70A288473853}"/>
              </a:ext>
            </a:extLst>
          </p:cNvPr>
          <p:cNvSpPr>
            <a:spLocks noGrp="1"/>
          </p:cNvSpPr>
          <p:nvPr>
            <p:ph type="body" idx="1"/>
          </p:nvPr>
        </p:nvSpPr>
        <p:spPr/>
        <p:txBody>
          <a:bodyPr/>
          <a:lstStyle/>
          <a:p>
            <a:r>
              <a:rPr lang="en-US" dirty="0"/>
              <a:t>Total Moving Violations</a:t>
            </a:r>
          </a:p>
        </p:txBody>
      </p:sp>
      <p:sp>
        <p:nvSpPr>
          <p:cNvPr id="5" name="Content Placeholder 4">
            <a:extLst>
              <a:ext uri="{FF2B5EF4-FFF2-40B4-BE49-F238E27FC236}">
                <a16:creationId xmlns:a16="http://schemas.microsoft.com/office/drawing/2014/main" id="{C4DEB3B3-CEC8-D5D6-D748-EE983B9F98A4}"/>
              </a:ext>
            </a:extLst>
          </p:cNvPr>
          <p:cNvSpPr>
            <a:spLocks noGrp="1"/>
          </p:cNvSpPr>
          <p:nvPr>
            <p:ph sz="half" idx="2"/>
          </p:nvPr>
        </p:nvSpPr>
        <p:spPr/>
        <p:txBody>
          <a:bodyPr/>
          <a:lstStyle/>
          <a:p>
            <a:pPr>
              <a:buFont typeface="Wingdings" panose="05000000000000000000" pitchFamily="2" charset="2"/>
              <a:buChar char="q"/>
            </a:pPr>
            <a:r>
              <a:rPr lang="en-US" dirty="0"/>
              <a:t> </a:t>
            </a:r>
            <a:r>
              <a:rPr lang="en-US" dirty="0">
                <a:solidFill>
                  <a:srgbClr val="C00000"/>
                </a:solidFill>
              </a:rPr>
              <a:t>FAP 3a (0.04***)</a:t>
            </a:r>
          </a:p>
          <a:p>
            <a:pPr marL="0" indent="0">
              <a:buNone/>
            </a:pPr>
            <a:endParaRPr lang="en-US" dirty="0"/>
          </a:p>
        </p:txBody>
      </p:sp>
      <p:sp>
        <p:nvSpPr>
          <p:cNvPr id="6" name="Text Placeholder 5">
            <a:extLst>
              <a:ext uri="{FF2B5EF4-FFF2-40B4-BE49-F238E27FC236}">
                <a16:creationId xmlns:a16="http://schemas.microsoft.com/office/drawing/2014/main" id="{8CB12ADC-1B96-59F2-B709-36F17971541B}"/>
              </a:ext>
            </a:extLst>
          </p:cNvPr>
          <p:cNvSpPr>
            <a:spLocks noGrp="1"/>
          </p:cNvSpPr>
          <p:nvPr>
            <p:ph type="body" sz="quarter" idx="3"/>
          </p:nvPr>
        </p:nvSpPr>
        <p:spPr/>
        <p:txBody>
          <a:bodyPr/>
          <a:lstStyle/>
          <a:p>
            <a:r>
              <a:rPr lang="en-US" dirty="0"/>
              <a:t>Total Crashes as driver</a:t>
            </a:r>
          </a:p>
        </p:txBody>
      </p:sp>
      <p:sp>
        <p:nvSpPr>
          <p:cNvPr id="7" name="Content Placeholder 6">
            <a:extLst>
              <a:ext uri="{FF2B5EF4-FFF2-40B4-BE49-F238E27FC236}">
                <a16:creationId xmlns:a16="http://schemas.microsoft.com/office/drawing/2014/main" id="{FC60A622-F016-354D-5B24-65E19D7D1127}"/>
              </a:ext>
            </a:extLst>
          </p:cNvPr>
          <p:cNvSpPr>
            <a:spLocks noGrp="1"/>
          </p:cNvSpPr>
          <p:nvPr>
            <p:ph sz="quarter" idx="4"/>
          </p:nvPr>
        </p:nvSpPr>
        <p:spPr/>
        <p:txBody>
          <a:bodyPr/>
          <a:lstStyle/>
          <a:p>
            <a:pPr>
              <a:buFont typeface="Wingdings" panose="05000000000000000000" pitchFamily="2" charset="2"/>
              <a:buChar char="q"/>
            </a:pPr>
            <a:r>
              <a:rPr lang="en-US" dirty="0"/>
              <a:t> </a:t>
            </a:r>
            <a:r>
              <a:rPr lang="en-US" dirty="0">
                <a:solidFill>
                  <a:srgbClr val="C00000"/>
                </a:solidFill>
              </a:rPr>
              <a:t>FAP 3b (0.05***)</a:t>
            </a:r>
          </a:p>
          <a:p>
            <a:pPr>
              <a:buFont typeface="Wingdings" panose="05000000000000000000" pitchFamily="2" charset="2"/>
              <a:buChar char="q"/>
            </a:pPr>
            <a:r>
              <a:rPr lang="en-US" dirty="0"/>
              <a:t> FAP 3c (0.04***)</a:t>
            </a:r>
          </a:p>
        </p:txBody>
      </p:sp>
      <p:sp>
        <p:nvSpPr>
          <p:cNvPr id="3" name="TextBox 2">
            <a:extLst>
              <a:ext uri="{FF2B5EF4-FFF2-40B4-BE49-F238E27FC236}">
                <a16:creationId xmlns:a16="http://schemas.microsoft.com/office/drawing/2014/main" id="{BE19CFCA-0C60-1951-BCA4-A25ABBF051B1}"/>
              </a:ext>
            </a:extLst>
          </p:cNvPr>
          <p:cNvSpPr txBox="1"/>
          <p:nvPr/>
        </p:nvSpPr>
        <p:spPr>
          <a:xfrm>
            <a:off x="913504" y="3648635"/>
            <a:ext cx="10877774" cy="2462213"/>
          </a:xfrm>
          <a:prstGeom prst="rect">
            <a:avLst/>
          </a:prstGeom>
          <a:noFill/>
        </p:spPr>
        <p:txBody>
          <a:bodyPr wrap="square" rtlCol="0">
            <a:spAutoFit/>
          </a:bodyPr>
          <a:lstStyle/>
          <a:p>
            <a:r>
              <a:rPr lang="en-US" sz="2200" dirty="0"/>
              <a:t>This comparison is interesting in what it doesn’t show. The only FAP rating associated with higher number of moving violations is 3a. Might this mean that persons are identified for medical review pursuant to moving violations earlier in their disease course? Possibly. </a:t>
            </a:r>
          </a:p>
          <a:p>
            <a:endParaRPr lang="en-US" sz="2200" dirty="0"/>
          </a:p>
          <a:p>
            <a:r>
              <a:rPr lang="en-US" sz="2200" dirty="0"/>
              <a:t>In contrast, higher severity FAP ratings are associated with number of crashes. Could impairments from the associated medical conditions be contributing to more frequent crashes? We cannot know this for sure in our data, but it is an interesting thought. </a:t>
            </a:r>
          </a:p>
        </p:txBody>
      </p:sp>
    </p:spTree>
    <p:extLst>
      <p:ext uri="{BB962C8B-B14F-4D97-AF65-F5344CB8AC3E}">
        <p14:creationId xmlns:p14="http://schemas.microsoft.com/office/powerpoint/2010/main" val="2830899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C1CD4-D0D6-FCE5-111D-85EE85091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5BB3AD-B1C4-C254-0521-07C8D813BB5B}"/>
              </a:ext>
            </a:extLst>
          </p:cNvPr>
          <p:cNvSpPr>
            <a:spLocks noGrp="1"/>
          </p:cNvSpPr>
          <p:nvPr>
            <p:ph type="title"/>
          </p:nvPr>
        </p:nvSpPr>
        <p:spPr/>
        <p:txBody>
          <a:bodyPr/>
          <a:lstStyle/>
          <a:p>
            <a:r>
              <a:rPr lang="en-US" dirty="0"/>
              <a:t>Safety Metrics</a:t>
            </a:r>
          </a:p>
        </p:txBody>
      </p:sp>
      <p:sp>
        <p:nvSpPr>
          <p:cNvPr id="3" name="Content Placeholder 2">
            <a:extLst>
              <a:ext uri="{FF2B5EF4-FFF2-40B4-BE49-F238E27FC236}">
                <a16:creationId xmlns:a16="http://schemas.microsoft.com/office/drawing/2014/main" id="{AA8FC8DC-B607-B4DF-DC00-6C085FB86047}"/>
              </a:ext>
            </a:extLst>
          </p:cNvPr>
          <p:cNvSpPr>
            <a:spLocks noGrp="1"/>
          </p:cNvSpPr>
          <p:nvPr>
            <p:ph idx="1"/>
          </p:nvPr>
        </p:nvSpPr>
        <p:spPr/>
        <p:txBody>
          <a:bodyPr/>
          <a:lstStyle/>
          <a:p>
            <a:pPr marL="0" indent="0">
              <a:buNone/>
            </a:pPr>
            <a:r>
              <a:rPr lang="en-US" dirty="0">
                <a:highlight>
                  <a:srgbClr val="00FFFF"/>
                </a:highlight>
              </a:rPr>
              <a:t>Crash-Related:</a:t>
            </a:r>
          </a:p>
          <a:p>
            <a:pPr marL="457200" indent="-457200">
              <a:buFont typeface="+mj-lt"/>
              <a:buAutoNum type="arabicPeriod"/>
            </a:pPr>
            <a:r>
              <a:rPr lang="en-US" dirty="0"/>
              <a:t>Number of Crashes as a Driver during Pre- vs. Post-Evaluation Periods</a:t>
            </a:r>
          </a:p>
          <a:p>
            <a:pPr marL="457200" indent="-457200">
              <a:buFont typeface="+mj-lt"/>
              <a:buAutoNum type="arabicPeriod"/>
            </a:pPr>
            <a:r>
              <a:rPr lang="en-US" dirty="0"/>
              <a:t>Sum of Crash Safety Impact Ratings during Pre- vs. Post-Evaluation Periods  </a:t>
            </a:r>
          </a:p>
          <a:p>
            <a:pPr marL="457200" indent="-457200">
              <a:buFont typeface="+mj-lt"/>
              <a:buAutoNum type="arabicPeriod"/>
            </a:pPr>
            <a:r>
              <a:rPr lang="en-US" dirty="0"/>
              <a:t>Number Crashes x Safety Impact Sum during Pre- vs. Post-Evaluation Periods</a:t>
            </a:r>
          </a:p>
          <a:p>
            <a:pPr marL="0" indent="0">
              <a:buNone/>
            </a:pPr>
            <a:endParaRPr lang="en-US" dirty="0"/>
          </a:p>
          <a:p>
            <a:pPr marL="0" indent="0">
              <a:buNone/>
            </a:pPr>
            <a:r>
              <a:rPr lang="en-US" dirty="0">
                <a:highlight>
                  <a:srgbClr val="00FF00"/>
                </a:highlight>
              </a:rPr>
              <a:t>Moving Violation Related </a:t>
            </a:r>
            <a:r>
              <a:rPr lang="en-US" dirty="0"/>
              <a:t>(corrected for enforcement differences over time):</a:t>
            </a:r>
          </a:p>
          <a:p>
            <a:pPr marL="457200" indent="-457200">
              <a:buFont typeface="+mj-lt"/>
              <a:buAutoNum type="arabicPeriod"/>
            </a:pPr>
            <a:r>
              <a:rPr lang="en-US" dirty="0"/>
              <a:t>Number of MVs during Pre- vs. Post-Evaluation Periods</a:t>
            </a:r>
          </a:p>
          <a:p>
            <a:pPr marL="457200" indent="-457200">
              <a:buFont typeface="+mj-lt"/>
              <a:buAutoNum type="arabicPeriod"/>
            </a:pPr>
            <a:r>
              <a:rPr lang="en-US" dirty="0"/>
              <a:t>Sum of Demerit Points from these MVs during Pre- vs. Post-Evaluation Periods</a:t>
            </a:r>
          </a:p>
          <a:p>
            <a:pPr marL="457200" indent="-457200">
              <a:buFont typeface="+mj-lt"/>
              <a:buAutoNum type="arabicPeriod"/>
            </a:pPr>
            <a:r>
              <a:rPr lang="en-US" dirty="0"/>
              <a:t>Number of MVs x Demerit Points during Pre- vs. Post-Evaluation Periods</a:t>
            </a:r>
          </a:p>
          <a:p>
            <a:endParaRPr lang="en-US" dirty="0"/>
          </a:p>
        </p:txBody>
      </p:sp>
      <p:pic>
        <p:nvPicPr>
          <p:cNvPr id="4" name="Picture 3">
            <a:extLst>
              <a:ext uri="{FF2B5EF4-FFF2-40B4-BE49-F238E27FC236}">
                <a16:creationId xmlns:a16="http://schemas.microsoft.com/office/drawing/2014/main" id="{CC4F55B4-9883-D906-D50F-1E28A8C803C0}"/>
              </a:ext>
            </a:extLst>
          </p:cNvPr>
          <p:cNvPicPr>
            <a:picLocks noChangeAspect="1"/>
          </p:cNvPicPr>
          <p:nvPr/>
        </p:nvPicPr>
        <p:blipFill>
          <a:blip r:embed="rId2"/>
          <a:stretch>
            <a:fillRect/>
          </a:stretch>
        </p:blipFill>
        <p:spPr>
          <a:xfrm>
            <a:off x="9605175" y="2224377"/>
            <a:ext cx="2141552" cy="1204623"/>
          </a:xfrm>
          <a:prstGeom prst="rect">
            <a:avLst/>
          </a:prstGeom>
        </p:spPr>
      </p:pic>
      <p:pic>
        <p:nvPicPr>
          <p:cNvPr id="5" name="Picture 4">
            <a:extLst>
              <a:ext uri="{FF2B5EF4-FFF2-40B4-BE49-F238E27FC236}">
                <a16:creationId xmlns:a16="http://schemas.microsoft.com/office/drawing/2014/main" id="{1FC2C481-2141-4EB3-E167-542DCB679FF4}"/>
              </a:ext>
            </a:extLst>
          </p:cNvPr>
          <p:cNvPicPr>
            <a:picLocks noChangeAspect="1"/>
          </p:cNvPicPr>
          <p:nvPr/>
        </p:nvPicPr>
        <p:blipFill>
          <a:blip r:embed="rId3"/>
          <a:stretch>
            <a:fillRect/>
          </a:stretch>
        </p:blipFill>
        <p:spPr>
          <a:xfrm>
            <a:off x="10008042" y="4416949"/>
            <a:ext cx="1738685" cy="1304014"/>
          </a:xfrm>
          <a:prstGeom prst="rect">
            <a:avLst/>
          </a:prstGeom>
        </p:spPr>
      </p:pic>
    </p:spTree>
    <p:extLst>
      <p:ext uri="{BB962C8B-B14F-4D97-AF65-F5344CB8AC3E}">
        <p14:creationId xmlns:p14="http://schemas.microsoft.com/office/powerpoint/2010/main" val="673724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9ABA-391E-61F2-A708-5032FE27C814}"/>
              </a:ext>
            </a:extLst>
          </p:cNvPr>
          <p:cNvSpPr>
            <a:spLocks noGrp="1"/>
          </p:cNvSpPr>
          <p:nvPr>
            <p:ph type="title"/>
          </p:nvPr>
        </p:nvSpPr>
        <p:spPr/>
        <p:txBody>
          <a:bodyPr/>
          <a:lstStyle/>
          <a:p>
            <a:r>
              <a:rPr lang="en-US" dirty="0"/>
              <a:t>The State Licenses &amp; De-Licenses…</a:t>
            </a:r>
          </a:p>
        </p:txBody>
      </p:sp>
      <p:sp>
        <p:nvSpPr>
          <p:cNvPr id="3" name="Content Placeholder 2">
            <a:extLst>
              <a:ext uri="{FF2B5EF4-FFF2-40B4-BE49-F238E27FC236}">
                <a16:creationId xmlns:a16="http://schemas.microsoft.com/office/drawing/2014/main" id="{7F7AFF14-24F1-2E43-E89C-64887099B257}"/>
              </a:ext>
            </a:extLst>
          </p:cNvPr>
          <p:cNvSpPr>
            <a:spLocks noGrp="1"/>
          </p:cNvSpPr>
          <p:nvPr>
            <p:ph idx="1"/>
          </p:nvPr>
        </p:nvSpPr>
        <p:spPr>
          <a:xfrm>
            <a:off x="1097280" y="1845734"/>
            <a:ext cx="7397791" cy="4023360"/>
          </a:xfrm>
        </p:spPr>
        <p:txBody>
          <a:bodyPr>
            <a:normAutofit/>
          </a:bodyPr>
          <a:lstStyle/>
          <a:p>
            <a:pPr algn="ctr"/>
            <a:r>
              <a:rPr lang="en-US" sz="4000" dirty="0"/>
              <a:t>“The Secretary of State is authorized to suspend your license upon receipt of a written adverse report of your driving from a law enforcement officer or other member of the public.”</a:t>
            </a:r>
          </a:p>
          <a:p>
            <a:pPr algn="r"/>
            <a:r>
              <a:rPr lang="en-US" dirty="0"/>
              <a:t>https://www.maine.gov/sos/bmv/licenses/motoristhandbook.pdf</a:t>
            </a:r>
          </a:p>
          <a:p>
            <a:endParaRPr lang="en-US" dirty="0"/>
          </a:p>
        </p:txBody>
      </p:sp>
      <p:sp>
        <p:nvSpPr>
          <p:cNvPr id="4" name="TextBox 3">
            <a:extLst>
              <a:ext uri="{FF2B5EF4-FFF2-40B4-BE49-F238E27FC236}">
                <a16:creationId xmlns:a16="http://schemas.microsoft.com/office/drawing/2014/main" id="{38DD8AF1-F53D-84BF-A9D2-2864BD52A749}"/>
              </a:ext>
            </a:extLst>
          </p:cNvPr>
          <p:cNvSpPr txBox="1"/>
          <p:nvPr/>
        </p:nvSpPr>
        <p:spPr>
          <a:xfrm>
            <a:off x="8544232" y="4163564"/>
            <a:ext cx="3224979" cy="1200329"/>
          </a:xfrm>
          <a:prstGeom prst="rect">
            <a:avLst/>
          </a:prstGeom>
          <a:noFill/>
        </p:spPr>
        <p:txBody>
          <a:bodyPr wrap="square" rtlCol="0">
            <a:spAutoFit/>
          </a:bodyPr>
          <a:lstStyle/>
          <a:p>
            <a:pPr algn="ctr"/>
            <a:r>
              <a:rPr lang="en-US" dirty="0"/>
              <a:t>Maine is a voluntary reporting state. Any citizen can make a good faith report of a potentially unfit driver.</a:t>
            </a:r>
          </a:p>
        </p:txBody>
      </p:sp>
      <p:pic>
        <p:nvPicPr>
          <p:cNvPr id="7" name="Picture 6">
            <a:extLst>
              <a:ext uri="{FF2B5EF4-FFF2-40B4-BE49-F238E27FC236}">
                <a16:creationId xmlns:a16="http://schemas.microsoft.com/office/drawing/2014/main" id="{DA7775F6-D674-D4A6-E4E6-6DC3195C144C}"/>
              </a:ext>
            </a:extLst>
          </p:cNvPr>
          <p:cNvPicPr>
            <a:picLocks noChangeAspect="1"/>
          </p:cNvPicPr>
          <p:nvPr/>
        </p:nvPicPr>
        <p:blipFill>
          <a:blip r:embed="rId2"/>
          <a:stretch>
            <a:fillRect/>
          </a:stretch>
        </p:blipFill>
        <p:spPr>
          <a:xfrm>
            <a:off x="8847035" y="2379007"/>
            <a:ext cx="2619375" cy="1743075"/>
          </a:xfrm>
          <a:prstGeom prst="rect">
            <a:avLst/>
          </a:prstGeom>
        </p:spPr>
      </p:pic>
    </p:spTree>
    <p:extLst>
      <p:ext uri="{BB962C8B-B14F-4D97-AF65-F5344CB8AC3E}">
        <p14:creationId xmlns:p14="http://schemas.microsoft.com/office/powerpoint/2010/main" val="1086126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F368F8-EFEE-4544-9333-71641615B38E}"/>
              </a:ext>
            </a:extLst>
          </p:cNvPr>
          <p:cNvSpPr>
            <a:spLocks noGrp="1"/>
          </p:cNvSpPr>
          <p:nvPr>
            <p:ph type="title"/>
          </p:nvPr>
        </p:nvSpPr>
        <p:spPr/>
        <p:txBody>
          <a:bodyPr/>
          <a:lstStyle/>
          <a:p>
            <a:r>
              <a:rPr lang="en-US" dirty="0"/>
              <a:t>Safety Analytic Ranges </a:t>
            </a:r>
            <a:r>
              <a:rPr lang="en-US" sz="2400" dirty="0"/>
              <a:t>(2-Year Pre to Post Comparison)</a:t>
            </a:r>
          </a:p>
        </p:txBody>
      </p:sp>
      <p:pic>
        <p:nvPicPr>
          <p:cNvPr id="5" name="Picture 4">
            <a:extLst>
              <a:ext uri="{FF2B5EF4-FFF2-40B4-BE49-F238E27FC236}">
                <a16:creationId xmlns:a16="http://schemas.microsoft.com/office/drawing/2014/main" id="{D33AE5FE-C7C9-45DD-9E6D-073F4554D204}"/>
              </a:ext>
            </a:extLst>
          </p:cNvPr>
          <p:cNvPicPr>
            <a:picLocks noChangeAspect="1"/>
          </p:cNvPicPr>
          <p:nvPr/>
        </p:nvPicPr>
        <p:blipFill>
          <a:blip r:embed="rId2"/>
          <a:stretch>
            <a:fillRect/>
          </a:stretch>
        </p:blipFill>
        <p:spPr>
          <a:xfrm>
            <a:off x="701040" y="2560768"/>
            <a:ext cx="10454640" cy="2758440"/>
          </a:xfrm>
          <a:prstGeom prst="rect">
            <a:avLst/>
          </a:prstGeom>
        </p:spPr>
      </p:pic>
    </p:spTree>
    <p:extLst>
      <p:ext uri="{BB962C8B-B14F-4D97-AF65-F5344CB8AC3E}">
        <p14:creationId xmlns:p14="http://schemas.microsoft.com/office/powerpoint/2010/main" val="3977597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8C02E-0A30-6A91-390B-79E0267A7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A9A20B-3556-BDA8-C7CD-B3982B090EEF}"/>
              </a:ext>
            </a:extLst>
          </p:cNvPr>
          <p:cNvSpPr>
            <a:spLocks noGrp="1"/>
          </p:cNvSpPr>
          <p:nvPr>
            <p:ph type="title"/>
          </p:nvPr>
        </p:nvSpPr>
        <p:spPr/>
        <p:txBody>
          <a:bodyPr>
            <a:normAutofit/>
          </a:bodyPr>
          <a:lstStyle/>
          <a:p>
            <a:pPr marL="0" marR="0" algn="just">
              <a:lnSpc>
                <a:spcPct val="107000"/>
              </a:lnSpc>
              <a:spcBef>
                <a:spcPts val="0"/>
              </a:spcBef>
              <a:spcAft>
                <a:spcPts val="800"/>
              </a:spcAft>
            </a:pPr>
            <a:r>
              <a:rPr lang="en-US" sz="2000" b="1" dirty="0">
                <a:latin typeface="+mn-lt"/>
              </a:rPr>
              <a:t>Dementia. </a:t>
            </a:r>
            <a:r>
              <a:rPr lang="en-US" sz="2000" dirty="0">
                <a:effectLst/>
                <a:latin typeface="+mn-lt"/>
                <a:ea typeface="Calibri" panose="020F0502020204030204" pitchFamily="34" charset="0"/>
                <a:cs typeface="Times New Roman" panose="02020603050405020304" pitchFamily="18" charset="0"/>
              </a:rPr>
              <a:t>Most recent FAP ratings were distributed across all cases as follows: FAP 1 – unclear diagnosis (3%), FAP 2 – condition resolved (3%), FAP 3a – mild impairment (19%), FAP 3b – moderate impairment (32%), and FAP 3c – severe impairment (41%).</a:t>
            </a:r>
            <a:endParaRPr lang="en-US" sz="2000" dirty="0">
              <a:latin typeface="+mn-lt"/>
            </a:endParaRPr>
          </a:p>
        </p:txBody>
      </p:sp>
      <p:pic>
        <p:nvPicPr>
          <p:cNvPr id="4" name="Picture 3">
            <a:extLst>
              <a:ext uri="{FF2B5EF4-FFF2-40B4-BE49-F238E27FC236}">
                <a16:creationId xmlns:a16="http://schemas.microsoft.com/office/drawing/2014/main" id="{709C5016-EFA9-D12B-CF27-23E3FC15093B}"/>
              </a:ext>
            </a:extLst>
          </p:cNvPr>
          <p:cNvPicPr>
            <a:picLocks noChangeAspect="1"/>
          </p:cNvPicPr>
          <p:nvPr/>
        </p:nvPicPr>
        <p:blipFill>
          <a:blip r:embed="rId2"/>
          <a:stretch>
            <a:fillRect/>
          </a:stretch>
        </p:blipFill>
        <p:spPr>
          <a:xfrm>
            <a:off x="1179621" y="2005584"/>
            <a:ext cx="5942076" cy="4370832"/>
          </a:xfrm>
          <a:prstGeom prst="rect">
            <a:avLst/>
          </a:prstGeom>
        </p:spPr>
      </p:pic>
      <p:sp>
        <p:nvSpPr>
          <p:cNvPr id="5" name="TextBox 4">
            <a:extLst>
              <a:ext uri="{FF2B5EF4-FFF2-40B4-BE49-F238E27FC236}">
                <a16:creationId xmlns:a16="http://schemas.microsoft.com/office/drawing/2014/main" id="{0531E44B-C76A-8970-FDB0-E0589A21E12F}"/>
              </a:ext>
            </a:extLst>
          </p:cNvPr>
          <p:cNvSpPr txBox="1"/>
          <p:nvPr/>
        </p:nvSpPr>
        <p:spPr>
          <a:xfrm>
            <a:off x="7664824" y="2005584"/>
            <a:ext cx="3490856" cy="1384995"/>
          </a:xfrm>
          <a:prstGeom prst="rect">
            <a:avLst/>
          </a:prstGeom>
          <a:noFill/>
        </p:spPr>
        <p:txBody>
          <a:bodyPr wrap="square" rtlCol="0">
            <a:spAutoFit/>
          </a:bodyPr>
          <a:lstStyle/>
          <a:p>
            <a:r>
              <a:rPr lang="en-US" sz="2800" dirty="0">
                <a:solidFill>
                  <a:srgbClr val="00B050"/>
                </a:solidFill>
              </a:rPr>
              <a:t>Green = Good</a:t>
            </a:r>
          </a:p>
          <a:p>
            <a:r>
              <a:rPr lang="en-US" sz="2800" dirty="0">
                <a:solidFill>
                  <a:schemeClr val="tx1">
                    <a:lumMod val="50000"/>
                    <a:lumOff val="50000"/>
                  </a:schemeClr>
                </a:solidFill>
              </a:rPr>
              <a:t>Grey = Neutral</a:t>
            </a:r>
          </a:p>
          <a:p>
            <a:r>
              <a:rPr lang="en-US" sz="2800" dirty="0">
                <a:solidFill>
                  <a:srgbClr val="FF0000"/>
                </a:solidFill>
              </a:rPr>
              <a:t>Red = Bad</a:t>
            </a:r>
          </a:p>
        </p:txBody>
      </p:sp>
      <p:sp>
        <p:nvSpPr>
          <p:cNvPr id="6" name="TextBox 5">
            <a:extLst>
              <a:ext uri="{FF2B5EF4-FFF2-40B4-BE49-F238E27FC236}">
                <a16:creationId xmlns:a16="http://schemas.microsoft.com/office/drawing/2014/main" id="{FEA05148-113F-BACA-128A-10740096AAAC}"/>
              </a:ext>
            </a:extLst>
          </p:cNvPr>
          <p:cNvSpPr txBox="1"/>
          <p:nvPr/>
        </p:nvSpPr>
        <p:spPr>
          <a:xfrm>
            <a:off x="7664824" y="3935505"/>
            <a:ext cx="3490856" cy="1938992"/>
          </a:xfrm>
          <a:prstGeom prst="rect">
            <a:avLst/>
          </a:prstGeom>
          <a:noFill/>
        </p:spPr>
        <p:txBody>
          <a:bodyPr wrap="square" rtlCol="0">
            <a:spAutoFit/>
          </a:bodyPr>
          <a:lstStyle/>
          <a:p>
            <a:pPr algn="ctr"/>
            <a:r>
              <a:rPr lang="en-US" sz="2400" dirty="0"/>
              <a:t>We see positive public safety impacts for the drivers with dementia that we evaluated during the 2014-2023 period. </a:t>
            </a:r>
          </a:p>
        </p:txBody>
      </p:sp>
    </p:spTree>
    <p:extLst>
      <p:ext uri="{BB962C8B-B14F-4D97-AF65-F5344CB8AC3E}">
        <p14:creationId xmlns:p14="http://schemas.microsoft.com/office/powerpoint/2010/main" val="843353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0017-5AE2-4350-8A22-DB4492E74FC1}"/>
              </a:ext>
            </a:extLst>
          </p:cNvPr>
          <p:cNvSpPr>
            <a:spLocks noGrp="1"/>
          </p:cNvSpPr>
          <p:nvPr>
            <p:ph type="title"/>
          </p:nvPr>
        </p:nvSpPr>
        <p:spPr/>
        <p:txBody>
          <a:bodyPr/>
          <a:lstStyle/>
          <a:p>
            <a:r>
              <a:rPr lang="en-US" dirty="0"/>
              <a:t>Annual Crash Involvement as a Driver</a:t>
            </a:r>
          </a:p>
        </p:txBody>
      </p:sp>
      <p:pic>
        <p:nvPicPr>
          <p:cNvPr id="4" name="Picture 3">
            <a:extLst>
              <a:ext uri="{FF2B5EF4-FFF2-40B4-BE49-F238E27FC236}">
                <a16:creationId xmlns:a16="http://schemas.microsoft.com/office/drawing/2014/main" id="{096B4EA6-C1B9-4523-A869-EAA089A020FF}"/>
              </a:ext>
            </a:extLst>
          </p:cNvPr>
          <p:cNvPicPr>
            <a:picLocks noChangeAspect="1"/>
          </p:cNvPicPr>
          <p:nvPr/>
        </p:nvPicPr>
        <p:blipFill>
          <a:blip r:embed="rId2"/>
          <a:stretch>
            <a:fillRect/>
          </a:stretch>
        </p:blipFill>
        <p:spPr>
          <a:xfrm>
            <a:off x="2755947" y="2118471"/>
            <a:ext cx="6680106" cy="3939148"/>
          </a:xfrm>
          <a:prstGeom prst="rect">
            <a:avLst/>
          </a:prstGeom>
        </p:spPr>
      </p:pic>
    </p:spTree>
    <p:extLst>
      <p:ext uri="{BB962C8B-B14F-4D97-AF65-F5344CB8AC3E}">
        <p14:creationId xmlns:p14="http://schemas.microsoft.com/office/powerpoint/2010/main" val="335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531DA-A63B-6730-4EF4-3E5687F25E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A9FC0-B958-3C9E-20A4-AA1D1BE03A43}"/>
              </a:ext>
            </a:extLst>
          </p:cNvPr>
          <p:cNvSpPr>
            <a:spLocks noGrp="1"/>
          </p:cNvSpPr>
          <p:nvPr>
            <p:ph type="ctrTitle"/>
          </p:nvPr>
        </p:nvSpPr>
        <p:spPr/>
        <p:txBody>
          <a:bodyPr>
            <a:normAutofit/>
          </a:bodyPr>
          <a:lstStyle/>
          <a:p>
            <a:r>
              <a:rPr lang="en-US" sz="5800" b="1" dirty="0"/>
              <a:t>2025 Maine BMV Clinician Survey:</a:t>
            </a:r>
            <a:br>
              <a:rPr lang="en-US" sz="5400" b="1" dirty="0"/>
            </a:br>
            <a:r>
              <a:rPr lang="en-US" sz="5400" dirty="0"/>
              <a:t>Knowledge, Practice, &amp; Feedback</a:t>
            </a:r>
          </a:p>
        </p:txBody>
      </p:sp>
      <p:sp>
        <p:nvSpPr>
          <p:cNvPr id="3" name="Subtitle 2">
            <a:extLst>
              <a:ext uri="{FF2B5EF4-FFF2-40B4-BE49-F238E27FC236}">
                <a16:creationId xmlns:a16="http://schemas.microsoft.com/office/drawing/2014/main" id="{37D777DD-D6A4-4653-4635-2FF0CCEA8EBD}"/>
              </a:ext>
            </a:extLst>
          </p:cNvPr>
          <p:cNvSpPr>
            <a:spLocks noGrp="1"/>
          </p:cNvSpPr>
          <p:nvPr>
            <p:ph type="subTitle" idx="1"/>
          </p:nvPr>
        </p:nvSpPr>
        <p:spPr/>
        <p:txBody>
          <a:bodyPr/>
          <a:lstStyle/>
          <a:p>
            <a:r>
              <a:rPr lang="en-US" dirty="0"/>
              <a:t>Tom Meuser, PhD, research analyst (contracted)</a:t>
            </a:r>
          </a:p>
          <a:p>
            <a:r>
              <a:rPr lang="en-US" dirty="0"/>
              <a:t>Medical section, division of driver licensing, Maine BMV</a:t>
            </a:r>
          </a:p>
          <a:p>
            <a:endParaRPr lang="en-US" dirty="0"/>
          </a:p>
        </p:txBody>
      </p:sp>
      <p:pic>
        <p:nvPicPr>
          <p:cNvPr id="4" name="Picture 3">
            <a:extLst>
              <a:ext uri="{FF2B5EF4-FFF2-40B4-BE49-F238E27FC236}">
                <a16:creationId xmlns:a16="http://schemas.microsoft.com/office/drawing/2014/main" id="{D3BBBA17-FF02-7B47-9532-2C2DDAFDC5CF}"/>
              </a:ext>
            </a:extLst>
          </p:cNvPr>
          <p:cNvPicPr>
            <a:picLocks noChangeAspect="1"/>
          </p:cNvPicPr>
          <p:nvPr/>
        </p:nvPicPr>
        <p:blipFill>
          <a:blip r:embed="rId2"/>
          <a:stretch>
            <a:fillRect/>
          </a:stretch>
        </p:blipFill>
        <p:spPr>
          <a:xfrm>
            <a:off x="9101718" y="0"/>
            <a:ext cx="2791574" cy="2841523"/>
          </a:xfrm>
          <a:prstGeom prst="rect">
            <a:avLst/>
          </a:prstGeom>
        </p:spPr>
      </p:pic>
    </p:spTree>
    <p:extLst>
      <p:ext uri="{BB962C8B-B14F-4D97-AF65-F5344CB8AC3E}">
        <p14:creationId xmlns:p14="http://schemas.microsoft.com/office/powerpoint/2010/main" val="3270780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2626EA-246D-639B-6CE1-9E53301AE4C7}"/>
              </a:ext>
            </a:extLst>
          </p:cNvPr>
          <p:cNvPicPr>
            <a:picLocks noChangeAspect="1"/>
          </p:cNvPicPr>
          <p:nvPr/>
        </p:nvPicPr>
        <p:blipFill>
          <a:blip r:embed="rId2"/>
          <a:stretch>
            <a:fillRect/>
          </a:stretch>
        </p:blipFill>
        <p:spPr>
          <a:xfrm>
            <a:off x="88488" y="2131141"/>
            <a:ext cx="5970065" cy="3846412"/>
          </a:xfrm>
          <a:prstGeom prst="rect">
            <a:avLst/>
          </a:prstGeom>
        </p:spPr>
      </p:pic>
      <p:pic>
        <p:nvPicPr>
          <p:cNvPr id="7" name="Picture 6">
            <a:extLst>
              <a:ext uri="{FF2B5EF4-FFF2-40B4-BE49-F238E27FC236}">
                <a16:creationId xmlns:a16="http://schemas.microsoft.com/office/drawing/2014/main" id="{50C752A4-9B03-3A3D-0414-FDE2C3DC71A2}"/>
              </a:ext>
            </a:extLst>
          </p:cNvPr>
          <p:cNvPicPr>
            <a:picLocks noChangeAspect="1"/>
          </p:cNvPicPr>
          <p:nvPr/>
        </p:nvPicPr>
        <p:blipFill>
          <a:blip r:embed="rId3"/>
          <a:stretch>
            <a:fillRect/>
          </a:stretch>
        </p:blipFill>
        <p:spPr>
          <a:xfrm>
            <a:off x="6058553" y="2131141"/>
            <a:ext cx="5816598" cy="2108942"/>
          </a:xfrm>
          <a:prstGeom prst="rect">
            <a:avLst/>
          </a:prstGeom>
        </p:spPr>
      </p:pic>
      <p:sp>
        <p:nvSpPr>
          <p:cNvPr id="8" name="Title 7">
            <a:extLst>
              <a:ext uri="{FF2B5EF4-FFF2-40B4-BE49-F238E27FC236}">
                <a16:creationId xmlns:a16="http://schemas.microsoft.com/office/drawing/2014/main" id="{3C6B0488-5233-AF3A-177B-E6C11F28F723}"/>
              </a:ext>
            </a:extLst>
          </p:cNvPr>
          <p:cNvSpPr>
            <a:spLocks noGrp="1"/>
          </p:cNvSpPr>
          <p:nvPr>
            <p:ph type="title"/>
          </p:nvPr>
        </p:nvSpPr>
        <p:spPr/>
        <p:txBody>
          <a:bodyPr/>
          <a:lstStyle/>
          <a:p>
            <a:r>
              <a:rPr lang="en-US" dirty="0"/>
              <a:t>Professional Designation</a:t>
            </a:r>
          </a:p>
        </p:txBody>
      </p:sp>
      <p:pic>
        <p:nvPicPr>
          <p:cNvPr id="9" name="Picture 8">
            <a:extLst>
              <a:ext uri="{FF2B5EF4-FFF2-40B4-BE49-F238E27FC236}">
                <a16:creationId xmlns:a16="http://schemas.microsoft.com/office/drawing/2014/main" id="{9C8C5EAA-EB19-E43D-A30C-768D63514A7C}"/>
              </a:ext>
            </a:extLst>
          </p:cNvPr>
          <p:cNvPicPr>
            <a:picLocks noChangeAspect="1"/>
          </p:cNvPicPr>
          <p:nvPr/>
        </p:nvPicPr>
        <p:blipFill>
          <a:blip r:embed="rId4"/>
          <a:stretch>
            <a:fillRect/>
          </a:stretch>
        </p:blipFill>
        <p:spPr>
          <a:xfrm>
            <a:off x="392096" y="5344707"/>
            <a:ext cx="317019" cy="219475"/>
          </a:xfrm>
          <a:prstGeom prst="rect">
            <a:avLst/>
          </a:prstGeom>
        </p:spPr>
      </p:pic>
      <p:sp>
        <p:nvSpPr>
          <p:cNvPr id="10" name="TextBox 9">
            <a:extLst>
              <a:ext uri="{FF2B5EF4-FFF2-40B4-BE49-F238E27FC236}">
                <a16:creationId xmlns:a16="http://schemas.microsoft.com/office/drawing/2014/main" id="{5574AECA-BDB0-E1D3-CA17-1D420EEB1DCC}"/>
              </a:ext>
            </a:extLst>
          </p:cNvPr>
          <p:cNvSpPr txBox="1"/>
          <p:nvPr/>
        </p:nvSpPr>
        <p:spPr>
          <a:xfrm>
            <a:off x="6126480" y="4355690"/>
            <a:ext cx="5219946" cy="1077218"/>
          </a:xfrm>
          <a:prstGeom prst="rect">
            <a:avLst/>
          </a:prstGeom>
          <a:noFill/>
        </p:spPr>
        <p:txBody>
          <a:bodyPr wrap="square" rtlCol="0">
            <a:spAutoFit/>
          </a:bodyPr>
          <a:lstStyle/>
          <a:p>
            <a:pPr algn="ctr"/>
            <a:r>
              <a:rPr lang="en-US" sz="3200" dirty="0"/>
              <a:t>Physicians comprise ~half of our sample – a good thing.</a:t>
            </a:r>
          </a:p>
        </p:txBody>
      </p:sp>
    </p:spTree>
    <p:extLst>
      <p:ext uri="{BB962C8B-B14F-4D97-AF65-F5344CB8AC3E}">
        <p14:creationId xmlns:p14="http://schemas.microsoft.com/office/powerpoint/2010/main" val="8998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D574B-5E56-C76F-2E81-44EEC3F2DF09}"/>
              </a:ext>
            </a:extLst>
          </p:cNvPr>
          <p:cNvSpPr>
            <a:spLocks noGrp="1"/>
          </p:cNvSpPr>
          <p:nvPr>
            <p:ph type="title"/>
          </p:nvPr>
        </p:nvSpPr>
        <p:spPr/>
        <p:txBody>
          <a:bodyPr/>
          <a:lstStyle/>
          <a:p>
            <a:r>
              <a:rPr lang="en-US" dirty="0"/>
              <a:t>Specialization</a:t>
            </a:r>
          </a:p>
        </p:txBody>
      </p:sp>
      <p:pic>
        <p:nvPicPr>
          <p:cNvPr id="4" name="Picture 3">
            <a:extLst>
              <a:ext uri="{FF2B5EF4-FFF2-40B4-BE49-F238E27FC236}">
                <a16:creationId xmlns:a16="http://schemas.microsoft.com/office/drawing/2014/main" id="{904FDF20-6E66-0677-AC5C-D04E5E67FCB0}"/>
              </a:ext>
            </a:extLst>
          </p:cNvPr>
          <p:cNvPicPr>
            <a:picLocks noChangeAspect="1"/>
          </p:cNvPicPr>
          <p:nvPr/>
        </p:nvPicPr>
        <p:blipFill>
          <a:blip r:embed="rId3"/>
          <a:stretch>
            <a:fillRect/>
          </a:stretch>
        </p:blipFill>
        <p:spPr>
          <a:xfrm>
            <a:off x="1167888" y="1848465"/>
            <a:ext cx="4376431" cy="4217577"/>
          </a:xfrm>
          <a:prstGeom prst="rect">
            <a:avLst/>
          </a:prstGeom>
        </p:spPr>
      </p:pic>
      <p:pic>
        <p:nvPicPr>
          <p:cNvPr id="6" name="Picture 5">
            <a:extLst>
              <a:ext uri="{FF2B5EF4-FFF2-40B4-BE49-F238E27FC236}">
                <a16:creationId xmlns:a16="http://schemas.microsoft.com/office/drawing/2014/main" id="{BF6783EC-70AA-AE00-933B-A5C484497E6F}"/>
              </a:ext>
            </a:extLst>
          </p:cNvPr>
          <p:cNvPicPr>
            <a:picLocks noChangeAspect="1"/>
          </p:cNvPicPr>
          <p:nvPr/>
        </p:nvPicPr>
        <p:blipFill>
          <a:blip r:embed="rId4"/>
          <a:stretch>
            <a:fillRect/>
          </a:stretch>
        </p:blipFill>
        <p:spPr>
          <a:xfrm>
            <a:off x="5643598" y="1848465"/>
            <a:ext cx="5441170" cy="2419395"/>
          </a:xfrm>
          <a:prstGeom prst="rect">
            <a:avLst/>
          </a:prstGeom>
        </p:spPr>
      </p:pic>
      <p:pic>
        <p:nvPicPr>
          <p:cNvPr id="7" name="Picture 6">
            <a:extLst>
              <a:ext uri="{FF2B5EF4-FFF2-40B4-BE49-F238E27FC236}">
                <a16:creationId xmlns:a16="http://schemas.microsoft.com/office/drawing/2014/main" id="{B0CE08BD-2A96-4020-2DC0-51D42B5C39FE}"/>
              </a:ext>
            </a:extLst>
          </p:cNvPr>
          <p:cNvPicPr>
            <a:picLocks noChangeAspect="1"/>
          </p:cNvPicPr>
          <p:nvPr/>
        </p:nvPicPr>
        <p:blipFill>
          <a:blip r:embed="rId5"/>
          <a:stretch>
            <a:fillRect/>
          </a:stretch>
        </p:blipFill>
        <p:spPr>
          <a:xfrm>
            <a:off x="1267167" y="2567408"/>
            <a:ext cx="317019" cy="219475"/>
          </a:xfrm>
          <a:prstGeom prst="rect">
            <a:avLst/>
          </a:prstGeom>
        </p:spPr>
      </p:pic>
      <p:pic>
        <p:nvPicPr>
          <p:cNvPr id="8" name="Picture 7">
            <a:extLst>
              <a:ext uri="{FF2B5EF4-FFF2-40B4-BE49-F238E27FC236}">
                <a16:creationId xmlns:a16="http://schemas.microsoft.com/office/drawing/2014/main" id="{AA4CC001-8ED0-738D-FF32-13045878415C}"/>
              </a:ext>
            </a:extLst>
          </p:cNvPr>
          <p:cNvPicPr>
            <a:picLocks noChangeAspect="1"/>
          </p:cNvPicPr>
          <p:nvPr/>
        </p:nvPicPr>
        <p:blipFill>
          <a:blip r:embed="rId5"/>
          <a:stretch>
            <a:fillRect/>
          </a:stretch>
        </p:blipFill>
        <p:spPr>
          <a:xfrm>
            <a:off x="1257335" y="2897988"/>
            <a:ext cx="317019" cy="219475"/>
          </a:xfrm>
          <a:prstGeom prst="rect">
            <a:avLst/>
          </a:prstGeom>
        </p:spPr>
      </p:pic>
      <p:sp>
        <p:nvSpPr>
          <p:cNvPr id="9" name="TextBox 8">
            <a:extLst>
              <a:ext uri="{FF2B5EF4-FFF2-40B4-BE49-F238E27FC236}">
                <a16:creationId xmlns:a16="http://schemas.microsoft.com/office/drawing/2014/main" id="{B8C4E8D6-BDDD-3E9D-C9DA-E57346A2C393}"/>
              </a:ext>
            </a:extLst>
          </p:cNvPr>
          <p:cNvSpPr txBox="1"/>
          <p:nvPr/>
        </p:nvSpPr>
        <p:spPr>
          <a:xfrm>
            <a:off x="5732205" y="4365523"/>
            <a:ext cx="5869859" cy="1569660"/>
          </a:xfrm>
          <a:prstGeom prst="rect">
            <a:avLst/>
          </a:prstGeom>
          <a:noFill/>
        </p:spPr>
        <p:txBody>
          <a:bodyPr wrap="square" rtlCol="0">
            <a:spAutoFit/>
          </a:bodyPr>
          <a:lstStyle/>
          <a:p>
            <a:r>
              <a:rPr lang="en-US" sz="2400" dirty="0"/>
              <a:t>A third of our sample are primary care providers. We have good representation from geriatrics and mental health, but not from other relevant specialties (e.g., neurology). </a:t>
            </a:r>
          </a:p>
        </p:txBody>
      </p:sp>
    </p:spTree>
    <p:extLst>
      <p:ext uri="{BB962C8B-B14F-4D97-AF65-F5344CB8AC3E}">
        <p14:creationId xmlns:p14="http://schemas.microsoft.com/office/powerpoint/2010/main" val="2103712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14A02A-63A9-F6C1-6245-AE3A3DBAF930}"/>
              </a:ext>
            </a:extLst>
          </p:cNvPr>
          <p:cNvPicPr>
            <a:picLocks noChangeAspect="1"/>
          </p:cNvPicPr>
          <p:nvPr/>
        </p:nvPicPr>
        <p:blipFill>
          <a:blip r:embed="rId2"/>
          <a:stretch>
            <a:fillRect/>
          </a:stretch>
        </p:blipFill>
        <p:spPr>
          <a:xfrm>
            <a:off x="6096000" y="312788"/>
            <a:ext cx="5798464" cy="5832373"/>
          </a:xfrm>
          <a:prstGeom prst="rect">
            <a:avLst/>
          </a:prstGeom>
        </p:spPr>
      </p:pic>
      <p:sp>
        <p:nvSpPr>
          <p:cNvPr id="8" name="Arrow: Right 7">
            <a:extLst>
              <a:ext uri="{FF2B5EF4-FFF2-40B4-BE49-F238E27FC236}">
                <a16:creationId xmlns:a16="http://schemas.microsoft.com/office/drawing/2014/main" id="{B8BC642D-4324-76D5-D966-B47C0F4B19CE}"/>
              </a:ext>
            </a:extLst>
          </p:cNvPr>
          <p:cNvSpPr/>
          <p:nvPr/>
        </p:nvSpPr>
        <p:spPr>
          <a:xfrm>
            <a:off x="6548284" y="1877961"/>
            <a:ext cx="314632" cy="21631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123DF5B-1993-08FA-B1DE-BC5189AEE9F2}"/>
              </a:ext>
            </a:extLst>
          </p:cNvPr>
          <p:cNvPicPr>
            <a:picLocks noChangeAspect="1"/>
          </p:cNvPicPr>
          <p:nvPr/>
        </p:nvPicPr>
        <p:blipFill>
          <a:blip r:embed="rId3"/>
          <a:stretch>
            <a:fillRect/>
          </a:stretch>
        </p:blipFill>
        <p:spPr>
          <a:xfrm>
            <a:off x="6545897" y="3620115"/>
            <a:ext cx="317019" cy="219475"/>
          </a:xfrm>
          <a:prstGeom prst="rect">
            <a:avLst/>
          </a:prstGeom>
        </p:spPr>
      </p:pic>
      <p:grpSp>
        <p:nvGrpSpPr>
          <p:cNvPr id="11" name="Group 10">
            <a:extLst>
              <a:ext uri="{FF2B5EF4-FFF2-40B4-BE49-F238E27FC236}">
                <a16:creationId xmlns:a16="http://schemas.microsoft.com/office/drawing/2014/main" id="{7AC9B7B6-B8B7-146A-275D-66A39B96ECD6}"/>
              </a:ext>
            </a:extLst>
          </p:cNvPr>
          <p:cNvGrpSpPr/>
          <p:nvPr/>
        </p:nvGrpSpPr>
        <p:grpSpPr>
          <a:xfrm>
            <a:off x="167890" y="510816"/>
            <a:ext cx="5928110" cy="3109299"/>
            <a:chOff x="79734" y="1674324"/>
            <a:chExt cx="5928110" cy="3109299"/>
          </a:xfrm>
        </p:grpSpPr>
        <p:pic>
          <p:nvPicPr>
            <p:cNvPr id="7" name="Picture 6">
              <a:extLst>
                <a:ext uri="{FF2B5EF4-FFF2-40B4-BE49-F238E27FC236}">
                  <a16:creationId xmlns:a16="http://schemas.microsoft.com/office/drawing/2014/main" id="{0E6AF687-04E5-0C73-8AA6-A42BD0020A50}"/>
                </a:ext>
              </a:extLst>
            </p:cNvPr>
            <p:cNvPicPr>
              <a:picLocks noChangeAspect="1"/>
            </p:cNvPicPr>
            <p:nvPr/>
          </p:nvPicPr>
          <p:blipFill>
            <a:blip r:embed="rId4"/>
            <a:stretch>
              <a:fillRect/>
            </a:stretch>
          </p:blipFill>
          <p:spPr>
            <a:xfrm>
              <a:off x="79734" y="1674324"/>
              <a:ext cx="5928110" cy="3109299"/>
            </a:xfrm>
            <a:prstGeom prst="rect">
              <a:avLst/>
            </a:prstGeom>
          </p:spPr>
        </p:pic>
        <p:pic>
          <p:nvPicPr>
            <p:cNvPr id="10" name="Picture 9">
              <a:extLst>
                <a:ext uri="{FF2B5EF4-FFF2-40B4-BE49-F238E27FC236}">
                  <a16:creationId xmlns:a16="http://schemas.microsoft.com/office/drawing/2014/main" id="{B0980FE8-F66A-A998-326E-B81953C4D5FF}"/>
                </a:ext>
              </a:extLst>
            </p:cNvPr>
            <p:cNvPicPr>
              <a:picLocks noChangeAspect="1"/>
            </p:cNvPicPr>
            <p:nvPr/>
          </p:nvPicPr>
          <p:blipFill>
            <a:blip r:embed="rId3"/>
            <a:stretch>
              <a:fillRect/>
            </a:stretch>
          </p:blipFill>
          <p:spPr>
            <a:xfrm>
              <a:off x="297536" y="4253326"/>
              <a:ext cx="317019" cy="219475"/>
            </a:xfrm>
            <a:prstGeom prst="rect">
              <a:avLst/>
            </a:prstGeom>
          </p:spPr>
        </p:pic>
      </p:grpSp>
      <p:sp>
        <p:nvSpPr>
          <p:cNvPr id="12" name="TextBox 11">
            <a:extLst>
              <a:ext uri="{FF2B5EF4-FFF2-40B4-BE49-F238E27FC236}">
                <a16:creationId xmlns:a16="http://schemas.microsoft.com/office/drawing/2014/main" id="{5B14146C-44DF-36A9-D875-992B2E4DA063}"/>
              </a:ext>
            </a:extLst>
          </p:cNvPr>
          <p:cNvSpPr txBox="1"/>
          <p:nvPr/>
        </p:nvSpPr>
        <p:spPr>
          <a:xfrm>
            <a:off x="385692" y="3729852"/>
            <a:ext cx="5533327" cy="2462213"/>
          </a:xfrm>
          <a:prstGeom prst="rect">
            <a:avLst/>
          </a:prstGeom>
          <a:noFill/>
        </p:spPr>
        <p:txBody>
          <a:bodyPr wrap="square" rtlCol="0">
            <a:spAutoFit/>
          </a:bodyPr>
          <a:lstStyle/>
          <a:p>
            <a:r>
              <a:rPr lang="en-US" sz="2200" dirty="0"/>
              <a:t>We have reasonable statewide coverage and a solid range of experience – little to substantial – across the sample. Most respondents have tangible clinical experience. Our question focused on licensure in Maine, only, and so some may have additional experience from other jurisdictions. </a:t>
            </a:r>
          </a:p>
        </p:txBody>
      </p:sp>
    </p:spTree>
    <p:extLst>
      <p:ext uri="{BB962C8B-B14F-4D97-AF65-F5344CB8AC3E}">
        <p14:creationId xmlns:p14="http://schemas.microsoft.com/office/powerpoint/2010/main" val="1546933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D584-0E45-B588-4206-E1E38660365F}"/>
              </a:ext>
            </a:extLst>
          </p:cNvPr>
          <p:cNvSpPr>
            <a:spLocks noGrp="1"/>
          </p:cNvSpPr>
          <p:nvPr>
            <p:ph type="title"/>
          </p:nvPr>
        </p:nvSpPr>
        <p:spPr/>
        <p:txBody>
          <a:bodyPr>
            <a:normAutofit/>
          </a:bodyPr>
          <a:lstStyle/>
          <a:p>
            <a:r>
              <a:rPr lang="en-US" sz="4800" dirty="0"/>
              <a:t>Findings</a:t>
            </a:r>
          </a:p>
        </p:txBody>
      </p:sp>
      <p:pic>
        <p:nvPicPr>
          <p:cNvPr id="5" name="Content Placeholder 4">
            <a:extLst>
              <a:ext uri="{FF2B5EF4-FFF2-40B4-BE49-F238E27FC236}">
                <a16:creationId xmlns:a16="http://schemas.microsoft.com/office/drawing/2014/main" id="{CD1E785B-E024-F601-498E-F8E9C37C4476}"/>
              </a:ext>
            </a:extLst>
          </p:cNvPr>
          <p:cNvPicPr>
            <a:picLocks noGrp="1" noChangeAspect="1"/>
          </p:cNvPicPr>
          <p:nvPr>
            <p:ph idx="1"/>
          </p:nvPr>
        </p:nvPicPr>
        <p:blipFill>
          <a:blip r:embed="rId2"/>
          <a:stretch>
            <a:fillRect/>
          </a:stretch>
        </p:blipFill>
        <p:spPr>
          <a:xfrm>
            <a:off x="4800600" y="925910"/>
            <a:ext cx="6492875" cy="4869656"/>
          </a:xfrm>
          <a:prstGeom prst="rect">
            <a:avLst/>
          </a:prstGeom>
        </p:spPr>
      </p:pic>
      <p:sp>
        <p:nvSpPr>
          <p:cNvPr id="4" name="Text Placeholder 3">
            <a:extLst>
              <a:ext uri="{FF2B5EF4-FFF2-40B4-BE49-F238E27FC236}">
                <a16:creationId xmlns:a16="http://schemas.microsoft.com/office/drawing/2014/main" id="{A29BBC65-2B6E-23A3-0E2E-3B3FD6A57F33}"/>
              </a:ext>
            </a:extLst>
          </p:cNvPr>
          <p:cNvSpPr>
            <a:spLocks noGrp="1"/>
          </p:cNvSpPr>
          <p:nvPr>
            <p:ph type="body" sz="half" idx="2"/>
          </p:nvPr>
        </p:nvSpPr>
        <p:spPr/>
        <p:txBody>
          <a:bodyPr/>
          <a:lstStyle/>
          <a:p>
            <a:endParaRPr lang="en-US" dirty="0"/>
          </a:p>
          <a:p>
            <a:r>
              <a:rPr lang="en-US" sz="1800" dirty="0"/>
              <a:t>Familiarity &amp; Confidence</a:t>
            </a:r>
          </a:p>
          <a:p>
            <a:r>
              <a:rPr lang="en-US" sz="1800" dirty="0"/>
              <a:t>Rank Ordering of Conditions</a:t>
            </a:r>
          </a:p>
          <a:p>
            <a:r>
              <a:rPr lang="en-US" sz="1800" dirty="0"/>
              <a:t>Primary Questions</a:t>
            </a:r>
          </a:p>
        </p:txBody>
      </p:sp>
    </p:spTree>
    <p:extLst>
      <p:ext uri="{BB962C8B-B14F-4D97-AF65-F5344CB8AC3E}">
        <p14:creationId xmlns:p14="http://schemas.microsoft.com/office/powerpoint/2010/main" val="2078773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262917-0BF1-0E92-A013-7512899C51BA}"/>
              </a:ext>
            </a:extLst>
          </p:cNvPr>
          <p:cNvSpPr>
            <a:spLocks noGrp="1"/>
          </p:cNvSpPr>
          <p:nvPr>
            <p:ph type="title"/>
          </p:nvPr>
        </p:nvSpPr>
        <p:spPr/>
        <p:txBody>
          <a:bodyPr/>
          <a:lstStyle/>
          <a:p>
            <a:r>
              <a:rPr lang="en-US" dirty="0"/>
              <a:t>Prior Familiarity with the FAP System</a:t>
            </a:r>
          </a:p>
        </p:txBody>
      </p:sp>
      <p:pic>
        <p:nvPicPr>
          <p:cNvPr id="7" name="Picture 6">
            <a:extLst>
              <a:ext uri="{FF2B5EF4-FFF2-40B4-BE49-F238E27FC236}">
                <a16:creationId xmlns:a16="http://schemas.microsoft.com/office/drawing/2014/main" id="{E3A77BCE-CF90-357D-7D71-365D860EF265}"/>
              </a:ext>
            </a:extLst>
          </p:cNvPr>
          <p:cNvPicPr>
            <a:picLocks noChangeAspect="1"/>
          </p:cNvPicPr>
          <p:nvPr/>
        </p:nvPicPr>
        <p:blipFill>
          <a:blip r:embed="rId2"/>
          <a:stretch>
            <a:fillRect/>
          </a:stretch>
        </p:blipFill>
        <p:spPr>
          <a:xfrm>
            <a:off x="1097280" y="2246796"/>
            <a:ext cx="6425247" cy="4024781"/>
          </a:xfrm>
          <a:prstGeom prst="rect">
            <a:avLst/>
          </a:prstGeom>
        </p:spPr>
      </p:pic>
      <p:sp>
        <p:nvSpPr>
          <p:cNvPr id="8" name="TextBox 7">
            <a:extLst>
              <a:ext uri="{FF2B5EF4-FFF2-40B4-BE49-F238E27FC236}">
                <a16:creationId xmlns:a16="http://schemas.microsoft.com/office/drawing/2014/main" id="{1D1A9ACB-AF90-4000-49F3-D4D4E832C10E}"/>
              </a:ext>
            </a:extLst>
          </p:cNvPr>
          <p:cNvSpPr txBox="1"/>
          <p:nvPr/>
        </p:nvSpPr>
        <p:spPr>
          <a:xfrm>
            <a:off x="7522527" y="2084236"/>
            <a:ext cx="3633153" cy="3693319"/>
          </a:xfrm>
          <a:prstGeom prst="rect">
            <a:avLst/>
          </a:prstGeom>
          <a:noFill/>
        </p:spPr>
        <p:txBody>
          <a:bodyPr wrap="square" rtlCol="0">
            <a:spAutoFit/>
          </a:bodyPr>
          <a:lstStyle/>
          <a:p>
            <a:r>
              <a:rPr lang="en-US" dirty="0"/>
              <a:t>One third of respondents knew nothing of the FAP system before completing our survey!</a:t>
            </a:r>
          </a:p>
          <a:p>
            <a:endParaRPr lang="en-US" dirty="0"/>
          </a:p>
          <a:p>
            <a:r>
              <a:rPr lang="en-US" dirty="0">
                <a:solidFill>
                  <a:srgbClr val="C00000"/>
                </a:solidFill>
              </a:rPr>
              <a:t>Psychologists and non-physician/nurse clinicians were most likely to know little about the FAP system.</a:t>
            </a:r>
          </a:p>
          <a:p>
            <a:endParaRPr lang="en-US" dirty="0"/>
          </a:p>
          <a:p>
            <a:r>
              <a:rPr lang="en-US" dirty="0"/>
              <a:t>Mental health, hospital-based, and rehab professionals were most likely to know little about the FAP system.</a:t>
            </a:r>
          </a:p>
          <a:p>
            <a:endParaRPr lang="en-US" dirty="0"/>
          </a:p>
        </p:txBody>
      </p:sp>
    </p:spTree>
    <p:extLst>
      <p:ext uri="{BB962C8B-B14F-4D97-AF65-F5344CB8AC3E}">
        <p14:creationId xmlns:p14="http://schemas.microsoft.com/office/powerpoint/2010/main" val="877588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2FCC16-5B9E-950C-1DFF-478A1D227442}"/>
              </a:ext>
            </a:extLst>
          </p:cNvPr>
          <p:cNvSpPr>
            <a:spLocks noGrp="1"/>
          </p:cNvSpPr>
          <p:nvPr>
            <p:ph type="title"/>
          </p:nvPr>
        </p:nvSpPr>
        <p:spPr/>
        <p:txBody>
          <a:bodyPr/>
          <a:lstStyle/>
          <a:p>
            <a:r>
              <a:rPr lang="en-US" dirty="0"/>
              <a:t>Ranking of FAP Conditions </a:t>
            </a:r>
            <a:r>
              <a:rPr lang="en-US" sz="2400" dirty="0"/>
              <a:t>(full sample)</a:t>
            </a:r>
          </a:p>
        </p:txBody>
      </p:sp>
      <p:pic>
        <p:nvPicPr>
          <p:cNvPr id="5" name="Picture 4">
            <a:extLst>
              <a:ext uri="{FF2B5EF4-FFF2-40B4-BE49-F238E27FC236}">
                <a16:creationId xmlns:a16="http://schemas.microsoft.com/office/drawing/2014/main" id="{62C0E427-87D6-8B1E-A296-E6B1C79A868E}"/>
              </a:ext>
            </a:extLst>
          </p:cNvPr>
          <p:cNvPicPr>
            <a:picLocks noChangeAspect="1"/>
          </p:cNvPicPr>
          <p:nvPr/>
        </p:nvPicPr>
        <p:blipFill>
          <a:blip r:embed="rId2"/>
          <a:stretch>
            <a:fillRect/>
          </a:stretch>
        </p:blipFill>
        <p:spPr>
          <a:xfrm>
            <a:off x="2709709" y="1829742"/>
            <a:ext cx="7597140" cy="4404360"/>
          </a:xfrm>
          <a:prstGeom prst="rect">
            <a:avLst/>
          </a:prstGeom>
        </p:spPr>
      </p:pic>
      <p:cxnSp>
        <p:nvCxnSpPr>
          <p:cNvPr id="7" name="Straight Arrow Connector 6">
            <a:extLst>
              <a:ext uri="{FF2B5EF4-FFF2-40B4-BE49-F238E27FC236}">
                <a16:creationId xmlns:a16="http://schemas.microsoft.com/office/drawing/2014/main" id="{0F861B1C-1153-199A-60D9-2E7522B7CD23}"/>
              </a:ext>
            </a:extLst>
          </p:cNvPr>
          <p:cNvCxnSpPr>
            <a:cxnSpLocks/>
          </p:cNvCxnSpPr>
          <p:nvPr/>
        </p:nvCxnSpPr>
        <p:spPr>
          <a:xfrm>
            <a:off x="1885151" y="2995849"/>
            <a:ext cx="0" cy="250476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76D5E13-0EA2-8ADF-6DF9-1D1C15B997E3}"/>
              </a:ext>
            </a:extLst>
          </p:cNvPr>
          <p:cNvSpPr txBox="1"/>
          <p:nvPr/>
        </p:nvSpPr>
        <p:spPr>
          <a:xfrm>
            <a:off x="1132984" y="2291287"/>
            <a:ext cx="1504334" cy="646331"/>
          </a:xfrm>
          <a:prstGeom prst="rect">
            <a:avLst/>
          </a:prstGeom>
          <a:noFill/>
        </p:spPr>
        <p:txBody>
          <a:bodyPr wrap="square" rtlCol="0">
            <a:spAutoFit/>
          </a:bodyPr>
          <a:lstStyle/>
          <a:p>
            <a:pPr algn="ctr"/>
            <a:r>
              <a:rPr lang="en-US" dirty="0"/>
              <a:t>Most Concern for Driving</a:t>
            </a:r>
          </a:p>
        </p:txBody>
      </p:sp>
      <p:sp>
        <p:nvSpPr>
          <p:cNvPr id="10" name="TextBox 9">
            <a:extLst>
              <a:ext uri="{FF2B5EF4-FFF2-40B4-BE49-F238E27FC236}">
                <a16:creationId xmlns:a16="http://schemas.microsoft.com/office/drawing/2014/main" id="{861AD798-974D-83A0-B2B6-486F114BC7AD}"/>
              </a:ext>
            </a:extLst>
          </p:cNvPr>
          <p:cNvSpPr txBox="1"/>
          <p:nvPr/>
        </p:nvSpPr>
        <p:spPr>
          <a:xfrm>
            <a:off x="1036320" y="5615244"/>
            <a:ext cx="1600998" cy="646331"/>
          </a:xfrm>
          <a:prstGeom prst="rect">
            <a:avLst/>
          </a:prstGeom>
          <a:noFill/>
        </p:spPr>
        <p:txBody>
          <a:bodyPr wrap="square" rtlCol="0">
            <a:spAutoFit/>
          </a:bodyPr>
          <a:lstStyle/>
          <a:p>
            <a:pPr algn="ctr"/>
            <a:r>
              <a:rPr lang="en-US" dirty="0"/>
              <a:t>Least Concern for Driving</a:t>
            </a:r>
          </a:p>
        </p:txBody>
      </p:sp>
    </p:spTree>
    <p:extLst>
      <p:ext uri="{BB962C8B-B14F-4D97-AF65-F5344CB8AC3E}">
        <p14:creationId xmlns:p14="http://schemas.microsoft.com/office/powerpoint/2010/main" val="2100569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DA9D-5E85-96B2-916A-A7CCD468FC06}"/>
              </a:ext>
            </a:extLst>
          </p:cNvPr>
          <p:cNvSpPr>
            <a:spLocks noGrp="1"/>
          </p:cNvSpPr>
          <p:nvPr>
            <p:ph type="title"/>
          </p:nvPr>
        </p:nvSpPr>
        <p:spPr/>
        <p:txBody>
          <a:bodyPr>
            <a:normAutofit/>
          </a:bodyPr>
          <a:lstStyle/>
          <a:p>
            <a:r>
              <a:rPr lang="en-US" dirty="0"/>
              <a:t>About the Maine BMV Medical Section</a:t>
            </a:r>
            <a:br>
              <a:rPr lang="en-US" dirty="0"/>
            </a:br>
            <a:r>
              <a:rPr lang="en-US" sz="1600" dirty="0"/>
              <a:t>https://www1.maine.gov/sos/bmv/driver-licenses-and-ids/medical-restriction/medical-review-process</a:t>
            </a:r>
          </a:p>
        </p:txBody>
      </p:sp>
      <p:sp>
        <p:nvSpPr>
          <p:cNvPr id="4" name="Content Placeholder 3">
            <a:extLst>
              <a:ext uri="{FF2B5EF4-FFF2-40B4-BE49-F238E27FC236}">
                <a16:creationId xmlns:a16="http://schemas.microsoft.com/office/drawing/2014/main" id="{4C7BB665-7C8F-52A8-C7A6-000C29DC505F}"/>
              </a:ext>
            </a:extLst>
          </p:cNvPr>
          <p:cNvSpPr>
            <a:spLocks noGrp="1"/>
          </p:cNvSpPr>
          <p:nvPr>
            <p:ph sz="half" idx="1"/>
          </p:nvPr>
        </p:nvSpPr>
        <p:spPr>
          <a:xfrm>
            <a:off x="1097279" y="2134983"/>
            <a:ext cx="4937760" cy="4023360"/>
          </a:xfrm>
        </p:spPr>
        <p:txBody>
          <a:bodyPr>
            <a:normAutofit/>
          </a:bodyPr>
          <a:lstStyle/>
          <a:p>
            <a:pPr algn="ctr"/>
            <a:r>
              <a:rPr lang="en-US" dirty="0"/>
              <a:t>“The Secretary of State shall determine the physical, emotional, and mental competence of a person to operate a motor vehicle with the advice of the </a:t>
            </a:r>
            <a:r>
              <a:rPr lang="en-US" b="1" dirty="0"/>
              <a:t>Medical Advisory Board </a:t>
            </a:r>
            <a:r>
              <a:rPr lang="en-US" dirty="0"/>
              <a:t>and on the basis of the </a:t>
            </a:r>
            <a:r>
              <a:rPr lang="en-US" u="sng" dirty="0"/>
              <a:t>Functional Ability Profiles</a:t>
            </a:r>
            <a:r>
              <a:rPr lang="en-US" dirty="0"/>
              <a:t>.”</a:t>
            </a:r>
          </a:p>
          <a:p>
            <a:pPr algn="ctr"/>
            <a:r>
              <a:rPr lang="en-US" dirty="0"/>
              <a:t>“</a:t>
            </a:r>
            <a:r>
              <a:rPr lang="en-US" dirty="0">
                <a:solidFill>
                  <a:srgbClr val="C00000"/>
                </a:solidFill>
              </a:rPr>
              <a:t>Functional ability to operate a vehicle safely may be affected by a wide range of physical, mental or emotional impairments</a:t>
            </a:r>
            <a:r>
              <a:rPr lang="en-US" dirty="0"/>
              <a:t>. To simplify reporting and to make possible a comparison of relative risks and limitations, the Medical Advisory Board has developed Functional Ability Profiles for fourteen categories, with multiple levels under each profile.”</a:t>
            </a:r>
          </a:p>
        </p:txBody>
      </p:sp>
      <p:sp>
        <p:nvSpPr>
          <p:cNvPr id="8" name="Content Placeholder 7">
            <a:extLst>
              <a:ext uri="{FF2B5EF4-FFF2-40B4-BE49-F238E27FC236}">
                <a16:creationId xmlns:a16="http://schemas.microsoft.com/office/drawing/2014/main" id="{292A232C-7093-49D4-F9B8-4916D0DBDB11}"/>
              </a:ext>
            </a:extLst>
          </p:cNvPr>
          <p:cNvSpPr>
            <a:spLocks noGrp="1"/>
          </p:cNvSpPr>
          <p:nvPr>
            <p:ph sz="half" idx="2"/>
          </p:nvPr>
        </p:nvSpPr>
        <p:spPr>
          <a:xfrm>
            <a:off x="6156963" y="4146663"/>
            <a:ext cx="4937760" cy="3144556"/>
          </a:xfrm>
        </p:spPr>
        <p:txBody>
          <a:bodyPr>
            <a:normAutofit/>
          </a:bodyPr>
          <a:lstStyle/>
          <a:p>
            <a:pPr algn="ctr"/>
            <a:r>
              <a:rPr lang="en-US" sz="1800" dirty="0"/>
              <a:t>“Physicians who care for patients with physical, mental, or emotional impairments which may affect their driving safety, whether defined by published guidelines or not, are responsible </a:t>
            </a:r>
            <a:r>
              <a:rPr lang="en-US" sz="1800" i="1" dirty="0">
                <a:solidFill>
                  <a:srgbClr val="C00000"/>
                </a:solidFill>
              </a:rPr>
              <a:t>for making available to their patients without reservation their recommendations and appropriate information related to driving safety and responsibilities</a:t>
            </a:r>
            <a:r>
              <a:rPr lang="en-US" sz="1800" dirty="0"/>
              <a:t>.”</a:t>
            </a:r>
          </a:p>
        </p:txBody>
      </p:sp>
      <p:pic>
        <p:nvPicPr>
          <p:cNvPr id="3" name="Picture 2">
            <a:extLst>
              <a:ext uri="{FF2B5EF4-FFF2-40B4-BE49-F238E27FC236}">
                <a16:creationId xmlns:a16="http://schemas.microsoft.com/office/drawing/2014/main" id="{CC10291F-1FD8-B773-15B7-7D26DBF5F30A}"/>
              </a:ext>
            </a:extLst>
          </p:cNvPr>
          <p:cNvPicPr>
            <a:picLocks noChangeAspect="1"/>
          </p:cNvPicPr>
          <p:nvPr/>
        </p:nvPicPr>
        <p:blipFill>
          <a:blip r:embed="rId2"/>
          <a:stretch>
            <a:fillRect/>
          </a:stretch>
        </p:blipFill>
        <p:spPr>
          <a:xfrm>
            <a:off x="9168638" y="1824178"/>
            <a:ext cx="1987042" cy="1117833"/>
          </a:xfrm>
          <a:prstGeom prst="rect">
            <a:avLst/>
          </a:prstGeom>
        </p:spPr>
      </p:pic>
      <p:pic>
        <p:nvPicPr>
          <p:cNvPr id="5" name="Picture 4">
            <a:extLst>
              <a:ext uri="{FF2B5EF4-FFF2-40B4-BE49-F238E27FC236}">
                <a16:creationId xmlns:a16="http://schemas.microsoft.com/office/drawing/2014/main" id="{EEB8ABBE-AE7E-07DC-B2B6-C2B7B6FB6D52}"/>
              </a:ext>
            </a:extLst>
          </p:cNvPr>
          <p:cNvPicPr>
            <a:picLocks noChangeAspect="1"/>
          </p:cNvPicPr>
          <p:nvPr/>
        </p:nvPicPr>
        <p:blipFill>
          <a:blip r:embed="rId3"/>
          <a:stretch>
            <a:fillRect/>
          </a:stretch>
        </p:blipFill>
        <p:spPr>
          <a:xfrm>
            <a:off x="6515101" y="1824178"/>
            <a:ext cx="1905000" cy="1905000"/>
          </a:xfrm>
          <a:prstGeom prst="rect">
            <a:avLst/>
          </a:prstGeom>
        </p:spPr>
      </p:pic>
      <p:sp>
        <p:nvSpPr>
          <p:cNvPr id="9" name="TextBox 8">
            <a:extLst>
              <a:ext uri="{FF2B5EF4-FFF2-40B4-BE49-F238E27FC236}">
                <a16:creationId xmlns:a16="http://schemas.microsoft.com/office/drawing/2014/main" id="{89267FDF-B659-26A8-C9E9-FC798695BDE9}"/>
              </a:ext>
            </a:extLst>
          </p:cNvPr>
          <p:cNvSpPr txBox="1"/>
          <p:nvPr/>
        </p:nvSpPr>
        <p:spPr>
          <a:xfrm>
            <a:off x="8565502" y="2942011"/>
            <a:ext cx="2892490" cy="923330"/>
          </a:xfrm>
          <a:prstGeom prst="rect">
            <a:avLst/>
          </a:prstGeom>
          <a:noFill/>
        </p:spPr>
        <p:txBody>
          <a:bodyPr wrap="square" rtlCol="0">
            <a:spAutoFit/>
          </a:bodyPr>
          <a:lstStyle/>
          <a:p>
            <a:r>
              <a:rPr lang="en-US" b="1" dirty="0"/>
              <a:t>Rebecca McCabe</a:t>
            </a:r>
          </a:p>
          <a:p>
            <a:r>
              <a:rPr lang="en-US" dirty="0"/>
              <a:t>Medical Review Coordinator</a:t>
            </a:r>
          </a:p>
          <a:p>
            <a:r>
              <a:rPr lang="en-US" dirty="0"/>
              <a:t>207-624-9000, ext. 52124</a:t>
            </a:r>
          </a:p>
        </p:txBody>
      </p:sp>
    </p:spTree>
    <p:extLst>
      <p:ext uri="{BB962C8B-B14F-4D97-AF65-F5344CB8AC3E}">
        <p14:creationId xmlns:p14="http://schemas.microsoft.com/office/powerpoint/2010/main" val="3731642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86EE73-A31B-7069-6B69-19B3F50B8C8D}"/>
              </a:ext>
            </a:extLst>
          </p:cNvPr>
          <p:cNvSpPr>
            <a:spLocks noGrp="1"/>
          </p:cNvSpPr>
          <p:nvPr>
            <p:ph type="title"/>
          </p:nvPr>
        </p:nvSpPr>
        <p:spPr/>
        <p:txBody>
          <a:bodyPr/>
          <a:lstStyle/>
          <a:p>
            <a:r>
              <a:rPr lang="en-US" dirty="0"/>
              <a:t>Confidence to Evaluate Driving Fitness</a:t>
            </a:r>
          </a:p>
        </p:txBody>
      </p:sp>
      <p:pic>
        <p:nvPicPr>
          <p:cNvPr id="6" name="Picture 5">
            <a:extLst>
              <a:ext uri="{FF2B5EF4-FFF2-40B4-BE49-F238E27FC236}">
                <a16:creationId xmlns:a16="http://schemas.microsoft.com/office/drawing/2014/main" id="{6BC844CA-A574-A146-3EAD-5D5D9762B509}"/>
              </a:ext>
            </a:extLst>
          </p:cNvPr>
          <p:cNvPicPr>
            <a:picLocks noChangeAspect="1"/>
          </p:cNvPicPr>
          <p:nvPr/>
        </p:nvPicPr>
        <p:blipFill>
          <a:blip r:embed="rId2"/>
          <a:stretch>
            <a:fillRect/>
          </a:stretch>
        </p:blipFill>
        <p:spPr>
          <a:xfrm>
            <a:off x="1097280" y="2264921"/>
            <a:ext cx="6736785" cy="3972571"/>
          </a:xfrm>
          <a:prstGeom prst="rect">
            <a:avLst/>
          </a:prstGeom>
        </p:spPr>
      </p:pic>
      <p:sp>
        <p:nvSpPr>
          <p:cNvPr id="7" name="TextBox 6">
            <a:extLst>
              <a:ext uri="{FF2B5EF4-FFF2-40B4-BE49-F238E27FC236}">
                <a16:creationId xmlns:a16="http://schemas.microsoft.com/office/drawing/2014/main" id="{A1784621-216F-749C-AD2A-B03390A9BA09}"/>
              </a:ext>
            </a:extLst>
          </p:cNvPr>
          <p:cNvSpPr txBox="1"/>
          <p:nvPr/>
        </p:nvSpPr>
        <p:spPr>
          <a:xfrm>
            <a:off x="8190271" y="2448232"/>
            <a:ext cx="3048000" cy="2246769"/>
          </a:xfrm>
          <a:prstGeom prst="rect">
            <a:avLst/>
          </a:prstGeom>
          <a:noFill/>
        </p:spPr>
        <p:txBody>
          <a:bodyPr wrap="square" rtlCol="0">
            <a:spAutoFit/>
          </a:bodyPr>
          <a:lstStyle/>
          <a:p>
            <a:r>
              <a:rPr lang="en-US" sz="2800" dirty="0"/>
              <a:t>These minor differences are not statistically different across clinician groups.</a:t>
            </a:r>
          </a:p>
        </p:txBody>
      </p:sp>
    </p:spTree>
    <p:extLst>
      <p:ext uri="{BB962C8B-B14F-4D97-AF65-F5344CB8AC3E}">
        <p14:creationId xmlns:p14="http://schemas.microsoft.com/office/powerpoint/2010/main" val="2842668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09C2-A143-4B8D-7B5D-9442BF625AB7}"/>
              </a:ext>
            </a:extLst>
          </p:cNvPr>
          <p:cNvSpPr>
            <a:spLocks noGrp="1"/>
          </p:cNvSpPr>
          <p:nvPr>
            <p:ph type="title"/>
          </p:nvPr>
        </p:nvSpPr>
        <p:spPr/>
        <p:txBody>
          <a:bodyPr/>
          <a:lstStyle/>
          <a:p>
            <a:r>
              <a:rPr lang="en-US" dirty="0"/>
              <a:t>Prior Behavior - Assessment</a:t>
            </a:r>
          </a:p>
        </p:txBody>
      </p:sp>
      <p:pic>
        <p:nvPicPr>
          <p:cNvPr id="4" name="Picture 3">
            <a:extLst>
              <a:ext uri="{FF2B5EF4-FFF2-40B4-BE49-F238E27FC236}">
                <a16:creationId xmlns:a16="http://schemas.microsoft.com/office/drawing/2014/main" id="{C5D80DF4-CA4B-7BDB-3FA8-88141FAA078E}"/>
              </a:ext>
            </a:extLst>
          </p:cNvPr>
          <p:cNvPicPr>
            <a:picLocks noChangeAspect="1"/>
          </p:cNvPicPr>
          <p:nvPr/>
        </p:nvPicPr>
        <p:blipFill>
          <a:blip r:embed="rId2"/>
          <a:stretch>
            <a:fillRect/>
          </a:stretch>
        </p:blipFill>
        <p:spPr>
          <a:xfrm>
            <a:off x="1097280" y="2008084"/>
            <a:ext cx="6105525" cy="1819275"/>
          </a:xfrm>
          <a:prstGeom prst="rect">
            <a:avLst/>
          </a:prstGeom>
        </p:spPr>
      </p:pic>
      <p:pic>
        <p:nvPicPr>
          <p:cNvPr id="6" name="Picture 5">
            <a:extLst>
              <a:ext uri="{FF2B5EF4-FFF2-40B4-BE49-F238E27FC236}">
                <a16:creationId xmlns:a16="http://schemas.microsoft.com/office/drawing/2014/main" id="{F9A055D8-5B69-F0B8-00A8-581722CEC908}"/>
              </a:ext>
            </a:extLst>
          </p:cNvPr>
          <p:cNvPicPr>
            <a:picLocks noChangeAspect="1"/>
          </p:cNvPicPr>
          <p:nvPr/>
        </p:nvPicPr>
        <p:blipFill>
          <a:blip r:embed="rId3"/>
          <a:stretch>
            <a:fillRect/>
          </a:stretch>
        </p:blipFill>
        <p:spPr>
          <a:xfrm>
            <a:off x="1097280" y="4098083"/>
            <a:ext cx="7972425" cy="2105025"/>
          </a:xfrm>
          <a:prstGeom prst="rect">
            <a:avLst/>
          </a:prstGeom>
        </p:spPr>
      </p:pic>
      <p:sp>
        <p:nvSpPr>
          <p:cNvPr id="7" name="TextBox 6">
            <a:extLst>
              <a:ext uri="{FF2B5EF4-FFF2-40B4-BE49-F238E27FC236}">
                <a16:creationId xmlns:a16="http://schemas.microsoft.com/office/drawing/2014/main" id="{58ECA9D0-BB89-4062-1730-787B83CDD647}"/>
              </a:ext>
            </a:extLst>
          </p:cNvPr>
          <p:cNvSpPr txBox="1"/>
          <p:nvPr/>
        </p:nvSpPr>
        <p:spPr>
          <a:xfrm>
            <a:off x="7492181" y="1749496"/>
            <a:ext cx="4139379" cy="3477875"/>
          </a:xfrm>
          <a:prstGeom prst="rect">
            <a:avLst/>
          </a:prstGeom>
          <a:noFill/>
        </p:spPr>
        <p:txBody>
          <a:bodyPr wrap="square" rtlCol="0">
            <a:spAutoFit/>
          </a:bodyPr>
          <a:lstStyle/>
          <a:p>
            <a:r>
              <a:rPr lang="en-US" sz="2200" dirty="0">
                <a:solidFill>
                  <a:srgbClr val="C00000"/>
                </a:solidFill>
              </a:rPr>
              <a:t>Many assessed driving. </a:t>
            </a:r>
            <a:r>
              <a:rPr lang="en-US" sz="2200" dirty="0">
                <a:solidFill>
                  <a:srgbClr val="C00000"/>
                </a:solidFill>
                <a:sym typeface="Wingdings" panose="05000000000000000000" pitchFamily="2" charset="2"/>
              </a:rPr>
              <a:t></a:t>
            </a:r>
            <a:endParaRPr lang="en-US" sz="2200" dirty="0">
              <a:solidFill>
                <a:srgbClr val="C00000"/>
              </a:solidFill>
            </a:endParaRPr>
          </a:p>
          <a:p>
            <a:endParaRPr lang="en-US" sz="2200" dirty="0"/>
          </a:p>
          <a:p>
            <a:r>
              <a:rPr lang="en-US" sz="2200" dirty="0"/>
              <a:t>Physicians and nurse practitioners are more likely to have evaluated driving fitness in the past 3 years.</a:t>
            </a:r>
          </a:p>
          <a:p>
            <a:endParaRPr lang="en-US" sz="2200" dirty="0"/>
          </a:p>
          <a:p>
            <a:r>
              <a:rPr lang="en-US" sz="2200" dirty="0"/>
              <a:t>Primary care, geriatric, and hospital-based clinicians are more likely to have evaluated driving fitness in the past 3 years.</a:t>
            </a:r>
          </a:p>
        </p:txBody>
      </p:sp>
    </p:spTree>
    <p:extLst>
      <p:ext uri="{BB962C8B-B14F-4D97-AF65-F5344CB8AC3E}">
        <p14:creationId xmlns:p14="http://schemas.microsoft.com/office/powerpoint/2010/main" val="3996144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978172-71C3-A06D-0EDE-41F0A0567FFE}"/>
              </a:ext>
            </a:extLst>
          </p:cNvPr>
          <p:cNvSpPr>
            <a:spLocks noGrp="1"/>
          </p:cNvSpPr>
          <p:nvPr>
            <p:ph type="title"/>
          </p:nvPr>
        </p:nvSpPr>
        <p:spPr/>
        <p:txBody>
          <a:bodyPr/>
          <a:lstStyle/>
          <a:p>
            <a:r>
              <a:rPr lang="en-US" dirty="0"/>
              <a:t>Prior Behavior – OT/CDRS Referral</a:t>
            </a:r>
          </a:p>
        </p:txBody>
      </p:sp>
      <p:pic>
        <p:nvPicPr>
          <p:cNvPr id="6" name="Picture 5">
            <a:extLst>
              <a:ext uri="{FF2B5EF4-FFF2-40B4-BE49-F238E27FC236}">
                <a16:creationId xmlns:a16="http://schemas.microsoft.com/office/drawing/2014/main" id="{C4CB24CA-88EF-EB80-DF72-9FDEA0BE29D4}"/>
              </a:ext>
            </a:extLst>
          </p:cNvPr>
          <p:cNvPicPr>
            <a:picLocks noChangeAspect="1"/>
          </p:cNvPicPr>
          <p:nvPr/>
        </p:nvPicPr>
        <p:blipFill>
          <a:blip r:embed="rId2"/>
          <a:stretch>
            <a:fillRect/>
          </a:stretch>
        </p:blipFill>
        <p:spPr>
          <a:xfrm>
            <a:off x="1097280" y="2027749"/>
            <a:ext cx="6105525" cy="1819275"/>
          </a:xfrm>
          <a:prstGeom prst="rect">
            <a:avLst/>
          </a:prstGeom>
        </p:spPr>
      </p:pic>
      <p:pic>
        <p:nvPicPr>
          <p:cNvPr id="8" name="Picture 7">
            <a:extLst>
              <a:ext uri="{FF2B5EF4-FFF2-40B4-BE49-F238E27FC236}">
                <a16:creationId xmlns:a16="http://schemas.microsoft.com/office/drawing/2014/main" id="{1CDE398A-8321-5CA4-6177-CC72D015C8C1}"/>
              </a:ext>
            </a:extLst>
          </p:cNvPr>
          <p:cNvPicPr>
            <a:picLocks noChangeAspect="1"/>
          </p:cNvPicPr>
          <p:nvPr/>
        </p:nvPicPr>
        <p:blipFill>
          <a:blip r:embed="rId3"/>
          <a:stretch>
            <a:fillRect/>
          </a:stretch>
        </p:blipFill>
        <p:spPr>
          <a:xfrm>
            <a:off x="1097280" y="3969313"/>
            <a:ext cx="7972425" cy="2105025"/>
          </a:xfrm>
          <a:prstGeom prst="rect">
            <a:avLst/>
          </a:prstGeom>
        </p:spPr>
      </p:pic>
      <p:sp>
        <p:nvSpPr>
          <p:cNvPr id="9" name="TextBox 8">
            <a:extLst>
              <a:ext uri="{FF2B5EF4-FFF2-40B4-BE49-F238E27FC236}">
                <a16:creationId xmlns:a16="http://schemas.microsoft.com/office/drawing/2014/main" id="{63CE7824-41E6-536B-6489-F8D505C05B1C}"/>
              </a:ext>
            </a:extLst>
          </p:cNvPr>
          <p:cNvSpPr txBox="1"/>
          <p:nvPr/>
        </p:nvSpPr>
        <p:spPr>
          <a:xfrm>
            <a:off x="7472516" y="2153265"/>
            <a:ext cx="3683164" cy="2800767"/>
          </a:xfrm>
          <a:prstGeom prst="rect">
            <a:avLst/>
          </a:prstGeom>
          <a:noFill/>
        </p:spPr>
        <p:txBody>
          <a:bodyPr wrap="square" rtlCol="0">
            <a:spAutoFit/>
          </a:bodyPr>
          <a:lstStyle/>
          <a:p>
            <a:r>
              <a:rPr lang="en-US" sz="2200" dirty="0">
                <a:solidFill>
                  <a:srgbClr val="C00000"/>
                </a:solidFill>
              </a:rPr>
              <a:t>Few made any referrals.  </a:t>
            </a:r>
            <a:r>
              <a:rPr lang="en-US" sz="2200" dirty="0">
                <a:solidFill>
                  <a:srgbClr val="C00000"/>
                </a:solidFill>
                <a:sym typeface="Wingdings" panose="05000000000000000000" pitchFamily="2" charset="2"/>
              </a:rPr>
              <a:t></a:t>
            </a:r>
            <a:endParaRPr lang="en-US" sz="2200" dirty="0">
              <a:solidFill>
                <a:srgbClr val="C00000"/>
              </a:solidFill>
            </a:endParaRPr>
          </a:p>
          <a:p>
            <a:endParaRPr lang="en-US" sz="2200" dirty="0"/>
          </a:p>
          <a:p>
            <a:r>
              <a:rPr lang="en-US" sz="2200" dirty="0"/>
              <a:t>No difference by profession in referral behavior.</a:t>
            </a:r>
          </a:p>
          <a:p>
            <a:endParaRPr lang="en-US" sz="2200" dirty="0"/>
          </a:p>
          <a:p>
            <a:r>
              <a:rPr lang="en-US" sz="2200" dirty="0"/>
              <a:t>Primary care and geriatric clinicians were more likely to make an OT/CDRS referral.</a:t>
            </a:r>
          </a:p>
        </p:txBody>
      </p:sp>
    </p:spTree>
    <p:extLst>
      <p:ext uri="{BB962C8B-B14F-4D97-AF65-F5344CB8AC3E}">
        <p14:creationId xmlns:p14="http://schemas.microsoft.com/office/powerpoint/2010/main" val="37083473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B4A1-F87C-424F-9B44-9FEB06C76F30}"/>
              </a:ext>
            </a:extLst>
          </p:cNvPr>
          <p:cNvSpPr>
            <a:spLocks noGrp="1"/>
          </p:cNvSpPr>
          <p:nvPr>
            <p:ph type="title"/>
          </p:nvPr>
        </p:nvSpPr>
        <p:spPr/>
        <p:txBody>
          <a:bodyPr/>
          <a:lstStyle/>
          <a:p>
            <a:r>
              <a:rPr lang="en-US" dirty="0"/>
              <a:t>FAP Ratings for Cases A, B, &amp; C</a:t>
            </a:r>
          </a:p>
        </p:txBody>
      </p:sp>
      <p:pic>
        <p:nvPicPr>
          <p:cNvPr id="5" name="Picture Placeholder 4">
            <a:extLst>
              <a:ext uri="{FF2B5EF4-FFF2-40B4-BE49-F238E27FC236}">
                <a16:creationId xmlns:a16="http://schemas.microsoft.com/office/drawing/2014/main" id="{87EE6A9C-252D-B7EA-DE37-D73078CB8ADC}"/>
              </a:ext>
            </a:extLst>
          </p:cNvPr>
          <p:cNvPicPr>
            <a:picLocks noGrp="1" noChangeAspect="1"/>
          </p:cNvPicPr>
          <p:nvPr>
            <p:ph type="pic" idx="1"/>
          </p:nvPr>
        </p:nvPicPr>
        <p:blipFill>
          <a:blip r:embed="rId2"/>
          <a:srcRect t="14781" b="14781"/>
          <a:stretch>
            <a:fillRect/>
          </a:stretch>
        </p:blipFill>
        <p:spPr>
          <a:prstGeom prst="rect">
            <a:avLst/>
          </a:prstGeom>
        </p:spPr>
      </p:pic>
      <p:sp>
        <p:nvSpPr>
          <p:cNvPr id="4" name="Text Placeholder 3">
            <a:extLst>
              <a:ext uri="{FF2B5EF4-FFF2-40B4-BE49-F238E27FC236}">
                <a16:creationId xmlns:a16="http://schemas.microsoft.com/office/drawing/2014/main" id="{AE252706-D4E0-716C-0466-C35E2F62DE99}"/>
              </a:ext>
            </a:extLst>
          </p:cNvPr>
          <p:cNvSpPr>
            <a:spLocks noGrp="1"/>
          </p:cNvSpPr>
          <p:nvPr>
            <p:ph type="body" sz="half" idx="2"/>
          </p:nvPr>
        </p:nvSpPr>
        <p:spPr>
          <a:xfrm>
            <a:off x="1097280" y="5966015"/>
            <a:ext cx="10113264" cy="594360"/>
          </a:xfrm>
        </p:spPr>
        <p:txBody>
          <a:bodyPr>
            <a:normAutofit/>
          </a:bodyPr>
          <a:lstStyle/>
          <a:p>
            <a:r>
              <a:rPr lang="en-US" sz="2000" dirty="0"/>
              <a:t>How do respondents understand the clinical-driving picture and utilize the FAP rating system?</a:t>
            </a:r>
          </a:p>
        </p:txBody>
      </p:sp>
    </p:spTree>
    <p:extLst>
      <p:ext uri="{BB962C8B-B14F-4D97-AF65-F5344CB8AC3E}">
        <p14:creationId xmlns:p14="http://schemas.microsoft.com/office/powerpoint/2010/main" val="6501580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C569-4B3D-5AF2-ED04-48C454699E23}"/>
              </a:ext>
            </a:extLst>
          </p:cNvPr>
          <p:cNvSpPr>
            <a:spLocks noGrp="1"/>
          </p:cNvSpPr>
          <p:nvPr>
            <p:ph type="title"/>
          </p:nvPr>
        </p:nvSpPr>
        <p:spPr/>
        <p:txBody>
          <a:bodyPr/>
          <a:lstStyle/>
          <a:p>
            <a:r>
              <a:rPr lang="en-US" dirty="0"/>
              <a:t>Case B – Marge, 73, Dementia</a:t>
            </a:r>
          </a:p>
        </p:txBody>
      </p:sp>
      <p:sp>
        <p:nvSpPr>
          <p:cNvPr id="3" name="Content Placeholder 2">
            <a:extLst>
              <a:ext uri="{FF2B5EF4-FFF2-40B4-BE49-F238E27FC236}">
                <a16:creationId xmlns:a16="http://schemas.microsoft.com/office/drawing/2014/main" id="{F745C7EC-65C3-DDD8-2060-C8C3ECBFAB63}"/>
              </a:ext>
            </a:extLst>
          </p:cNvPr>
          <p:cNvSpPr>
            <a:spLocks noGrp="1"/>
          </p:cNvSpPr>
          <p:nvPr>
            <p:ph idx="1"/>
          </p:nvPr>
        </p:nvSpPr>
        <p:spPr>
          <a:xfrm>
            <a:off x="1097280" y="1845733"/>
            <a:ext cx="10058400" cy="4427247"/>
          </a:xfrm>
        </p:spPr>
        <p:txBody>
          <a:bodyPr>
            <a:normAutofit fontScale="85000" lnSpcReduction="20000"/>
          </a:bodyPr>
          <a:lstStyle/>
          <a:p>
            <a:r>
              <a:rPr lang="en-US" dirty="0"/>
              <a:t>Marge is a 73-year-old, married, right-handed, woman with a 12th grade education and work history as a postal clerk. She retired at age 65 and lives in Palermo, Maine, off a dirt road. She renewed her driver license recently, and she checked “heart trouble" on the form. Marge’s husband, Bill, expressed concern to their shared PCP, Dr. Brown: “Marge doesn’t seem herself lately. She’s more distracted and a bit forgetful. She hit our mailbox last week and didn’t recall doing it later that day.” Despite Bill’s concern, Marge continues to manage their household, including the preparation of meals, without apparent difficulty.</a:t>
            </a:r>
            <a:br>
              <a:rPr lang="en-US" dirty="0"/>
            </a:br>
            <a:br>
              <a:rPr lang="en-US" dirty="0"/>
            </a:br>
            <a:r>
              <a:rPr lang="en-US" dirty="0"/>
              <a:t>Marge’s health status is significant for mild obesity, type 2 diabetes, cigarette smoking (50+ yrs @ 0.5-1 pack daily), and periodic migraines. </a:t>
            </a:r>
            <a:r>
              <a:rPr lang="en-US" i="1" dirty="0"/>
              <a:t>She does NOT carry a heart disease diagnosis.</a:t>
            </a:r>
            <a:r>
              <a:rPr lang="en-US" dirty="0"/>
              <a:t> Current medications: metformin, sitagliptin, clopidogrel, simvastatin, propranolol, </a:t>
            </a:r>
            <a:r>
              <a:rPr lang="en-US" dirty="0" err="1"/>
              <a:t>zoloft</a:t>
            </a:r>
            <a:r>
              <a:rPr lang="en-US" dirty="0"/>
              <a:t>, and rizatriptan PRN. Marge saw Dr. Brown for her annual wellness check. She reported feeling “a bit down” and not having the same “energy” as usual, but said she was otherwise fine. Her physical exam was unremarkable. Dr. Brown saw no difference in her physical-functional health from her last exam.</a:t>
            </a:r>
            <a:br>
              <a:rPr lang="en-US" dirty="0"/>
            </a:br>
            <a:br>
              <a:rPr lang="en-US" dirty="0"/>
            </a:br>
            <a:r>
              <a:rPr lang="en-US" dirty="0"/>
              <a:t>Based on Bill’s report, he administered the Montreal Cognitive Assessment (MoCA). Marge scored 24 of 30 points, with errors in memory and visual tracking. She denied any cognitive change but acknowledged that her mother died with “senility” at age 80.</a:t>
            </a:r>
          </a:p>
          <a:p>
            <a:r>
              <a:rPr lang="en-US" dirty="0"/>
              <a:t>Marge recently hit her mailbox, scraping it along the rear driver’s side of station wagon when she made an overly tight turn into her driveway. Unbeknownst to Bill, Marge was also stopped by a police officer last month and issued a warning for running through a stop sign (which she claimed not to notice). Her driving record is otherwise clean. Marge and Bill’s home is in a rural area. There is no public transit nearby. They are reliant on their cars for getting to appointments, shopping, etc.</a:t>
            </a:r>
          </a:p>
          <a:p>
            <a:endParaRPr lang="en-US" dirty="0"/>
          </a:p>
        </p:txBody>
      </p:sp>
      <p:pic>
        <p:nvPicPr>
          <p:cNvPr id="8" name="Picture 7">
            <a:extLst>
              <a:ext uri="{FF2B5EF4-FFF2-40B4-BE49-F238E27FC236}">
                <a16:creationId xmlns:a16="http://schemas.microsoft.com/office/drawing/2014/main" id="{E966EC80-E15D-550F-07F5-629B9FF72E0F}"/>
              </a:ext>
            </a:extLst>
          </p:cNvPr>
          <p:cNvPicPr>
            <a:picLocks noChangeAspect="1"/>
          </p:cNvPicPr>
          <p:nvPr/>
        </p:nvPicPr>
        <p:blipFill>
          <a:blip r:embed="rId2"/>
          <a:stretch>
            <a:fillRect/>
          </a:stretch>
        </p:blipFill>
        <p:spPr>
          <a:xfrm>
            <a:off x="9326449" y="-222257"/>
            <a:ext cx="2067990" cy="2067990"/>
          </a:xfrm>
          <a:prstGeom prst="rect">
            <a:avLst/>
          </a:prstGeom>
        </p:spPr>
      </p:pic>
    </p:spTree>
    <p:extLst>
      <p:ext uri="{BB962C8B-B14F-4D97-AF65-F5344CB8AC3E}">
        <p14:creationId xmlns:p14="http://schemas.microsoft.com/office/powerpoint/2010/main" val="3621655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5E1E9A-28D2-AAA4-9C64-16D803B20EA2}"/>
              </a:ext>
            </a:extLst>
          </p:cNvPr>
          <p:cNvPicPr>
            <a:picLocks noChangeAspect="1"/>
          </p:cNvPicPr>
          <p:nvPr/>
        </p:nvPicPr>
        <p:blipFill>
          <a:blip r:embed="rId2"/>
          <a:stretch>
            <a:fillRect/>
          </a:stretch>
        </p:blipFill>
        <p:spPr>
          <a:xfrm>
            <a:off x="1851230" y="0"/>
            <a:ext cx="8096250" cy="6353175"/>
          </a:xfrm>
          <a:prstGeom prst="rect">
            <a:avLst/>
          </a:prstGeom>
        </p:spPr>
      </p:pic>
      <p:pic>
        <p:nvPicPr>
          <p:cNvPr id="6" name="Picture 5">
            <a:extLst>
              <a:ext uri="{FF2B5EF4-FFF2-40B4-BE49-F238E27FC236}">
                <a16:creationId xmlns:a16="http://schemas.microsoft.com/office/drawing/2014/main" id="{0CF0B661-C098-0C15-7C8A-0C8ECE982784}"/>
              </a:ext>
            </a:extLst>
          </p:cNvPr>
          <p:cNvPicPr>
            <a:picLocks noChangeAspect="1"/>
          </p:cNvPicPr>
          <p:nvPr/>
        </p:nvPicPr>
        <p:blipFill>
          <a:blip r:embed="rId3"/>
          <a:stretch>
            <a:fillRect/>
          </a:stretch>
        </p:blipFill>
        <p:spPr>
          <a:xfrm>
            <a:off x="8218872" y="603977"/>
            <a:ext cx="237765" cy="438950"/>
          </a:xfrm>
          <a:prstGeom prst="rect">
            <a:avLst/>
          </a:prstGeom>
        </p:spPr>
      </p:pic>
      <p:pic>
        <p:nvPicPr>
          <p:cNvPr id="7" name="Picture 6">
            <a:extLst>
              <a:ext uri="{FF2B5EF4-FFF2-40B4-BE49-F238E27FC236}">
                <a16:creationId xmlns:a16="http://schemas.microsoft.com/office/drawing/2014/main" id="{59AFF3A2-7187-ABDA-31C7-7EEB3160885B}"/>
              </a:ext>
            </a:extLst>
          </p:cNvPr>
          <p:cNvPicPr>
            <a:picLocks noChangeAspect="1"/>
          </p:cNvPicPr>
          <p:nvPr/>
        </p:nvPicPr>
        <p:blipFill>
          <a:blip r:embed="rId4"/>
          <a:stretch>
            <a:fillRect/>
          </a:stretch>
        </p:blipFill>
        <p:spPr>
          <a:xfrm>
            <a:off x="1275592" y="2743140"/>
            <a:ext cx="10132430" cy="1371719"/>
          </a:xfrm>
          <a:prstGeom prst="rect">
            <a:avLst/>
          </a:prstGeom>
        </p:spPr>
      </p:pic>
      <p:sp>
        <p:nvSpPr>
          <p:cNvPr id="2" name="TextBox 1">
            <a:extLst>
              <a:ext uri="{FF2B5EF4-FFF2-40B4-BE49-F238E27FC236}">
                <a16:creationId xmlns:a16="http://schemas.microsoft.com/office/drawing/2014/main" id="{CEC4633F-C194-4481-CD1E-8C71FB091ED6}"/>
              </a:ext>
            </a:extLst>
          </p:cNvPr>
          <p:cNvSpPr txBox="1"/>
          <p:nvPr/>
        </p:nvSpPr>
        <p:spPr>
          <a:xfrm>
            <a:off x="226141" y="127815"/>
            <a:ext cx="6501887" cy="461665"/>
          </a:xfrm>
          <a:prstGeom prst="rect">
            <a:avLst/>
          </a:prstGeom>
          <a:solidFill>
            <a:schemeClr val="bg1"/>
          </a:solidFill>
        </p:spPr>
        <p:txBody>
          <a:bodyPr wrap="square" rtlCol="0">
            <a:spAutoFit/>
          </a:bodyPr>
          <a:lstStyle/>
          <a:p>
            <a:r>
              <a:rPr lang="en-US" sz="2400" dirty="0"/>
              <a:t>Most Respondents Chose the “Correct” FAP Rating</a:t>
            </a:r>
          </a:p>
        </p:txBody>
      </p:sp>
    </p:spTree>
    <p:extLst>
      <p:ext uri="{BB962C8B-B14F-4D97-AF65-F5344CB8AC3E}">
        <p14:creationId xmlns:p14="http://schemas.microsoft.com/office/powerpoint/2010/main" val="4127586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EB63F-1AFD-F877-6883-6AD366D5566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E9945D8-C251-3DDE-062A-83B91D938DB0}"/>
              </a:ext>
            </a:extLst>
          </p:cNvPr>
          <p:cNvPicPr>
            <a:picLocks noChangeAspect="1"/>
          </p:cNvPicPr>
          <p:nvPr/>
        </p:nvPicPr>
        <p:blipFill>
          <a:blip r:embed="rId2"/>
          <a:stretch>
            <a:fillRect/>
          </a:stretch>
        </p:blipFill>
        <p:spPr>
          <a:xfrm>
            <a:off x="494838" y="3546218"/>
            <a:ext cx="7210425" cy="2695575"/>
          </a:xfrm>
          <a:prstGeom prst="rect">
            <a:avLst/>
          </a:prstGeom>
        </p:spPr>
      </p:pic>
      <p:sp>
        <p:nvSpPr>
          <p:cNvPr id="4" name="Title 3">
            <a:extLst>
              <a:ext uri="{FF2B5EF4-FFF2-40B4-BE49-F238E27FC236}">
                <a16:creationId xmlns:a16="http://schemas.microsoft.com/office/drawing/2014/main" id="{D78232CF-0DEB-FDC6-2CC0-E060152FFE92}"/>
              </a:ext>
            </a:extLst>
          </p:cNvPr>
          <p:cNvSpPr>
            <a:spLocks noGrp="1"/>
          </p:cNvSpPr>
          <p:nvPr>
            <p:ph type="title"/>
          </p:nvPr>
        </p:nvSpPr>
        <p:spPr/>
        <p:txBody>
          <a:bodyPr/>
          <a:lstStyle/>
          <a:p>
            <a:r>
              <a:rPr lang="en-US" dirty="0"/>
              <a:t>Proportions &amp; Differences - B</a:t>
            </a:r>
          </a:p>
        </p:txBody>
      </p:sp>
      <p:sp>
        <p:nvSpPr>
          <p:cNvPr id="7" name="TextBox 6">
            <a:extLst>
              <a:ext uri="{FF2B5EF4-FFF2-40B4-BE49-F238E27FC236}">
                <a16:creationId xmlns:a16="http://schemas.microsoft.com/office/drawing/2014/main" id="{088CFC0E-E702-E1B1-FA81-21F69BE7111B}"/>
              </a:ext>
            </a:extLst>
          </p:cNvPr>
          <p:cNvSpPr txBox="1"/>
          <p:nvPr/>
        </p:nvSpPr>
        <p:spPr>
          <a:xfrm>
            <a:off x="7875638" y="2085879"/>
            <a:ext cx="3775587" cy="4154984"/>
          </a:xfrm>
          <a:prstGeom prst="rect">
            <a:avLst/>
          </a:prstGeom>
          <a:noFill/>
        </p:spPr>
        <p:txBody>
          <a:bodyPr wrap="square" rtlCol="0">
            <a:spAutoFit/>
          </a:bodyPr>
          <a:lstStyle/>
          <a:p>
            <a:r>
              <a:rPr lang="en-US" sz="2400" dirty="0"/>
              <a:t>Chi Square (p = .057). Trend.</a:t>
            </a:r>
          </a:p>
          <a:p>
            <a:endParaRPr lang="en-US" sz="2400" dirty="0"/>
          </a:p>
          <a:p>
            <a:r>
              <a:rPr lang="en-US" sz="2400" dirty="0">
                <a:solidFill>
                  <a:srgbClr val="C00000"/>
                </a:solidFill>
              </a:rPr>
              <a:t>Nurse practitioners somewhat more likely to rate this case at 3c.</a:t>
            </a:r>
          </a:p>
          <a:p>
            <a:endParaRPr lang="en-US" sz="2400" dirty="0"/>
          </a:p>
          <a:p>
            <a:r>
              <a:rPr lang="en-US" sz="2400" dirty="0"/>
              <a:t>Chi Square (p = .021). Sign.</a:t>
            </a:r>
          </a:p>
          <a:p>
            <a:endParaRPr lang="en-US" sz="2400" dirty="0"/>
          </a:p>
          <a:p>
            <a:r>
              <a:rPr lang="en-US" sz="2400" dirty="0"/>
              <a:t>Geriatrics and hospital-based clinicians more likely to rate at 3c.</a:t>
            </a:r>
          </a:p>
        </p:txBody>
      </p:sp>
      <p:pic>
        <p:nvPicPr>
          <p:cNvPr id="3" name="Picture 2">
            <a:extLst>
              <a:ext uri="{FF2B5EF4-FFF2-40B4-BE49-F238E27FC236}">
                <a16:creationId xmlns:a16="http://schemas.microsoft.com/office/drawing/2014/main" id="{188055D1-987E-537C-D4B1-6D99161AA909}"/>
              </a:ext>
            </a:extLst>
          </p:cNvPr>
          <p:cNvPicPr>
            <a:picLocks noChangeAspect="1"/>
          </p:cNvPicPr>
          <p:nvPr/>
        </p:nvPicPr>
        <p:blipFill>
          <a:blip r:embed="rId3"/>
          <a:stretch>
            <a:fillRect/>
          </a:stretch>
        </p:blipFill>
        <p:spPr>
          <a:xfrm>
            <a:off x="1027163" y="2007223"/>
            <a:ext cx="6848475" cy="2019300"/>
          </a:xfrm>
          <a:prstGeom prst="rect">
            <a:avLst/>
          </a:prstGeom>
        </p:spPr>
      </p:pic>
    </p:spTree>
    <p:extLst>
      <p:ext uri="{BB962C8B-B14F-4D97-AF65-F5344CB8AC3E}">
        <p14:creationId xmlns:p14="http://schemas.microsoft.com/office/powerpoint/2010/main" val="1140612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C3B1-8B5A-8ECA-0926-ECD7CB982C72}"/>
              </a:ext>
            </a:extLst>
          </p:cNvPr>
          <p:cNvSpPr>
            <a:spLocks noGrp="1"/>
          </p:cNvSpPr>
          <p:nvPr>
            <p:ph type="title"/>
          </p:nvPr>
        </p:nvSpPr>
        <p:spPr/>
        <p:txBody>
          <a:bodyPr/>
          <a:lstStyle/>
          <a:p>
            <a:r>
              <a:rPr lang="en-US" dirty="0"/>
              <a:t>Case B – History to FAP (61% chose 3b)</a:t>
            </a:r>
          </a:p>
        </p:txBody>
      </p:sp>
      <p:sp>
        <p:nvSpPr>
          <p:cNvPr id="3" name="Content Placeholder 2">
            <a:extLst>
              <a:ext uri="{FF2B5EF4-FFF2-40B4-BE49-F238E27FC236}">
                <a16:creationId xmlns:a16="http://schemas.microsoft.com/office/drawing/2014/main" id="{FFFF5801-14BF-673E-1EAF-449419C1F34E}"/>
              </a:ext>
            </a:extLst>
          </p:cNvPr>
          <p:cNvSpPr>
            <a:spLocks noGrp="1"/>
          </p:cNvSpPr>
          <p:nvPr>
            <p:ph sz="half" idx="1"/>
          </p:nvPr>
        </p:nvSpPr>
        <p:spPr/>
        <p:txBody>
          <a:bodyPr/>
          <a:lstStyle/>
          <a:p>
            <a:r>
              <a:rPr lang="en-US" dirty="0"/>
              <a:t>Recent Distractibility &amp; Forgetfulness</a:t>
            </a:r>
          </a:p>
          <a:p>
            <a:r>
              <a:rPr lang="en-US" dirty="0"/>
              <a:t>Hit Mailbox and Didn’t Recall Doing It</a:t>
            </a:r>
          </a:p>
          <a:p>
            <a:r>
              <a:rPr lang="en-US" dirty="0"/>
              <a:t>Obesity, Type 2 Diabetes, Migraines</a:t>
            </a:r>
          </a:p>
          <a:p>
            <a:r>
              <a:rPr lang="en-US" dirty="0"/>
              <a:t>Feeling Down &amp; Low Energy</a:t>
            </a:r>
          </a:p>
          <a:p>
            <a:r>
              <a:rPr lang="en-US" dirty="0"/>
              <a:t>Normal Physical Exam</a:t>
            </a:r>
          </a:p>
          <a:p>
            <a:r>
              <a:rPr lang="en-US" dirty="0"/>
              <a:t>24 of 30 on MoCA (mother had “senility”)</a:t>
            </a:r>
          </a:p>
          <a:p>
            <a:r>
              <a:rPr lang="en-US" dirty="0"/>
              <a:t>Stopped by Police for Running Stop Sign</a:t>
            </a:r>
          </a:p>
          <a:p>
            <a:r>
              <a:rPr lang="en-US" dirty="0"/>
              <a:t>Live in Rural Area. Car Dependent. </a:t>
            </a:r>
          </a:p>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5D9F6F40-730F-8D91-D2C5-286AF34F9BA9}"/>
              </a:ext>
            </a:extLst>
          </p:cNvPr>
          <p:cNvSpPr>
            <a:spLocks noGrp="1"/>
          </p:cNvSpPr>
          <p:nvPr>
            <p:ph sz="half" idx="2"/>
          </p:nvPr>
        </p:nvSpPr>
        <p:spPr/>
        <p:txBody>
          <a:bodyPr>
            <a:normAutofit/>
          </a:bodyPr>
          <a:lstStyle/>
          <a:p>
            <a:r>
              <a:rPr lang="en-US" sz="2400" dirty="0"/>
              <a:t>FAP 3b - Active impairment - Moderate risk. </a:t>
            </a:r>
            <a:r>
              <a:rPr lang="en-US" sz="2400" dirty="0">
                <a:solidFill>
                  <a:srgbClr val="C00000"/>
                </a:solidFill>
              </a:rPr>
              <a:t>Cognitive impairment interferes with everyday activities and there may be geographic disorientation, or deficits in judgment, difficulty problem solving or managing sudden events. </a:t>
            </a:r>
            <a:r>
              <a:rPr lang="en-US" sz="2400" dirty="0"/>
              <a:t>Without significant evidence of executive dysfunction or visuo-spatial impairment. Potential concern for driving impairment. Road test required.</a:t>
            </a:r>
          </a:p>
        </p:txBody>
      </p:sp>
    </p:spTree>
    <p:extLst>
      <p:ext uri="{BB962C8B-B14F-4D97-AF65-F5344CB8AC3E}">
        <p14:creationId xmlns:p14="http://schemas.microsoft.com/office/powerpoint/2010/main" val="23551121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69C81F-F8B5-F37E-CB0F-411E8295EDC8}"/>
              </a:ext>
            </a:extLst>
          </p:cNvPr>
          <p:cNvSpPr>
            <a:spLocks noGrp="1"/>
          </p:cNvSpPr>
          <p:nvPr>
            <p:ph type="title"/>
          </p:nvPr>
        </p:nvSpPr>
        <p:spPr/>
        <p:txBody>
          <a:bodyPr/>
          <a:lstStyle/>
          <a:p>
            <a:r>
              <a:rPr lang="en-US" dirty="0"/>
              <a:t>Perceptions of Burden</a:t>
            </a:r>
          </a:p>
        </p:txBody>
      </p:sp>
      <p:pic>
        <p:nvPicPr>
          <p:cNvPr id="8" name="Content Placeholder 7">
            <a:extLst>
              <a:ext uri="{FF2B5EF4-FFF2-40B4-BE49-F238E27FC236}">
                <a16:creationId xmlns:a16="http://schemas.microsoft.com/office/drawing/2014/main" id="{16B077A4-65A6-28E2-26CA-F009E7214C30}"/>
              </a:ext>
            </a:extLst>
          </p:cNvPr>
          <p:cNvPicPr>
            <a:picLocks noGrp="1" noChangeAspect="1"/>
          </p:cNvPicPr>
          <p:nvPr>
            <p:ph idx="1"/>
          </p:nvPr>
        </p:nvPicPr>
        <p:blipFill>
          <a:blip r:embed="rId2"/>
          <a:stretch>
            <a:fillRect/>
          </a:stretch>
        </p:blipFill>
        <p:spPr>
          <a:xfrm>
            <a:off x="4999037" y="1336675"/>
            <a:ext cx="6096000" cy="4048125"/>
          </a:xfrm>
          <a:prstGeom prst="rect">
            <a:avLst/>
          </a:prstGeom>
        </p:spPr>
      </p:pic>
      <p:sp>
        <p:nvSpPr>
          <p:cNvPr id="7" name="Text Placeholder 6">
            <a:extLst>
              <a:ext uri="{FF2B5EF4-FFF2-40B4-BE49-F238E27FC236}">
                <a16:creationId xmlns:a16="http://schemas.microsoft.com/office/drawing/2014/main" id="{3A0DA9A8-57E8-3D18-4565-ECAFFDDC73DB}"/>
              </a:ext>
            </a:extLst>
          </p:cNvPr>
          <p:cNvSpPr>
            <a:spLocks noGrp="1"/>
          </p:cNvSpPr>
          <p:nvPr>
            <p:ph type="body" sz="half" idx="2"/>
          </p:nvPr>
        </p:nvSpPr>
        <p:spPr/>
        <p:txBody>
          <a:bodyPr>
            <a:normAutofit/>
          </a:bodyPr>
          <a:lstStyle/>
          <a:p>
            <a:endParaRPr lang="en-US" sz="1800" dirty="0"/>
          </a:p>
          <a:p>
            <a:r>
              <a:rPr lang="en-US" sz="1800" dirty="0"/>
              <a:t>“The variation in what qualifies for A,B,C across the different diagnoses creates a burden - it means that one has to look for the book every time.”</a:t>
            </a:r>
          </a:p>
        </p:txBody>
      </p:sp>
    </p:spTree>
    <p:extLst>
      <p:ext uri="{BB962C8B-B14F-4D97-AF65-F5344CB8AC3E}">
        <p14:creationId xmlns:p14="http://schemas.microsoft.com/office/powerpoint/2010/main" val="30766963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03826B-2A98-5841-392F-FDEDE6C4164E}"/>
              </a:ext>
            </a:extLst>
          </p:cNvPr>
          <p:cNvSpPr>
            <a:spLocks noGrp="1"/>
          </p:cNvSpPr>
          <p:nvPr>
            <p:ph type="title"/>
          </p:nvPr>
        </p:nvSpPr>
        <p:spPr/>
        <p:txBody>
          <a:bodyPr/>
          <a:lstStyle/>
          <a:p>
            <a:r>
              <a:rPr lang="en-US" dirty="0"/>
              <a:t>Ratings of Burden in FAP-CR-24 Process</a:t>
            </a:r>
          </a:p>
        </p:txBody>
      </p:sp>
      <p:pic>
        <p:nvPicPr>
          <p:cNvPr id="6" name="Picture 5">
            <a:extLst>
              <a:ext uri="{FF2B5EF4-FFF2-40B4-BE49-F238E27FC236}">
                <a16:creationId xmlns:a16="http://schemas.microsoft.com/office/drawing/2014/main" id="{8C84FD6D-6CC0-1846-3443-D40AFD628E19}"/>
              </a:ext>
            </a:extLst>
          </p:cNvPr>
          <p:cNvPicPr>
            <a:picLocks noChangeAspect="1"/>
          </p:cNvPicPr>
          <p:nvPr/>
        </p:nvPicPr>
        <p:blipFill>
          <a:blip r:embed="rId2"/>
          <a:stretch>
            <a:fillRect/>
          </a:stretch>
        </p:blipFill>
        <p:spPr>
          <a:xfrm>
            <a:off x="1097280" y="2139107"/>
            <a:ext cx="6910283" cy="4074880"/>
          </a:xfrm>
          <a:prstGeom prst="rect">
            <a:avLst/>
          </a:prstGeom>
        </p:spPr>
      </p:pic>
      <p:sp>
        <p:nvSpPr>
          <p:cNvPr id="7" name="TextBox 6">
            <a:extLst>
              <a:ext uri="{FF2B5EF4-FFF2-40B4-BE49-F238E27FC236}">
                <a16:creationId xmlns:a16="http://schemas.microsoft.com/office/drawing/2014/main" id="{6C611B7A-1C0A-9D22-81B3-0AFE465A05AC}"/>
              </a:ext>
            </a:extLst>
          </p:cNvPr>
          <p:cNvSpPr txBox="1"/>
          <p:nvPr/>
        </p:nvSpPr>
        <p:spPr>
          <a:xfrm>
            <a:off x="8180439" y="1975800"/>
            <a:ext cx="2914281" cy="4339650"/>
          </a:xfrm>
          <a:prstGeom prst="rect">
            <a:avLst/>
          </a:prstGeom>
          <a:noFill/>
        </p:spPr>
        <p:txBody>
          <a:bodyPr wrap="square" rtlCol="0">
            <a:spAutoFit/>
          </a:bodyPr>
          <a:lstStyle/>
          <a:p>
            <a:r>
              <a:rPr lang="en-US" sz="2400" dirty="0"/>
              <a:t>No differences by profession on burden rating.</a:t>
            </a:r>
          </a:p>
          <a:p>
            <a:endParaRPr lang="en-US" sz="2400" dirty="0"/>
          </a:p>
          <a:p>
            <a:r>
              <a:rPr lang="en-US" sz="2400" dirty="0">
                <a:solidFill>
                  <a:srgbClr val="C00000"/>
                </a:solidFill>
              </a:rPr>
              <a:t>Hospital-based and ER clinicians rated burden as substantially higher than all other specializations. </a:t>
            </a:r>
          </a:p>
          <a:p>
            <a:endParaRPr lang="en-US" dirty="0"/>
          </a:p>
          <a:p>
            <a:endParaRPr lang="en-US" dirty="0"/>
          </a:p>
        </p:txBody>
      </p:sp>
    </p:spTree>
    <p:extLst>
      <p:ext uri="{BB962C8B-B14F-4D97-AF65-F5344CB8AC3E}">
        <p14:creationId xmlns:p14="http://schemas.microsoft.com/office/powerpoint/2010/main" val="2028725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3845-5394-D345-6C74-6A675A804A4B}"/>
              </a:ext>
            </a:extLst>
          </p:cNvPr>
          <p:cNvSpPr>
            <a:spLocks noGrp="1"/>
          </p:cNvSpPr>
          <p:nvPr>
            <p:ph type="title"/>
          </p:nvPr>
        </p:nvSpPr>
        <p:spPr/>
        <p:txBody>
          <a:bodyPr/>
          <a:lstStyle/>
          <a:p>
            <a:r>
              <a:rPr lang="en-US" dirty="0"/>
              <a:t>BMV Medical Advisory Board </a:t>
            </a:r>
            <a:r>
              <a:rPr lang="en-US" sz="2400" dirty="0"/>
              <a:t>(Seat #)</a:t>
            </a:r>
          </a:p>
        </p:txBody>
      </p:sp>
      <p:sp>
        <p:nvSpPr>
          <p:cNvPr id="6" name="Content Placeholder 5">
            <a:extLst>
              <a:ext uri="{FF2B5EF4-FFF2-40B4-BE49-F238E27FC236}">
                <a16:creationId xmlns:a16="http://schemas.microsoft.com/office/drawing/2014/main" id="{D0953C29-D026-DED9-013F-92FB6DEBF2F5}"/>
              </a:ext>
            </a:extLst>
          </p:cNvPr>
          <p:cNvSpPr>
            <a:spLocks noGrp="1"/>
          </p:cNvSpPr>
          <p:nvPr>
            <p:ph sz="half" idx="1"/>
          </p:nvPr>
        </p:nvSpPr>
        <p:spPr/>
        <p:txBody>
          <a:bodyPr>
            <a:normAutofit/>
          </a:bodyPr>
          <a:lstStyle/>
          <a:p>
            <a:pPr marL="457200" indent="-457200">
              <a:buFont typeface="+mj-lt"/>
              <a:buAutoNum type="arabicPeriod"/>
            </a:pPr>
            <a:r>
              <a:rPr lang="en-US" sz="2200" dirty="0"/>
              <a:t>Dr. Evan Savage, Portland</a:t>
            </a:r>
          </a:p>
          <a:p>
            <a:pPr marL="457200" indent="-457200">
              <a:buFont typeface="+mj-lt"/>
              <a:buAutoNum type="arabicPeriod"/>
            </a:pPr>
            <a:r>
              <a:rPr lang="en-US" sz="2200" dirty="0"/>
              <a:t>Dr. John A. Taylor, Brunswick (Chair)</a:t>
            </a:r>
          </a:p>
          <a:p>
            <a:pPr marL="457200" indent="-457200">
              <a:buFont typeface="+mj-lt"/>
              <a:buAutoNum type="arabicPeriod"/>
            </a:pPr>
            <a:r>
              <a:rPr lang="en-US" sz="2200" dirty="0"/>
              <a:t>Dr. Linda Schumacher-Feero, Augusta</a:t>
            </a:r>
          </a:p>
          <a:p>
            <a:pPr marL="457200" indent="-457200">
              <a:buFont typeface="+mj-lt"/>
              <a:buAutoNum type="arabicPeriod"/>
            </a:pPr>
            <a:r>
              <a:rPr lang="en-US" sz="2200" dirty="0"/>
              <a:t>Dr. Isabella A. Askari, Waterville</a:t>
            </a:r>
          </a:p>
          <a:p>
            <a:pPr marL="457200" indent="-457200">
              <a:buFont typeface="+mj-lt"/>
              <a:buAutoNum type="arabicPeriod"/>
            </a:pPr>
            <a:r>
              <a:rPr lang="en-US" sz="2200" dirty="0"/>
              <a:t>Dr. Robert J. Lodato, Dexter</a:t>
            </a:r>
          </a:p>
          <a:p>
            <a:pPr marL="457200" indent="-457200">
              <a:buFont typeface="+mj-lt"/>
              <a:buAutoNum type="arabicPeriod"/>
            </a:pPr>
            <a:r>
              <a:rPr lang="en-US" sz="2200" dirty="0"/>
              <a:t>Dr. Thomas M. Morrione, Portland</a:t>
            </a:r>
          </a:p>
          <a:p>
            <a:pPr marL="457200" indent="-457200">
              <a:buFont typeface="+mj-lt"/>
              <a:buAutoNum type="arabicPeriod"/>
            </a:pPr>
            <a:r>
              <a:rPr lang="en-US" sz="2200" dirty="0"/>
              <a:t>Dr. Patrick Keaney, Brunswick</a:t>
            </a:r>
          </a:p>
          <a:p>
            <a:pPr marL="457200" indent="-457200">
              <a:buFont typeface="+mj-lt"/>
              <a:buAutoNum type="arabicPeriod"/>
            </a:pPr>
            <a:r>
              <a:rPr lang="en-US" sz="2200" dirty="0"/>
              <a:t>Dr. Daniel M. Pierce, Scarborough</a:t>
            </a:r>
          </a:p>
          <a:p>
            <a:endParaRPr lang="en-US" sz="2200" dirty="0"/>
          </a:p>
          <a:p>
            <a:endParaRPr lang="en-US" dirty="0"/>
          </a:p>
        </p:txBody>
      </p:sp>
      <p:sp>
        <p:nvSpPr>
          <p:cNvPr id="13" name="Content Placeholder 12">
            <a:extLst>
              <a:ext uri="{FF2B5EF4-FFF2-40B4-BE49-F238E27FC236}">
                <a16:creationId xmlns:a16="http://schemas.microsoft.com/office/drawing/2014/main" id="{D9B57DC1-F0B5-2454-42DD-76FB2E86F35C}"/>
              </a:ext>
            </a:extLst>
          </p:cNvPr>
          <p:cNvSpPr>
            <a:spLocks noGrp="1"/>
          </p:cNvSpPr>
          <p:nvPr>
            <p:ph sz="half" idx="2"/>
          </p:nvPr>
        </p:nvSpPr>
        <p:spPr/>
        <p:txBody>
          <a:bodyPr>
            <a:normAutofit/>
          </a:bodyPr>
          <a:lstStyle/>
          <a:p>
            <a:pPr marL="457200" indent="-457200">
              <a:buFont typeface="+mj-lt"/>
              <a:buAutoNum type="arabicPeriod" startAt="9"/>
            </a:pPr>
            <a:r>
              <a:rPr lang="en-US" sz="2200" dirty="0"/>
              <a:t>Dr. Kristen B. Silva, Scarborough</a:t>
            </a:r>
          </a:p>
          <a:p>
            <a:pPr marL="457200" indent="-457200">
              <a:buFont typeface="+mj-lt"/>
              <a:buAutoNum type="arabicPeriod" startAt="9"/>
            </a:pPr>
            <a:r>
              <a:rPr lang="en-US" sz="2200" dirty="0"/>
              <a:t>Dr. Daniel Potenza, Bangor</a:t>
            </a:r>
          </a:p>
          <a:p>
            <a:pPr marL="457200" indent="-457200">
              <a:buFont typeface="+mj-lt"/>
              <a:buAutoNum type="arabicPeriod" startAt="9"/>
            </a:pPr>
            <a:r>
              <a:rPr lang="en-US" sz="2200" dirty="0"/>
              <a:t>Dr. Jims D. Jean-Jaques, Bangor</a:t>
            </a:r>
          </a:p>
          <a:p>
            <a:pPr marL="457200" indent="-457200">
              <a:buFont typeface="+mj-lt"/>
              <a:buAutoNum type="arabicPeriod" startAt="9"/>
            </a:pPr>
            <a:r>
              <a:rPr lang="en-US" sz="2200" dirty="0"/>
              <a:t>Lori M. Towne, Dexter (NP)</a:t>
            </a:r>
          </a:p>
          <a:p>
            <a:endParaRPr lang="en-US" sz="2200" dirty="0"/>
          </a:p>
          <a:p>
            <a:pPr marL="0" indent="0">
              <a:buNone/>
            </a:pPr>
            <a:r>
              <a:rPr lang="en-US" sz="2200" b="1" dirty="0"/>
              <a:t>Christopher Ireland</a:t>
            </a:r>
            <a:br>
              <a:rPr lang="en-US" sz="2200" dirty="0"/>
            </a:br>
            <a:r>
              <a:rPr lang="en-US" sz="2200" dirty="0"/>
              <a:t>Director of Driver Licensing Services</a:t>
            </a:r>
            <a:br>
              <a:rPr lang="en-US" sz="2200" dirty="0"/>
            </a:br>
            <a:r>
              <a:rPr lang="en-US" sz="2200" dirty="0"/>
              <a:t>Maine Bureau of Motor Vehicles</a:t>
            </a:r>
          </a:p>
          <a:p>
            <a:pPr marL="0" indent="0">
              <a:buNone/>
            </a:pPr>
            <a:endParaRPr lang="en-US" sz="2200" dirty="0"/>
          </a:p>
        </p:txBody>
      </p:sp>
    </p:spTree>
    <p:extLst>
      <p:ext uri="{BB962C8B-B14F-4D97-AF65-F5344CB8AC3E}">
        <p14:creationId xmlns:p14="http://schemas.microsoft.com/office/powerpoint/2010/main" val="3892768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2C88-1D46-6B07-23AB-C759310634C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C5D993A-3C7D-9DD1-AB11-E040F2042B87}"/>
              </a:ext>
            </a:extLst>
          </p:cNvPr>
          <p:cNvSpPr>
            <a:spLocks noGrp="1"/>
          </p:cNvSpPr>
          <p:nvPr>
            <p:ph type="title"/>
          </p:nvPr>
        </p:nvSpPr>
        <p:spPr/>
        <p:txBody>
          <a:bodyPr/>
          <a:lstStyle/>
          <a:p>
            <a:r>
              <a:rPr lang="en-US" dirty="0"/>
              <a:t>Limited Mandatory Reporting?</a:t>
            </a:r>
            <a:br>
              <a:rPr lang="en-US" dirty="0"/>
            </a:br>
            <a:endParaRPr lang="en-US" dirty="0"/>
          </a:p>
        </p:txBody>
      </p:sp>
      <p:sp>
        <p:nvSpPr>
          <p:cNvPr id="9" name="Text Placeholder 8">
            <a:extLst>
              <a:ext uri="{FF2B5EF4-FFF2-40B4-BE49-F238E27FC236}">
                <a16:creationId xmlns:a16="http://schemas.microsoft.com/office/drawing/2014/main" id="{8935F869-314C-22B0-286B-A14A29D58E2C}"/>
              </a:ext>
            </a:extLst>
          </p:cNvPr>
          <p:cNvSpPr>
            <a:spLocks noGrp="1"/>
          </p:cNvSpPr>
          <p:nvPr>
            <p:ph type="body" sz="half" idx="2"/>
          </p:nvPr>
        </p:nvSpPr>
        <p:spPr/>
        <p:txBody>
          <a:bodyPr>
            <a:normAutofit/>
          </a:bodyPr>
          <a:lstStyle/>
          <a:p>
            <a:pPr algn="ctr"/>
            <a:r>
              <a:rPr lang="en-US" sz="1800" dirty="0"/>
              <a:t>“Because patients often have symptoms long before a diagnosis, the least we can do is report the impairment to the authority who can take away a license. I've had family members who didn't want to take the keys away and be the bad guy. We have to take responsibility.”</a:t>
            </a:r>
          </a:p>
        </p:txBody>
      </p:sp>
      <p:pic>
        <p:nvPicPr>
          <p:cNvPr id="5" name="Content Placeholder 4">
            <a:extLst>
              <a:ext uri="{FF2B5EF4-FFF2-40B4-BE49-F238E27FC236}">
                <a16:creationId xmlns:a16="http://schemas.microsoft.com/office/drawing/2014/main" id="{3D8A7F0F-1DF1-F74A-8096-CB1EBD328055}"/>
              </a:ext>
            </a:extLst>
          </p:cNvPr>
          <p:cNvPicPr>
            <a:picLocks noGrp="1" noChangeAspect="1"/>
          </p:cNvPicPr>
          <p:nvPr>
            <p:ph idx="1"/>
          </p:nvPr>
        </p:nvPicPr>
        <p:blipFill>
          <a:blip r:embed="rId3"/>
          <a:stretch>
            <a:fillRect/>
          </a:stretch>
        </p:blipFill>
        <p:spPr>
          <a:xfrm>
            <a:off x="5427969" y="377877"/>
            <a:ext cx="5257800" cy="5257800"/>
          </a:xfrm>
          <a:prstGeom prst="rect">
            <a:avLst/>
          </a:prstGeom>
        </p:spPr>
      </p:pic>
      <p:sp>
        <p:nvSpPr>
          <p:cNvPr id="6" name="TextBox 5">
            <a:extLst>
              <a:ext uri="{FF2B5EF4-FFF2-40B4-BE49-F238E27FC236}">
                <a16:creationId xmlns:a16="http://schemas.microsoft.com/office/drawing/2014/main" id="{41A39E97-DA6A-7EC8-CD06-F4483799CD5A}"/>
              </a:ext>
            </a:extLst>
          </p:cNvPr>
          <p:cNvSpPr txBox="1"/>
          <p:nvPr/>
        </p:nvSpPr>
        <p:spPr>
          <a:xfrm>
            <a:off x="5132438" y="5889705"/>
            <a:ext cx="5631989" cy="830997"/>
          </a:xfrm>
          <a:prstGeom prst="rect">
            <a:avLst/>
          </a:prstGeom>
          <a:noFill/>
        </p:spPr>
        <p:txBody>
          <a:bodyPr wrap="square" rtlCol="0">
            <a:spAutoFit/>
          </a:bodyPr>
          <a:lstStyle/>
          <a:p>
            <a:pPr algn="ctr"/>
            <a:r>
              <a:rPr lang="en-US" sz="2400" dirty="0"/>
              <a:t>176 of 317 (56%) commented on limited mandatory reporting.</a:t>
            </a:r>
          </a:p>
        </p:txBody>
      </p:sp>
    </p:spTree>
    <p:extLst>
      <p:ext uri="{BB962C8B-B14F-4D97-AF65-F5344CB8AC3E}">
        <p14:creationId xmlns:p14="http://schemas.microsoft.com/office/powerpoint/2010/main" val="16850808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0E205A-7B79-348A-642A-70D4FA261741}"/>
              </a:ext>
            </a:extLst>
          </p:cNvPr>
          <p:cNvPicPr>
            <a:picLocks noChangeAspect="1"/>
          </p:cNvPicPr>
          <p:nvPr/>
        </p:nvPicPr>
        <p:blipFill>
          <a:blip r:embed="rId2"/>
          <a:stretch>
            <a:fillRect/>
          </a:stretch>
        </p:blipFill>
        <p:spPr>
          <a:xfrm>
            <a:off x="249872" y="484822"/>
            <a:ext cx="8944928" cy="5603112"/>
          </a:xfrm>
          <a:prstGeom prst="rect">
            <a:avLst/>
          </a:prstGeom>
        </p:spPr>
      </p:pic>
      <p:sp>
        <p:nvSpPr>
          <p:cNvPr id="7" name="TextBox 6">
            <a:extLst>
              <a:ext uri="{FF2B5EF4-FFF2-40B4-BE49-F238E27FC236}">
                <a16:creationId xmlns:a16="http://schemas.microsoft.com/office/drawing/2014/main" id="{71E18919-6609-6A88-CCA4-7420FC348B0C}"/>
              </a:ext>
            </a:extLst>
          </p:cNvPr>
          <p:cNvSpPr txBox="1"/>
          <p:nvPr/>
        </p:nvSpPr>
        <p:spPr>
          <a:xfrm>
            <a:off x="8751888" y="226797"/>
            <a:ext cx="3190240" cy="3416320"/>
          </a:xfrm>
          <a:prstGeom prst="rect">
            <a:avLst/>
          </a:prstGeom>
          <a:solidFill>
            <a:schemeClr val="accent1">
              <a:lumMod val="20000"/>
              <a:lumOff val="80000"/>
            </a:schemeClr>
          </a:solidFill>
        </p:spPr>
        <p:txBody>
          <a:bodyPr wrap="square" rtlCol="0">
            <a:spAutoFit/>
          </a:bodyPr>
          <a:lstStyle/>
          <a:p>
            <a:pPr algn="ctr"/>
            <a:r>
              <a:rPr lang="en-US" sz="2400" dirty="0"/>
              <a:t>No mean differences based on profession, specialty, # of CR-24s submitted, or perception of burden!</a:t>
            </a:r>
          </a:p>
          <a:p>
            <a:pPr algn="ctr"/>
            <a:endParaRPr lang="en-US" sz="2400" dirty="0"/>
          </a:p>
          <a:p>
            <a:pPr algn="ctr"/>
            <a:r>
              <a:rPr lang="en-US" sz="2400" dirty="0">
                <a:solidFill>
                  <a:srgbClr val="C00000"/>
                </a:solidFill>
              </a:rPr>
              <a:t>Slight skew in favor of limited mandatory reporting.</a:t>
            </a:r>
          </a:p>
        </p:txBody>
      </p:sp>
    </p:spTree>
    <p:extLst>
      <p:ext uri="{BB962C8B-B14F-4D97-AF65-F5344CB8AC3E}">
        <p14:creationId xmlns:p14="http://schemas.microsoft.com/office/powerpoint/2010/main" val="3521641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8B35EA-8AA7-22D4-3465-B9327F5AB62A}"/>
              </a:ext>
            </a:extLst>
          </p:cNvPr>
          <p:cNvSpPr>
            <a:spLocks noGrp="1"/>
          </p:cNvSpPr>
          <p:nvPr>
            <p:ph type="title"/>
          </p:nvPr>
        </p:nvSpPr>
        <p:spPr/>
        <p:txBody>
          <a:bodyPr>
            <a:normAutofit/>
          </a:bodyPr>
          <a:lstStyle/>
          <a:p>
            <a:r>
              <a:rPr lang="en-US" b="1" dirty="0">
                <a:solidFill>
                  <a:srgbClr val="C00000"/>
                </a:solidFill>
              </a:rPr>
              <a:t>Pros</a:t>
            </a:r>
            <a:r>
              <a:rPr lang="en-US" dirty="0"/>
              <a:t> of Limited Mandatory Reporting (1)</a:t>
            </a:r>
          </a:p>
        </p:txBody>
      </p:sp>
      <p:sp>
        <p:nvSpPr>
          <p:cNvPr id="6" name="Content Placeholder 5">
            <a:extLst>
              <a:ext uri="{FF2B5EF4-FFF2-40B4-BE49-F238E27FC236}">
                <a16:creationId xmlns:a16="http://schemas.microsoft.com/office/drawing/2014/main" id="{D1B18909-3963-F66B-1BE2-FE17A22E092A}"/>
              </a:ext>
            </a:extLst>
          </p:cNvPr>
          <p:cNvSpPr>
            <a:spLocks noGrp="1"/>
          </p:cNvSpPr>
          <p:nvPr>
            <p:ph idx="1"/>
          </p:nvPr>
        </p:nvSpPr>
        <p:spPr/>
        <p:txBody>
          <a:bodyPr>
            <a:normAutofit/>
          </a:bodyPr>
          <a:lstStyle/>
          <a:p>
            <a:pPr>
              <a:buFont typeface="Wingdings" panose="05000000000000000000" pitchFamily="2" charset="2"/>
              <a:buChar char="q"/>
            </a:pPr>
            <a:r>
              <a:rPr lang="en-US" sz="2400" b="1" dirty="0"/>
              <a:t> Improved Public Safety: </a:t>
            </a:r>
            <a:r>
              <a:rPr lang="en-US" sz="2400" dirty="0"/>
              <a:t>The most frequently cited benefit is the potential to make roads safer by identifying and evaluating medically at-risk drivers who might otherwise go unreported. Many feel the current system misses people and that they have a duty to protect the public.</a:t>
            </a:r>
          </a:p>
          <a:p>
            <a:pPr>
              <a:buFont typeface="Wingdings" panose="05000000000000000000" pitchFamily="2" charset="2"/>
              <a:buChar char="q"/>
            </a:pPr>
            <a:r>
              <a:rPr lang="en-US" sz="2400" b="1" dirty="0"/>
              <a:t> Reduces Clinician Burden and "Bad Guy" Role: </a:t>
            </a:r>
            <a:r>
              <a:rPr lang="en-US" sz="2400" dirty="0"/>
              <a:t>Many professionals stated that a mandatory system would make difficult conversations with patients and families easier. If reporting is a requirement, it's no longer a personal judgment call by the clinician but a standard procedure, which can help preserve the doctor-patient relationship and shield clinicians from patient anger.</a:t>
            </a:r>
          </a:p>
        </p:txBody>
      </p:sp>
      <p:sp>
        <p:nvSpPr>
          <p:cNvPr id="12" name="TextBox 11">
            <a:extLst>
              <a:ext uri="{FF2B5EF4-FFF2-40B4-BE49-F238E27FC236}">
                <a16:creationId xmlns:a16="http://schemas.microsoft.com/office/drawing/2014/main" id="{E30F27EA-1CDE-A682-9729-89643A0527AC}"/>
              </a:ext>
            </a:extLst>
          </p:cNvPr>
          <p:cNvSpPr txBox="1"/>
          <p:nvPr/>
        </p:nvSpPr>
        <p:spPr>
          <a:xfrm>
            <a:off x="2054942" y="5151595"/>
            <a:ext cx="7934632" cy="1107996"/>
          </a:xfrm>
          <a:prstGeom prst="rect">
            <a:avLst/>
          </a:prstGeom>
          <a:noFill/>
        </p:spPr>
        <p:txBody>
          <a:bodyPr wrap="square">
            <a:spAutoFit/>
          </a:bodyPr>
          <a:lstStyle/>
          <a:p>
            <a:pPr algn="ctr"/>
            <a:r>
              <a:rPr lang="en-US" sz="2200" dirty="0">
                <a:solidFill>
                  <a:srgbClr val="C00000"/>
                </a:solidFill>
              </a:rPr>
              <a:t>“Nothing is black and white, but I like the idea of mandatory reporting because then it's not a ‘personal attack’ on the patient, but just the ‘rule.’”</a:t>
            </a:r>
          </a:p>
        </p:txBody>
      </p:sp>
    </p:spTree>
    <p:extLst>
      <p:ext uri="{BB962C8B-B14F-4D97-AF65-F5344CB8AC3E}">
        <p14:creationId xmlns:p14="http://schemas.microsoft.com/office/powerpoint/2010/main" val="1824325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3B65B-4B7F-103C-DFEF-33FE3468D9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275F00-293E-2986-AD1F-FB74AC0BFEC0}"/>
              </a:ext>
            </a:extLst>
          </p:cNvPr>
          <p:cNvSpPr>
            <a:spLocks noGrp="1"/>
          </p:cNvSpPr>
          <p:nvPr>
            <p:ph type="title"/>
          </p:nvPr>
        </p:nvSpPr>
        <p:spPr/>
        <p:txBody>
          <a:bodyPr>
            <a:normAutofit/>
          </a:bodyPr>
          <a:lstStyle/>
          <a:p>
            <a:r>
              <a:rPr lang="en-US" b="1" dirty="0">
                <a:solidFill>
                  <a:srgbClr val="C00000"/>
                </a:solidFill>
              </a:rPr>
              <a:t>Pros</a:t>
            </a:r>
            <a:r>
              <a:rPr lang="en-US" dirty="0"/>
              <a:t> of Limited Mandatory Reporting (2)</a:t>
            </a:r>
          </a:p>
        </p:txBody>
      </p:sp>
      <p:sp>
        <p:nvSpPr>
          <p:cNvPr id="6" name="Content Placeholder 5">
            <a:extLst>
              <a:ext uri="{FF2B5EF4-FFF2-40B4-BE49-F238E27FC236}">
                <a16:creationId xmlns:a16="http://schemas.microsoft.com/office/drawing/2014/main" id="{5D408962-3C76-E521-C9F9-A3ACFDCA8DBC}"/>
              </a:ext>
            </a:extLst>
          </p:cNvPr>
          <p:cNvSpPr>
            <a:spLocks noGrp="1"/>
          </p:cNvSpPr>
          <p:nvPr>
            <p:ph idx="1"/>
          </p:nvPr>
        </p:nvSpPr>
        <p:spPr/>
        <p:txBody>
          <a:bodyPr/>
          <a:lstStyle/>
          <a:p>
            <a:pPr>
              <a:buFont typeface="Wingdings" panose="05000000000000000000" pitchFamily="2" charset="2"/>
              <a:buChar char="q"/>
            </a:pPr>
            <a:r>
              <a:rPr lang="en-US" sz="2400" b="1" dirty="0"/>
              <a:t> Creates a Clearer, More Standardized Process: </a:t>
            </a:r>
            <a:r>
              <a:rPr lang="en-US" sz="2400" dirty="0"/>
              <a:t>Several commenters expressed that the current system is "wishy-washy" and subjective. A mandatory system with clear, narrowly defined conditions would provide needed guidance, streamline the process, and ensure more consistent reporting across different practices.</a:t>
            </a:r>
          </a:p>
          <a:p>
            <a:pPr>
              <a:buFont typeface="Wingdings" panose="05000000000000000000" pitchFamily="2" charset="2"/>
              <a:buChar char="q"/>
            </a:pPr>
            <a:r>
              <a:rPr lang="en-US" sz="2400" b="1" dirty="0"/>
              <a:t> Empowers Clinicians and Families: </a:t>
            </a:r>
            <a:r>
              <a:rPr lang="en-US" sz="2400" dirty="0"/>
              <a:t>The system would provide a formal mechanism to address concerns when families find it difficult to intervene or when a patient lacks insight into their own impairment. It gives clinicians a way to "force" an evaluation when they have serious concerns.</a:t>
            </a:r>
          </a:p>
          <a:p>
            <a:endParaRPr lang="en-US" dirty="0"/>
          </a:p>
        </p:txBody>
      </p:sp>
      <p:sp>
        <p:nvSpPr>
          <p:cNvPr id="2" name="TextBox 1">
            <a:extLst>
              <a:ext uri="{FF2B5EF4-FFF2-40B4-BE49-F238E27FC236}">
                <a16:creationId xmlns:a16="http://schemas.microsoft.com/office/drawing/2014/main" id="{5125D0EE-C656-1E6D-6ECA-E283F3E22D17}"/>
              </a:ext>
            </a:extLst>
          </p:cNvPr>
          <p:cNvSpPr txBox="1"/>
          <p:nvPr/>
        </p:nvSpPr>
        <p:spPr>
          <a:xfrm>
            <a:off x="1794387" y="5102545"/>
            <a:ext cx="8603226" cy="1107996"/>
          </a:xfrm>
          <a:prstGeom prst="rect">
            <a:avLst/>
          </a:prstGeom>
          <a:noFill/>
        </p:spPr>
        <p:txBody>
          <a:bodyPr wrap="square">
            <a:spAutoFit/>
          </a:bodyPr>
          <a:lstStyle/>
          <a:p>
            <a:pPr algn="ctr"/>
            <a:r>
              <a:rPr lang="en-US" sz="2200" dirty="0">
                <a:solidFill>
                  <a:srgbClr val="C00000"/>
                </a:solidFill>
              </a:rPr>
              <a:t>“It would be helpful to have specific guidelines. At times, completing these forms creates conflict with patients and families. With mandatory reporting, these reporting events may be better understood by families.”</a:t>
            </a:r>
          </a:p>
        </p:txBody>
      </p:sp>
    </p:spTree>
    <p:extLst>
      <p:ext uri="{BB962C8B-B14F-4D97-AF65-F5344CB8AC3E}">
        <p14:creationId xmlns:p14="http://schemas.microsoft.com/office/powerpoint/2010/main" val="38611279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B9846-825B-F87D-30AF-2DBB42F930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FB26724-272A-5974-0DD1-1C1A696F764A}"/>
              </a:ext>
            </a:extLst>
          </p:cNvPr>
          <p:cNvSpPr>
            <a:spLocks noGrp="1"/>
          </p:cNvSpPr>
          <p:nvPr>
            <p:ph type="title"/>
          </p:nvPr>
        </p:nvSpPr>
        <p:spPr/>
        <p:txBody>
          <a:bodyPr>
            <a:normAutofit/>
          </a:bodyPr>
          <a:lstStyle/>
          <a:p>
            <a:r>
              <a:rPr lang="en-US" b="1" dirty="0">
                <a:solidFill>
                  <a:srgbClr val="C00000"/>
                </a:solidFill>
              </a:rPr>
              <a:t>Cons</a:t>
            </a:r>
            <a:r>
              <a:rPr lang="en-US" dirty="0"/>
              <a:t> of Limited Mandatory Reporting (1)</a:t>
            </a:r>
          </a:p>
        </p:txBody>
      </p:sp>
      <p:sp>
        <p:nvSpPr>
          <p:cNvPr id="6" name="Content Placeholder 5">
            <a:extLst>
              <a:ext uri="{FF2B5EF4-FFF2-40B4-BE49-F238E27FC236}">
                <a16:creationId xmlns:a16="http://schemas.microsoft.com/office/drawing/2014/main" id="{53478852-F3B6-F991-EA7C-24F7B0BE03A0}"/>
              </a:ext>
            </a:extLst>
          </p:cNvPr>
          <p:cNvSpPr>
            <a:spLocks noGrp="1"/>
          </p:cNvSpPr>
          <p:nvPr>
            <p:ph idx="1"/>
          </p:nvPr>
        </p:nvSpPr>
        <p:spPr/>
        <p:txBody>
          <a:bodyPr>
            <a:normAutofit/>
          </a:bodyPr>
          <a:lstStyle/>
          <a:p>
            <a:pPr>
              <a:buFont typeface="Wingdings" panose="05000000000000000000" pitchFamily="2" charset="2"/>
              <a:buChar char="q"/>
            </a:pPr>
            <a:r>
              <a:rPr lang="en-US" sz="2400" b="1" dirty="0"/>
              <a:t> Increased Administrative Burden: </a:t>
            </a:r>
            <a:r>
              <a:rPr lang="en-US" sz="2400" dirty="0"/>
              <a:t>A major concern is that the system will add more paperwork and administrative tasks to already overburdened clinicians. They worry about keeping track of which conditions to report, figuring out if a report has already been filed, and the time-consuming nature of the process.</a:t>
            </a:r>
          </a:p>
          <a:p>
            <a:pPr>
              <a:buFont typeface="Wingdings" panose="05000000000000000000" pitchFamily="2" charset="2"/>
              <a:buChar char="q"/>
            </a:pPr>
            <a:r>
              <a:rPr lang="en-US" sz="2400" b="1" dirty="0"/>
              <a:t> Damage to the Doctor-Patient Relationship: </a:t>
            </a:r>
            <a:r>
              <a:rPr lang="en-US" sz="2400" dirty="0"/>
              <a:t>Several professionals expressed strong fears that mandatory reporting would erode patient trust. Patients might become hesitant to disclose symptoms or even seek a diagnosis (especially for conditions like dementia) if they fear automatically losing their license, which could do more harm than good to public safety.</a:t>
            </a:r>
          </a:p>
        </p:txBody>
      </p:sp>
      <p:sp>
        <p:nvSpPr>
          <p:cNvPr id="3" name="TextBox 2">
            <a:extLst>
              <a:ext uri="{FF2B5EF4-FFF2-40B4-BE49-F238E27FC236}">
                <a16:creationId xmlns:a16="http://schemas.microsoft.com/office/drawing/2014/main" id="{E3FD2753-B06B-DB10-E422-FA6C878DC5CA}"/>
              </a:ext>
            </a:extLst>
          </p:cNvPr>
          <p:cNvSpPr txBox="1"/>
          <p:nvPr/>
        </p:nvSpPr>
        <p:spPr>
          <a:xfrm>
            <a:off x="2841523" y="5331137"/>
            <a:ext cx="6096000" cy="830997"/>
          </a:xfrm>
          <a:prstGeom prst="rect">
            <a:avLst/>
          </a:prstGeom>
          <a:noFill/>
        </p:spPr>
        <p:txBody>
          <a:bodyPr wrap="square">
            <a:spAutoFit/>
          </a:bodyPr>
          <a:lstStyle/>
          <a:p>
            <a:pPr algn="ctr"/>
            <a:r>
              <a:rPr lang="en-US" sz="2400" dirty="0">
                <a:solidFill>
                  <a:srgbClr val="C00000"/>
                </a:solidFill>
              </a:rPr>
              <a:t>“I believe this may increase the paperwork burden rather than decrease it.”</a:t>
            </a:r>
          </a:p>
        </p:txBody>
      </p:sp>
    </p:spTree>
    <p:extLst>
      <p:ext uri="{BB962C8B-B14F-4D97-AF65-F5344CB8AC3E}">
        <p14:creationId xmlns:p14="http://schemas.microsoft.com/office/powerpoint/2010/main" val="18328172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BC0F-6C8E-43D4-8C4E-93BFB670ED6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C99001-0495-0E6F-BD98-EEC023A539A4}"/>
              </a:ext>
            </a:extLst>
          </p:cNvPr>
          <p:cNvSpPr>
            <a:spLocks noGrp="1"/>
          </p:cNvSpPr>
          <p:nvPr>
            <p:ph type="title"/>
          </p:nvPr>
        </p:nvSpPr>
        <p:spPr/>
        <p:txBody>
          <a:bodyPr>
            <a:normAutofit/>
          </a:bodyPr>
          <a:lstStyle/>
          <a:p>
            <a:r>
              <a:rPr lang="en-US" b="1" dirty="0">
                <a:solidFill>
                  <a:srgbClr val="C00000"/>
                </a:solidFill>
              </a:rPr>
              <a:t>Cons</a:t>
            </a:r>
            <a:r>
              <a:rPr lang="en-US" dirty="0"/>
              <a:t> of Limited Mandatory Reporting (2)</a:t>
            </a:r>
          </a:p>
        </p:txBody>
      </p:sp>
      <p:sp>
        <p:nvSpPr>
          <p:cNvPr id="6" name="Content Placeholder 5">
            <a:extLst>
              <a:ext uri="{FF2B5EF4-FFF2-40B4-BE49-F238E27FC236}">
                <a16:creationId xmlns:a16="http://schemas.microsoft.com/office/drawing/2014/main" id="{9E789452-4EDF-B2A0-8C11-4DEE8541E10F}"/>
              </a:ext>
            </a:extLst>
          </p:cNvPr>
          <p:cNvSpPr>
            <a:spLocks noGrp="1"/>
          </p:cNvSpPr>
          <p:nvPr>
            <p:ph idx="1"/>
          </p:nvPr>
        </p:nvSpPr>
        <p:spPr/>
        <p:txBody>
          <a:bodyPr>
            <a:normAutofit/>
          </a:bodyPr>
          <a:lstStyle/>
          <a:p>
            <a:pPr>
              <a:buFont typeface="Wingdings" panose="05000000000000000000" pitchFamily="2" charset="2"/>
              <a:buChar char="q"/>
            </a:pPr>
            <a:r>
              <a:rPr lang="en-US" sz="2400" b="1" dirty="0"/>
              <a:t> </a:t>
            </a:r>
            <a:r>
              <a:rPr lang="en-US" sz="2200" b="1" dirty="0"/>
              <a:t>Diagnosis Doesn't Equal Impairment: </a:t>
            </a:r>
            <a:r>
              <a:rPr lang="en-US" sz="2200" dirty="0"/>
              <a:t>A recurring theme is that a diagnosis alone is not a good indicator of driving ability. Many argued that conditions like dementia present differently in each person and that functional impairment is highly variable. They worry a "black and white" system would unfairly penalize individuals who are still safe to drive, especially in rural areas where driving is a lifeline.</a:t>
            </a:r>
          </a:p>
          <a:p>
            <a:pPr>
              <a:buFont typeface="Wingdings" panose="05000000000000000000" pitchFamily="2" charset="2"/>
              <a:buChar char="q"/>
            </a:pPr>
            <a:r>
              <a:rPr lang="en-US" sz="2200" b="1" dirty="0"/>
              <a:t> Potential for Poor Compliance and Unintended Consequences: </a:t>
            </a:r>
            <a:r>
              <a:rPr lang="en-US" sz="2200" dirty="0"/>
              <a:t>Some professionals are skeptical that the system would be followed, citing poor compliance with other mandatory reporting requirements. There's also concern that clinicians might delay making a formal diagnosis to avoid triggering a report, or that the list of conditions could become too broad and include diagnoses not supported by evidence.</a:t>
            </a:r>
          </a:p>
        </p:txBody>
      </p:sp>
      <p:sp>
        <p:nvSpPr>
          <p:cNvPr id="7" name="TextBox 6">
            <a:extLst>
              <a:ext uri="{FF2B5EF4-FFF2-40B4-BE49-F238E27FC236}">
                <a16:creationId xmlns:a16="http://schemas.microsoft.com/office/drawing/2014/main" id="{F71AB567-A281-7CFE-1731-B0DD8522DD95}"/>
              </a:ext>
            </a:extLst>
          </p:cNvPr>
          <p:cNvSpPr txBox="1"/>
          <p:nvPr/>
        </p:nvSpPr>
        <p:spPr>
          <a:xfrm>
            <a:off x="1290975" y="5218462"/>
            <a:ext cx="9671009" cy="1015663"/>
          </a:xfrm>
          <a:prstGeom prst="rect">
            <a:avLst/>
          </a:prstGeom>
          <a:noFill/>
        </p:spPr>
        <p:txBody>
          <a:bodyPr wrap="square">
            <a:spAutoFit/>
          </a:bodyPr>
          <a:lstStyle/>
          <a:p>
            <a:pPr algn="ctr"/>
            <a:r>
              <a:rPr lang="en-US" sz="2000" dirty="0">
                <a:solidFill>
                  <a:srgbClr val="C00000"/>
                </a:solidFill>
              </a:rPr>
              <a:t>“Could see some potential unintended consequences, of failing to report someone with risky driving for reasons other that the listed conditions or prohibiting driving in someone with a listed condition which is in fact well controlled and does not threaten their driving.”</a:t>
            </a:r>
          </a:p>
        </p:txBody>
      </p:sp>
    </p:spTree>
    <p:extLst>
      <p:ext uri="{BB962C8B-B14F-4D97-AF65-F5344CB8AC3E}">
        <p14:creationId xmlns:p14="http://schemas.microsoft.com/office/powerpoint/2010/main" val="741849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3D342-B852-4DE9-894E-B1FFEEE0CD2E}"/>
              </a:ext>
            </a:extLst>
          </p:cNvPr>
          <p:cNvSpPr>
            <a:spLocks noGrp="1"/>
          </p:cNvSpPr>
          <p:nvPr>
            <p:ph type="title"/>
          </p:nvPr>
        </p:nvSpPr>
        <p:spPr/>
        <p:txBody>
          <a:bodyPr/>
          <a:lstStyle/>
          <a:p>
            <a:r>
              <a:rPr lang="en-US" dirty="0"/>
              <a:t>Big Picture</a:t>
            </a:r>
          </a:p>
        </p:txBody>
      </p:sp>
      <p:pic>
        <p:nvPicPr>
          <p:cNvPr id="5" name="Content Placeholder 4">
            <a:extLst>
              <a:ext uri="{FF2B5EF4-FFF2-40B4-BE49-F238E27FC236}">
                <a16:creationId xmlns:a16="http://schemas.microsoft.com/office/drawing/2014/main" id="{9C7F2AEA-5B19-4307-93BA-E692D7251B70}"/>
              </a:ext>
            </a:extLst>
          </p:cNvPr>
          <p:cNvPicPr>
            <a:picLocks noGrp="1" noChangeAspect="1"/>
          </p:cNvPicPr>
          <p:nvPr>
            <p:ph idx="1"/>
          </p:nvPr>
        </p:nvPicPr>
        <p:blipFill>
          <a:blip r:embed="rId2"/>
          <a:stretch>
            <a:fillRect/>
          </a:stretch>
        </p:blipFill>
        <p:spPr>
          <a:xfrm>
            <a:off x="4800600" y="1195390"/>
            <a:ext cx="6492875" cy="4330696"/>
          </a:xfrm>
          <a:prstGeom prst="rect">
            <a:avLst/>
          </a:prstGeom>
        </p:spPr>
      </p:pic>
      <p:sp>
        <p:nvSpPr>
          <p:cNvPr id="4" name="Text Placeholder 3">
            <a:extLst>
              <a:ext uri="{FF2B5EF4-FFF2-40B4-BE49-F238E27FC236}">
                <a16:creationId xmlns:a16="http://schemas.microsoft.com/office/drawing/2014/main" id="{A88CC4F8-5BA0-4D26-A738-9A3E4256550A}"/>
              </a:ext>
            </a:extLst>
          </p:cNvPr>
          <p:cNvSpPr>
            <a:spLocks noGrp="1"/>
          </p:cNvSpPr>
          <p:nvPr>
            <p:ph type="body" sz="half" idx="2"/>
          </p:nvPr>
        </p:nvSpPr>
        <p:spPr/>
        <p:txBody>
          <a:bodyPr/>
          <a:lstStyle/>
          <a:p>
            <a:endParaRPr lang="en-US" dirty="0"/>
          </a:p>
          <a:p>
            <a:endParaRPr lang="en-US" dirty="0"/>
          </a:p>
          <a:p>
            <a:r>
              <a:rPr lang="en-US" dirty="0"/>
              <a:t>Preparing for FAP Guide Review &amp; Revision</a:t>
            </a:r>
          </a:p>
          <a:p>
            <a:r>
              <a:rPr lang="en-US" dirty="0"/>
              <a:t>What do you think of this potential changes to the system based on what you learned today?</a:t>
            </a:r>
          </a:p>
        </p:txBody>
      </p:sp>
    </p:spTree>
    <p:extLst>
      <p:ext uri="{BB962C8B-B14F-4D97-AF65-F5344CB8AC3E}">
        <p14:creationId xmlns:p14="http://schemas.microsoft.com/office/powerpoint/2010/main" val="17312066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D7B78-766C-01FA-2E0B-1D0B23BC03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55767E-C85E-03CE-AF1E-C1CC59A6F0EE}"/>
              </a:ext>
            </a:extLst>
          </p:cNvPr>
          <p:cNvSpPr>
            <a:spLocks noGrp="1"/>
          </p:cNvSpPr>
          <p:nvPr>
            <p:ph type="title"/>
          </p:nvPr>
        </p:nvSpPr>
        <p:spPr/>
        <p:txBody>
          <a:bodyPr/>
          <a:lstStyle/>
          <a:p>
            <a:r>
              <a:rPr lang="en-US" dirty="0"/>
              <a:t>Recommendations </a:t>
            </a:r>
            <a:r>
              <a:rPr lang="en-US" sz="2400" dirty="0">
                <a:solidFill>
                  <a:schemeClr val="bg2">
                    <a:lumMod val="75000"/>
                  </a:schemeClr>
                </a:solidFill>
              </a:rPr>
              <a:t>(based on survey findings)</a:t>
            </a:r>
          </a:p>
        </p:txBody>
      </p:sp>
      <p:sp>
        <p:nvSpPr>
          <p:cNvPr id="6" name="Content Placeholder 5">
            <a:extLst>
              <a:ext uri="{FF2B5EF4-FFF2-40B4-BE49-F238E27FC236}">
                <a16:creationId xmlns:a16="http://schemas.microsoft.com/office/drawing/2014/main" id="{8104DC8D-BD73-3559-4244-F4B0302CE45B}"/>
              </a:ext>
            </a:extLst>
          </p:cNvPr>
          <p:cNvSpPr>
            <a:spLocks noGrp="1"/>
          </p:cNvSpPr>
          <p:nvPr>
            <p:ph idx="1"/>
          </p:nvPr>
        </p:nvSpPr>
        <p:spPr>
          <a:xfrm>
            <a:off x="1097280" y="1845734"/>
            <a:ext cx="10058400" cy="4453466"/>
          </a:xfrm>
        </p:spPr>
        <p:txBody>
          <a:bodyPr>
            <a:normAutofit lnSpcReduction="10000"/>
          </a:bodyPr>
          <a:lstStyle/>
          <a:p>
            <a:pPr>
              <a:buFont typeface="Wingdings" panose="05000000000000000000" pitchFamily="2" charset="2"/>
              <a:buChar char="q"/>
            </a:pPr>
            <a:r>
              <a:rPr lang="en-US" sz="2800" dirty="0"/>
              <a:t>Either </a:t>
            </a:r>
            <a:r>
              <a:rPr lang="en-US" sz="2800" u="sng" dirty="0"/>
              <a:t>expand</a:t>
            </a:r>
            <a:r>
              <a:rPr lang="en-US" sz="2800" dirty="0"/>
              <a:t> outreach and education to engage a full range of health professionals in the FAP process </a:t>
            </a:r>
            <a:r>
              <a:rPr lang="en-US" sz="2800" b="1" dirty="0">
                <a:solidFill>
                  <a:srgbClr val="C00000"/>
                </a:solidFill>
              </a:rPr>
              <a:t>OR</a:t>
            </a:r>
            <a:r>
              <a:rPr lang="en-US" sz="2800" dirty="0"/>
              <a:t> </a:t>
            </a:r>
            <a:r>
              <a:rPr lang="en-US" sz="2800" u="sng" dirty="0"/>
              <a:t>restrict</a:t>
            </a:r>
            <a:r>
              <a:rPr lang="en-US" sz="2800" dirty="0"/>
              <a:t> approved respondent types to physicians, nurse practitioners and PAs. </a:t>
            </a:r>
          </a:p>
          <a:p>
            <a:pPr>
              <a:buFont typeface="Wingdings" panose="05000000000000000000" pitchFamily="2" charset="2"/>
              <a:buChar char="q"/>
            </a:pPr>
            <a:r>
              <a:rPr lang="en-US" sz="2800" dirty="0"/>
              <a:t>Either invest time and effort to </a:t>
            </a:r>
            <a:r>
              <a:rPr lang="en-US" sz="2800" u="sng" dirty="0"/>
              <a:t>explore the creation </a:t>
            </a:r>
            <a:r>
              <a:rPr lang="en-US" sz="2800" dirty="0"/>
              <a:t>of a narrow, well-defined set of mandatory reporting standards (i.e., with a goal of reducing ambiguity, “bad guy” syndrome, and burden) </a:t>
            </a:r>
            <a:r>
              <a:rPr lang="en-US" sz="2800" b="1" dirty="0">
                <a:solidFill>
                  <a:srgbClr val="C00000"/>
                </a:solidFill>
              </a:rPr>
              <a:t>OR</a:t>
            </a:r>
            <a:r>
              <a:rPr lang="en-US" sz="2800" dirty="0"/>
              <a:t> </a:t>
            </a:r>
            <a:r>
              <a:rPr lang="en-US" sz="2800" u="sng" dirty="0"/>
              <a:t>encourage and empower</a:t>
            </a:r>
            <a:r>
              <a:rPr lang="en-US" sz="2800" dirty="0"/>
              <a:t> clinicians to initiate FAP reports directly and based on their own clinical judgments for certain conditions (i.e., separate from patient self-reports).</a:t>
            </a:r>
          </a:p>
          <a:p>
            <a:pPr marL="749808" lvl="1" indent="-457200">
              <a:buFont typeface="Wingdings" panose="05000000000000000000" pitchFamily="2" charset="2"/>
              <a:buChar char="q"/>
            </a:pPr>
            <a:r>
              <a:rPr lang="en-US" sz="2600" dirty="0"/>
              <a:t>Empowering clinicians could increase reports with respect to medication side effects and other conditions of substantial concern that are now under-reported. </a:t>
            </a:r>
          </a:p>
        </p:txBody>
      </p:sp>
    </p:spTree>
    <p:extLst>
      <p:ext uri="{BB962C8B-B14F-4D97-AF65-F5344CB8AC3E}">
        <p14:creationId xmlns:p14="http://schemas.microsoft.com/office/powerpoint/2010/main" val="22847029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C9DCC-AE46-BB15-A897-2228C6405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D4733C-A201-32A3-40B5-B645C4AD5F85}"/>
              </a:ext>
            </a:extLst>
          </p:cNvPr>
          <p:cNvSpPr>
            <a:spLocks noGrp="1"/>
          </p:cNvSpPr>
          <p:nvPr>
            <p:ph type="title"/>
          </p:nvPr>
        </p:nvSpPr>
        <p:spPr/>
        <p:txBody>
          <a:bodyPr/>
          <a:lstStyle/>
          <a:p>
            <a:r>
              <a:rPr lang="en-US" dirty="0"/>
              <a:t>Recommendations </a:t>
            </a:r>
            <a:r>
              <a:rPr lang="en-US" sz="2800" dirty="0">
                <a:solidFill>
                  <a:schemeClr val="bg2">
                    <a:lumMod val="75000"/>
                  </a:schemeClr>
                </a:solidFill>
              </a:rPr>
              <a:t>(based on survey findings)</a:t>
            </a:r>
          </a:p>
        </p:txBody>
      </p:sp>
      <p:sp>
        <p:nvSpPr>
          <p:cNvPr id="3" name="Content Placeholder 2">
            <a:extLst>
              <a:ext uri="{FF2B5EF4-FFF2-40B4-BE49-F238E27FC236}">
                <a16:creationId xmlns:a16="http://schemas.microsoft.com/office/drawing/2014/main" id="{BB7ECDD8-B287-247C-9752-9444087200C8}"/>
              </a:ext>
            </a:extLst>
          </p:cNvPr>
          <p:cNvSpPr>
            <a:spLocks noGrp="1"/>
          </p:cNvSpPr>
          <p:nvPr>
            <p:ph idx="1"/>
          </p:nvPr>
        </p:nvSpPr>
        <p:spPr>
          <a:xfrm>
            <a:off x="1097280" y="1845734"/>
            <a:ext cx="10058400" cy="4483946"/>
          </a:xfrm>
        </p:spPr>
        <p:txBody>
          <a:bodyPr>
            <a:normAutofit/>
          </a:bodyPr>
          <a:lstStyle/>
          <a:p>
            <a:pPr>
              <a:buFont typeface="Wingdings" panose="05000000000000000000" pitchFamily="2" charset="2"/>
              <a:buChar char="q"/>
            </a:pPr>
            <a:r>
              <a:rPr lang="en-US" sz="2800" dirty="0"/>
              <a:t> </a:t>
            </a:r>
            <a:r>
              <a:rPr lang="en-US" sz="2800" u="sng" dirty="0"/>
              <a:t>Eliminate</a:t>
            </a:r>
            <a:r>
              <a:rPr lang="en-US" sz="2800" dirty="0"/>
              <a:t> “Mental Disorder” as a FAP category, and replace it with language targeting specific, evidence-based factors (e.g., acute psychosis, delirium). </a:t>
            </a:r>
          </a:p>
          <a:p>
            <a:pPr>
              <a:buFont typeface="Wingdings" panose="05000000000000000000" pitchFamily="2" charset="2"/>
              <a:buChar char="q"/>
            </a:pPr>
            <a:r>
              <a:rPr lang="en-US" sz="2800" dirty="0"/>
              <a:t> </a:t>
            </a:r>
            <a:r>
              <a:rPr lang="en-US" sz="2800" u="sng" dirty="0"/>
              <a:t>Revise and simplify</a:t>
            </a:r>
            <a:r>
              <a:rPr lang="en-US" sz="2800" dirty="0"/>
              <a:t> the FAP system (i.e., both general and condition-specific components) to encourage physicians to make their best clinical judgments in context of their own experience and common sense as licensed drivers. “Would you feel comfortable as a passenger on a long driving trip with this patient?”</a:t>
            </a:r>
          </a:p>
          <a:p>
            <a:pPr lvl="1">
              <a:buFont typeface="Wingdings" panose="05000000000000000000" pitchFamily="2" charset="2"/>
              <a:buChar char="q"/>
            </a:pPr>
            <a:r>
              <a:rPr lang="en-US" sz="2600" dirty="0"/>
              <a:t> Case responses and qualitative feedback suggest that some clinicians believe they must apply the “letter of the law” over their own felt impressions. This is cause of consternation, confusion, and burden.</a:t>
            </a:r>
          </a:p>
        </p:txBody>
      </p:sp>
    </p:spTree>
    <p:extLst>
      <p:ext uri="{BB962C8B-B14F-4D97-AF65-F5344CB8AC3E}">
        <p14:creationId xmlns:p14="http://schemas.microsoft.com/office/powerpoint/2010/main" val="373517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E6355-5F88-C763-C1E7-0A4142167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82A962-75DA-E0DF-643E-E23D5F6A9252}"/>
              </a:ext>
            </a:extLst>
          </p:cNvPr>
          <p:cNvSpPr>
            <a:spLocks noGrp="1"/>
          </p:cNvSpPr>
          <p:nvPr>
            <p:ph type="title"/>
          </p:nvPr>
        </p:nvSpPr>
        <p:spPr/>
        <p:txBody>
          <a:bodyPr/>
          <a:lstStyle/>
          <a:p>
            <a:r>
              <a:rPr lang="en-US" dirty="0"/>
              <a:t>Recommendations </a:t>
            </a:r>
            <a:r>
              <a:rPr lang="en-US" sz="2800" dirty="0">
                <a:solidFill>
                  <a:schemeClr val="accent1"/>
                </a:solidFill>
              </a:rPr>
              <a:t>(based on all findings)</a:t>
            </a:r>
          </a:p>
        </p:txBody>
      </p:sp>
      <p:sp>
        <p:nvSpPr>
          <p:cNvPr id="3" name="Content Placeholder 2">
            <a:extLst>
              <a:ext uri="{FF2B5EF4-FFF2-40B4-BE49-F238E27FC236}">
                <a16:creationId xmlns:a16="http://schemas.microsoft.com/office/drawing/2014/main" id="{73494F6C-409D-31B2-268F-19F8215B3291}"/>
              </a:ext>
            </a:extLst>
          </p:cNvPr>
          <p:cNvSpPr>
            <a:spLocks noGrp="1"/>
          </p:cNvSpPr>
          <p:nvPr>
            <p:ph idx="1"/>
          </p:nvPr>
        </p:nvSpPr>
        <p:spPr>
          <a:xfrm>
            <a:off x="1097280" y="1845734"/>
            <a:ext cx="10058400" cy="4422986"/>
          </a:xfrm>
        </p:spPr>
        <p:txBody>
          <a:bodyPr>
            <a:normAutofit fontScale="92500"/>
          </a:bodyPr>
          <a:lstStyle/>
          <a:p>
            <a:pPr>
              <a:buFont typeface="Wingdings" panose="05000000000000000000" pitchFamily="2" charset="2"/>
              <a:buChar char="Ø"/>
            </a:pPr>
            <a:r>
              <a:rPr lang="en-US" sz="2800" dirty="0"/>
              <a:t> The Medical Section receives far too many CR-24 forms with ratings of FAP 1 and 2 (~50% of all forms annually). These are a likely driver (pun intended) of perceived burden, especially in those who submit the most CR-24 forms each year). </a:t>
            </a:r>
            <a:r>
              <a:rPr lang="en-US" sz="2800" b="1" i="1" dirty="0"/>
              <a:t>How can these be reduced?</a:t>
            </a:r>
          </a:p>
          <a:p>
            <a:pPr>
              <a:buFont typeface="Wingdings" panose="05000000000000000000" pitchFamily="2" charset="2"/>
              <a:buChar char="Ø"/>
            </a:pPr>
            <a:r>
              <a:rPr lang="en-US" sz="2800" dirty="0"/>
              <a:t>  </a:t>
            </a:r>
            <a:r>
              <a:rPr lang="en-US" sz="2800" b="1" dirty="0"/>
              <a:t>Conduct a detailed, open-minded review of how on-road driving tests are administered for medically-referred drivers. </a:t>
            </a:r>
          </a:p>
          <a:p>
            <a:pPr lvl="1">
              <a:buFont typeface="Wingdings" panose="05000000000000000000" pitchFamily="2" charset="2"/>
              <a:buChar char="Ø"/>
            </a:pPr>
            <a:r>
              <a:rPr lang="en-US" sz="2600" dirty="0"/>
              <a:t> Application of the standard on-road test protocol (i.e., which emphasizes success in vehicle operation) misses factors in driver thinking, perception, and decision-making which are relevant to driver and public safety. </a:t>
            </a:r>
          </a:p>
          <a:p>
            <a:pPr lvl="1">
              <a:buFont typeface="Wingdings" panose="05000000000000000000" pitchFamily="2" charset="2"/>
              <a:buChar char="Ø"/>
            </a:pPr>
            <a:r>
              <a:rPr lang="en-US" sz="2600" dirty="0"/>
              <a:t> Most drivers who participate in on-road testing pass after 1-2-3 sessions, including those with dementia.   </a:t>
            </a:r>
          </a:p>
        </p:txBody>
      </p:sp>
    </p:spTree>
    <p:extLst>
      <p:ext uri="{BB962C8B-B14F-4D97-AF65-F5344CB8AC3E}">
        <p14:creationId xmlns:p14="http://schemas.microsoft.com/office/powerpoint/2010/main" val="31646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56DA9-E81B-882E-7EC3-5CF07DFCC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3D969-A657-3D14-EA8F-263DF907BEC7}"/>
              </a:ext>
            </a:extLst>
          </p:cNvPr>
          <p:cNvSpPr>
            <a:spLocks noGrp="1"/>
          </p:cNvSpPr>
          <p:nvPr>
            <p:ph type="title"/>
          </p:nvPr>
        </p:nvSpPr>
        <p:spPr/>
        <p:txBody>
          <a:bodyPr>
            <a:normAutofit/>
          </a:bodyPr>
          <a:lstStyle/>
          <a:p>
            <a:r>
              <a:rPr lang="en-US" sz="4400" dirty="0"/>
              <a:t>Medical Review in Maine</a:t>
            </a:r>
          </a:p>
        </p:txBody>
      </p:sp>
      <p:sp>
        <p:nvSpPr>
          <p:cNvPr id="4" name="TextBox 3">
            <a:extLst>
              <a:ext uri="{FF2B5EF4-FFF2-40B4-BE49-F238E27FC236}">
                <a16:creationId xmlns:a16="http://schemas.microsoft.com/office/drawing/2014/main" id="{3A3AF1D1-A613-7E4A-FEB2-6069A3CEBA74}"/>
              </a:ext>
            </a:extLst>
          </p:cNvPr>
          <p:cNvSpPr txBox="1"/>
          <p:nvPr/>
        </p:nvSpPr>
        <p:spPr>
          <a:xfrm>
            <a:off x="1233996" y="2639812"/>
            <a:ext cx="1828800" cy="923330"/>
          </a:xfrm>
          <a:prstGeom prst="rect">
            <a:avLst/>
          </a:prstGeom>
          <a:solidFill>
            <a:schemeClr val="accent5">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Identification of Medically At-Risk Driver</a:t>
            </a:r>
          </a:p>
        </p:txBody>
      </p:sp>
      <p:sp>
        <p:nvSpPr>
          <p:cNvPr id="5" name="TextBox 4">
            <a:extLst>
              <a:ext uri="{FF2B5EF4-FFF2-40B4-BE49-F238E27FC236}">
                <a16:creationId xmlns:a16="http://schemas.microsoft.com/office/drawing/2014/main" id="{A538A7CA-FE19-9448-309B-D9C680905C4D}"/>
              </a:ext>
            </a:extLst>
          </p:cNvPr>
          <p:cNvSpPr txBox="1"/>
          <p:nvPr/>
        </p:nvSpPr>
        <p:spPr>
          <a:xfrm>
            <a:off x="1233995" y="3733800"/>
            <a:ext cx="259505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Self-Report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Health Professional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Family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Neighbor / Friend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Other Informant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Law Enforcement</a:t>
            </a:r>
          </a:p>
        </p:txBody>
      </p:sp>
      <p:pic>
        <p:nvPicPr>
          <p:cNvPr id="6" name="Picture 5">
            <a:extLst>
              <a:ext uri="{FF2B5EF4-FFF2-40B4-BE49-F238E27FC236}">
                <a16:creationId xmlns:a16="http://schemas.microsoft.com/office/drawing/2014/main" id="{D4226B50-7CE3-A752-AB0F-A3CB8577DC2E}"/>
              </a:ext>
            </a:extLst>
          </p:cNvPr>
          <p:cNvPicPr>
            <a:picLocks noChangeAspect="1"/>
          </p:cNvPicPr>
          <p:nvPr/>
        </p:nvPicPr>
        <p:blipFill>
          <a:blip r:embed="rId2"/>
          <a:stretch>
            <a:fillRect/>
          </a:stretch>
        </p:blipFill>
        <p:spPr>
          <a:xfrm>
            <a:off x="3211046" y="2900291"/>
            <a:ext cx="512108" cy="402371"/>
          </a:xfrm>
          <a:prstGeom prst="rect">
            <a:avLst/>
          </a:prstGeom>
        </p:spPr>
      </p:pic>
      <p:sp>
        <p:nvSpPr>
          <p:cNvPr id="7" name="TextBox 6">
            <a:extLst>
              <a:ext uri="{FF2B5EF4-FFF2-40B4-BE49-F238E27FC236}">
                <a16:creationId xmlns:a16="http://schemas.microsoft.com/office/drawing/2014/main" id="{62DF5A26-3FE9-A552-F96A-54AC21379221}"/>
              </a:ext>
            </a:extLst>
          </p:cNvPr>
          <p:cNvSpPr txBox="1"/>
          <p:nvPr/>
        </p:nvSpPr>
        <p:spPr>
          <a:xfrm>
            <a:off x="3871404" y="2639812"/>
            <a:ext cx="1828800" cy="923330"/>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Medical Evaluation &amp; Input to BMV</a:t>
            </a:r>
          </a:p>
        </p:txBody>
      </p:sp>
      <p:sp>
        <p:nvSpPr>
          <p:cNvPr id="8" name="TextBox 7">
            <a:extLst>
              <a:ext uri="{FF2B5EF4-FFF2-40B4-BE49-F238E27FC236}">
                <a16:creationId xmlns:a16="http://schemas.microsoft.com/office/drawing/2014/main" id="{93BCBEB9-00F2-B368-5BFF-CC836DB5801F}"/>
              </a:ext>
            </a:extLst>
          </p:cNvPr>
          <p:cNvSpPr txBox="1"/>
          <p:nvPr/>
        </p:nvSpPr>
        <p:spPr>
          <a:xfrm>
            <a:off x="3871403" y="3695700"/>
            <a:ext cx="259505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Relevant Diagnoses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Functional Ability Profile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Required Actions</a:t>
            </a:r>
          </a:p>
        </p:txBody>
      </p:sp>
      <p:sp>
        <p:nvSpPr>
          <p:cNvPr id="10" name="Arrow: Left-Right 9">
            <a:extLst>
              <a:ext uri="{FF2B5EF4-FFF2-40B4-BE49-F238E27FC236}">
                <a16:creationId xmlns:a16="http://schemas.microsoft.com/office/drawing/2014/main" id="{7C8ECD1E-321D-8501-433A-0A50327AB3B3}"/>
              </a:ext>
            </a:extLst>
          </p:cNvPr>
          <p:cNvSpPr/>
          <p:nvPr/>
        </p:nvSpPr>
        <p:spPr>
          <a:xfrm>
            <a:off x="1097280" y="1866757"/>
            <a:ext cx="10058400" cy="630037"/>
          </a:xfrm>
          <a:prstGeom prst="leftRightArrow">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4AFB393-064A-F429-0C41-257406D7CF46}"/>
              </a:ext>
            </a:extLst>
          </p:cNvPr>
          <p:cNvSpPr txBox="1"/>
          <p:nvPr/>
        </p:nvSpPr>
        <p:spPr>
          <a:xfrm>
            <a:off x="1571625" y="2000250"/>
            <a:ext cx="91249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Individual Autonomy            Crash &amp; Moving Violation Context             Public Safety</a:t>
            </a:r>
          </a:p>
        </p:txBody>
      </p:sp>
      <p:pic>
        <p:nvPicPr>
          <p:cNvPr id="12" name="Picture 11">
            <a:extLst>
              <a:ext uri="{FF2B5EF4-FFF2-40B4-BE49-F238E27FC236}">
                <a16:creationId xmlns:a16="http://schemas.microsoft.com/office/drawing/2014/main" id="{C1A961D8-B423-F50F-DF08-E5C83B1524B7}"/>
              </a:ext>
            </a:extLst>
          </p:cNvPr>
          <p:cNvPicPr>
            <a:picLocks noChangeAspect="1"/>
          </p:cNvPicPr>
          <p:nvPr/>
        </p:nvPicPr>
        <p:blipFill>
          <a:blip r:embed="rId2"/>
          <a:stretch>
            <a:fillRect/>
          </a:stretch>
        </p:blipFill>
        <p:spPr>
          <a:xfrm>
            <a:off x="5848454" y="2936266"/>
            <a:ext cx="512108" cy="402371"/>
          </a:xfrm>
          <a:prstGeom prst="rect">
            <a:avLst/>
          </a:prstGeom>
        </p:spPr>
      </p:pic>
      <p:sp>
        <p:nvSpPr>
          <p:cNvPr id="13" name="TextBox 12">
            <a:extLst>
              <a:ext uri="{FF2B5EF4-FFF2-40B4-BE49-F238E27FC236}">
                <a16:creationId xmlns:a16="http://schemas.microsoft.com/office/drawing/2014/main" id="{1C20BF3A-D745-61BF-F919-F20AF923F8C3}"/>
              </a:ext>
            </a:extLst>
          </p:cNvPr>
          <p:cNvSpPr txBox="1"/>
          <p:nvPr/>
        </p:nvSpPr>
        <p:spPr>
          <a:xfrm>
            <a:off x="6508812" y="2626191"/>
            <a:ext cx="1828800" cy="923330"/>
          </a:xfrm>
          <a:prstGeom prst="rect">
            <a:avLst/>
          </a:prstGeom>
          <a:solidFill>
            <a:schemeClr val="bg2">
              <a:lumMod val="9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Short-Term Actions &amp;  Outcome2</a:t>
            </a:r>
          </a:p>
        </p:txBody>
      </p:sp>
      <p:pic>
        <p:nvPicPr>
          <p:cNvPr id="14" name="Picture 13">
            <a:extLst>
              <a:ext uri="{FF2B5EF4-FFF2-40B4-BE49-F238E27FC236}">
                <a16:creationId xmlns:a16="http://schemas.microsoft.com/office/drawing/2014/main" id="{78E36ADC-274A-C842-37E6-C5E52B6FE832}"/>
              </a:ext>
            </a:extLst>
          </p:cNvPr>
          <p:cNvPicPr>
            <a:picLocks noChangeAspect="1"/>
          </p:cNvPicPr>
          <p:nvPr/>
        </p:nvPicPr>
        <p:blipFill>
          <a:blip r:embed="rId2"/>
          <a:stretch>
            <a:fillRect/>
          </a:stretch>
        </p:blipFill>
        <p:spPr>
          <a:xfrm>
            <a:off x="8485862" y="2886670"/>
            <a:ext cx="512108" cy="402371"/>
          </a:xfrm>
          <a:prstGeom prst="rect">
            <a:avLst/>
          </a:prstGeom>
        </p:spPr>
      </p:pic>
      <p:sp>
        <p:nvSpPr>
          <p:cNvPr id="15" name="TextBox 14">
            <a:extLst>
              <a:ext uri="{FF2B5EF4-FFF2-40B4-BE49-F238E27FC236}">
                <a16:creationId xmlns:a16="http://schemas.microsoft.com/office/drawing/2014/main" id="{65577231-8407-EF32-AE6A-F5DDE4B6D220}"/>
              </a:ext>
            </a:extLst>
          </p:cNvPr>
          <p:cNvSpPr txBox="1"/>
          <p:nvPr/>
        </p:nvSpPr>
        <p:spPr>
          <a:xfrm>
            <a:off x="9146220" y="2626191"/>
            <a:ext cx="1828800" cy="923330"/>
          </a:xfrm>
          <a:prstGeom prst="rect">
            <a:avLst/>
          </a:prstGeom>
          <a:solidFill>
            <a:schemeClr val="tx2">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Long-Term Actions &amp; Outcomes</a:t>
            </a:r>
          </a:p>
        </p:txBody>
      </p:sp>
      <p:sp>
        <p:nvSpPr>
          <p:cNvPr id="16" name="TextBox 15">
            <a:extLst>
              <a:ext uri="{FF2B5EF4-FFF2-40B4-BE49-F238E27FC236}">
                <a16:creationId xmlns:a16="http://schemas.microsoft.com/office/drawing/2014/main" id="{D60EF7FD-14C1-FA50-6134-6E80D879491C}"/>
              </a:ext>
            </a:extLst>
          </p:cNvPr>
          <p:cNvSpPr txBox="1"/>
          <p:nvPr/>
        </p:nvSpPr>
        <p:spPr>
          <a:xfrm>
            <a:off x="6508811" y="3699168"/>
            <a:ext cx="2812741"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Active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Active with Restriction(s)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Suspension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Road Testing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Other Testing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No Driving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Non-Driving Transport</a:t>
            </a:r>
          </a:p>
        </p:txBody>
      </p:sp>
      <p:sp>
        <p:nvSpPr>
          <p:cNvPr id="17" name="TextBox 16">
            <a:extLst>
              <a:ext uri="{FF2B5EF4-FFF2-40B4-BE49-F238E27FC236}">
                <a16:creationId xmlns:a16="http://schemas.microsoft.com/office/drawing/2014/main" id="{89F97A72-D26C-7E77-D3DC-88E53EBB80B1}"/>
              </a:ext>
            </a:extLst>
          </p:cNvPr>
          <p:cNvSpPr txBox="1"/>
          <p:nvPr/>
        </p:nvSpPr>
        <p:spPr>
          <a:xfrm>
            <a:off x="9146220" y="3678673"/>
            <a:ext cx="262557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Active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Active with Restriction(s)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No Driving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Non-Driving Transport</a:t>
            </a:r>
          </a:p>
        </p:txBody>
      </p:sp>
      <p:sp>
        <p:nvSpPr>
          <p:cNvPr id="3" name="TextBox 2">
            <a:extLst>
              <a:ext uri="{FF2B5EF4-FFF2-40B4-BE49-F238E27FC236}">
                <a16:creationId xmlns:a16="http://schemas.microsoft.com/office/drawing/2014/main" id="{213E7AE5-11B9-4781-3B8A-8F2B81ADFE48}"/>
              </a:ext>
            </a:extLst>
          </p:cNvPr>
          <p:cNvSpPr txBox="1"/>
          <p:nvPr/>
        </p:nvSpPr>
        <p:spPr>
          <a:xfrm>
            <a:off x="3871403" y="4879002"/>
            <a:ext cx="190074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CR-24 Form</a:t>
            </a:r>
          </a:p>
        </p:txBody>
      </p:sp>
      <p:sp>
        <p:nvSpPr>
          <p:cNvPr id="18" name="TextBox 17">
            <a:extLst>
              <a:ext uri="{FF2B5EF4-FFF2-40B4-BE49-F238E27FC236}">
                <a16:creationId xmlns:a16="http://schemas.microsoft.com/office/drawing/2014/main" id="{BD9CDFB4-6E94-B024-FC95-8FCD74015151}"/>
              </a:ext>
            </a:extLst>
          </p:cNvPr>
          <p:cNvSpPr txBox="1"/>
          <p:nvPr/>
        </p:nvSpPr>
        <p:spPr>
          <a:xfrm>
            <a:off x="6508811" y="5815103"/>
            <a:ext cx="47649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No Action / Restriction / Road Test / No Driving</a:t>
            </a:r>
          </a:p>
        </p:txBody>
      </p:sp>
      <p:sp>
        <p:nvSpPr>
          <p:cNvPr id="21" name="TextBox 20">
            <a:extLst>
              <a:ext uri="{FF2B5EF4-FFF2-40B4-BE49-F238E27FC236}">
                <a16:creationId xmlns:a16="http://schemas.microsoft.com/office/drawing/2014/main" id="{6E4DF752-A894-B55E-00B4-C6AFE9DB7312}"/>
              </a:ext>
            </a:extLst>
          </p:cNvPr>
          <p:cNvSpPr txBox="1"/>
          <p:nvPr/>
        </p:nvSpPr>
        <p:spPr>
          <a:xfrm>
            <a:off x="1097280" y="5809222"/>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DDEA">
                    <a:lumMod val="25000"/>
                  </a:srgbClr>
                </a:solidFill>
                <a:effectLst/>
                <a:uLnTx/>
                <a:uFillTx/>
                <a:latin typeface="Calibri" panose="020F0502020204030204"/>
                <a:ea typeface="+mn-ea"/>
                <a:cs typeface="+mn-cs"/>
              </a:rPr>
              <a:t>Driver License Services Division - Medical Section</a:t>
            </a:r>
          </a:p>
        </p:txBody>
      </p:sp>
    </p:spTree>
    <p:extLst>
      <p:ext uri="{BB962C8B-B14F-4D97-AF65-F5344CB8AC3E}">
        <p14:creationId xmlns:p14="http://schemas.microsoft.com/office/powerpoint/2010/main" val="13323172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45EB1-0D1A-A426-5BF0-6B2CFEA04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ADA18E-D446-7FCE-565A-2B3BD06A8D4A}"/>
              </a:ext>
            </a:extLst>
          </p:cNvPr>
          <p:cNvSpPr>
            <a:spLocks noGrp="1"/>
          </p:cNvSpPr>
          <p:nvPr>
            <p:ph type="title"/>
          </p:nvPr>
        </p:nvSpPr>
        <p:spPr/>
        <p:txBody>
          <a:bodyPr/>
          <a:lstStyle/>
          <a:p>
            <a:r>
              <a:rPr lang="en-US" dirty="0"/>
              <a:t>Recommendations </a:t>
            </a:r>
            <a:r>
              <a:rPr lang="en-US" sz="2800" dirty="0">
                <a:solidFill>
                  <a:schemeClr val="accent1"/>
                </a:solidFill>
              </a:rPr>
              <a:t>(based on all findings)</a:t>
            </a:r>
            <a:endParaRPr lang="en-US" sz="2800" dirty="0"/>
          </a:p>
        </p:txBody>
      </p:sp>
      <p:sp>
        <p:nvSpPr>
          <p:cNvPr id="3" name="Content Placeholder 2">
            <a:extLst>
              <a:ext uri="{FF2B5EF4-FFF2-40B4-BE49-F238E27FC236}">
                <a16:creationId xmlns:a16="http://schemas.microsoft.com/office/drawing/2014/main" id="{883127F0-3779-1BC5-F4BE-EB932E458DD4}"/>
              </a:ext>
            </a:extLst>
          </p:cNvPr>
          <p:cNvSpPr>
            <a:spLocks noGrp="1"/>
          </p:cNvSpPr>
          <p:nvPr>
            <p:ph idx="1"/>
          </p:nvPr>
        </p:nvSpPr>
        <p:spPr/>
        <p:txBody>
          <a:bodyPr>
            <a:normAutofit/>
          </a:bodyPr>
          <a:lstStyle/>
          <a:p>
            <a:pPr>
              <a:buFont typeface="Wingdings" panose="05000000000000000000" pitchFamily="2" charset="2"/>
              <a:buChar char="Ø"/>
            </a:pPr>
            <a:r>
              <a:rPr lang="en-US" sz="2800" dirty="0"/>
              <a:t> Maine is overly reliant on self-reporting of medical conditions by potentially at-risk drivers. More than 90% of all reports come from drivers themselves. </a:t>
            </a:r>
          </a:p>
          <a:p>
            <a:pPr lvl="1">
              <a:buFont typeface="Wingdings" panose="05000000000000000000" pitchFamily="2" charset="2"/>
              <a:buChar char="Ø"/>
            </a:pPr>
            <a:r>
              <a:rPr lang="en-US" sz="2600" dirty="0"/>
              <a:t> This is very different from other states (e.g., Missouri where 50% of medical reports come from police and license office staff).</a:t>
            </a:r>
          </a:p>
          <a:p>
            <a:pPr lvl="1">
              <a:buFont typeface="Wingdings" panose="05000000000000000000" pitchFamily="2" charset="2"/>
              <a:buChar char="Ø"/>
            </a:pPr>
            <a:r>
              <a:rPr lang="en-US" sz="2600" dirty="0"/>
              <a:t> This reliance on self-report likely skews the types of conditions brought to the BMVs attention (e.g., more sleep apnea, less SUD) and risks over-burdening the most “honest” drivers.</a:t>
            </a:r>
          </a:p>
          <a:p>
            <a:pPr lvl="1">
              <a:buFont typeface="Wingdings" panose="05000000000000000000" pitchFamily="2" charset="2"/>
              <a:buChar char="Ø"/>
            </a:pPr>
            <a:r>
              <a:rPr lang="en-US" sz="2600" dirty="0"/>
              <a:t> </a:t>
            </a:r>
            <a:r>
              <a:rPr lang="en-US" sz="2600" b="1" dirty="0"/>
              <a:t>Recommendation. Educate and empower law enforcement, license office staff, clinicians, and family members to initiate reports directly.    </a:t>
            </a:r>
          </a:p>
        </p:txBody>
      </p:sp>
    </p:spTree>
    <p:extLst>
      <p:ext uri="{BB962C8B-B14F-4D97-AF65-F5344CB8AC3E}">
        <p14:creationId xmlns:p14="http://schemas.microsoft.com/office/powerpoint/2010/main" val="16704427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AI-generated content may be incorrect.">
            <a:extLst>
              <a:ext uri="{FF2B5EF4-FFF2-40B4-BE49-F238E27FC236}">
                <a16:creationId xmlns:a16="http://schemas.microsoft.com/office/drawing/2014/main" id="{2360CE4C-EDDA-ED55-DE79-FB04E0D04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629" y="1790502"/>
            <a:ext cx="4319490" cy="4319490"/>
          </a:xfrm>
          <a:prstGeom prst="rect">
            <a:avLst/>
          </a:prstGeom>
        </p:spPr>
      </p:pic>
      <p:sp>
        <p:nvSpPr>
          <p:cNvPr id="2" name="Title 1">
            <a:extLst>
              <a:ext uri="{FF2B5EF4-FFF2-40B4-BE49-F238E27FC236}">
                <a16:creationId xmlns:a16="http://schemas.microsoft.com/office/drawing/2014/main" id="{F4B44796-B56C-BE9D-28C0-247A25D3D5F9}"/>
              </a:ext>
            </a:extLst>
          </p:cNvPr>
          <p:cNvSpPr>
            <a:spLocks noGrp="1"/>
          </p:cNvSpPr>
          <p:nvPr>
            <p:ph type="title"/>
          </p:nvPr>
        </p:nvSpPr>
        <p:spPr/>
        <p:txBody>
          <a:bodyPr/>
          <a:lstStyle/>
          <a:p>
            <a:r>
              <a:rPr lang="en-US" dirty="0"/>
              <a:t>Please complete the evaluation form…</a:t>
            </a:r>
          </a:p>
        </p:txBody>
      </p:sp>
      <p:sp>
        <p:nvSpPr>
          <p:cNvPr id="3" name="Content Placeholder 2">
            <a:extLst>
              <a:ext uri="{FF2B5EF4-FFF2-40B4-BE49-F238E27FC236}">
                <a16:creationId xmlns:a16="http://schemas.microsoft.com/office/drawing/2014/main" id="{050F1921-66DC-21D3-48BE-EB748312BCDB}"/>
              </a:ext>
            </a:extLst>
          </p:cNvPr>
          <p:cNvSpPr>
            <a:spLocks noGrp="1"/>
          </p:cNvSpPr>
          <p:nvPr>
            <p:ph idx="1"/>
          </p:nvPr>
        </p:nvSpPr>
        <p:spPr>
          <a:xfrm>
            <a:off x="1097280" y="1845734"/>
            <a:ext cx="6115283" cy="4023360"/>
          </a:xfrm>
        </p:spPr>
        <p:txBody>
          <a:bodyPr/>
          <a:lstStyle/>
          <a:p>
            <a:r>
              <a:rPr lang="en-US" sz="3600" dirty="0">
                <a:hlinkClick r:id="rId3"/>
              </a:rPr>
              <a:t>https://umaine.qualtrics.com/jfe/form/SV_40IzKlbvTUXoRHo</a:t>
            </a:r>
            <a:endParaRPr lang="en-US" sz="3600" dirty="0"/>
          </a:p>
          <a:p>
            <a:endParaRPr lang="en-US" sz="3600" dirty="0"/>
          </a:p>
          <a:p>
            <a:r>
              <a:rPr lang="en-US" sz="3600" dirty="0"/>
              <a:t>Thanks for attending!</a:t>
            </a:r>
          </a:p>
          <a:p>
            <a:r>
              <a:rPr lang="en-US" sz="3600" dirty="0"/>
              <a:t>Tom.Meuser@maine.gov</a:t>
            </a:r>
          </a:p>
          <a:p>
            <a:endParaRPr lang="en-US" sz="3600" dirty="0"/>
          </a:p>
          <a:p>
            <a:endParaRPr lang="en-US" dirty="0"/>
          </a:p>
        </p:txBody>
      </p:sp>
    </p:spTree>
    <p:extLst>
      <p:ext uri="{BB962C8B-B14F-4D97-AF65-F5344CB8AC3E}">
        <p14:creationId xmlns:p14="http://schemas.microsoft.com/office/powerpoint/2010/main" val="3505029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6F530D-5D71-4D1E-91B7-1C543A161434}"/>
              </a:ext>
            </a:extLst>
          </p:cNvPr>
          <p:cNvSpPr>
            <a:spLocks noGrp="1"/>
          </p:cNvSpPr>
          <p:nvPr>
            <p:ph type="title"/>
          </p:nvPr>
        </p:nvSpPr>
        <p:spPr/>
        <p:txBody>
          <a:bodyPr/>
          <a:lstStyle/>
          <a:p>
            <a:r>
              <a:rPr lang="en-US" dirty="0"/>
              <a:t>Maine Encourages Self-Reporting</a:t>
            </a:r>
          </a:p>
        </p:txBody>
      </p:sp>
      <p:pic>
        <p:nvPicPr>
          <p:cNvPr id="8" name="Picture 7">
            <a:extLst>
              <a:ext uri="{FF2B5EF4-FFF2-40B4-BE49-F238E27FC236}">
                <a16:creationId xmlns:a16="http://schemas.microsoft.com/office/drawing/2014/main" id="{500926D7-4C94-465C-85EF-A92D63F1C2A5}"/>
              </a:ext>
            </a:extLst>
          </p:cNvPr>
          <p:cNvPicPr>
            <a:picLocks noChangeAspect="1"/>
          </p:cNvPicPr>
          <p:nvPr/>
        </p:nvPicPr>
        <p:blipFill>
          <a:blip r:embed="rId2"/>
          <a:stretch>
            <a:fillRect/>
          </a:stretch>
        </p:blipFill>
        <p:spPr>
          <a:xfrm>
            <a:off x="787816" y="2006399"/>
            <a:ext cx="8325704" cy="3884130"/>
          </a:xfrm>
          <a:prstGeom prst="rect">
            <a:avLst/>
          </a:prstGeom>
        </p:spPr>
      </p:pic>
      <p:sp>
        <p:nvSpPr>
          <p:cNvPr id="9" name="TextBox 8">
            <a:extLst>
              <a:ext uri="{FF2B5EF4-FFF2-40B4-BE49-F238E27FC236}">
                <a16:creationId xmlns:a16="http://schemas.microsoft.com/office/drawing/2014/main" id="{CEB4DF4E-8491-4A25-8B20-64CFBFFFB61F}"/>
              </a:ext>
            </a:extLst>
          </p:cNvPr>
          <p:cNvSpPr txBox="1"/>
          <p:nvPr/>
        </p:nvSpPr>
        <p:spPr>
          <a:xfrm>
            <a:off x="9113520" y="4617720"/>
            <a:ext cx="2286000" cy="14219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a:ln>
                  <a:noFill/>
                </a:ln>
                <a:solidFill>
                  <a:srgbClr val="68997C"/>
                </a:solidFill>
                <a:effectLst/>
                <a:uLnTx/>
                <a:uFillTx/>
                <a:latin typeface="Calibri" panose="020F0502020204030204"/>
                <a:ea typeface="+mn-ea"/>
                <a:cs typeface="+mn-cs"/>
              </a:rPr>
              <a:t>&gt;90% of medical review cases in Maine are from self-report.</a:t>
            </a:r>
          </a:p>
        </p:txBody>
      </p:sp>
      <p:pic>
        <p:nvPicPr>
          <p:cNvPr id="3" name="Picture 2">
            <a:extLst>
              <a:ext uri="{FF2B5EF4-FFF2-40B4-BE49-F238E27FC236}">
                <a16:creationId xmlns:a16="http://schemas.microsoft.com/office/drawing/2014/main" id="{1AF899E5-35D1-42B0-881D-AC133FCD330C}"/>
              </a:ext>
            </a:extLst>
          </p:cNvPr>
          <p:cNvPicPr>
            <a:picLocks noChangeAspect="1"/>
          </p:cNvPicPr>
          <p:nvPr/>
        </p:nvPicPr>
        <p:blipFill>
          <a:blip r:embed="rId3"/>
          <a:stretch>
            <a:fillRect/>
          </a:stretch>
        </p:blipFill>
        <p:spPr>
          <a:xfrm>
            <a:off x="9227820" y="2294965"/>
            <a:ext cx="2171700" cy="2171700"/>
          </a:xfrm>
          <a:prstGeom prst="rect">
            <a:avLst/>
          </a:prstGeom>
        </p:spPr>
      </p:pic>
      <p:sp>
        <p:nvSpPr>
          <p:cNvPr id="2" name="TextBox 1">
            <a:extLst>
              <a:ext uri="{FF2B5EF4-FFF2-40B4-BE49-F238E27FC236}">
                <a16:creationId xmlns:a16="http://schemas.microsoft.com/office/drawing/2014/main" id="{5A5AB0AF-C33B-8165-7B9C-7296D54E5124}"/>
              </a:ext>
            </a:extLst>
          </p:cNvPr>
          <p:cNvSpPr txBox="1"/>
          <p:nvPr/>
        </p:nvSpPr>
        <p:spPr>
          <a:xfrm>
            <a:off x="1268963" y="5439747"/>
            <a:ext cx="738051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solidFill>
                  <a:srgbClr val="000000"/>
                </a:solidFill>
                <a:latin typeface="Calibri" panose="020F0502020204030204"/>
              </a:rPr>
              <a:t>~14,000 drivers are medically reviewed in Maine annually. </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626AD254-5DA1-DA29-1C23-47CD48F6C019}"/>
              </a:ext>
            </a:extLst>
          </p:cNvPr>
          <p:cNvSpPr/>
          <p:nvPr/>
        </p:nvSpPr>
        <p:spPr>
          <a:xfrm>
            <a:off x="577405" y="2977539"/>
            <a:ext cx="540775" cy="3023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747687"/>
      </p:ext>
    </p:extLst>
  </p:cSld>
  <p:clrMapOvr>
    <a:masterClrMapping/>
  </p:clrMapOvr>
</p:sld>
</file>

<file path=ppt/theme/theme1.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479</TotalTime>
  <Words>5540</Words>
  <Application>Microsoft Office PowerPoint</Application>
  <PresentationFormat>Widescreen</PresentationFormat>
  <Paragraphs>448</Paragraphs>
  <Slides>81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Aptos</vt:lpstr>
      <vt:lpstr>Calibri</vt:lpstr>
      <vt:lpstr>Calibri Light</vt:lpstr>
      <vt:lpstr>Wingdings</vt:lpstr>
      <vt:lpstr>1_Retrospect</vt:lpstr>
      <vt:lpstr>Driving Fitness, Health, and Aging:  The Clinician’s Role in Driver Licensing in Maine</vt:lpstr>
      <vt:lpstr>Plan for Presentation</vt:lpstr>
      <vt:lpstr>Priming Questions</vt:lpstr>
      <vt:lpstr>Aims of this Presentation</vt:lpstr>
      <vt:lpstr>The State Licenses &amp; De-Licenses…</vt:lpstr>
      <vt:lpstr>About the Maine BMV Medical Section https://www1.maine.gov/sos/bmv/driver-licenses-and-ids/medical-restriction/medical-review-process</vt:lpstr>
      <vt:lpstr>BMV Medical Advisory Board (Seat #)</vt:lpstr>
      <vt:lpstr>Medical Review in Maine</vt:lpstr>
      <vt:lpstr>Maine Encourages Self-Reporting</vt:lpstr>
      <vt:lpstr>Tell me about your driving…</vt:lpstr>
      <vt:lpstr>Clinicians’ “Expert” Guidance to the BMV</vt:lpstr>
      <vt:lpstr>Overview Maine’s FAP System</vt:lpstr>
      <vt:lpstr>Rating Mr. Green’s Fitness</vt:lpstr>
      <vt:lpstr>PowerPoint Presentation</vt:lpstr>
      <vt:lpstr>How might Mr. Green’s physician complete Form CR-24?</vt:lpstr>
      <vt:lpstr>PowerPoint Presentation</vt:lpstr>
      <vt:lpstr>PowerPoint Presentation</vt:lpstr>
      <vt:lpstr>CR-24 Dementia Cases with Mental Status Score</vt:lpstr>
      <vt:lpstr>About the Subsample (n = 385)</vt:lpstr>
      <vt:lpstr>Clinician Respondents</vt:lpstr>
      <vt:lpstr>Mental Status Tests in Subsample</vt:lpstr>
      <vt:lpstr>Sample Notes from CR24 76% of Forms Included Notes, if only MS Score</vt:lpstr>
      <vt:lpstr>“Written” Clinical Notes on CR24</vt:lpstr>
      <vt:lpstr>Clinicians &amp; Provided MS Scores</vt:lpstr>
      <vt:lpstr>Spearman Correlation (full subsample)</vt:lpstr>
      <vt:lpstr>Shared Variance</vt:lpstr>
      <vt:lpstr>Spearman Correlations</vt:lpstr>
      <vt:lpstr>Other Analyses (full subsample)</vt:lpstr>
      <vt:lpstr>PowerPoint Presentation</vt:lpstr>
      <vt:lpstr>PowerPoint Presentation</vt:lpstr>
      <vt:lpstr>Suggestions for CR-24 Completion</vt:lpstr>
      <vt:lpstr>Outcomes Research</vt:lpstr>
      <vt:lpstr>Outcomes Research Questions</vt:lpstr>
      <vt:lpstr>Sample Frame for Maine BMV Research</vt:lpstr>
      <vt:lpstr>Age &amp; Gender</vt:lpstr>
      <vt:lpstr>Diagnoses in Sample (% of 140.5K cases)</vt:lpstr>
      <vt:lpstr>Safety Outcomes</vt:lpstr>
      <vt:lpstr>PowerPoint Presentation</vt:lpstr>
      <vt:lpstr>Crashes x Age</vt:lpstr>
      <vt:lpstr>Crash Severity x Age</vt:lpstr>
      <vt:lpstr>Moving Violations x Age</vt:lpstr>
      <vt:lpstr>Demerit Points x Age</vt:lpstr>
      <vt:lpstr>Drivers Aged 60+ in Sample (n = 85,616)</vt:lpstr>
      <vt:lpstr>Conditions x Age</vt:lpstr>
      <vt:lpstr>Outcomes – BMV Actions (All Conditions)</vt:lpstr>
      <vt:lpstr>Outcomes – BMV Actions (Dementia)</vt:lpstr>
      <vt:lpstr>What diagnoses are associated with higher…?</vt:lpstr>
      <vt:lpstr>What FAP ratings are associated with higher…?</vt:lpstr>
      <vt:lpstr>Safety Metrics</vt:lpstr>
      <vt:lpstr>Safety Analytic Ranges (2-Year Pre to Post Comparison)</vt:lpstr>
      <vt:lpstr>Dementia. Most recent FAP ratings were distributed across all cases as follows: FAP 1 – unclear diagnosis (3%), FAP 2 – condition resolved (3%), FAP 3a – mild impairment (19%), FAP 3b – moderate impairment (32%), and FAP 3c – severe impairment (41%).</vt:lpstr>
      <vt:lpstr>Annual Crash Involvement as a Driver</vt:lpstr>
      <vt:lpstr>2025 Maine BMV Clinician Survey: Knowledge, Practice, &amp; Feedback</vt:lpstr>
      <vt:lpstr>Professional Designation</vt:lpstr>
      <vt:lpstr>Specialization</vt:lpstr>
      <vt:lpstr>PowerPoint Presentation</vt:lpstr>
      <vt:lpstr>Findings</vt:lpstr>
      <vt:lpstr>Prior Familiarity with the FAP System</vt:lpstr>
      <vt:lpstr>Ranking of FAP Conditions (full sample)</vt:lpstr>
      <vt:lpstr>Confidence to Evaluate Driving Fitness</vt:lpstr>
      <vt:lpstr>Prior Behavior - Assessment</vt:lpstr>
      <vt:lpstr>Prior Behavior – OT/CDRS Referral</vt:lpstr>
      <vt:lpstr>FAP Ratings for Cases A, B, &amp; C</vt:lpstr>
      <vt:lpstr>Case B – Marge, 73, Dementia</vt:lpstr>
      <vt:lpstr>PowerPoint Presentation</vt:lpstr>
      <vt:lpstr>Proportions &amp; Differences - B</vt:lpstr>
      <vt:lpstr>Case B – History to FAP (61% chose 3b)</vt:lpstr>
      <vt:lpstr>Perceptions of Burden</vt:lpstr>
      <vt:lpstr>Ratings of Burden in FAP-CR-24 Process</vt:lpstr>
      <vt:lpstr>Limited Mandatory Reporting? </vt:lpstr>
      <vt:lpstr>PowerPoint Presentation</vt:lpstr>
      <vt:lpstr>Pros of Limited Mandatory Reporting (1)</vt:lpstr>
      <vt:lpstr>Pros of Limited Mandatory Reporting (2)</vt:lpstr>
      <vt:lpstr>Cons of Limited Mandatory Reporting (1)</vt:lpstr>
      <vt:lpstr>Cons of Limited Mandatory Reporting (2)</vt:lpstr>
      <vt:lpstr>Big Picture</vt:lpstr>
      <vt:lpstr>Recommendations (based on survey findings)</vt:lpstr>
      <vt:lpstr>Recommendations (based on survey findings)</vt:lpstr>
      <vt:lpstr>Recommendations (based on all findings)</vt:lpstr>
      <vt:lpstr>Recommendations (based on all findings)</vt:lpstr>
      <vt:lpstr>Please complete the evaluation 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Meuser</dc:creator>
  <cp:lastModifiedBy>Tom Meuser</cp:lastModifiedBy>
  <cp:revision>34</cp:revision>
  <dcterms:created xsi:type="dcterms:W3CDTF">2026-05-07T12:49:33Z</dcterms:created>
  <dcterms:modified xsi:type="dcterms:W3CDTF">2026-05-14T15:06:40Z</dcterms:modified>
</cp:coreProperties>
</file>