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35"/>
  </p:notesMasterIdLst>
  <p:handoutMasterIdLst>
    <p:handoutMasterId r:id="rId36"/>
  </p:handoutMasterIdLst>
  <p:sldIdLst>
    <p:sldId id="276" r:id="rId2"/>
    <p:sldId id="401" r:id="rId3"/>
    <p:sldId id="259" r:id="rId4"/>
    <p:sldId id="345" r:id="rId5"/>
    <p:sldId id="397" r:id="rId6"/>
    <p:sldId id="398" r:id="rId7"/>
    <p:sldId id="396" r:id="rId8"/>
    <p:sldId id="400" r:id="rId9"/>
    <p:sldId id="310" r:id="rId10"/>
    <p:sldId id="427" r:id="rId11"/>
    <p:sldId id="425" r:id="rId12"/>
    <p:sldId id="426" r:id="rId13"/>
    <p:sldId id="402" r:id="rId14"/>
    <p:sldId id="404" r:id="rId15"/>
    <p:sldId id="315" r:id="rId16"/>
    <p:sldId id="337" r:id="rId17"/>
    <p:sldId id="335" r:id="rId18"/>
    <p:sldId id="338" r:id="rId19"/>
    <p:sldId id="319" r:id="rId20"/>
    <p:sldId id="370" r:id="rId21"/>
    <p:sldId id="373" r:id="rId22"/>
    <p:sldId id="375" r:id="rId23"/>
    <p:sldId id="376" r:id="rId24"/>
    <p:sldId id="377" r:id="rId25"/>
    <p:sldId id="378" r:id="rId26"/>
    <p:sldId id="382" r:id="rId27"/>
    <p:sldId id="384" r:id="rId28"/>
    <p:sldId id="385" r:id="rId29"/>
    <p:sldId id="429" r:id="rId30"/>
    <p:sldId id="326" r:id="rId31"/>
    <p:sldId id="431" r:id="rId32"/>
    <p:sldId id="432" r:id="rId33"/>
    <p:sldId id="32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14">
          <p15:clr>
            <a:srgbClr val="A4A3A4"/>
          </p15:clr>
        </p15:guide>
        <p15:guide id="2" pos="2856" userDrawn="1">
          <p15:clr>
            <a:srgbClr val="A4A3A4"/>
          </p15:clr>
        </p15:guide>
        <p15:guide id="3" pos="360" userDrawn="1">
          <p15:clr>
            <a:srgbClr val="A4A3A4"/>
          </p15:clr>
        </p15:guide>
        <p15:guide id="4" pos="744" userDrawn="1">
          <p15:clr>
            <a:srgbClr val="A4A3A4"/>
          </p15:clr>
        </p15:guide>
        <p15:guide id="5" pos="3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ABB62"/>
    <a:srgbClr val="2527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6009" autoAdjust="0"/>
  </p:normalViewPr>
  <p:slideViewPr>
    <p:cSldViewPr snapToGrid="0" snapToObjects="1" showGuides="1">
      <p:cViewPr varScale="1">
        <p:scale>
          <a:sx n="106" d="100"/>
          <a:sy n="106" d="100"/>
        </p:scale>
        <p:origin x="1788" y="108"/>
      </p:cViewPr>
      <p:guideLst>
        <p:guide orient="horz" pos="2514"/>
        <p:guide pos="2856"/>
        <p:guide pos="360"/>
        <p:guide pos="744"/>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rajewski, Joseph" userId="c35bf886-165d-4ab8-b0c8-100114bcf0b1" providerId="ADAL" clId="{AD9C4C51-C7BF-4EAF-B152-E22B0AA54A4F}"/>
    <pc:docChg chg="custSel modSld">
      <pc:chgData name="Skrajewski, Joseph" userId="c35bf886-165d-4ab8-b0c8-100114bcf0b1" providerId="ADAL" clId="{AD9C4C51-C7BF-4EAF-B152-E22B0AA54A4F}" dt="2026-05-05T23:09:39.445" v="8" actId="14100"/>
      <pc:docMkLst>
        <pc:docMk/>
      </pc:docMkLst>
      <pc:sldChg chg="modSp mod">
        <pc:chgData name="Skrajewski, Joseph" userId="c35bf886-165d-4ab8-b0c8-100114bcf0b1" providerId="ADAL" clId="{AD9C4C51-C7BF-4EAF-B152-E22B0AA54A4F}" dt="2026-05-05T23:00:31.953" v="3" actId="20577"/>
        <pc:sldMkLst>
          <pc:docMk/>
          <pc:sldMk cId="1676909429" sldId="276"/>
        </pc:sldMkLst>
        <pc:spChg chg="mod">
          <ac:chgData name="Skrajewski, Joseph" userId="c35bf886-165d-4ab8-b0c8-100114bcf0b1" providerId="ADAL" clId="{AD9C4C51-C7BF-4EAF-B152-E22B0AA54A4F}" dt="2026-05-05T23:00:31.953" v="3" actId="20577"/>
          <ac:spMkLst>
            <pc:docMk/>
            <pc:sldMk cId="1676909429" sldId="276"/>
            <ac:spMk id="5" creationId="{00000000-0000-0000-0000-000000000000}"/>
          </ac:spMkLst>
        </pc:spChg>
      </pc:sldChg>
      <pc:sldChg chg="modSp mod">
        <pc:chgData name="Skrajewski, Joseph" userId="c35bf886-165d-4ab8-b0c8-100114bcf0b1" providerId="ADAL" clId="{AD9C4C51-C7BF-4EAF-B152-E22B0AA54A4F}" dt="2026-05-05T23:09:39.445" v="8" actId="14100"/>
        <pc:sldMkLst>
          <pc:docMk/>
          <pc:sldMk cId="2299708626" sldId="319"/>
        </pc:sldMkLst>
        <pc:spChg chg="mod">
          <ac:chgData name="Skrajewski, Joseph" userId="c35bf886-165d-4ab8-b0c8-100114bcf0b1" providerId="ADAL" clId="{AD9C4C51-C7BF-4EAF-B152-E22B0AA54A4F}" dt="2026-05-05T23:09:39.445" v="8" actId="14100"/>
          <ac:spMkLst>
            <pc:docMk/>
            <pc:sldMk cId="2299708626" sldId="319"/>
            <ac:spMk id="3" creationId="{00000000-0000-0000-0000-000000000000}"/>
          </ac:spMkLst>
        </pc:spChg>
      </pc:sldChg>
      <pc:sldChg chg="modSp mod">
        <pc:chgData name="Skrajewski, Joseph" userId="c35bf886-165d-4ab8-b0c8-100114bcf0b1" providerId="ADAL" clId="{AD9C4C51-C7BF-4EAF-B152-E22B0AA54A4F}" dt="2026-05-05T23:08:55.342" v="5" actId="14100"/>
        <pc:sldMkLst>
          <pc:docMk/>
          <pc:sldMk cId="3283927223" sldId="401"/>
        </pc:sldMkLst>
        <pc:spChg chg="mod">
          <ac:chgData name="Skrajewski, Joseph" userId="c35bf886-165d-4ab8-b0c8-100114bcf0b1" providerId="ADAL" clId="{AD9C4C51-C7BF-4EAF-B152-E22B0AA54A4F}" dt="2026-05-05T23:08:55.342" v="5" actId="14100"/>
          <ac:spMkLst>
            <pc:docMk/>
            <pc:sldMk cId="3283927223" sldId="40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68BC95-1BA6-4247-966B-BF2A63BC93EC}" type="datetimeFigureOut">
              <a:rPr lang="en-US" smtClean="0"/>
              <a:pPr/>
              <a:t>5/5/2026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9BE4DB-97D1-0942-9EDC-7622D7D79550}" type="slidenum">
              <a:rPr lang="en-US" smtClean="0"/>
              <a:pPr/>
              <a:t>‹#›</a:t>
            </a:fld>
            <a:endParaRPr lang="en-US"/>
          </a:p>
        </p:txBody>
      </p:sp>
    </p:spTree>
    <p:extLst>
      <p:ext uri="{BB962C8B-B14F-4D97-AF65-F5344CB8AC3E}">
        <p14:creationId xmlns:p14="http://schemas.microsoft.com/office/powerpoint/2010/main" val="1401759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88A39-C55E-1640-884C-E6AD086CC018}" type="datetimeFigureOut">
              <a:rPr lang="en-US" smtClean="0"/>
              <a:pPr/>
              <a:t>5/5/2026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9C672-38A9-AE4A-8EA5-D9FD96C421E3}" type="slidenum">
              <a:rPr lang="en-US" smtClean="0"/>
              <a:pPr/>
              <a:t>‹#›</a:t>
            </a:fld>
            <a:endParaRPr lang="en-US"/>
          </a:p>
        </p:txBody>
      </p:sp>
    </p:spTree>
    <p:extLst>
      <p:ext uri="{BB962C8B-B14F-4D97-AF65-F5344CB8AC3E}">
        <p14:creationId xmlns:p14="http://schemas.microsoft.com/office/powerpoint/2010/main" val="179367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B87D2144-2D13-4428-B08B-9E253CF1EFCB}" type="slidenum">
              <a:rPr lang="en-US" smtClean="0">
                <a:solidFill>
                  <a:srgbClr val="000000"/>
                </a:solidFill>
              </a:rPr>
              <a:pPr/>
              <a:t>13</a:t>
            </a:fld>
            <a:endParaRPr lang="en-US">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15929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A">
    <p:spTree>
      <p:nvGrpSpPr>
        <p:cNvPr id="1" name=""/>
        <p:cNvGrpSpPr/>
        <p:nvPr/>
      </p:nvGrpSpPr>
      <p:grpSpPr>
        <a:xfrm>
          <a:off x="0" y="0"/>
          <a:ext cx="0" cy="0"/>
          <a:chOff x="0" y="0"/>
          <a:chExt cx="0" cy="0"/>
        </a:xfrm>
      </p:grpSpPr>
      <p:sp>
        <p:nvSpPr>
          <p:cNvPr id="4" name="Rectangle 3"/>
          <p:cNvSpPr/>
          <p:nvPr userDrawn="1"/>
        </p:nvSpPr>
        <p:spPr>
          <a:xfrm>
            <a:off x="0" y="3684494"/>
            <a:ext cx="9144000" cy="31735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BFF_2-Color_Reverse_SlateBG.eps"/>
          <p:cNvPicPr>
            <a:picLocks noChangeAspect="1"/>
          </p:cNvPicPr>
          <p:nvPr userDrawn="1"/>
        </p:nvPicPr>
        <p:blipFill rotWithShape="1">
          <a:blip r:embed="rId2" cstate="print">
            <a:extLst>
              <a:ext uri="{28A0092B-C50C-407E-A947-70E740481C1C}">
                <a14:useLocalDpi xmlns:a14="http://schemas.microsoft.com/office/drawing/2010/main"/>
              </a:ext>
            </a:extLst>
          </a:blip>
          <a:srcRect r="83526" b="17392"/>
          <a:stretch/>
        </p:blipFill>
        <p:spPr>
          <a:xfrm>
            <a:off x="3341777" y="1095910"/>
            <a:ext cx="2413564" cy="2050692"/>
          </a:xfrm>
          <a:prstGeom prst="rect">
            <a:avLst/>
          </a:prstGeom>
          <a:noFill/>
          <a:ln>
            <a:noFill/>
          </a:ln>
        </p:spPr>
      </p:pic>
      <p:sp>
        <p:nvSpPr>
          <p:cNvPr id="2" name="Title 1"/>
          <p:cNvSpPr>
            <a:spLocks noGrp="1"/>
          </p:cNvSpPr>
          <p:nvPr>
            <p:ph type="title" hasCustomPrompt="1"/>
          </p:nvPr>
        </p:nvSpPr>
        <p:spPr>
          <a:xfrm>
            <a:off x="767482" y="4162000"/>
            <a:ext cx="7886700" cy="1107996"/>
          </a:xfrm>
          <a:noFill/>
        </p:spPr>
        <p:txBody>
          <a:bodyPr wrap="square" lIns="0" rtlCol="0" anchor="b" anchorCtr="0">
            <a:spAutoFit/>
          </a:bodyPr>
          <a:lstStyle>
            <a:lvl1pPr>
              <a:defRPr lang="en-US" sz="4000" b="1" spc="-150">
                <a:solidFill>
                  <a:schemeClr val="accent1"/>
                </a:solidFill>
                <a:latin typeface="+mn-lt"/>
                <a:ea typeface="+mn-ea"/>
                <a:cs typeface="+mn-cs"/>
              </a:defRPr>
            </a:lvl1pPr>
          </a:lstStyle>
          <a:p>
            <a:pPr marL="0" lvl="0" defTabSz="457200"/>
            <a:r>
              <a:rPr lang="en-US" dirty="0"/>
              <a:t>Click to edit </a:t>
            </a:r>
            <a:br>
              <a:rPr lang="en-US" dirty="0"/>
            </a:br>
            <a:r>
              <a:rPr lang="en-US" dirty="0"/>
              <a:t>Master title style</a:t>
            </a:r>
          </a:p>
        </p:txBody>
      </p:sp>
      <p:sp>
        <p:nvSpPr>
          <p:cNvPr id="3" name="Text Placeholder 2"/>
          <p:cNvSpPr>
            <a:spLocks noGrp="1"/>
          </p:cNvSpPr>
          <p:nvPr>
            <p:ph type="body" idx="1"/>
          </p:nvPr>
        </p:nvSpPr>
        <p:spPr>
          <a:xfrm>
            <a:off x="767482" y="5418628"/>
            <a:ext cx="7886700" cy="246221"/>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lvl1pPr marL="0" indent="0">
              <a:buNone/>
              <a:defRPr lang="en-US" sz="1600" dirty="0" smtClean="0">
                <a:solidFill>
                  <a:schemeClr val="accent2"/>
                </a:solidFill>
              </a:defRPr>
            </a:lvl1pPr>
          </a:lstStyle>
          <a:p>
            <a:pPr marL="0" lvl="0" defTabSz="457200">
              <a:spcAft>
                <a:spcPts val="400"/>
              </a:spcAft>
            </a:pPr>
            <a:r>
              <a:rPr lang="en-US" dirty="0"/>
              <a:t>Click to edit Master text styles</a:t>
            </a:r>
          </a:p>
        </p:txBody>
      </p:sp>
    </p:spTree>
    <p:extLst>
      <p:ext uri="{BB962C8B-B14F-4D97-AF65-F5344CB8AC3E}">
        <p14:creationId xmlns:p14="http://schemas.microsoft.com/office/powerpoint/2010/main" val="151842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A w Revers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257300" y="2281030"/>
            <a:ext cx="7886700" cy="3967370"/>
          </a:xfrm>
        </p:spPr>
        <p:txBody>
          <a:bodyPr vert="horz" lIns="0" tIns="0" rIns="0" bIns="0" rtlCol="0" anchor="t" anchorCtr="0">
            <a:noAutofit/>
          </a:bodyPr>
          <a:lstStyle>
            <a:lvl1pPr>
              <a:defRPr lang="en-US" sz="2400" dirty="0" smtClean="0"/>
            </a:lvl1pPr>
            <a:lvl2pPr>
              <a:defRPr lang="en-US" sz="1800" dirty="0" smtClean="0"/>
            </a:lvl2pPr>
            <a:lvl3pPr>
              <a:defRPr lang="en-US"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571500" y="1627569"/>
            <a:ext cx="3494473" cy="400110"/>
          </a:xfrm>
          <a:solidFill>
            <a:schemeClr val="accent1"/>
          </a:solidFill>
        </p:spPr>
        <p:txBody>
          <a:bodyPr wrap="square" lIns="137160" tIns="91440" rIns="91440" bIns="91440" rtlCol="0">
            <a:spAutoFit/>
          </a:bodyPr>
          <a:lstStyle>
            <a:lvl1pPr marL="0" indent="0">
              <a:buNone/>
              <a:defRPr lang="en-US" sz="1400" b="1" dirty="0">
                <a:solidFill>
                  <a:schemeClr val="tx2">
                    <a:lumMod val="75000"/>
                  </a:schemeClr>
                </a:solidFill>
              </a:defRPr>
            </a:lvl1pPr>
          </a:lstStyle>
          <a:p>
            <a:pPr marL="0" lvl="0" defTabSz="457200"/>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71500" y="2027679"/>
            <a:ext cx="825028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144150"/>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5486400" y="2057400"/>
            <a:ext cx="3366248" cy="3967370"/>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sp>
        <p:nvSpPr>
          <p:cNvPr id="7" name="Chart Placeholder 6"/>
          <p:cNvSpPr>
            <a:spLocks noGrp="1"/>
          </p:cNvSpPr>
          <p:nvPr>
            <p:ph type="chart" sz="quarter" idx="12" hasCustomPrompt="1"/>
          </p:nvPr>
        </p:nvSpPr>
        <p:spPr>
          <a:xfrm>
            <a:off x="571500" y="2057400"/>
            <a:ext cx="4687888" cy="3867150"/>
          </a:xfrm>
        </p:spPr>
        <p:txBody>
          <a:bodyPr/>
          <a:lstStyle>
            <a:lvl1pPr marL="0" indent="0">
              <a:buNone/>
              <a:defRPr baseline="0">
                <a:solidFill>
                  <a:schemeClr val="bg1"/>
                </a:solidFill>
              </a:defRPr>
            </a:lvl1pPr>
          </a:lstStyle>
          <a:p>
            <a:r>
              <a:rPr lang="en-US" dirty="0"/>
              <a:t>Insert chart, after insertion, select chart and assign white as font color (all text will become white)</a:t>
            </a:r>
          </a:p>
        </p:txBody>
      </p:sp>
      <p:cxnSp>
        <p:nvCxnSpPr>
          <p:cNvPr id="12" name="Straight Connector 11"/>
          <p:cNvCxnSpPr/>
          <p:nvPr userDrawn="1"/>
        </p:nvCxnSpPr>
        <p:spPr>
          <a:xfrm>
            <a:off x="571500" y="1688045"/>
            <a:ext cx="820674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06519"/>
      </p:ext>
    </p:extLst>
  </p:cSld>
  <p:clrMapOvr>
    <a:masterClrMapping/>
  </p:clrMapOvr>
  <p:extLst>
    <p:ext uri="{DCECCB84-F9BA-43D5-87BE-67443E8EF086}">
      <p15:sldGuideLst xmlns:p15="http://schemas.microsoft.com/office/powerpoint/2012/main">
        <p15:guide id="0" orient="horz" pos="1104" userDrawn="1">
          <p15:clr>
            <a:srgbClr val="FBAE40"/>
          </p15:clr>
        </p15:guide>
        <p15:guide id="1" pos="3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w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5472952" y="2281030"/>
            <a:ext cx="3366248" cy="3967370"/>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571500" y="1627569"/>
            <a:ext cx="3494473" cy="276999"/>
          </a:xfrm>
          <a:noFill/>
        </p:spPr>
        <p:txBody>
          <a:bodyPr vert="horz" wrap="square" lIns="0" tIns="0" rIns="0" bIns="0" rtlCol="0" anchor="t" anchorCtr="0">
            <a:spAutoFit/>
          </a:bodyPr>
          <a:lstStyle>
            <a:lvl1pPr>
              <a:defRPr lang="en-US" sz="1800" b="1" dirty="0">
                <a:solidFill>
                  <a:schemeClr val="accent1"/>
                </a:solidFill>
              </a:defRPr>
            </a:lvl1pPr>
          </a:lstStyle>
          <a:p>
            <a:pPr marL="0" lvl="0" indent="0" defTabSz="457200">
              <a:buNone/>
            </a:pPr>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71500" y="2027679"/>
            <a:ext cx="82067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2" hasCustomPrompt="1"/>
          </p:nvPr>
        </p:nvSpPr>
        <p:spPr>
          <a:xfrm>
            <a:off x="571500" y="2281238"/>
            <a:ext cx="4687888" cy="3867150"/>
          </a:xfrm>
        </p:spPr>
        <p:txBody>
          <a:bodyPr/>
          <a:lstStyle>
            <a:lvl1pPr marL="0" indent="0">
              <a:buNone/>
              <a:defRPr baseline="0">
                <a:solidFill>
                  <a:schemeClr val="bg1"/>
                </a:solidFill>
              </a:defRPr>
            </a:lvl1pPr>
          </a:lstStyle>
          <a:p>
            <a:r>
              <a:rPr lang="en-US" dirty="0"/>
              <a:t>Insert chart, after insertion, select chart and assign white as font color (all text will become white)</a:t>
            </a:r>
          </a:p>
        </p:txBody>
      </p:sp>
    </p:spTree>
    <p:extLst>
      <p:ext uri="{BB962C8B-B14F-4D97-AF65-F5344CB8AC3E}">
        <p14:creationId xmlns:p14="http://schemas.microsoft.com/office/powerpoint/2010/main" val="2857178852"/>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w Revers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5472952" y="2281030"/>
            <a:ext cx="3366248" cy="3967370"/>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571500" y="1627569"/>
            <a:ext cx="3494473" cy="400110"/>
          </a:xfrm>
          <a:solidFill>
            <a:schemeClr val="accent1"/>
          </a:solidFill>
        </p:spPr>
        <p:txBody>
          <a:bodyPr wrap="square" lIns="137160" tIns="91440" rIns="91440" bIns="91440" rtlCol="0">
            <a:spAutoFit/>
          </a:bodyPr>
          <a:lstStyle>
            <a:lvl1pPr marL="0" indent="0">
              <a:buNone/>
              <a:defRPr lang="en-US" sz="1400" b="1" dirty="0">
                <a:solidFill>
                  <a:schemeClr val="tx2">
                    <a:lumMod val="75000"/>
                  </a:schemeClr>
                </a:solidFill>
              </a:defRPr>
            </a:lvl1pPr>
          </a:lstStyle>
          <a:p>
            <a:pPr marL="0" lvl="0" defTabSz="457200"/>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71500" y="2027679"/>
            <a:ext cx="82067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2" hasCustomPrompt="1"/>
          </p:nvPr>
        </p:nvSpPr>
        <p:spPr>
          <a:xfrm>
            <a:off x="571500" y="2281238"/>
            <a:ext cx="4687888" cy="3867150"/>
          </a:xfrm>
        </p:spPr>
        <p:txBody>
          <a:bodyPr/>
          <a:lstStyle>
            <a:lvl1pPr marL="0" indent="0">
              <a:buNone/>
              <a:defRPr baseline="0">
                <a:solidFill>
                  <a:schemeClr val="bg1"/>
                </a:solidFill>
              </a:defRPr>
            </a:lvl1pPr>
          </a:lstStyle>
          <a:p>
            <a:r>
              <a:rPr lang="en-US" dirty="0"/>
              <a:t>Insert chart, after insertion, select chart and assign white as font color (all text will become white)</a:t>
            </a:r>
          </a:p>
        </p:txBody>
      </p:sp>
    </p:spTree>
    <p:extLst>
      <p:ext uri="{BB962C8B-B14F-4D97-AF65-F5344CB8AC3E}">
        <p14:creationId xmlns:p14="http://schemas.microsoft.com/office/powerpoint/2010/main" val="3321173610"/>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4737463" y="2063316"/>
            <a:ext cx="4101737" cy="3684341"/>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94360" y="1688045"/>
            <a:ext cx="82067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hasCustomPrompt="1"/>
          </p:nvPr>
        </p:nvSpPr>
        <p:spPr>
          <a:xfrm>
            <a:off x="-12352" y="2057400"/>
            <a:ext cx="4540250" cy="3614737"/>
          </a:xfrm>
        </p:spPr>
        <p:txBody>
          <a:bodyPr/>
          <a:lstStyle/>
          <a:p>
            <a:r>
              <a:rPr lang="en-US" dirty="0"/>
              <a:t>You May have to send the picture to back after inserting</a:t>
            </a:r>
          </a:p>
        </p:txBody>
      </p:sp>
    </p:spTree>
    <p:extLst>
      <p:ext uri="{BB962C8B-B14F-4D97-AF65-F5344CB8AC3E}">
        <p14:creationId xmlns:p14="http://schemas.microsoft.com/office/powerpoint/2010/main" val="3316434352"/>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4737463" y="2281030"/>
            <a:ext cx="4101737" cy="3684341"/>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571500" y="1627569"/>
            <a:ext cx="3494473" cy="276999"/>
          </a:xfrm>
          <a:noFill/>
        </p:spPr>
        <p:txBody>
          <a:bodyPr vert="horz" wrap="square" lIns="0" tIns="0" rIns="0" bIns="0" rtlCol="0" anchor="t" anchorCtr="0">
            <a:spAutoFit/>
          </a:bodyPr>
          <a:lstStyle>
            <a:lvl1pPr>
              <a:defRPr lang="en-US" sz="1800" b="1" dirty="0">
                <a:solidFill>
                  <a:schemeClr val="accent1"/>
                </a:solidFill>
              </a:defRPr>
            </a:lvl1pPr>
          </a:lstStyle>
          <a:p>
            <a:pPr marL="0" lvl="0" indent="0" defTabSz="457200">
              <a:buNone/>
            </a:pPr>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71500" y="2027679"/>
            <a:ext cx="82067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hasCustomPrompt="1"/>
          </p:nvPr>
        </p:nvSpPr>
        <p:spPr>
          <a:xfrm>
            <a:off x="-12352" y="2281238"/>
            <a:ext cx="4540250" cy="3614737"/>
          </a:xfrm>
        </p:spPr>
        <p:txBody>
          <a:bodyPr/>
          <a:lstStyle/>
          <a:p>
            <a:r>
              <a:rPr lang="en-US" dirty="0"/>
              <a:t>You May have to send the picture to back after inserting</a:t>
            </a:r>
          </a:p>
        </p:txBody>
      </p:sp>
    </p:spTree>
    <p:extLst>
      <p:ext uri="{BB962C8B-B14F-4D97-AF65-F5344CB8AC3E}">
        <p14:creationId xmlns:p14="http://schemas.microsoft.com/office/powerpoint/2010/main" val="1438363216"/>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w Revers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10" name="Text Placeholder 9"/>
          <p:cNvSpPr>
            <a:spLocks noGrp="1"/>
          </p:cNvSpPr>
          <p:nvPr>
            <p:ph type="body" sz="quarter" idx="11"/>
          </p:nvPr>
        </p:nvSpPr>
        <p:spPr>
          <a:xfrm>
            <a:off x="571500" y="1627569"/>
            <a:ext cx="3494473" cy="400110"/>
          </a:xfrm>
          <a:solidFill>
            <a:schemeClr val="accent1"/>
          </a:solidFill>
        </p:spPr>
        <p:txBody>
          <a:bodyPr wrap="square" lIns="137160" tIns="91440" rIns="91440" bIns="91440" rtlCol="0">
            <a:spAutoFit/>
          </a:bodyPr>
          <a:lstStyle>
            <a:lvl1pPr marL="0" indent="0">
              <a:buNone/>
              <a:defRPr lang="en-US" sz="1400" b="1" dirty="0">
                <a:solidFill>
                  <a:schemeClr val="tx2">
                    <a:lumMod val="75000"/>
                  </a:schemeClr>
                </a:solidFill>
              </a:defRPr>
            </a:lvl1pPr>
          </a:lstStyle>
          <a:p>
            <a:pPr marL="0" lvl="0" defTabSz="457200"/>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71500" y="2027679"/>
            <a:ext cx="82067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hasCustomPrompt="1"/>
          </p:nvPr>
        </p:nvSpPr>
        <p:spPr>
          <a:xfrm>
            <a:off x="-12352" y="2281238"/>
            <a:ext cx="4540250" cy="3614737"/>
          </a:xfrm>
        </p:spPr>
        <p:txBody>
          <a:bodyPr/>
          <a:lstStyle/>
          <a:p>
            <a:r>
              <a:rPr lang="en-US" dirty="0"/>
              <a:t>You May have to send the picture to back after inserting</a:t>
            </a:r>
          </a:p>
        </p:txBody>
      </p:sp>
      <p:sp>
        <p:nvSpPr>
          <p:cNvPr id="12" name="Content Placeholder 2"/>
          <p:cNvSpPr>
            <a:spLocks noGrp="1"/>
          </p:cNvSpPr>
          <p:nvPr>
            <p:ph idx="1"/>
          </p:nvPr>
        </p:nvSpPr>
        <p:spPr>
          <a:xfrm>
            <a:off x="4737463" y="2281030"/>
            <a:ext cx="4101737" cy="3684341"/>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8450847"/>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Photo A">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687513"/>
            <a:ext cx="9144000" cy="4560887"/>
          </a:xfrm>
        </p:spPr>
        <p:txBody>
          <a:bodyPr vert="horz" lIns="0" tIns="0" rIns="0" bIns="0" rtlCol="0" anchor="t" anchorCtr="0">
            <a:noAutofit/>
          </a:bodyPr>
          <a:lstStyle>
            <a:lvl1pPr>
              <a:defRPr lang="en-US" sz="1600"/>
            </a:lvl1pPr>
          </a:lstStyle>
          <a:p>
            <a:r>
              <a:rPr lang="en-US" dirty="0"/>
              <a:t>You May have to send the </a:t>
            </a:r>
            <a:br>
              <a:rPr lang="en-US" dirty="0"/>
            </a:br>
            <a:r>
              <a:rPr lang="en-US" dirty="0"/>
              <a:t>picture to back after inserting</a:t>
            </a:r>
          </a:p>
        </p:txBody>
      </p:sp>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4728754" y="1687514"/>
            <a:ext cx="4415246" cy="4560886"/>
          </a:xfrm>
          <a:solidFill>
            <a:schemeClr val="tx1">
              <a:alpha val="70000"/>
            </a:schemeClr>
          </a:solidFill>
        </p:spPr>
        <p:txBody>
          <a:bodyPr vert="horz" lIns="365760" tIns="365760" rIns="365760" bIns="365760" rtlCol="0" anchor="t" anchorCtr="0">
            <a:noAutofit/>
          </a:bodyPr>
          <a:lstStyle>
            <a:lvl1pPr>
              <a:defRPr lang="en-US" sz="1600" dirty="0" smtClean="0"/>
            </a:lvl1pPr>
            <a:lvl2pPr>
              <a:defRPr lang="en-US" sz="1400" dirty="0" smtClean="0"/>
            </a:lvl2pPr>
            <a:lvl3pPr>
              <a:defRPr lang="en-US" sz="12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spTree>
    <p:extLst>
      <p:ext uri="{BB962C8B-B14F-4D97-AF65-F5344CB8AC3E}">
        <p14:creationId xmlns:p14="http://schemas.microsoft.com/office/powerpoint/2010/main" val="134882733"/>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Photo A">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
            <a:ext cx="9144000" cy="6248400"/>
          </a:xfrm>
        </p:spPr>
        <p:txBody>
          <a:bodyPr/>
          <a:lstStyle>
            <a:lvl1pPr>
              <a:defRPr/>
            </a:lvl1pPr>
          </a:lstStyle>
          <a:p>
            <a:r>
              <a:rPr lang="en-US" dirty="0"/>
              <a:t>Picture You May have to send the picture to back after inserting</a:t>
            </a:r>
          </a:p>
        </p:txBody>
      </p:sp>
      <p:sp>
        <p:nvSpPr>
          <p:cNvPr id="2" name="Title 1"/>
          <p:cNvSpPr>
            <a:spLocks noGrp="1"/>
          </p:cNvSpPr>
          <p:nvPr>
            <p:ph type="title"/>
          </p:nvPr>
        </p:nvSpPr>
        <p:spPr>
          <a:xfrm>
            <a:off x="1168400" y="1384582"/>
            <a:ext cx="2397760" cy="286232"/>
          </a:xfrm>
          <a:solidFill>
            <a:schemeClr val="accent1"/>
          </a:solidFill>
        </p:spPr>
        <p:txBody>
          <a:bodyPr wrap="square" lIns="137160" tIns="91440" rIns="91440" bIns="54864" rtlCol="0">
            <a:noAutofit/>
          </a:bodyPr>
          <a:lstStyle>
            <a:lvl1pPr>
              <a:defRPr lang="en-US" sz="1000" b="1" dirty="0">
                <a:noFill/>
                <a:latin typeface="+mn-lt"/>
                <a:ea typeface="+mn-ea"/>
                <a:cs typeface="+mn-cs"/>
              </a:defRPr>
            </a:lvl1pPr>
          </a:lstStyle>
          <a:p>
            <a:pPr marL="0" lvl="0" defTabSz="457200"/>
            <a:r>
              <a:rPr lang="en-US" dirty="0"/>
              <a:t>Click to edit Master title style</a:t>
            </a:r>
          </a:p>
        </p:txBody>
      </p:sp>
      <p:sp>
        <p:nvSpPr>
          <p:cNvPr id="6" name="Text Placeholder 5"/>
          <p:cNvSpPr>
            <a:spLocks noGrp="1"/>
          </p:cNvSpPr>
          <p:nvPr>
            <p:ph type="body" sz="quarter" idx="11"/>
          </p:nvPr>
        </p:nvSpPr>
        <p:spPr>
          <a:xfrm>
            <a:off x="0" y="1670814"/>
            <a:ext cx="3939792" cy="2023631"/>
          </a:xfrm>
          <a:solidFill>
            <a:srgbClr val="000000">
              <a:alpha val="69804"/>
            </a:srgbClr>
          </a:solidFill>
        </p:spPr>
        <p:txBody>
          <a:bodyPr wrap="square" lIns="457200" tIns="365760" rIns="228600" bIns="365760">
            <a:spAutoFit/>
          </a:bodyPr>
          <a:lstStyle>
            <a:lvl1pPr marL="0" indent="0" algn="l" defTabSz="457200" rtl="0" eaLnBrk="1" latinLnBrk="0" hangingPunct="1">
              <a:spcBef>
                <a:spcPts val="900"/>
              </a:spcBef>
              <a:buNone/>
              <a:defRPr lang="en-US" sz="1800" b="1" kern="1200" cap="all" baseline="0" dirty="0" smtClean="0">
                <a:solidFill>
                  <a:schemeClr val="bg1"/>
                </a:solidFill>
                <a:latin typeface="Arial Black" panose="020B0A04020102020204" pitchFamily="34" charset="0"/>
                <a:ea typeface="+mn-ea"/>
                <a:cs typeface="+mn-cs"/>
              </a:defRPr>
            </a:lvl1pPr>
            <a:lvl2pPr marL="0" indent="0">
              <a:spcBef>
                <a:spcPts val="900"/>
              </a:spcBef>
              <a:buNone/>
              <a:tabLst/>
              <a:defRPr lang="en-US" sz="1600" kern="1200" dirty="0" smtClean="0">
                <a:solidFill>
                  <a:schemeClr val="accent1"/>
                </a:solidFill>
                <a:latin typeface="+mn-lt"/>
                <a:ea typeface="+mn-ea"/>
                <a:cs typeface="+mn-cs"/>
              </a:defRPr>
            </a:lvl2pPr>
            <a:lvl3pPr marL="0" indent="0" algn="l" defTabSz="914400" rtl="0" eaLnBrk="1" latinLnBrk="0" hangingPunct="1">
              <a:lnSpc>
                <a:spcPct val="100000"/>
              </a:lnSpc>
              <a:spcBef>
                <a:spcPts val="900"/>
              </a:spcBef>
              <a:spcAft>
                <a:spcPts val="0"/>
              </a:spcAft>
              <a:buClr>
                <a:schemeClr val="accent2"/>
              </a:buClr>
              <a:buFont typeface="Wingdings" panose="05000000000000000000" pitchFamily="2" charset="2"/>
              <a:buNone/>
              <a:defRPr lang="en-US" sz="1400" kern="1200" dirty="0" smtClean="0">
                <a:solidFill>
                  <a:schemeClr val="bg1"/>
                </a:solidFill>
                <a:latin typeface="+mn-lt"/>
                <a:ea typeface="+mn-ea"/>
                <a:cs typeface="+mn-cs"/>
              </a:defRPr>
            </a:lvl3pPr>
            <a:lvl4pPr marL="1371600" indent="0" algn="l" defTabSz="914400" rtl="0" eaLnBrk="1" latinLnBrk="0" hangingPunct="1">
              <a:lnSpc>
                <a:spcPct val="100000"/>
              </a:lnSpc>
              <a:spcBef>
                <a:spcPts val="0"/>
              </a:spcBef>
              <a:spcAft>
                <a:spcPts val="300"/>
              </a:spcAft>
              <a:buClr>
                <a:schemeClr val="accent2"/>
              </a:buClr>
              <a:buFont typeface="Wingdings" panose="05000000000000000000" pitchFamily="2" charset="2"/>
              <a:buNone/>
              <a:defRPr lang="en-US" sz="1400" kern="1200" dirty="0" smtClean="0">
                <a:solidFill>
                  <a:schemeClr val="bg1"/>
                </a:solidFill>
                <a:latin typeface="+mn-lt"/>
                <a:ea typeface="+mn-ea"/>
                <a:cs typeface="+mn-cs"/>
              </a:defRPr>
            </a:lvl4pPr>
            <a:lvl5pPr marL="1828800" indent="0" algn="l" defTabSz="914400" rtl="0" eaLnBrk="1" latinLnBrk="0" hangingPunct="1">
              <a:lnSpc>
                <a:spcPct val="100000"/>
              </a:lnSpc>
              <a:spcBef>
                <a:spcPts val="0"/>
              </a:spcBef>
              <a:spcAft>
                <a:spcPts val="300"/>
              </a:spcAft>
              <a:buClr>
                <a:schemeClr val="accent2"/>
              </a:buClr>
              <a:buFont typeface="Wingdings" panose="05000000000000000000" pitchFamily="2" charset="2"/>
              <a:buNone/>
              <a:defRPr lang="en-US" sz="1400" kern="120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1838224"/>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Photo B">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
            <a:ext cx="9144000" cy="6248400"/>
          </a:xfrm>
        </p:spPr>
        <p:txBody>
          <a:bodyPr/>
          <a:lstStyle/>
          <a:p>
            <a:endParaRPr lang="en-US"/>
          </a:p>
        </p:txBody>
      </p:sp>
      <p:sp>
        <p:nvSpPr>
          <p:cNvPr id="3" name="Content Placeholder 2"/>
          <p:cNvSpPr>
            <a:spLocks noGrp="1"/>
          </p:cNvSpPr>
          <p:nvPr>
            <p:ph idx="1" hasCustomPrompt="1"/>
          </p:nvPr>
        </p:nvSpPr>
        <p:spPr>
          <a:xfrm>
            <a:off x="0" y="0"/>
            <a:ext cx="3421866" cy="6248399"/>
          </a:xfrm>
          <a:solidFill>
            <a:srgbClr val="000000">
              <a:alpha val="69804"/>
            </a:srgbClr>
          </a:solidFill>
        </p:spPr>
        <p:txBody>
          <a:bodyPr vert="horz" lIns="548640" tIns="457200" rIns="182880" bIns="365760" rtlCol="0" anchor="t" anchorCtr="0">
            <a:noAutofit/>
          </a:bodyPr>
          <a:lstStyle>
            <a:lvl1pPr marL="0" indent="0">
              <a:spcAft>
                <a:spcPts val="0"/>
              </a:spcAft>
              <a:buNone/>
              <a:defRPr lang="en-US" sz="2700" smtClean="0"/>
            </a:lvl1pPr>
            <a:lvl2pPr>
              <a:spcAft>
                <a:spcPts val="300"/>
              </a:spcAft>
              <a:defRPr lang="en-US" sz="1400" smtClean="0"/>
            </a:lvl2pPr>
            <a:lvl3pPr>
              <a:spcAft>
                <a:spcPts val="300"/>
              </a:spcAft>
              <a:defRPr lang="en-US" sz="1200" smtClean="0"/>
            </a:lvl3pPr>
            <a:lvl4pPr>
              <a:spcAft>
                <a:spcPts val="300"/>
              </a:spcAft>
              <a:defRPr lang="en-US" sz="1200" smtClean="0"/>
            </a:lvl4pPr>
            <a:lvl5pPr>
              <a:spcAft>
                <a:spcPts val="300"/>
              </a:spcAft>
              <a:defRPr lang="en-US" sz="1200"/>
            </a:lvl5pPr>
          </a:lstStyle>
          <a:p>
            <a:pPr lvl="0">
              <a:spcAft>
                <a:spcPts val="600"/>
              </a:spcAft>
            </a:pPr>
            <a:r>
              <a:rPr lang="en-US" sz="2800" spc="-100" dirty="0">
                <a:solidFill>
                  <a:schemeClr val="bg2"/>
                </a:solidFill>
              </a:rPr>
              <a:t>For a callout or statistic use the lite green as an emphasis</a:t>
            </a:r>
            <a:endParaRPr lang="en-US" dirty="0"/>
          </a:p>
        </p:txBody>
      </p:sp>
      <p:sp>
        <p:nvSpPr>
          <p:cNvPr id="2" name="Title 1"/>
          <p:cNvSpPr>
            <a:spLocks noGrp="1"/>
          </p:cNvSpPr>
          <p:nvPr>
            <p:ph type="title"/>
          </p:nvPr>
        </p:nvSpPr>
        <p:spPr>
          <a:xfrm>
            <a:off x="5421124" y="4574223"/>
            <a:ext cx="3306351" cy="378565"/>
          </a:xfrm>
          <a:solidFill>
            <a:schemeClr val="accent1"/>
          </a:solidFill>
        </p:spPr>
        <p:txBody>
          <a:bodyPr wrap="square" lIns="137160" tIns="91440" rIns="91440" bIns="91440" rtlCol="0">
            <a:spAutoFit/>
          </a:bodyPr>
          <a:lstStyle>
            <a:lvl1pPr>
              <a:defRPr lang="en-US" sz="1400" b="1" dirty="0">
                <a:solidFill>
                  <a:schemeClr val="tx2">
                    <a:lumMod val="75000"/>
                  </a:schemeClr>
                </a:solidFill>
                <a:latin typeface="+mn-lt"/>
                <a:ea typeface="+mn-ea"/>
                <a:cs typeface="+mn-cs"/>
              </a:defRPr>
            </a:lvl1pPr>
          </a:lstStyle>
          <a:p>
            <a:pPr marL="0" lvl="0" defTabSz="457200"/>
            <a:r>
              <a:rPr lang="en-US" dirty="0"/>
              <a:t>Click to edit Master title style</a:t>
            </a:r>
          </a:p>
        </p:txBody>
      </p:sp>
    </p:spTree>
    <p:extLst>
      <p:ext uri="{BB962C8B-B14F-4D97-AF65-F5344CB8AC3E}">
        <p14:creationId xmlns:p14="http://schemas.microsoft.com/office/powerpoint/2010/main" val="653039502"/>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ag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2695954"/>
            <a:ext cx="4432547" cy="1107996"/>
          </a:xfrm>
          <a:noFill/>
        </p:spPr>
        <p:txBody>
          <a:bodyPr wrap="square" lIns="0" rtlCol="0" anchor="b" anchorCtr="0">
            <a:spAutoFit/>
          </a:bodyPr>
          <a:lstStyle>
            <a:lvl1pPr>
              <a:defRPr lang="en-US" sz="4000" b="1" spc="-150" dirty="0">
                <a:latin typeface="+mn-lt"/>
                <a:ea typeface="+mn-ea"/>
                <a:cs typeface="+mn-cs"/>
              </a:defRPr>
            </a:lvl1pPr>
          </a:lstStyle>
          <a:p>
            <a:pPr marL="0" lvl="0" defTabSz="457200"/>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0" y="4001924"/>
            <a:ext cx="4418940" cy="276999"/>
          </a:xfrm>
          <a:noFill/>
        </p:spPr>
        <p:txBody>
          <a:bodyPr wrap="square" lIns="0" tIns="0" rIns="0" bIns="0" rtlCol="0">
            <a:noAutofit/>
          </a:bodyPr>
          <a:lstStyle>
            <a:lvl1pPr marL="0" indent="0">
              <a:buNone/>
              <a:defRPr lang="en-US" sz="1800" dirty="0" smtClean="0">
                <a:solidFill>
                  <a:schemeClr val="bg1"/>
                </a:solidFill>
              </a:defRPr>
            </a:lvl1pPr>
          </a:lstStyle>
          <a:p>
            <a:pPr marL="0" lvl="0" defTabSz="457200">
              <a:spcBef>
                <a:spcPts val="600"/>
              </a:spcBef>
            </a:pPr>
            <a:r>
              <a:rPr lang="en-US" dirty="0"/>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245429" cy="5220763"/>
          </a:xfrm>
          <a:prstGeom prst="rect">
            <a:avLst/>
          </a:prstGeom>
          <a:solidFill>
            <a:schemeClr val="tx1"/>
          </a:solidFill>
        </p:spPr>
      </p:pic>
      <p:sp>
        <p:nvSpPr>
          <p:cNvPr id="9" name="Rectangle 8"/>
          <p:cNvSpPr/>
          <p:nvPr userDrawn="1"/>
        </p:nvSpPr>
        <p:spPr>
          <a:xfrm>
            <a:off x="0" y="5212081"/>
            <a:ext cx="914400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572000" y="0"/>
            <a:ext cx="2023654" cy="209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245429" y="0"/>
            <a:ext cx="89179" cy="52120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403" y="5516880"/>
            <a:ext cx="3730337" cy="789110"/>
          </a:xfrm>
          <a:prstGeom prst="rect">
            <a:avLst/>
          </a:prstGeom>
        </p:spPr>
      </p:pic>
    </p:spTree>
    <p:extLst>
      <p:ext uri="{BB962C8B-B14F-4D97-AF65-F5344CB8AC3E}">
        <p14:creationId xmlns:p14="http://schemas.microsoft.com/office/powerpoint/2010/main" val="1774457520"/>
      </p:ext>
    </p:extLst>
  </p:cSld>
  <p:clrMapOvr>
    <a:masterClrMapping/>
  </p:clrMapOvr>
  <p:extLst>
    <p:ext uri="{DCECCB84-F9BA-43D5-87BE-67443E8EF086}">
      <p15:sldGuideLst xmlns:p15="http://schemas.microsoft.com/office/powerpoint/2012/main">
        <p15:guide id="1" pos="2880" userDrawn="1">
          <p15:clr>
            <a:srgbClr val="FBAE40"/>
          </p15:clr>
        </p15:guide>
        <p15:guide id="2" pos="3288" userDrawn="1">
          <p15:clr>
            <a:srgbClr val="FBAE40"/>
          </p15:clr>
        </p15:guide>
        <p15:guide id="3" orient="horz" pos="3864" userDrawn="1">
          <p15:clr>
            <a:srgbClr val="FBAE40"/>
          </p15:clr>
        </p15:guide>
        <p15:guide id="4" orient="horz" pos="3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430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CCF27350-C545-4ACE-95BE-E41B59CB2209}" type="datetime1">
              <a:rPr lang="en-US" smtClean="0"/>
              <a:t>5/5/2026</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r>
              <a:rPr lang="en-US"/>
              <a:t>© 2009-2019 Hazelden Betty Ford Foundation</a:t>
            </a:r>
            <a:endParaRPr lang="en-US" dirty="0"/>
          </a:p>
        </p:txBody>
      </p:sp>
      <p:sp>
        <p:nvSpPr>
          <p:cNvPr id="6" name="Slide Number Placeholder 5"/>
          <p:cNvSpPr>
            <a:spLocks noGrp="1"/>
          </p:cNvSpPr>
          <p:nvPr>
            <p:ph type="sldNum" sz="quarter" idx="12"/>
          </p:nvPr>
        </p:nvSpPr>
        <p:spPr/>
        <p:txBody>
          <a:bodyPr/>
          <a:lstStyle/>
          <a:p>
            <a:fld id="{8C1EE71D-FF85-46BA-BAB0-1F767138D3DB}" type="slidenum">
              <a:rPr lang="en-US" smtClean="0"/>
              <a:t>‹#›</a:t>
            </a:fld>
            <a:endParaRPr lang="en-US" dirty="0"/>
          </a:p>
        </p:txBody>
      </p:sp>
    </p:spTree>
    <p:extLst>
      <p:ext uri="{BB962C8B-B14F-4D97-AF65-F5344CB8AC3E}">
        <p14:creationId xmlns:p14="http://schemas.microsoft.com/office/powerpoint/2010/main" val="2736709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A054-A80E-48B4-F4E5-1352F47686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3C87F2-40B7-E088-D45A-A6D1340A0165}"/>
              </a:ext>
            </a:extLst>
          </p:cNvPr>
          <p:cNvSpPr>
            <a:spLocks noGrp="1"/>
          </p:cNvSpPr>
          <p:nvPr>
            <p:ph type="dt" sz="half" idx="10"/>
          </p:nvPr>
        </p:nvSpPr>
        <p:spPr>
          <a:xfrm>
            <a:off x="628650" y="6356351"/>
            <a:ext cx="2057400" cy="365125"/>
          </a:xfrm>
          <a:prstGeom prst="rect">
            <a:avLst/>
          </a:prstGeom>
        </p:spPr>
        <p:txBody>
          <a:bodyPr/>
          <a:lstStyle/>
          <a:p>
            <a:fld id="{5959E99C-5C72-46C8-87DD-F0D866408CAE}" type="datetimeFigureOut">
              <a:rPr lang="en-US" smtClean="0"/>
              <a:t>5/5/2026</a:t>
            </a:fld>
            <a:endParaRPr lang="en-US"/>
          </a:p>
        </p:txBody>
      </p:sp>
      <p:sp>
        <p:nvSpPr>
          <p:cNvPr id="4" name="Footer Placeholder 3">
            <a:extLst>
              <a:ext uri="{FF2B5EF4-FFF2-40B4-BE49-F238E27FC236}">
                <a16:creationId xmlns:a16="http://schemas.microsoft.com/office/drawing/2014/main" id="{5D655FB2-412F-AE26-F092-E467F82C91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76928-6B8D-8D6C-39BF-C7760BEA25CA}"/>
              </a:ext>
            </a:extLst>
          </p:cNvPr>
          <p:cNvSpPr>
            <a:spLocks noGrp="1"/>
          </p:cNvSpPr>
          <p:nvPr>
            <p:ph type="sldNum" sz="quarter" idx="12"/>
          </p:nvPr>
        </p:nvSpPr>
        <p:spPr>
          <a:xfrm>
            <a:off x="6457950" y="6356351"/>
            <a:ext cx="2057400" cy="365125"/>
          </a:xfrm>
          <a:prstGeom prst="rect">
            <a:avLst/>
          </a:prstGeom>
        </p:spPr>
        <p:txBody>
          <a:bodyPr/>
          <a:lstStyle/>
          <a:p>
            <a:fld id="{8A0E29E5-3C18-4666-8D19-89E77E5F97F8}" type="slidenum">
              <a:rPr lang="en-US" smtClean="0"/>
              <a:t>‹#›</a:t>
            </a:fld>
            <a:endParaRPr lang="en-US"/>
          </a:p>
        </p:txBody>
      </p:sp>
    </p:spTree>
    <p:extLst>
      <p:ext uri="{BB962C8B-B14F-4D97-AF65-F5344CB8AC3E}">
        <p14:creationId xmlns:p14="http://schemas.microsoft.com/office/powerpoint/2010/main" val="169866683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Page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6801" y="886160"/>
            <a:ext cx="7607793" cy="1107996"/>
          </a:xfrm>
          <a:noFill/>
        </p:spPr>
        <p:txBody>
          <a:bodyPr wrap="square" lIns="0" rtlCol="0" anchor="b" anchorCtr="0">
            <a:spAutoFit/>
          </a:bodyPr>
          <a:lstStyle>
            <a:lvl1pPr>
              <a:defRPr lang="en-US" sz="4000" b="1" spc="-150" dirty="0">
                <a:latin typeface="+mn-lt"/>
                <a:ea typeface="+mn-ea"/>
                <a:cs typeface="+mn-cs"/>
              </a:defRPr>
            </a:lvl1pPr>
          </a:lstStyle>
          <a:p>
            <a:pPr marL="0" lvl="0" defTabSz="457200"/>
            <a:r>
              <a:rPr lang="en-US" dirty="0"/>
              <a:t>Click to edit </a:t>
            </a:r>
            <a:br>
              <a:rPr lang="en-US" dirty="0"/>
            </a:br>
            <a:r>
              <a:rPr lang="en-US" dirty="0"/>
              <a:t>Master title style</a:t>
            </a:r>
          </a:p>
        </p:txBody>
      </p:sp>
      <p:sp>
        <p:nvSpPr>
          <p:cNvPr id="3" name="Text Placeholder 2"/>
          <p:cNvSpPr>
            <a:spLocks noGrp="1"/>
          </p:cNvSpPr>
          <p:nvPr>
            <p:ph type="body" idx="1"/>
          </p:nvPr>
        </p:nvSpPr>
        <p:spPr>
          <a:xfrm>
            <a:off x="1176801" y="2230307"/>
            <a:ext cx="4418940" cy="21544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spAutoFit/>
          </a:bodyPr>
          <a:lstStyle>
            <a:lvl1pPr marL="0" indent="0">
              <a:buNone/>
              <a:defRPr lang="en-US" sz="1400" dirty="0" smtClean="0">
                <a:solidFill>
                  <a:schemeClr val="bg2"/>
                </a:solidFill>
              </a:defRPr>
            </a:lvl1pPr>
          </a:lstStyle>
          <a:p>
            <a:pPr marL="0" lvl="0" defTabSz="457200">
              <a:spcAft>
                <a:spcPts val="400"/>
              </a:spcAft>
            </a:pPr>
            <a:r>
              <a:rPr lang="en-US" dirty="0"/>
              <a:t>Click to edit Master text styles</a:t>
            </a:r>
          </a:p>
        </p:txBody>
      </p:sp>
      <p:sp>
        <p:nvSpPr>
          <p:cNvPr id="11" name="Rectangle 10"/>
          <p:cNvSpPr/>
          <p:nvPr userDrawn="1"/>
        </p:nvSpPr>
        <p:spPr>
          <a:xfrm>
            <a:off x="0" y="4399059"/>
            <a:ext cx="9144000" cy="2420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p:cNvSpPr>
            <a:spLocks noGrp="1"/>
          </p:cNvSpPr>
          <p:nvPr>
            <p:ph type="body" idx="10"/>
          </p:nvPr>
        </p:nvSpPr>
        <p:spPr>
          <a:xfrm>
            <a:off x="1176801" y="1"/>
            <a:ext cx="3771900" cy="31503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91440" rtlCol="0" anchor="b" anchorCtr="0">
            <a:noAutofit/>
          </a:bodyPr>
          <a:lstStyle>
            <a:lvl1pPr marL="0" indent="0">
              <a:buNone/>
              <a:defRPr lang="en-US" sz="1400" b="1" dirty="0" smtClean="0">
                <a:noFill/>
              </a:defRPr>
            </a:lvl1pPr>
          </a:lstStyle>
          <a:p>
            <a:pPr marL="0" lvl="0" defTabSz="457200">
              <a:spcAft>
                <a:spcPts val="400"/>
              </a:spcAft>
            </a:pPr>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263" y="5526875"/>
            <a:ext cx="3730337" cy="789110"/>
          </a:xfrm>
          <a:prstGeom prst="rect">
            <a:avLst/>
          </a:prstGeom>
        </p:spPr>
      </p:pic>
    </p:spTree>
    <p:extLst>
      <p:ext uri="{BB962C8B-B14F-4D97-AF65-F5344CB8AC3E}">
        <p14:creationId xmlns:p14="http://schemas.microsoft.com/office/powerpoint/2010/main" val="1285886568"/>
      </p:ext>
    </p:extLst>
  </p:cSld>
  <p:clrMapOvr>
    <a:masterClrMapping/>
  </p:clrMapOvr>
  <p:extLst>
    <p:ext uri="{DCECCB84-F9BA-43D5-87BE-67443E8EF086}">
      <p15:sldGuideLst xmlns:p15="http://schemas.microsoft.com/office/powerpoint/2012/main">
        <p15:guide id="0" pos="3120" userDrawn="1">
          <p15:clr>
            <a:srgbClr val="FBAE40"/>
          </p15:clr>
        </p15:guide>
        <p15:guide id="1" pos="2880">
          <p15:clr>
            <a:srgbClr val="FBAE40"/>
          </p15:clr>
        </p15:guide>
        <p15:guide id="2"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llou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550" y="617667"/>
            <a:ext cx="7886700" cy="1403461"/>
          </a:xfrm>
          <a:noFill/>
        </p:spPr>
        <p:txBody>
          <a:bodyPr wrap="square" rtlCol="0" anchor="t" anchorCtr="0">
            <a:spAutoFit/>
          </a:bodyPr>
          <a:lstStyle>
            <a:lvl1pPr>
              <a:defRPr lang="en-US" sz="4000" spc="-100" baseline="0" dirty="0">
                <a:solidFill>
                  <a:schemeClr val="bg2"/>
                </a:solidFill>
                <a:latin typeface="+mn-lt"/>
                <a:ea typeface="+mn-ea"/>
                <a:cs typeface="+mn-cs"/>
              </a:defRPr>
            </a:lvl1pPr>
          </a:lstStyle>
          <a:p>
            <a:pPr marL="0" lvl="0" defTabSz="457200">
              <a:lnSpc>
                <a:spcPct val="114000"/>
              </a:lnSpc>
            </a:pPr>
            <a:r>
              <a:rPr lang="en-US" dirty="0"/>
              <a:t>Click to edit, insert callout and use green for emphasis</a:t>
            </a:r>
          </a:p>
        </p:txBody>
      </p:sp>
      <p:sp>
        <p:nvSpPr>
          <p:cNvPr id="3" name="Text Placeholder 2"/>
          <p:cNvSpPr>
            <a:spLocks noGrp="1"/>
          </p:cNvSpPr>
          <p:nvPr>
            <p:ph type="body" idx="1"/>
          </p:nvPr>
        </p:nvSpPr>
        <p:spPr>
          <a:xfrm>
            <a:off x="5199552" y="4382881"/>
            <a:ext cx="3204219" cy="276999"/>
          </a:xfrm>
          <a:noFill/>
        </p:spPr>
        <p:txBody>
          <a:bodyPr wrap="square" lIns="0" tIns="0" rIns="0" bIns="0" rtlCol="0">
            <a:spAutoFit/>
          </a:bodyPr>
          <a:lstStyle>
            <a:lvl1pPr marL="0" indent="0">
              <a:buNone/>
              <a:defRPr lang="en-US" sz="1800" dirty="0" smtClean="0">
                <a:solidFill>
                  <a:schemeClr val="bg1"/>
                </a:solidFill>
              </a:defRPr>
            </a:lvl1pPr>
          </a:lstStyle>
          <a:p>
            <a:pPr marL="0" lvl="0" defTabSz="457200"/>
            <a:r>
              <a:rPr lang="en-US" dirty="0"/>
              <a:t>Click to edit Master text styles</a:t>
            </a:r>
          </a:p>
        </p:txBody>
      </p:sp>
      <p:sp>
        <p:nvSpPr>
          <p:cNvPr id="10" name="Rectangle 9"/>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spTree>
    <p:extLst>
      <p:ext uri="{BB962C8B-B14F-4D97-AF65-F5344CB8AC3E}">
        <p14:creationId xmlns:p14="http://schemas.microsoft.com/office/powerpoint/2010/main" val="329439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Smal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181100" y="2113834"/>
            <a:ext cx="7886700" cy="396737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571500" y="1487589"/>
            <a:ext cx="6068242" cy="276999"/>
          </a:xfrm>
          <a:noFill/>
        </p:spPr>
        <p:txBody>
          <a:bodyPr wrap="square" lIns="0" tIns="0" rIns="0" bIns="0" rtlCol="0">
            <a:spAutoFit/>
          </a:bodyPr>
          <a:lstStyle>
            <a:lvl1pPr marL="0" indent="0">
              <a:buNone/>
              <a:defRPr lang="en-US" sz="1800" b="1" smtClean="0">
                <a:solidFill>
                  <a:schemeClr val="accent1"/>
                </a:solidFill>
              </a:defRPr>
            </a:lvl1pPr>
            <a:lvl2pPr marL="287337" indent="0">
              <a:buNone/>
              <a:defRPr lang="en-US" sz="1800" smtClean="0">
                <a:solidFill>
                  <a:schemeClr val="tx1"/>
                </a:solidFill>
              </a:defRPr>
            </a:lvl2pPr>
            <a:lvl3pPr marL="801687" indent="0">
              <a:buNone/>
              <a:defRPr lang="en-US" sz="1800" smtClean="0">
                <a:solidFill>
                  <a:schemeClr val="tx1"/>
                </a:solidFill>
              </a:defRPr>
            </a:lvl3pPr>
            <a:lvl4pPr marL="1254125" indent="0">
              <a:buNone/>
              <a:defRPr lang="en-US" sz="1800" smtClean="0">
                <a:solidFill>
                  <a:schemeClr val="tx1"/>
                </a:solidFill>
              </a:defRPr>
            </a:lvl4pPr>
            <a:lvl5pPr marL="1716087" indent="0">
              <a:buNone/>
              <a:defRPr lang="en-US" sz="1800">
                <a:solidFill>
                  <a:schemeClr val="tx1"/>
                </a:solidFill>
              </a:defRPr>
            </a:lvl5pPr>
          </a:lstStyle>
          <a:p>
            <a:pPr marL="0" lvl="0" defTabSz="457200"/>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77204"/>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head, Smal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181100" y="2199502"/>
            <a:ext cx="3720084" cy="3880223"/>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1181100" y="1764587"/>
            <a:ext cx="3720084" cy="276999"/>
          </a:xfrm>
          <a:noFill/>
        </p:spPr>
        <p:txBody>
          <a:bodyPr wrap="square" lIns="0" tIns="0" rIns="0" bIns="0" rtlCol="0">
            <a:spAutoFit/>
          </a:bodyPr>
          <a:lstStyle>
            <a:lvl1pPr marL="0" indent="0">
              <a:buNone/>
              <a:defRPr lang="en-US" sz="1800" b="1" smtClean="0">
                <a:solidFill>
                  <a:schemeClr val="accent1"/>
                </a:solidFill>
              </a:defRPr>
            </a:lvl1pPr>
            <a:lvl2pPr marL="287337" indent="0">
              <a:buNone/>
              <a:defRPr lang="en-US" sz="1800" smtClean="0">
                <a:solidFill>
                  <a:schemeClr val="tx1"/>
                </a:solidFill>
              </a:defRPr>
            </a:lvl2pPr>
            <a:lvl3pPr marL="801687" indent="0">
              <a:buNone/>
              <a:defRPr lang="en-US" sz="1800" smtClean="0">
                <a:solidFill>
                  <a:schemeClr val="tx1"/>
                </a:solidFill>
              </a:defRPr>
            </a:lvl3pPr>
            <a:lvl4pPr marL="1254125" indent="0">
              <a:buNone/>
              <a:defRPr lang="en-US" sz="1800" smtClean="0">
                <a:solidFill>
                  <a:schemeClr val="tx1"/>
                </a:solidFill>
              </a:defRPr>
            </a:lvl4pPr>
            <a:lvl5pPr marL="1716087" indent="0">
              <a:buNone/>
              <a:defRPr lang="en-US" sz="1800">
                <a:solidFill>
                  <a:schemeClr val="tx1"/>
                </a:solidFill>
              </a:defRPr>
            </a:lvl5pPr>
          </a:lstStyle>
          <a:p>
            <a:pPr marL="0" lvl="0" defTabSz="457200"/>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2"/>
          </p:nvPr>
        </p:nvSpPr>
        <p:spPr>
          <a:xfrm>
            <a:off x="5192268" y="2199502"/>
            <a:ext cx="3720084" cy="3880223"/>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5192268" y="1764587"/>
            <a:ext cx="3720084" cy="276999"/>
          </a:xfrm>
          <a:noFill/>
        </p:spPr>
        <p:txBody>
          <a:bodyPr wrap="square" lIns="0" tIns="0" rIns="0" bIns="0" rtlCol="0">
            <a:spAutoFit/>
          </a:bodyPr>
          <a:lstStyle>
            <a:lvl1pPr marL="0" indent="0">
              <a:buNone/>
              <a:defRPr lang="en-US" sz="1800" b="1" smtClean="0">
                <a:solidFill>
                  <a:schemeClr val="accent1"/>
                </a:solidFill>
              </a:defRPr>
            </a:lvl1pPr>
            <a:lvl2pPr marL="287337" indent="0">
              <a:buNone/>
              <a:defRPr lang="en-US" sz="1800" smtClean="0">
                <a:solidFill>
                  <a:schemeClr val="tx1"/>
                </a:solidFill>
              </a:defRPr>
            </a:lvl2pPr>
            <a:lvl3pPr marL="801687" indent="0">
              <a:buNone/>
              <a:defRPr lang="en-US" sz="1800" smtClean="0">
                <a:solidFill>
                  <a:schemeClr val="tx1"/>
                </a:solidFill>
              </a:defRPr>
            </a:lvl3pPr>
            <a:lvl4pPr marL="1254125" indent="0">
              <a:buNone/>
              <a:defRPr lang="en-US" sz="1800" smtClean="0">
                <a:solidFill>
                  <a:schemeClr val="tx1"/>
                </a:solidFill>
              </a:defRPr>
            </a:lvl4pPr>
            <a:lvl5pPr marL="1716087" indent="0">
              <a:buNone/>
              <a:defRPr lang="en-US" sz="1800">
                <a:solidFill>
                  <a:schemeClr val="tx1"/>
                </a:solidFill>
              </a:defRPr>
            </a:lvl5pPr>
          </a:lstStyle>
          <a:p>
            <a:pPr marL="0" lvl="0" defTabSz="457200"/>
            <a:r>
              <a:rPr lang="en-US" dirty="0"/>
              <a:t>Click to edit Master text styles</a:t>
            </a:r>
          </a:p>
        </p:txBody>
      </p:sp>
    </p:spTree>
    <p:extLst>
      <p:ext uri="{BB962C8B-B14F-4D97-AF65-F5344CB8AC3E}">
        <p14:creationId xmlns:p14="http://schemas.microsoft.com/office/powerpoint/2010/main" val="3458503098"/>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ubhead, Smal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lvl1pPr>
          </a:lstStyle>
          <a:p>
            <a:pPr marL="0" lvl="0"/>
            <a:r>
              <a:rPr lang="en-US" dirty="0"/>
              <a:t>Click to edit </a:t>
            </a:r>
            <a:br>
              <a:rPr lang="en-US" dirty="0"/>
            </a:br>
            <a:r>
              <a:rPr lang="en-US" dirty="0"/>
              <a:t>Master title style</a:t>
            </a:r>
          </a:p>
        </p:txBody>
      </p:sp>
      <p:sp>
        <p:nvSpPr>
          <p:cNvPr id="10" name="Text Placeholder 9"/>
          <p:cNvSpPr>
            <a:spLocks noGrp="1"/>
          </p:cNvSpPr>
          <p:nvPr>
            <p:ph type="body" sz="quarter" idx="11"/>
          </p:nvPr>
        </p:nvSpPr>
        <p:spPr>
          <a:xfrm>
            <a:off x="1181100" y="1690721"/>
            <a:ext cx="3720084" cy="363176"/>
          </a:xfrm>
          <a:solidFill>
            <a:schemeClr val="accent1"/>
          </a:solidFill>
        </p:spPr>
        <p:txBody>
          <a:bodyPr wrap="square" lIns="73152" tIns="73152" rIns="73152" bIns="73152" rtlCol="0" anchor="ctr" anchorCtr="0">
            <a:spAutoFit/>
          </a:bodyPr>
          <a:lstStyle>
            <a:lvl1pPr marL="0" indent="0" algn="l">
              <a:buNone/>
              <a:defRPr lang="en-US" sz="1400" b="1" smtClean="0">
                <a:solidFill>
                  <a:schemeClr val="tx2">
                    <a:lumMod val="75000"/>
                  </a:schemeClr>
                </a:solidFill>
              </a:defRPr>
            </a:lvl1pPr>
            <a:lvl2pPr marL="287337" indent="0">
              <a:buNone/>
              <a:defRPr lang="en-US" sz="1800" smtClean="0">
                <a:solidFill>
                  <a:schemeClr val="tx1"/>
                </a:solidFill>
              </a:defRPr>
            </a:lvl2pPr>
            <a:lvl3pPr marL="801687" indent="0">
              <a:buNone/>
              <a:defRPr lang="en-US" sz="1800" smtClean="0">
                <a:solidFill>
                  <a:schemeClr val="tx1"/>
                </a:solidFill>
              </a:defRPr>
            </a:lvl3pPr>
            <a:lvl4pPr marL="1254125" indent="0">
              <a:buNone/>
              <a:defRPr lang="en-US" sz="1800" smtClean="0">
                <a:solidFill>
                  <a:schemeClr val="tx1"/>
                </a:solidFill>
              </a:defRPr>
            </a:lvl4pPr>
            <a:lvl5pPr marL="1716087" indent="0">
              <a:buNone/>
              <a:defRPr lang="en-US" sz="1800">
                <a:solidFill>
                  <a:schemeClr val="tx1"/>
                </a:solidFill>
              </a:defRPr>
            </a:lvl5pPr>
          </a:lstStyle>
          <a:p>
            <a:pPr marL="0" lvl="0" defTabSz="457200"/>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3"/>
          </p:nvPr>
        </p:nvSpPr>
        <p:spPr>
          <a:xfrm>
            <a:off x="5192268" y="1690721"/>
            <a:ext cx="3720084" cy="363176"/>
          </a:xfrm>
          <a:solidFill>
            <a:schemeClr val="accent1"/>
          </a:solidFill>
        </p:spPr>
        <p:txBody>
          <a:bodyPr wrap="square" lIns="73152" tIns="73152" rIns="73152" bIns="73152" rtlCol="0" anchor="ctr" anchorCtr="0">
            <a:spAutoFit/>
          </a:bodyPr>
          <a:lstStyle>
            <a:lvl1pPr marL="0" indent="0" algn="l">
              <a:buNone/>
              <a:defRPr lang="en-US" sz="1400" b="1" smtClean="0">
                <a:solidFill>
                  <a:schemeClr val="tx2">
                    <a:lumMod val="75000"/>
                  </a:schemeClr>
                </a:solidFill>
              </a:defRPr>
            </a:lvl1pPr>
            <a:lvl2pPr marL="287337" indent="0">
              <a:buNone/>
              <a:defRPr lang="en-US" sz="1800" smtClean="0">
                <a:solidFill>
                  <a:schemeClr val="tx1"/>
                </a:solidFill>
              </a:defRPr>
            </a:lvl2pPr>
            <a:lvl3pPr marL="801687" indent="0">
              <a:buNone/>
              <a:defRPr lang="en-US" sz="1800" smtClean="0">
                <a:solidFill>
                  <a:schemeClr val="tx1"/>
                </a:solidFill>
              </a:defRPr>
            </a:lvl3pPr>
            <a:lvl4pPr marL="1254125" indent="0">
              <a:buNone/>
              <a:defRPr lang="en-US" sz="1800" smtClean="0">
                <a:solidFill>
                  <a:schemeClr val="tx1"/>
                </a:solidFill>
              </a:defRPr>
            </a:lvl4pPr>
            <a:lvl5pPr marL="1716087" indent="0">
              <a:buNone/>
              <a:defRPr lang="en-US" sz="1800">
                <a:solidFill>
                  <a:schemeClr val="tx1"/>
                </a:solidFill>
              </a:defRPr>
            </a:lvl5pPr>
          </a:lstStyle>
          <a:p>
            <a:pPr marL="0" lvl="0" defTabSz="457200"/>
            <a:r>
              <a:rPr lang="en-US" dirty="0"/>
              <a:t>Click to edit Master text styles</a:t>
            </a:r>
          </a:p>
        </p:txBody>
      </p:sp>
      <p:sp>
        <p:nvSpPr>
          <p:cNvPr id="8" name="Content Placeholder 2"/>
          <p:cNvSpPr>
            <a:spLocks noGrp="1"/>
          </p:cNvSpPr>
          <p:nvPr>
            <p:ph idx="1"/>
          </p:nvPr>
        </p:nvSpPr>
        <p:spPr>
          <a:xfrm>
            <a:off x="1181100" y="2199502"/>
            <a:ext cx="3720084" cy="3880223"/>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2"/>
          </p:nvPr>
        </p:nvSpPr>
        <p:spPr>
          <a:xfrm>
            <a:off x="5192268" y="2199502"/>
            <a:ext cx="3720084" cy="3880223"/>
          </a:xfrm>
        </p:spPr>
        <p:txBody>
          <a:bodyPr vert="horz" lIns="0" tIns="0" rIns="0" bIns="0" rtlCol="0" anchor="t" anchorCtr="0">
            <a:noAutofit/>
          </a:bodyPr>
          <a:lstStyle>
            <a:lvl1pPr>
              <a:defRPr lang="en-US" sz="1600" dirty="0" smtClean="0"/>
            </a:lvl1pPr>
            <a:lvl2pPr>
              <a:defRPr lang="en-US" sz="14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1191680"/>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257300" y="1932667"/>
            <a:ext cx="7886700" cy="4315733"/>
          </a:xfrm>
        </p:spPr>
        <p:txBody>
          <a:bodyPr vert="horz" lIns="0" tIns="0" rIns="0" bIns="0" rtlCol="0" anchor="t" anchorCtr="0">
            <a:noAutofit/>
          </a:bodyPr>
          <a:lstStyle>
            <a:lvl1pPr>
              <a:defRPr lang="en-US" sz="2400" dirty="0" smtClean="0"/>
            </a:lvl1pPr>
            <a:lvl2pPr>
              <a:defRPr lang="en-US" sz="18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94360" y="1691640"/>
            <a:ext cx="825028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827521"/>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 w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617673"/>
            <a:ext cx="84963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257300" y="2281030"/>
            <a:ext cx="7886700" cy="3967370"/>
          </a:xfrm>
        </p:spPr>
        <p:txBody>
          <a:bodyPr vert="horz" lIns="0" tIns="0" rIns="0" bIns="0" rtlCol="0" anchor="t" anchorCtr="0">
            <a:noAutofit/>
          </a:bodyPr>
          <a:lstStyle>
            <a:lvl1pPr>
              <a:defRPr lang="en-US" sz="2400" dirty="0" smtClean="0"/>
            </a:lvl1pPr>
            <a:lvl2pPr>
              <a:defRPr lang="en-US" sz="1800" dirty="0" smtClean="0"/>
            </a:lvl2pPr>
            <a:lvl3pPr>
              <a:defRPr lang="en-US"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571500" y="1627569"/>
            <a:ext cx="3494473" cy="276999"/>
          </a:xfrm>
          <a:noFill/>
        </p:spPr>
        <p:txBody>
          <a:bodyPr vert="horz" wrap="square" lIns="0" tIns="0" rIns="0" bIns="0" rtlCol="0" anchor="t" anchorCtr="0">
            <a:spAutoFit/>
          </a:bodyPr>
          <a:lstStyle>
            <a:lvl1pPr>
              <a:defRPr lang="en-US" sz="1800" b="1" dirty="0">
                <a:solidFill>
                  <a:schemeClr val="accent1"/>
                </a:solidFill>
              </a:defRPr>
            </a:lvl1pPr>
          </a:lstStyle>
          <a:p>
            <a:pPr marL="0" lvl="0" indent="0" defTabSz="457200">
              <a:buNone/>
            </a:pPr>
            <a:r>
              <a:rPr lang="en-US" dirty="0"/>
              <a:t>Click to edit Master text styles</a:t>
            </a:r>
          </a:p>
        </p:txBody>
      </p:sp>
      <p:sp>
        <p:nvSpPr>
          <p:cNvPr id="4" name="Rectangle 3"/>
          <p:cNvSpPr/>
          <p:nvPr userDrawn="1"/>
        </p:nvSpPr>
        <p:spPr>
          <a:xfrm>
            <a:off x="571500" y="0"/>
            <a:ext cx="264196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500" y="0"/>
            <a:ext cx="2432957"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571500" y="2027679"/>
            <a:ext cx="825028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663438"/>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0" y="6240347"/>
            <a:ext cx="9144000" cy="627498"/>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4" name="Pictur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90500" y="6373632"/>
            <a:ext cx="1642110" cy="347370"/>
          </a:xfrm>
          <a:prstGeom prst="rect">
            <a:avLst/>
          </a:prstGeom>
        </p:spPr>
      </p:pic>
      <p:sp>
        <p:nvSpPr>
          <p:cNvPr id="2" name="Title Placeholder 1"/>
          <p:cNvSpPr>
            <a:spLocks noGrp="1"/>
          </p:cNvSpPr>
          <p:nvPr>
            <p:ph type="title"/>
          </p:nvPr>
        </p:nvSpPr>
        <p:spPr>
          <a:xfrm>
            <a:off x="628650" y="617674"/>
            <a:ext cx="7886700" cy="880201"/>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p:cNvSpPr>
            <a:spLocks noGrp="1"/>
          </p:cNvSpPr>
          <p:nvPr>
            <p:ph type="sldNum" sz="quarter" idx="4"/>
          </p:nvPr>
        </p:nvSpPr>
        <p:spPr>
          <a:xfrm>
            <a:off x="8540938" y="6395147"/>
            <a:ext cx="387709" cy="365125"/>
          </a:xfrm>
          <a:prstGeom prst="rect">
            <a:avLst/>
          </a:prstGeom>
        </p:spPr>
        <p:txBody>
          <a:bodyPr/>
          <a:lstStyle>
            <a:lvl1pPr>
              <a:defRPr>
                <a:latin typeface="+mj-lt"/>
              </a:defRPr>
            </a:lvl1pPr>
          </a:lstStyle>
          <a:p>
            <a:fld id="{1D01288F-B89C-424B-A9CB-A3BE8C3C09D9}" type="slidenum">
              <a:rPr lang="en-US" sz="900" smtClean="0">
                <a:solidFill>
                  <a:schemeClr val="bg1">
                    <a:lumMod val="50000"/>
                  </a:schemeClr>
                </a:solidFill>
              </a:rPr>
              <a:pPr/>
              <a:t>‹#›</a:t>
            </a:fld>
            <a:endParaRPr lang="en-US" sz="900" dirty="0">
              <a:solidFill>
                <a:schemeClr val="bg1">
                  <a:lumMod val="50000"/>
                </a:schemeClr>
              </a:solidFill>
            </a:endParaRPr>
          </a:p>
        </p:txBody>
      </p:sp>
    </p:spTree>
    <p:extLst>
      <p:ext uri="{BB962C8B-B14F-4D97-AF65-F5344CB8AC3E}">
        <p14:creationId xmlns:p14="http://schemas.microsoft.com/office/powerpoint/2010/main" val="3224306930"/>
      </p:ext>
    </p:extLst>
  </p:cSld>
  <p:clrMap bg1="lt1" tx1="dk1" bg2="lt2" tx2="dk2" accent1="accent1" accent2="accent2" accent3="accent3" accent4="accent4" accent5="accent5" accent6="accent6" hlink="hlink" folHlink="folHlink"/>
  <p:sldLayoutIdLst>
    <p:sldLayoutId id="2147483698" r:id="rId1"/>
    <p:sldLayoutId id="2147483684" r:id="rId2"/>
    <p:sldLayoutId id="2147483685" r:id="rId3"/>
    <p:sldLayoutId id="2147483679" r:id="rId4"/>
    <p:sldLayoutId id="2147483687" r:id="rId5"/>
    <p:sldLayoutId id="2147483701" r:id="rId6"/>
    <p:sldLayoutId id="2147483702" r:id="rId7"/>
    <p:sldLayoutId id="2147483696" r:id="rId8"/>
    <p:sldLayoutId id="2147483691" r:id="rId9"/>
    <p:sldLayoutId id="2147483688" r:id="rId10"/>
    <p:sldLayoutId id="2147483695" r:id="rId11"/>
    <p:sldLayoutId id="2147483692" r:id="rId12"/>
    <p:sldLayoutId id="2147483689" r:id="rId13"/>
    <p:sldLayoutId id="2147483694" r:id="rId14"/>
    <p:sldLayoutId id="2147483693" r:id="rId15"/>
    <p:sldLayoutId id="2147483690" r:id="rId16"/>
    <p:sldLayoutId id="2147483697" r:id="rId17"/>
    <p:sldLayoutId id="2147483700" r:id="rId18"/>
    <p:sldLayoutId id="2147483699" r:id="rId19"/>
    <p:sldLayoutId id="2147483683" r:id="rId20"/>
    <p:sldLayoutId id="2147483703" r:id="rId21"/>
    <p:sldLayoutId id="2147483704" r:id="rId22"/>
  </p:sldLayoutIdLst>
  <p:hf sldNum="0" hdr="0" dt="0"/>
  <p:txStyles>
    <p:titleStyle>
      <a:lvl1pPr algn="l" defTabSz="914400" rtl="0" eaLnBrk="1" latinLnBrk="0" hangingPunct="1">
        <a:lnSpc>
          <a:spcPct val="90000"/>
        </a:lnSpc>
        <a:spcBef>
          <a:spcPct val="0"/>
        </a:spcBef>
        <a:buNone/>
        <a:defRPr sz="2800" kern="1200" spc="-50" baseline="0">
          <a:solidFill>
            <a:schemeClr val="bg1"/>
          </a:solidFill>
          <a:latin typeface="+mj-lt"/>
          <a:ea typeface="+mj-ea"/>
          <a:cs typeface="+mj-cs"/>
        </a:defRPr>
      </a:lvl1pPr>
    </p:titleStyle>
    <p:bodyStyle>
      <a:lvl1pPr marL="174625" indent="-174625" algn="l" defTabSz="914400" rtl="0" eaLnBrk="1" latinLnBrk="0" hangingPunct="1">
        <a:lnSpc>
          <a:spcPct val="100000"/>
        </a:lnSpc>
        <a:spcBef>
          <a:spcPts val="9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27063" indent="-169863" algn="l" defTabSz="914400" rtl="0" eaLnBrk="1" latinLnBrk="0" hangingPunct="1">
        <a:lnSpc>
          <a:spcPct val="100000"/>
        </a:lnSpc>
        <a:spcBef>
          <a:spcPts val="0"/>
        </a:spcBef>
        <a:spcAft>
          <a:spcPts val="400"/>
        </a:spcAft>
        <a:buClr>
          <a:schemeClr val="accent2"/>
        </a:buClr>
        <a:buFont typeface="Arial" panose="020B0604020202020204" pitchFamily="34" charset="0"/>
        <a:buChar char="–"/>
        <a:defRPr sz="1600" kern="1200">
          <a:solidFill>
            <a:schemeClr val="bg1"/>
          </a:solidFill>
          <a:latin typeface="+mn-lt"/>
          <a:ea typeface="+mn-ea"/>
          <a:cs typeface="+mn-cs"/>
        </a:defRPr>
      </a:lvl2pPr>
      <a:lvl3pPr marL="1027113" indent="-112713" algn="l" defTabSz="914400" rtl="0" eaLnBrk="1" latinLnBrk="0" hangingPunct="1">
        <a:lnSpc>
          <a:spcPct val="100000"/>
        </a:lnSpc>
        <a:spcBef>
          <a:spcPts val="0"/>
        </a:spcBef>
        <a:spcAft>
          <a:spcPts val="400"/>
        </a:spcAft>
        <a:buClr>
          <a:schemeClr val="accent2"/>
        </a:buClr>
        <a:buFont typeface="Arial" panose="020B0604020202020204" pitchFamily="34" charset="0"/>
        <a:buChar char="•"/>
        <a:defRPr sz="1400" kern="1200">
          <a:solidFill>
            <a:schemeClr val="bg1"/>
          </a:solidFill>
          <a:latin typeface="+mn-lt"/>
          <a:ea typeface="+mn-ea"/>
          <a:cs typeface="+mn-cs"/>
        </a:defRPr>
      </a:lvl3pPr>
      <a:lvl4pPr marL="1489075" indent="-117475" algn="l" defTabSz="914400" rtl="0" eaLnBrk="1" latinLnBrk="0" hangingPunct="1">
        <a:lnSpc>
          <a:spcPct val="100000"/>
        </a:lnSpc>
        <a:spcBef>
          <a:spcPts val="0"/>
        </a:spcBef>
        <a:spcAft>
          <a:spcPts val="400"/>
        </a:spcAft>
        <a:buClr>
          <a:schemeClr val="accent2"/>
        </a:buClr>
        <a:buFont typeface="Arial" panose="020B0604020202020204" pitchFamily="34" charset="0"/>
        <a:buChar char="•"/>
        <a:defRPr sz="1200" kern="1200">
          <a:solidFill>
            <a:schemeClr val="bg1"/>
          </a:solidFill>
          <a:latin typeface="+mn-lt"/>
          <a:ea typeface="+mn-ea"/>
          <a:cs typeface="+mn-cs"/>
        </a:defRPr>
      </a:lvl4pPr>
      <a:lvl5pPr marL="1941513" indent="-112713" algn="l" defTabSz="914400" rtl="0" eaLnBrk="1" latinLnBrk="0" hangingPunct="1">
        <a:lnSpc>
          <a:spcPct val="100000"/>
        </a:lnSpc>
        <a:spcBef>
          <a:spcPts val="0"/>
        </a:spcBef>
        <a:spcAft>
          <a:spcPts val="400"/>
        </a:spcAft>
        <a:buClr>
          <a:schemeClr val="accent2"/>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orient="horz" pos="2160" userDrawn="1">
          <p15:clr>
            <a:srgbClr val="F26B43"/>
          </p15:clr>
        </p15:guide>
        <p15:guide id="4" orient="horz" userDrawn="1">
          <p15:clr>
            <a:srgbClr val="F26B43"/>
          </p15:clr>
        </p15:guide>
        <p15:guide id="5" orient="horz" pos="4183" userDrawn="1">
          <p15:clr>
            <a:srgbClr val="F26B43"/>
          </p15:clr>
        </p15:guide>
        <p15:guide id="6" pos="144" userDrawn="1">
          <p15:clr>
            <a:srgbClr val="F26B43"/>
          </p15:clr>
        </p15:guide>
        <p15:guide id="7" pos="322" userDrawn="1">
          <p15:clr>
            <a:srgbClr val="F26B43"/>
          </p15:clr>
        </p15:guide>
        <p15:guide id="8"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16/j.drugalcdep.2022.109503" TargetMode="External"/><Relationship Id="rId2" Type="http://schemas.openxmlformats.org/officeDocument/2006/relationships/hyperlink" Target="https://doi.org/10.1037/adb0000830" TargetMode="External"/><Relationship Id="rId1" Type="http://schemas.openxmlformats.org/officeDocument/2006/relationships/slideLayout" Target="../slideLayouts/slideLayout22.xml"/><Relationship Id="rId6" Type="http://schemas.openxmlformats.org/officeDocument/2006/relationships/hyperlink" Target="https://doi.org/10.1097/ACM.0000000000002883" TargetMode="External"/><Relationship Id="rId5" Type="http://schemas.openxmlformats.org/officeDocument/2006/relationships/hyperlink" Target="https://doi.org/10.1186/s13722-018-0110-8" TargetMode="External"/><Relationship Id="rId4" Type="http://schemas.openxmlformats.org/officeDocument/2006/relationships/hyperlink" Target="https://doi.org/10.1016/j.josat.2024.20948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86/s12954-023-00733-w" TargetMode="External"/><Relationship Id="rId2" Type="http://schemas.openxmlformats.org/officeDocument/2006/relationships/hyperlink" Target="https://doi.org/10.1080/0963823031000153439" TargetMode="External"/><Relationship Id="rId1" Type="http://schemas.openxmlformats.org/officeDocument/2006/relationships/slideLayout" Target="../slideLayouts/slideLayout22.xml"/><Relationship Id="rId5" Type="http://schemas.openxmlformats.org/officeDocument/2006/relationships/hyperlink" Target="https://www.samhsa.gov/data/report/2023-nsduh-annual-national-report" TargetMode="External"/><Relationship Id="rId4" Type="http://schemas.openxmlformats.org/officeDocument/2006/relationships/hyperlink" Target="https://www.shatterproof.org/sites/default/files/2020-07/A-Movement-to-End-Addiction-Stigma.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46222" y="932507"/>
            <a:ext cx="4797778" cy="3041616"/>
          </a:xfrm>
        </p:spPr>
        <p:txBody>
          <a:bodyPr/>
          <a:lstStyle/>
          <a:p>
            <a:pPr algn="ctr"/>
            <a:r>
              <a:rPr lang="en-US" sz="2200" dirty="0">
                <a:effectLst>
                  <a:outerShdw blurRad="38100" dist="38100" dir="2700000" algn="tl">
                    <a:srgbClr val="000000">
                      <a:alpha val="43137"/>
                    </a:srgbClr>
                  </a:outerShdw>
                </a:effectLst>
              </a:rPr>
              <a:t>Dennis McCullough Memorial Lecture</a:t>
            </a:r>
            <a:br>
              <a:rPr lang="en-US" sz="2200" dirty="0">
                <a:effectLst>
                  <a:outerShdw blurRad="38100" dist="38100" dir="2700000" algn="tl">
                    <a:srgbClr val="000000">
                      <a:alpha val="43137"/>
                    </a:srgbClr>
                  </a:outerShdw>
                </a:effectLst>
              </a:rPr>
            </a:br>
            <a:br>
              <a:rPr lang="en-US" sz="22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Advancements in Education </a:t>
            </a:r>
            <a:br>
              <a:rPr lang="en-US" sz="22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on Addiction: </a:t>
            </a:r>
            <a:br>
              <a:rPr lang="en-US" sz="22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Finding Hope and Healing in Recovery</a:t>
            </a:r>
            <a:br>
              <a:rPr lang="en-US" sz="2200" dirty="0">
                <a:effectLst>
                  <a:outerShdw blurRad="38100" dist="38100" dir="2700000" algn="tl">
                    <a:srgbClr val="000000">
                      <a:alpha val="43137"/>
                    </a:srgbClr>
                  </a:outerShdw>
                </a:effectLst>
              </a:rPr>
            </a:br>
            <a:br>
              <a:rPr lang="en-US" sz="22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May 20, 2026</a:t>
            </a: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endParaRPr lang="en-US" sz="2400" dirty="0"/>
          </a:p>
        </p:txBody>
      </p:sp>
      <p:sp>
        <p:nvSpPr>
          <p:cNvPr id="5" name="Text Placeholder 9"/>
          <p:cNvSpPr>
            <a:spLocks noGrp="1"/>
          </p:cNvSpPr>
          <p:nvPr>
            <p:ph type="body" idx="1"/>
          </p:nvPr>
        </p:nvSpPr>
        <p:spPr>
          <a:xfrm>
            <a:off x="3974123" y="3838669"/>
            <a:ext cx="5248899" cy="715225"/>
          </a:xfrm>
        </p:spPr>
        <p:txBody>
          <a:bodyPr/>
          <a:lstStyle/>
          <a:p>
            <a:pPr algn="ctr"/>
            <a:r>
              <a:rPr lang="en-US" b="1" dirty="0">
                <a:effectLst>
                  <a:outerShdw blurRad="38100" dist="38100" dir="2700000" algn="tl">
                    <a:srgbClr val="000000">
                      <a:alpha val="43137"/>
                    </a:srgbClr>
                  </a:outerShdw>
                </a:effectLst>
              </a:rPr>
              <a:t>Joseph Skrajewski, MA, MFTI                          Executive Director, Medical &amp;                     Professional Education</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National Director, Healthcare Solutions</a:t>
            </a:r>
            <a:br>
              <a:rPr lang="en-US" sz="1500" dirty="0"/>
            </a:br>
            <a:endParaRPr lang="en-US" sz="1500" dirty="0"/>
          </a:p>
          <a:p>
            <a:pPr algn="ctr"/>
            <a:endParaRPr lang="en-US" sz="2400" b="1" dirty="0"/>
          </a:p>
        </p:txBody>
      </p:sp>
    </p:spTree>
    <p:extLst>
      <p:ext uri="{BB962C8B-B14F-4D97-AF65-F5344CB8AC3E}">
        <p14:creationId xmlns:p14="http://schemas.microsoft.com/office/powerpoint/2010/main" val="167690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3575-5F14-D27F-1B2B-04CAB847E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5D08B-9EDC-C238-3FC4-B0C2E0073452}"/>
              </a:ext>
            </a:extLst>
          </p:cNvPr>
          <p:cNvSpPr>
            <a:spLocks noGrp="1"/>
          </p:cNvSpPr>
          <p:nvPr>
            <p:ph type="title"/>
          </p:nvPr>
        </p:nvSpPr>
        <p:spPr>
          <a:xfrm>
            <a:off x="628650" y="425514"/>
            <a:ext cx="7886700" cy="1072362"/>
          </a:xfrm>
        </p:spPr>
        <p:txBody>
          <a:bodyPr/>
          <a:lstStyle/>
          <a:p>
            <a:pPr algn="ctr"/>
            <a:br>
              <a:rPr lang="en-US" dirty="0"/>
            </a:br>
            <a:r>
              <a:rPr lang="en-US" dirty="0"/>
              <a:t> </a:t>
            </a:r>
            <a:br>
              <a:rPr lang="en-US" dirty="0"/>
            </a:br>
            <a:r>
              <a:rPr lang="en-US" sz="3600" b="1" dirty="0">
                <a:effectLst>
                  <a:outerShdw blurRad="38100" dist="38100" dir="2700000" algn="tl">
                    <a:srgbClr val="000000">
                      <a:alpha val="43137"/>
                    </a:srgbClr>
                  </a:outerShdw>
                </a:effectLst>
              </a:rPr>
              <a:t>DSM-V CRITERIA TO DIAGNOSE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SUBSTANCE USE DISORDERS</a:t>
            </a: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0732E920-93E9-8828-CDE7-04474FDB8808}"/>
              </a:ext>
            </a:extLst>
          </p:cNvPr>
          <p:cNvSpPr>
            <a:spLocks noGrp="1"/>
          </p:cNvSpPr>
          <p:nvPr>
            <p:ph idx="1"/>
          </p:nvPr>
        </p:nvSpPr>
        <p:spPr>
          <a:xfrm>
            <a:off x="371192" y="1575303"/>
            <a:ext cx="8510258" cy="4601660"/>
          </a:xfrm>
        </p:spPr>
        <p:txBody>
          <a:bodyPr/>
          <a:lstStyle/>
          <a:p>
            <a:r>
              <a:rPr lang="en-US" sz="1900" b="1" dirty="0">
                <a:effectLst>
                  <a:outerShdw blurRad="38100" dist="38100" dir="2700000" algn="tl">
                    <a:srgbClr val="000000">
                      <a:alpha val="43137"/>
                    </a:srgbClr>
                  </a:outerShdw>
                </a:effectLst>
              </a:rPr>
              <a:t>Purpose of the Criteria:</a:t>
            </a:r>
          </a:p>
          <a:p>
            <a:pPr lvl="1"/>
            <a:r>
              <a:rPr lang="en-US" sz="1900" b="1" dirty="0">
                <a:effectLst>
                  <a:outerShdw blurRad="38100" dist="38100" dir="2700000" algn="tl">
                    <a:srgbClr val="000000">
                      <a:alpha val="43137"/>
                    </a:srgbClr>
                  </a:outerShdw>
                </a:effectLst>
              </a:rPr>
              <a:t>These criteria standardize diagnosis across clinicians, guide treatment planning, and inform insurance coverage for services like detoxification, rehabilitation, and counseling.</a:t>
            </a:r>
          </a:p>
          <a:p>
            <a:pPr marL="0" indent="0">
              <a:buNone/>
            </a:pPr>
            <a:endParaRPr lang="en-US" sz="1000" b="1" dirty="0">
              <a:effectLst>
                <a:outerShdw blurRad="38100" dist="38100" dir="2700000" algn="tl">
                  <a:srgbClr val="000000">
                    <a:alpha val="43137"/>
                  </a:srgbClr>
                </a:outerShdw>
              </a:effectLst>
            </a:endParaRPr>
          </a:p>
          <a:p>
            <a:r>
              <a:rPr lang="en-US" sz="1900" b="1" dirty="0">
                <a:effectLst>
                  <a:outerShdw blurRad="38100" dist="38100" dir="2700000" algn="tl">
                    <a:srgbClr val="000000">
                      <a:alpha val="43137"/>
                    </a:srgbClr>
                  </a:outerShdw>
                </a:effectLst>
              </a:rPr>
              <a:t>Severity Levels:</a:t>
            </a:r>
          </a:p>
          <a:p>
            <a:pPr lvl="1"/>
            <a:r>
              <a:rPr lang="en-US" sz="1900" b="1" dirty="0">
                <a:effectLst>
                  <a:outerShdw blurRad="38100" dist="38100" dir="2700000" algn="tl">
                    <a:srgbClr val="000000">
                      <a:alpha val="43137"/>
                    </a:srgbClr>
                  </a:outerShdw>
                </a:effectLst>
              </a:rPr>
              <a:t>Mild: 2-3 Criteria Met</a:t>
            </a:r>
          </a:p>
          <a:p>
            <a:pPr lvl="1"/>
            <a:r>
              <a:rPr lang="en-US" sz="1900" b="1" dirty="0">
                <a:effectLst>
                  <a:outerShdw blurRad="38100" dist="38100" dir="2700000" algn="tl">
                    <a:srgbClr val="000000">
                      <a:alpha val="43137"/>
                    </a:srgbClr>
                  </a:outerShdw>
                </a:effectLst>
              </a:rPr>
              <a:t>Moderate: 4-5 Criteria Met</a:t>
            </a:r>
          </a:p>
          <a:p>
            <a:pPr lvl="1"/>
            <a:r>
              <a:rPr lang="en-US" sz="1900" b="1" dirty="0">
                <a:effectLst>
                  <a:outerShdw blurRad="38100" dist="38100" dir="2700000" algn="tl">
                    <a:srgbClr val="000000">
                      <a:alpha val="43137"/>
                    </a:srgbClr>
                  </a:outerShdw>
                </a:effectLst>
              </a:rPr>
              <a:t>Severe: 6 Or More Criteria Met</a:t>
            </a:r>
          </a:p>
          <a:p>
            <a:pPr lvl="1"/>
            <a:endParaRPr lang="en-US" sz="1000" b="1" dirty="0">
              <a:effectLst>
                <a:outerShdw blurRad="38100" dist="38100" dir="2700000" algn="tl">
                  <a:srgbClr val="000000">
                    <a:alpha val="43137"/>
                  </a:srgbClr>
                </a:outerShdw>
              </a:effectLst>
            </a:endParaRPr>
          </a:p>
          <a:p>
            <a:r>
              <a:rPr lang="en-US" sz="1900" b="1" dirty="0">
                <a:effectLst>
                  <a:outerShdw blurRad="38100" dist="38100" dir="2700000" algn="tl">
                    <a:srgbClr val="000000">
                      <a:alpha val="43137"/>
                    </a:srgbClr>
                  </a:outerShdw>
                </a:effectLst>
              </a:rPr>
              <a:t>Analysis:</a:t>
            </a:r>
          </a:p>
          <a:p>
            <a:pPr lvl="1"/>
            <a:r>
              <a:rPr lang="en-US" sz="1900" b="1" dirty="0">
                <a:effectLst>
                  <a:outerShdw blurRad="38100" dist="38100" dir="2700000" algn="tl">
                    <a:srgbClr val="000000">
                      <a:alpha val="43137"/>
                    </a:srgbClr>
                  </a:outerShdw>
                </a:effectLst>
              </a:rPr>
              <a:t>A DSM‑5 SUD diagnosis is made when a person meets 2 or more of the 11 criteria in the past year, with severity determined by how many are met, reflecting a continuum of impairment rather than a binary “abuse” or “dependence” label</a:t>
            </a:r>
          </a:p>
        </p:txBody>
      </p:sp>
      <p:sp>
        <p:nvSpPr>
          <p:cNvPr id="4" name="Footer Placeholder 3">
            <a:extLst>
              <a:ext uri="{FF2B5EF4-FFF2-40B4-BE49-F238E27FC236}">
                <a16:creationId xmlns:a16="http://schemas.microsoft.com/office/drawing/2014/main" id="{2DD563D1-FE80-ACC5-5A81-0B81E62DF164}"/>
              </a:ext>
            </a:extLst>
          </p:cNvPr>
          <p:cNvSpPr>
            <a:spLocks noGrp="1"/>
          </p:cNvSpPr>
          <p:nvPr>
            <p:ph type="ftr" sz="quarter" idx="11"/>
          </p:nvPr>
        </p:nvSpPr>
        <p:spPr>
          <a:xfrm>
            <a:off x="3124199" y="6416675"/>
            <a:ext cx="3358081" cy="365125"/>
          </a:xfrm>
        </p:spPr>
        <p:txBody>
          <a:bodyPr/>
          <a:lstStyle/>
          <a:p>
            <a:r>
              <a:rPr lang="en-US" sz="1200" dirty="0">
                <a:solidFill>
                  <a:schemeClr val="bg1"/>
                </a:solidFill>
              </a:rPr>
              <a:t>© 2009-2026 Hazelden Betty Ford Foundation</a:t>
            </a:r>
          </a:p>
        </p:txBody>
      </p:sp>
    </p:spTree>
    <p:extLst>
      <p:ext uri="{BB962C8B-B14F-4D97-AF65-F5344CB8AC3E}">
        <p14:creationId xmlns:p14="http://schemas.microsoft.com/office/powerpoint/2010/main" val="417868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2B0C-A0C3-894C-CD61-6295DF8D3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23540-727A-B551-07B3-2F7DF264D1E4}"/>
              </a:ext>
            </a:extLst>
          </p:cNvPr>
          <p:cNvSpPr>
            <a:spLocks noGrp="1"/>
          </p:cNvSpPr>
          <p:nvPr>
            <p:ph type="title"/>
          </p:nvPr>
        </p:nvSpPr>
        <p:spPr/>
        <p:txBody>
          <a:bodyPr/>
          <a:lstStyle/>
          <a:p>
            <a:pPr algn="ctr"/>
            <a:br>
              <a:rPr lang="en-US" dirty="0"/>
            </a:br>
            <a:r>
              <a:rPr lang="en-US" dirty="0"/>
              <a:t> </a:t>
            </a:r>
            <a:br>
              <a:rPr lang="en-US" dirty="0"/>
            </a:br>
            <a:r>
              <a:rPr lang="en-US" sz="3400" b="1" dirty="0">
                <a:effectLst>
                  <a:outerShdw blurRad="38100" dist="38100" dir="2700000" algn="tl">
                    <a:srgbClr val="000000">
                      <a:alpha val="43137"/>
                    </a:srgbClr>
                  </a:outerShdw>
                </a:effectLst>
              </a:rPr>
              <a:t>DSM-V CRITERIA TO DIAGNOSE </a:t>
            </a:r>
            <a:br>
              <a:rPr lang="en-US" sz="3400" b="1" dirty="0">
                <a:effectLst>
                  <a:outerShdw blurRad="38100" dist="38100" dir="2700000" algn="tl">
                    <a:srgbClr val="000000">
                      <a:alpha val="43137"/>
                    </a:srgbClr>
                  </a:outerShdw>
                </a:effectLst>
              </a:rPr>
            </a:br>
            <a:r>
              <a:rPr lang="en-US" sz="3400" b="1" dirty="0">
                <a:effectLst>
                  <a:outerShdw blurRad="38100" dist="38100" dir="2700000" algn="tl">
                    <a:srgbClr val="000000">
                      <a:alpha val="43137"/>
                    </a:srgbClr>
                  </a:outerShdw>
                </a:effectLst>
              </a:rPr>
              <a:t>SUBSTANCE USE DISORDERS (Cont.)</a:t>
            </a: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F07F0AED-A865-62D7-3A57-BF004972DD03}"/>
              </a:ext>
            </a:extLst>
          </p:cNvPr>
          <p:cNvSpPr>
            <a:spLocks noGrp="1"/>
          </p:cNvSpPr>
          <p:nvPr>
            <p:ph idx="1"/>
          </p:nvPr>
        </p:nvSpPr>
        <p:spPr/>
        <p:txBody>
          <a:bodyPr/>
          <a:lstStyle/>
          <a:p>
            <a:r>
              <a:rPr lang="en-US" sz="2200" b="1" dirty="0"/>
              <a:t>The 11 DSM‑5 Criteria</a:t>
            </a:r>
          </a:p>
          <a:p>
            <a:r>
              <a:rPr lang="en-US" sz="2200" dirty="0"/>
              <a:t>Clinicians assess whether the person has met </a:t>
            </a:r>
            <a:r>
              <a:rPr lang="en-US" sz="2200" b="1" dirty="0"/>
              <a:t>2 or more</a:t>
            </a:r>
            <a:r>
              <a:rPr lang="en-US" sz="2200" dirty="0"/>
              <a:t> of the following in the past 12 months:</a:t>
            </a:r>
          </a:p>
          <a:p>
            <a:r>
              <a:rPr lang="en-US" sz="2200" b="1" dirty="0"/>
              <a:t>1.  Tolerance</a:t>
            </a:r>
            <a:r>
              <a:rPr lang="en-US" sz="2200" dirty="0"/>
              <a:t> – Needing more of the substance to get the same effect, or reduced effect from the same amount.</a:t>
            </a:r>
          </a:p>
          <a:p>
            <a:r>
              <a:rPr lang="en-US" sz="2200" b="1" dirty="0"/>
              <a:t>2.  Withdrawal</a:t>
            </a:r>
            <a:r>
              <a:rPr lang="en-US" sz="2200" dirty="0"/>
              <a:t> – Physical or psychological symptoms when stopping or reducing use.</a:t>
            </a:r>
          </a:p>
          <a:p>
            <a:r>
              <a:rPr lang="en-US" sz="2200" b="1" dirty="0"/>
              <a:t>3.  Loss of control</a:t>
            </a:r>
            <a:r>
              <a:rPr lang="en-US" sz="2200" dirty="0"/>
              <a:t> – Using more or longer than intended.</a:t>
            </a:r>
          </a:p>
          <a:p>
            <a:r>
              <a:rPr lang="en-US" sz="2200" b="1" dirty="0"/>
              <a:t>4.  Time spent</a:t>
            </a:r>
            <a:r>
              <a:rPr lang="en-US" sz="2200" dirty="0"/>
              <a:t> – Spending a lot of time getting, using, or recovering from the substance.</a:t>
            </a:r>
          </a:p>
          <a:p>
            <a:r>
              <a:rPr lang="en-US" sz="2200" b="1" dirty="0"/>
              <a:t>5.  Craving</a:t>
            </a:r>
            <a:r>
              <a:rPr lang="en-US" sz="2200" dirty="0"/>
              <a:t> – Strong desire or urge to use.</a:t>
            </a:r>
          </a:p>
        </p:txBody>
      </p:sp>
      <p:sp>
        <p:nvSpPr>
          <p:cNvPr id="4" name="Footer Placeholder 3">
            <a:extLst>
              <a:ext uri="{FF2B5EF4-FFF2-40B4-BE49-F238E27FC236}">
                <a16:creationId xmlns:a16="http://schemas.microsoft.com/office/drawing/2014/main" id="{06DA7632-BB98-DF90-8AC8-7E4E9C846E5C}"/>
              </a:ext>
            </a:extLst>
          </p:cNvPr>
          <p:cNvSpPr>
            <a:spLocks noGrp="1"/>
          </p:cNvSpPr>
          <p:nvPr>
            <p:ph type="ftr" sz="quarter" idx="11"/>
          </p:nvPr>
        </p:nvSpPr>
        <p:spPr>
          <a:xfrm>
            <a:off x="3124200" y="6416675"/>
            <a:ext cx="3385242" cy="365125"/>
          </a:xfrm>
        </p:spPr>
        <p:txBody>
          <a:bodyPr/>
          <a:lstStyle/>
          <a:p>
            <a:r>
              <a:rPr lang="en-US" sz="1200" dirty="0">
                <a:solidFill>
                  <a:schemeClr val="bg1"/>
                </a:solidFill>
              </a:rPr>
              <a:t>© 2009-2026 Hazelden Betty Ford Foundation</a:t>
            </a:r>
          </a:p>
        </p:txBody>
      </p:sp>
    </p:spTree>
    <p:extLst>
      <p:ext uri="{BB962C8B-B14F-4D97-AF65-F5344CB8AC3E}">
        <p14:creationId xmlns:p14="http://schemas.microsoft.com/office/powerpoint/2010/main" val="364229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750F-1AB6-9FBC-AC55-60BEE656E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289F5-851A-564A-B3E9-BF02D8B857EC}"/>
              </a:ext>
            </a:extLst>
          </p:cNvPr>
          <p:cNvSpPr>
            <a:spLocks noGrp="1"/>
          </p:cNvSpPr>
          <p:nvPr>
            <p:ph type="title"/>
          </p:nvPr>
        </p:nvSpPr>
        <p:spPr/>
        <p:txBody>
          <a:bodyPr/>
          <a:lstStyle/>
          <a:p>
            <a:pPr algn="ctr"/>
            <a:br>
              <a:rPr lang="en-US" dirty="0"/>
            </a:br>
            <a:r>
              <a:rPr lang="en-US" dirty="0"/>
              <a:t> </a:t>
            </a:r>
            <a:br>
              <a:rPr lang="en-US" dirty="0"/>
            </a:br>
            <a:r>
              <a:rPr lang="en-US" sz="3400" b="1" dirty="0">
                <a:effectLst>
                  <a:outerShdw blurRad="38100" dist="38100" dir="2700000" algn="tl">
                    <a:srgbClr val="000000">
                      <a:alpha val="43137"/>
                    </a:srgbClr>
                  </a:outerShdw>
                </a:effectLst>
              </a:rPr>
              <a:t>DSM-V CRITERIA TO DIAGNOSE </a:t>
            </a:r>
            <a:br>
              <a:rPr lang="en-US" sz="3400" b="1" dirty="0">
                <a:effectLst>
                  <a:outerShdw blurRad="38100" dist="38100" dir="2700000" algn="tl">
                    <a:srgbClr val="000000">
                      <a:alpha val="43137"/>
                    </a:srgbClr>
                  </a:outerShdw>
                </a:effectLst>
              </a:rPr>
            </a:br>
            <a:r>
              <a:rPr lang="en-US" sz="3400" b="1" dirty="0">
                <a:effectLst>
                  <a:outerShdw blurRad="38100" dist="38100" dir="2700000" algn="tl">
                    <a:srgbClr val="000000">
                      <a:alpha val="43137"/>
                    </a:srgbClr>
                  </a:outerShdw>
                </a:effectLst>
              </a:rPr>
              <a:t>SUBSTANCE USE DISORDERS (Cont.)</a:t>
            </a: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BF4A3A51-9590-FE80-1C55-F354A33F9A15}"/>
              </a:ext>
            </a:extLst>
          </p:cNvPr>
          <p:cNvSpPr>
            <a:spLocks noGrp="1"/>
          </p:cNvSpPr>
          <p:nvPr>
            <p:ph idx="1"/>
          </p:nvPr>
        </p:nvSpPr>
        <p:spPr/>
        <p:txBody>
          <a:bodyPr/>
          <a:lstStyle/>
          <a:p>
            <a:r>
              <a:rPr lang="en-US" sz="2200" b="1" dirty="0"/>
              <a:t>6.  Failed attempts to cut down</a:t>
            </a:r>
            <a:r>
              <a:rPr lang="en-US" sz="2200" dirty="0"/>
              <a:t> – Repeated unsuccessful efforts to reduce or stop use.</a:t>
            </a:r>
          </a:p>
          <a:p>
            <a:r>
              <a:rPr lang="en-US" sz="2200" b="1" dirty="0"/>
              <a:t>7.  Abandoning activities</a:t>
            </a:r>
            <a:r>
              <a:rPr lang="en-US" sz="2200" dirty="0"/>
              <a:t> – Giving up important activities due to substance use.</a:t>
            </a:r>
          </a:p>
          <a:p>
            <a:r>
              <a:rPr lang="en-US" sz="2200" b="1" dirty="0"/>
              <a:t>8.  Continued use despite problems</a:t>
            </a:r>
            <a:r>
              <a:rPr lang="en-US" sz="2200" dirty="0"/>
              <a:t> – Using despite social, occupational, or health issues.</a:t>
            </a:r>
          </a:p>
          <a:p>
            <a:r>
              <a:rPr lang="en-US" sz="2200" b="1" dirty="0"/>
              <a:t>9.  Risk-taking</a:t>
            </a:r>
            <a:r>
              <a:rPr lang="en-US" sz="2200" dirty="0"/>
              <a:t> – Using in physically hazardous situations.</a:t>
            </a:r>
          </a:p>
          <a:p>
            <a:r>
              <a:rPr lang="en-US" sz="2200" b="1" dirty="0"/>
              <a:t>10.  Persistent or recurrent social problems</a:t>
            </a:r>
            <a:r>
              <a:rPr lang="en-US" sz="2200" dirty="0"/>
              <a:t> – Continuing use despite relationship or social conflict.</a:t>
            </a:r>
          </a:p>
          <a:p>
            <a:r>
              <a:rPr lang="en-US" sz="2200" b="1" dirty="0"/>
              <a:t>11.  Use in hazardous situations</a:t>
            </a:r>
            <a:r>
              <a:rPr lang="en-US" sz="2200" dirty="0"/>
              <a:t> – Using in dangerous contexts (e.g., unsafe driving, unsafe work).</a:t>
            </a:r>
          </a:p>
          <a:p>
            <a:pPr lvl="1"/>
            <a:endParaRPr lang="en-US" dirty="0"/>
          </a:p>
          <a:p>
            <a:pPr lvl="1"/>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493E8D3E-1D05-7091-F9CD-26F45C40B363}"/>
              </a:ext>
            </a:extLst>
          </p:cNvPr>
          <p:cNvSpPr>
            <a:spLocks noGrp="1"/>
          </p:cNvSpPr>
          <p:nvPr>
            <p:ph type="ftr" sz="quarter" idx="11"/>
          </p:nvPr>
        </p:nvSpPr>
        <p:spPr>
          <a:xfrm>
            <a:off x="3124200" y="6416675"/>
            <a:ext cx="3312814" cy="365125"/>
          </a:xfrm>
        </p:spPr>
        <p:txBody>
          <a:bodyPr/>
          <a:lstStyle/>
          <a:p>
            <a:r>
              <a:rPr lang="en-US" sz="1200" dirty="0">
                <a:solidFill>
                  <a:schemeClr val="bg1"/>
                </a:solidFill>
              </a:rPr>
              <a:t>© 2009-2019 Hazelden Betty Ford Foundation</a:t>
            </a:r>
          </a:p>
        </p:txBody>
      </p:sp>
    </p:spTree>
    <p:extLst>
      <p:ext uri="{BB962C8B-B14F-4D97-AF65-F5344CB8AC3E}">
        <p14:creationId xmlns:p14="http://schemas.microsoft.com/office/powerpoint/2010/main" val="18479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0" y="0"/>
            <a:ext cx="9144000" cy="1371600"/>
          </a:xfrm>
        </p:spPr>
        <p:txBody>
          <a:bodyPr anchorCtr="1">
            <a:normAutofit/>
          </a:bodyPr>
          <a:lstStyle/>
          <a:p>
            <a:pPr algn="ctr" eaLnBrk="1" fontAlgn="auto" hangingPunct="1">
              <a:spcAft>
                <a:spcPts val="0"/>
              </a:spcAft>
              <a:defRPr/>
            </a:pPr>
            <a:r>
              <a:rPr lang="en-US" sz="4400" b="1" dirty="0">
                <a:effectLst>
                  <a:outerShdw blurRad="38100" dist="38100" dir="2700000" algn="tl">
                    <a:srgbClr val="C0C0C0"/>
                  </a:outerShdw>
                </a:effectLst>
              </a:rPr>
              <a:t>WHAT IS THE EVIDENCE?</a:t>
            </a:r>
          </a:p>
        </p:txBody>
      </p:sp>
      <p:sp>
        <p:nvSpPr>
          <p:cNvPr id="11269" name="Rectangle 5"/>
          <p:cNvSpPr>
            <a:spLocks noGrp="1" noChangeArrowheads="1"/>
          </p:cNvSpPr>
          <p:nvPr>
            <p:ph type="body" sz="half" idx="4294967295"/>
          </p:nvPr>
        </p:nvSpPr>
        <p:spPr>
          <a:xfrm>
            <a:off x="0" y="1752600"/>
            <a:ext cx="4038600" cy="4373563"/>
          </a:xfrm>
        </p:spPr>
        <p:txBody>
          <a:bodyPr>
            <a:normAutofit/>
          </a:bodyPr>
          <a:lstStyle/>
          <a:p>
            <a:pPr eaLnBrk="1" hangingPunct="1">
              <a:lnSpc>
                <a:spcPct val="90000"/>
              </a:lnSpc>
              <a:defRPr/>
            </a:pPr>
            <a:r>
              <a:rPr lang="en-US" sz="2800" b="1" u="sng" dirty="0"/>
              <a:t>Choice</a:t>
            </a:r>
            <a:r>
              <a:rPr lang="en-US" sz="2800" b="1" dirty="0"/>
              <a:t>:</a:t>
            </a:r>
          </a:p>
          <a:p>
            <a:pPr eaLnBrk="1" hangingPunct="1">
              <a:lnSpc>
                <a:spcPct val="90000"/>
              </a:lnSpc>
              <a:defRPr/>
            </a:pPr>
            <a:endParaRPr lang="en-US" sz="1200" b="1" dirty="0"/>
          </a:p>
          <a:p>
            <a:pPr lvl="1" eaLnBrk="1" hangingPunct="1">
              <a:lnSpc>
                <a:spcPct val="90000"/>
              </a:lnSpc>
              <a:defRPr/>
            </a:pPr>
            <a:r>
              <a:rPr lang="en-US" sz="2000" b="1" dirty="0"/>
              <a:t>Responsible</a:t>
            </a:r>
          </a:p>
          <a:p>
            <a:pPr lvl="2" eaLnBrk="1" hangingPunct="1">
              <a:lnSpc>
                <a:spcPct val="90000"/>
              </a:lnSpc>
              <a:defRPr/>
            </a:pPr>
            <a:r>
              <a:rPr lang="en-US" b="1" dirty="0"/>
              <a:t>-Fault</a:t>
            </a:r>
          </a:p>
          <a:p>
            <a:pPr marL="914400" lvl="2" indent="0" eaLnBrk="1" hangingPunct="1">
              <a:lnSpc>
                <a:spcPct val="90000"/>
              </a:lnSpc>
              <a:buNone/>
              <a:defRPr/>
            </a:pPr>
            <a:endParaRPr lang="en-US" b="1" dirty="0"/>
          </a:p>
          <a:p>
            <a:pPr lvl="1" eaLnBrk="1" hangingPunct="1">
              <a:lnSpc>
                <a:spcPct val="90000"/>
              </a:lnSpc>
              <a:defRPr/>
            </a:pPr>
            <a:r>
              <a:rPr lang="en-US" sz="2000" b="1" dirty="0"/>
              <a:t>Behaviors</a:t>
            </a:r>
          </a:p>
          <a:p>
            <a:pPr lvl="2" eaLnBrk="1" hangingPunct="1">
              <a:lnSpc>
                <a:spcPct val="90000"/>
              </a:lnSpc>
              <a:defRPr/>
            </a:pPr>
            <a:r>
              <a:rPr lang="en-US" b="1" dirty="0"/>
              <a:t>-Punishment may  work</a:t>
            </a:r>
          </a:p>
          <a:p>
            <a:pPr marL="914400" lvl="2" indent="0" eaLnBrk="1" hangingPunct="1">
              <a:lnSpc>
                <a:spcPct val="90000"/>
              </a:lnSpc>
              <a:buNone/>
              <a:defRPr/>
            </a:pPr>
            <a:endParaRPr lang="en-US" b="1" dirty="0"/>
          </a:p>
          <a:p>
            <a:pPr lvl="1" eaLnBrk="1" hangingPunct="1">
              <a:lnSpc>
                <a:spcPct val="90000"/>
              </a:lnSpc>
              <a:defRPr/>
            </a:pPr>
            <a:r>
              <a:rPr lang="en-US" sz="2000" b="1" dirty="0"/>
              <a:t>Cause</a:t>
            </a:r>
          </a:p>
          <a:p>
            <a:pPr lvl="2" eaLnBrk="1" hangingPunct="1">
              <a:lnSpc>
                <a:spcPct val="90000"/>
              </a:lnSpc>
              <a:defRPr/>
            </a:pPr>
            <a:r>
              <a:rPr lang="en-US" b="1" dirty="0"/>
              <a:t>-Parental examples</a:t>
            </a:r>
          </a:p>
          <a:p>
            <a:pPr lvl="2" eaLnBrk="1" hangingPunct="1">
              <a:lnSpc>
                <a:spcPct val="90000"/>
              </a:lnSpc>
              <a:defRPr/>
            </a:pPr>
            <a:r>
              <a:rPr lang="en-US" b="1" dirty="0"/>
              <a:t>-Feeling of deprivation</a:t>
            </a:r>
          </a:p>
          <a:p>
            <a:pPr lvl="2" eaLnBrk="1" hangingPunct="1">
              <a:lnSpc>
                <a:spcPct val="90000"/>
              </a:lnSpc>
              <a:defRPr/>
            </a:pPr>
            <a:r>
              <a:rPr lang="en-US" b="1" dirty="0"/>
              <a:t>-Health/Behavioral issues</a:t>
            </a:r>
          </a:p>
          <a:p>
            <a:pPr marL="914400" lvl="2" indent="0" eaLnBrk="1" hangingPunct="1">
              <a:lnSpc>
                <a:spcPct val="90000"/>
              </a:lnSpc>
              <a:buNone/>
              <a:defRPr/>
            </a:pPr>
            <a:endParaRPr lang="en-US" b="1" dirty="0"/>
          </a:p>
          <a:p>
            <a:pPr lvl="1" eaLnBrk="1" hangingPunct="1">
              <a:lnSpc>
                <a:spcPct val="90000"/>
              </a:lnSpc>
              <a:defRPr/>
            </a:pPr>
            <a:r>
              <a:rPr lang="en-US" sz="2000" b="1" dirty="0"/>
              <a:t>Free will</a:t>
            </a:r>
          </a:p>
          <a:p>
            <a:pPr lvl="2" eaLnBrk="1" hangingPunct="1">
              <a:lnSpc>
                <a:spcPct val="90000"/>
              </a:lnSpc>
              <a:defRPr/>
            </a:pPr>
            <a:r>
              <a:rPr lang="en-US" b="1" dirty="0"/>
              <a:t>-Can Stop</a:t>
            </a:r>
            <a:r>
              <a:rPr lang="en-US" b="1" dirty="0">
                <a:effectLst>
                  <a:outerShdw blurRad="38100" dist="38100" dir="2700000" algn="tl">
                    <a:srgbClr val="C0C0C0"/>
                  </a:outerShdw>
                </a:effectLst>
              </a:rPr>
              <a:t>	 </a:t>
            </a:r>
          </a:p>
          <a:p>
            <a:pPr lvl="2" eaLnBrk="1" hangingPunct="1">
              <a:lnSpc>
                <a:spcPct val="90000"/>
              </a:lnSpc>
              <a:defRPr/>
            </a:pPr>
            <a:endParaRPr lang="en-US" dirty="0">
              <a:effectLst>
                <a:outerShdw blurRad="38100" dist="38100" dir="2700000" algn="tl">
                  <a:srgbClr val="C0C0C0"/>
                </a:outerShdw>
              </a:effectLst>
            </a:endParaRPr>
          </a:p>
          <a:p>
            <a:pPr lvl="2" eaLnBrk="1" hangingPunct="1">
              <a:lnSpc>
                <a:spcPct val="90000"/>
              </a:lnSpc>
              <a:defRPr/>
            </a:pPr>
            <a:endParaRPr lang="en-US" dirty="0">
              <a:effectLst>
                <a:outerShdw blurRad="38100" dist="38100" dir="2700000" algn="tl">
                  <a:srgbClr val="C0C0C0"/>
                </a:outerShdw>
              </a:effectLst>
            </a:endParaRPr>
          </a:p>
          <a:p>
            <a:pPr lvl="2" eaLnBrk="1" hangingPunct="1">
              <a:lnSpc>
                <a:spcPct val="90000"/>
              </a:lnSpc>
              <a:defRPr/>
            </a:pPr>
            <a:endParaRPr lang="en-US" dirty="0">
              <a:effectLst>
                <a:outerShdw blurRad="38100" dist="38100" dir="2700000" algn="tl">
                  <a:srgbClr val="C0C0C0"/>
                </a:outerShdw>
              </a:effectLst>
            </a:endParaRPr>
          </a:p>
        </p:txBody>
      </p:sp>
      <p:sp>
        <p:nvSpPr>
          <p:cNvPr id="11270" name="Rectangle 6"/>
          <p:cNvSpPr>
            <a:spLocks noGrp="1" noChangeArrowheads="1"/>
          </p:cNvSpPr>
          <p:nvPr>
            <p:ph type="body" sz="half" idx="4294967295"/>
          </p:nvPr>
        </p:nvSpPr>
        <p:spPr>
          <a:xfrm>
            <a:off x="5105400" y="1752600"/>
            <a:ext cx="4038600" cy="4114800"/>
          </a:xfrm>
        </p:spPr>
        <p:txBody>
          <a:bodyPr>
            <a:normAutofit/>
          </a:bodyPr>
          <a:lstStyle/>
          <a:p>
            <a:pPr marL="274320" indent="-274320" eaLnBrk="1" fontAlgn="auto" hangingPunct="1">
              <a:lnSpc>
                <a:spcPct val="90000"/>
              </a:lnSpc>
              <a:spcAft>
                <a:spcPts val="0"/>
              </a:spcAft>
              <a:buFont typeface="Wingdings 2"/>
              <a:buChar char=""/>
              <a:defRPr/>
            </a:pPr>
            <a:r>
              <a:rPr lang="en-US" sz="2800" b="1" u="sng" dirty="0"/>
              <a:t>Disease</a:t>
            </a:r>
            <a:r>
              <a:rPr lang="en-US" sz="2800" b="1" dirty="0"/>
              <a:t>:</a:t>
            </a:r>
          </a:p>
          <a:p>
            <a:pPr marL="274320" indent="-274320" eaLnBrk="1" fontAlgn="auto" hangingPunct="1">
              <a:lnSpc>
                <a:spcPct val="90000"/>
              </a:lnSpc>
              <a:spcAft>
                <a:spcPts val="0"/>
              </a:spcAft>
              <a:buFont typeface="Wingdings 2"/>
              <a:buChar char=""/>
              <a:defRPr/>
            </a:pPr>
            <a:endParaRPr lang="en-US" sz="1200" b="1" dirty="0"/>
          </a:p>
          <a:p>
            <a:pPr marL="548640" lvl="1" indent="-274320" eaLnBrk="1" fontAlgn="auto" hangingPunct="1">
              <a:lnSpc>
                <a:spcPct val="90000"/>
              </a:lnSpc>
              <a:spcAft>
                <a:spcPts val="0"/>
              </a:spcAft>
              <a:buFont typeface="Wingdings"/>
              <a:buChar char=""/>
              <a:defRPr/>
            </a:pPr>
            <a:r>
              <a:rPr lang="en-US" sz="2000" b="1" dirty="0"/>
              <a:t>Not responsible</a:t>
            </a:r>
          </a:p>
          <a:p>
            <a:pPr marL="822960" lvl="2" eaLnBrk="1" fontAlgn="auto" hangingPunct="1">
              <a:lnSpc>
                <a:spcPct val="90000"/>
              </a:lnSpc>
              <a:spcAft>
                <a:spcPts val="0"/>
              </a:spcAft>
              <a:buClr>
                <a:schemeClr val="accent3"/>
              </a:buClr>
              <a:buFont typeface="Wingdings 2"/>
              <a:buChar char=""/>
              <a:defRPr/>
            </a:pPr>
            <a:r>
              <a:rPr lang="en-US" b="1" dirty="0"/>
              <a:t>-Faultless</a:t>
            </a:r>
          </a:p>
          <a:p>
            <a:pPr marL="710247" lvl="2" indent="0" eaLnBrk="1" fontAlgn="auto" hangingPunct="1">
              <a:lnSpc>
                <a:spcPct val="90000"/>
              </a:lnSpc>
              <a:spcAft>
                <a:spcPts val="0"/>
              </a:spcAft>
              <a:buClr>
                <a:schemeClr val="accent3"/>
              </a:buClr>
              <a:buNone/>
              <a:defRPr/>
            </a:pPr>
            <a:endParaRPr lang="en-US" b="1" dirty="0"/>
          </a:p>
          <a:p>
            <a:pPr marL="710247" lvl="2" indent="0" eaLnBrk="1" fontAlgn="auto" hangingPunct="1">
              <a:lnSpc>
                <a:spcPct val="90000"/>
              </a:lnSpc>
              <a:spcAft>
                <a:spcPts val="0"/>
              </a:spcAft>
              <a:buClr>
                <a:schemeClr val="accent3"/>
              </a:buClr>
              <a:buNone/>
              <a:defRPr/>
            </a:pPr>
            <a:endParaRPr lang="en-US" b="1" dirty="0"/>
          </a:p>
          <a:p>
            <a:pPr marL="548640" lvl="1" indent="-274320" eaLnBrk="1" fontAlgn="auto" hangingPunct="1">
              <a:lnSpc>
                <a:spcPct val="90000"/>
              </a:lnSpc>
              <a:spcAft>
                <a:spcPts val="0"/>
              </a:spcAft>
              <a:buFont typeface="Wingdings"/>
              <a:buChar char=""/>
              <a:defRPr/>
            </a:pPr>
            <a:r>
              <a:rPr lang="en-US" sz="2000" b="1" dirty="0"/>
              <a:t>Symptoms</a:t>
            </a:r>
          </a:p>
          <a:p>
            <a:pPr marL="822960" lvl="2" eaLnBrk="1" fontAlgn="auto" hangingPunct="1">
              <a:lnSpc>
                <a:spcPct val="90000"/>
              </a:lnSpc>
              <a:spcAft>
                <a:spcPts val="0"/>
              </a:spcAft>
              <a:buClr>
                <a:schemeClr val="accent3"/>
              </a:buClr>
              <a:buFont typeface="Wingdings 2"/>
              <a:buChar char=""/>
              <a:defRPr/>
            </a:pPr>
            <a:r>
              <a:rPr lang="en-US" b="1" dirty="0"/>
              <a:t>-Punishment doesn’t work</a:t>
            </a:r>
          </a:p>
          <a:p>
            <a:pPr marL="710247" lvl="2" indent="0" eaLnBrk="1" fontAlgn="auto" hangingPunct="1">
              <a:lnSpc>
                <a:spcPct val="90000"/>
              </a:lnSpc>
              <a:spcAft>
                <a:spcPts val="0"/>
              </a:spcAft>
              <a:buClr>
                <a:schemeClr val="accent3"/>
              </a:buClr>
              <a:buNone/>
              <a:defRPr/>
            </a:pPr>
            <a:endParaRPr lang="en-US" b="1" dirty="0"/>
          </a:p>
          <a:p>
            <a:pPr marL="710247" lvl="2" indent="0" eaLnBrk="1" fontAlgn="auto" hangingPunct="1">
              <a:lnSpc>
                <a:spcPct val="90000"/>
              </a:lnSpc>
              <a:spcAft>
                <a:spcPts val="0"/>
              </a:spcAft>
              <a:buClr>
                <a:schemeClr val="accent3"/>
              </a:buClr>
              <a:buNone/>
              <a:defRPr/>
            </a:pPr>
            <a:endParaRPr lang="en-US" b="1" dirty="0"/>
          </a:p>
          <a:p>
            <a:pPr marL="548640" lvl="1" indent="-274320" eaLnBrk="1" fontAlgn="auto" hangingPunct="1">
              <a:lnSpc>
                <a:spcPct val="90000"/>
              </a:lnSpc>
              <a:spcAft>
                <a:spcPts val="0"/>
              </a:spcAft>
              <a:buFont typeface="Wingdings"/>
              <a:buChar char=""/>
              <a:defRPr/>
            </a:pPr>
            <a:r>
              <a:rPr lang="en-US" sz="2000" b="1" dirty="0"/>
              <a:t>Cause</a:t>
            </a:r>
          </a:p>
          <a:p>
            <a:pPr marL="822960" lvl="2" eaLnBrk="1" fontAlgn="auto" hangingPunct="1">
              <a:lnSpc>
                <a:spcPct val="90000"/>
              </a:lnSpc>
              <a:spcAft>
                <a:spcPts val="0"/>
              </a:spcAft>
              <a:buClr>
                <a:schemeClr val="accent3"/>
              </a:buClr>
              <a:buFont typeface="Wingdings 2"/>
              <a:buChar char=""/>
              <a:defRPr/>
            </a:pPr>
            <a:r>
              <a:rPr lang="en-US" b="1" dirty="0"/>
              <a:t>-Genetic predisposition 60%</a:t>
            </a:r>
          </a:p>
          <a:p>
            <a:pPr marL="822960" lvl="2" eaLnBrk="1" fontAlgn="auto" hangingPunct="1">
              <a:lnSpc>
                <a:spcPct val="90000"/>
              </a:lnSpc>
              <a:spcAft>
                <a:spcPts val="0"/>
              </a:spcAft>
              <a:buClr>
                <a:schemeClr val="accent3"/>
              </a:buClr>
              <a:buFont typeface="Wingdings 2"/>
              <a:buChar char=""/>
              <a:defRPr/>
            </a:pPr>
            <a:r>
              <a:rPr lang="en-US" b="1" dirty="0"/>
              <a:t>-Environmental 40%</a:t>
            </a:r>
          </a:p>
          <a:p>
            <a:pPr marL="822960" lvl="2" eaLnBrk="1" fontAlgn="auto" hangingPunct="1">
              <a:lnSpc>
                <a:spcPct val="90000"/>
              </a:lnSpc>
              <a:spcAft>
                <a:spcPts val="0"/>
              </a:spcAft>
              <a:buClr>
                <a:schemeClr val="accent3"/>
              </a:buClr>
              <a:buFont typeface="Wingdings 2"/>
              <a:buChar char=""/>
              <a:defRPr/>
            </a:pPr>
            <a:r>
              <a:rPr lang="en-US" b="1" dirty="0"/>
              <a:t>-Nature of the drug</a:t>
            </a:r>
          </a:p>
          <a:p>
            <a:pPr marL="710247" lvl="2" indent="0" eaLnBrk="1" fontAlgn="auto" hangingPunct="1">
              <a:lnSpc>
                <a:spcPct val="90000"/>
              </a:lnSpc>
              <a:spcAft>
                <a:spcPts val="0"/>
              </a:spcAft>
              <a:buClr>
                <a:schemeClr val="accent3"/>
              </a:buClr>
              <a:buNone/>
              <a:defRPr/>
            </a:pPr>
            <a:endParaRPr lang="en-US" b="1" dirty="0"/>
          </a:p>
          <a:p>
            <a:pPr marL="710247" lvl="2" indent="0" eaLnBrk="1" fontAlgn="auto" hangingPunct="1">
              <a:lnSpc>
                <a:spcPct val="90000"/>
              </a:lnSpc>
              <a:spcAft>
                <a:spcPts val="0"/>
              </a:spcAft>
              <a:buClr>
                <a:schemeClr val="accent3"/>
              </a:buClr>
              <a:buNone/>
              <a:defRPr/>
            </a:pPr>
            <a:endParaRPr lang="en-US" b="1" dirty="0"/>
          </a:p>
          <a:p>
            <a:pPr marL="548640" lvl="1" indent="-274320" eaLnBrk="1" fontAlgn="auto" hangingPunct="1">
              <a:lnSpc>
                <a:spcPct val="90000"/>
              </a:lnSpc>
              <a:spcAft>
                <a:spcPts val="0"/>
              </a:spcAft>
              <a:buFont typeface="Wingdings"/>
              <a:buChar char=""/>
              <a:defRPr/>
            </a:pPr>
            <a:r>
              <a:rPr lang="en-US" sz="2000" b="1" dirty="0"/>
              <a:t>No free will</a:t>
            </a:r>
          </a:p>
          <a:p>
            <a:pPr marL="822960" lvl="2" eaLnBrk="1" fontAlgn="auto" hangingPunct="1">
              <a:lnSpc>
                <a:spcPct val="90000"/>
              </a:lnSpc>
              <a:spcAft>
                <a:spcPts val="0"/>
              </a:spcAft>
              <a:buClr>
                <a:schemeClr val="accent3"/>
              </a:buClr>
              <a:buFont typeface="Wingdings 2"/>
              <a:buChar char=""/>
              <a:defRPr/>
            </a:pPr>
            <a:r>
              <a:rPr lang="en-US" b="1" dirty="0"/>
              <a:t>-Can’t Stop</a:t>
            </a:r>
          </a:p>
          <a:p>
            <a:pPr marL="822960" lvl="2" eaLnBrk="1" fontAlgn="auto" hangingPunct="1">
              <a:lnSpc>
                <a:spcPct val="90000"/>
              </a:lnSpc>
              <a:spcAft>
                <a:spcPts val="0"/>
              </a:spcAft>
              <a:buClr>
                <a:schemeClr val="accent3"/>
              </a:buClr>
              <a:buFont typeface="Wingdings 2"/>
              <a:buChar char=""/>
              <a:defRPr/>
            </a:pPr>
            <a:endParaRPr lang="en-US" dirty="0">
              <a:effectLst>
                <a:outerShdw blurRad="38100" dist="38100" dir="2700000" algn="tl">
                  <a:srgbClr val="C0C0C0"/>
                </a:outerShdw>
              </a:effectLst>
            </a:endParaRPr>
          </a:p>
          <a:p>
            <a:pPr marL="822960" lvl="2" eaLnBrk="1" fontAlgn="auto" hangingPunct="1">
              <a:lnSpc>
                <a:spcPct val="90000"/>
              </a:lnSpc>
              <a:spcAft>
                <a:spcPts val="0"/>
              </a:spcAft>
              <a:buClr>
                <a:schemeClr val="accent3"/>
              </a:buClr>
              <a:buFont typeface="Wingdings 2"/>
              <a:buChar char=""/>
              <a:defRPr/>
            </a:pPr>
            <a:endParaRPr lang="en-US" dirty="0">
              <a:effectLst>
                <a:outerShdw blurRad="38100" dist="38100" dir="2700000" algn="tl">
                  <a:srgbClr val="C0C0C0"/>
                </a:outerShdw>
              </a:effectLst>
            </a:endParaRPr>
          </a:p>
          <a:p>
            <a:pPr marL="822960" lvl="2" eaLnBrk="1" fontAlgn="auto" hangingPunct="1">
              <a:lnSpc>
                <a:spcPct val="90000"/>
              </a:lnSpc>
              <a:spcAft>
                <a:spcPts val="0"/>
              </a:spcAft>
              <a:buClr>
                <a:schemeClr val="accent3"/>
              </a:buClr>
              <a:buFont typeface="Wingdings 2"/>
              <a:buChar char=""/>
              <a:defRPr/>
            </a:pPr>
            <a:endParaRPr lang="en-US" dirty="0">
              <a:effectLst>
                <a:outerShdw blurRad="38100" dist="38100" dir="2700000" algn="tl">
                  <a:srgbClr val="C0C0C0"/>
                </a:outerShdw>
              </a:effectLst>
            </a:endParaRPr>
          </a:p>
        </p:txBody>
      </p:sp>
      <p:sp>
        <p:nvSpPr>
          <p:cNvPr id="66565" name="Line 7"/>
          <p:cNvSpPr>
            <a:spLocks noChangeShapeType="1"/>
          </p:cNvSpPr>
          <p:nvPr/>
        </p:nvSpPr>
        <p:spPr bwMode="auto">
          <a:xfrm>
            <a:off x="4724400" y="1524000"/>
            <a:ext cx="0" cy="457200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6" name="Footer Placeholder 1"/>
          <p:cNvSpPr>
            <a:spLocks noGrp="1"/>
          </p:cNvSpPr>
          <p:nvPr>
            <p:ph type="ftr" sz="quarter" idx="4294967295"/>
          </p:nvPr>
        </p:nvSpPr>
        <p:spPr bwMode="auto">
          <a:xfrm>
            <a:off x="3124198" y="6416675"/>
            <a:ext cx="335562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dirty="0">
                <a:solidFill>
                  <a:srgbClr val="FFFFFF"/>
                </a:solidFill>
              </a:rPr>
              <a:t>© 2009-2026 Hazelden Betty Ford Foundation</a:t>
            </a:r>
          </a:p>
        </p:txBody>
      </p:sp>
    </p:spTree>
    <p:extLst>
      <p:ext uri="{BB962C8B-B14F-4D97-AF65-F5344CB8AC3E}">
        <p14:creationId xmlns:p14="http://schemas.microsoft.com/office/powerpoint/2010/main" val="15049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effectLst>
                  <a:outerShdw blurRad="38100" dist="38100" dir="2700000" algn="tl">
                    <a:srgbClr val="000000">
                      <a:alpha val="43137"/>
                    </a:srgbClr>
                  </a:outerShdw>
                </a:effectLst>
              </a:rPr>
              <a:t>12 STEP GROUPS AND THE IRONY IN HOW THEY WORK</a:t>
            </a:r>
          </a:p>
        </p:txBody>
      </p:sp>
      <p:sp>
        <p:nvSpPr>
          <p:cNvPr id="3" name="Content Placeholder 2"/>
          <p:cNvSpPr>
            <a:spLocks noGrp="1"/>
          </p:cNvSpPr>
          <p:nvPr>
            <p:ph idx="1"/>
          </p:nvPr>
        </p:nvSpPr>
        <p:spPr/>
        <p:txBody>
          <a:bodyPr/>
          <a:lstStyle/>
          <a:p>
            <a:r>
              <a:rPr lang="en-US" sz="2400" b="1" dirty="0">
                <a:effectLst>
                  <a:outerShdw blurRad="38100" dist="38100" dir="2700000" algn="tl">
                    <a:srgbClr val="000000">
                      <a:alpha val="43137"/>
                    </a:srgbClr>
                  </a:outerShdw>
                </a:effectLst>
              </a:rPr>
              <a:t>No Facilitator.</a:t>
            </a:r>
          </a:p>
          <a:p>
            <a:r>
              <a:rPr lang="en-US" sz="2400" b="1" dirty="0">
                <a:effectLst>
                  <a:outerShdw blurRad="38100" dist="38100" dir="2700000" algn="tl">
                    <a:srgbClr val="000000">
                      <a:alpha val="43137"/>
                    </a:srgbClr>
                  </a:outerShdw>
                </a:effectLst>
              </a:rPr>
              <a:t>No Therapeutic Approach.</a:t>
            </a:r>
          </a:p>
          <a:p>
            <a:r>
              <a:rPr lang="en-US" sz="2400" b="1" dirty="0">
                <a:effectLst>
                  <a:outerShdw blurRad="38100" dist="38100" dir="2700000" algn="tl">
                    <a:srgbClr val="000000">
                      <a:alpha val="43137"/>
                    </a:srgbClr>
                  </a:outerShdw>
                </a:effectLst>
              </a:rPr>
              <a:t>Group Attendance Varies.</a:t>
            </a:r>
          </a:p>
          <a:p>
            <a:r>
              <a:rPr lang="en-US" sz="2400" b="1" dirty="0">
                <a:effectLst>
                  <a:outerShdw blurRad="38100" dist="38100" dir="2700000" algn="tl">
                    <a:srgbClr val="000000">
                      <a:alpha val="43137"/>
                    </a:srgbClr>
                  </a:outerShdw>
                </a:effectLst>
              </a:rPr>
              <a:t>No Attendance Required.</a:t>
            </a:r>
          </a:p>
          <a:p>
            <a:r>
              <a:rPr lang="en-US" sz="2400" b="1" dirty="0">
                <a:effectLst>
                  <a:outerShdw blurRad="38100" dist="38100" dir="2700000" algn="tl">
                    <a:srgbClr val="000000">
                      <a:alpha val="43137"/>
                    </a:srgbClr>
                  </a:outerShdw>
                </a:effectLst>
              </a:rPr>
              <a:t>No Participation Requirements.</a:t>
            </a:r>
          </a:p>
          <a:p>
            <a:r>
              <a:rPr lang="en-US" sz="2400" b="1" dirty="0">
                <a:effectLst>
                  <a:outerShdw blurRad="38100" dist="38100" dir="2700000" algn="tl">
                    <a:srgbClr val="000000">
                      <a:alpha val="43137"/>
                    </a:srgbClr>
                  </a:outerShdw>
                </a:effectLst>
              </a:rPr>
              <a:t>No Drug Testing.</a:t>
            </a:r>
          </a:p>
          <a:p>
            <a:endParaRPr lang="en-US" sz="2400" b="1" dirty="0">
              <a:effectLst>
                <a:outerShdw blurRad="38100" dist="38100" dir="2700000" algn="tl">
                  <a:srgbClr val="000000">
                    <a:alpha val="43137"/>
                  </a:srgbClr>
                </a:outerShdw>
              </a:effectLst>
            </a:endParaRPr>
          </a:p>
          <a:p>
            <a:pPr marL="137160" indent="0">
              <a:buNone/>
            </a:pPr>
            <a:r>
              <a:rPr lang="en-US" sz="2400" b="1" u="sng" dirty="0">
                <a:effectLst>
                  <a:outerShdw blurRad="38100" dist="38100" dir="2700000" algn="tl">
                    <a:srgbClr val="000000">
                      <a:alpha val="43137"/>
                    </a:srgbClr>
                  </a:outerShdw>
                </a:effectLst>
              </a:rPr>
              <a:t>Yet They Work</a:t>
            </a:r>
            <a:r>
              <a:rPr lang="en-US" sz="2400" b="1" dirty="0">
                <a:effectLst>
                  <a:outerShdw blurRad="38100" dist="38100" dir="2700000" algn="tl">
                    <a:srgbClr val="000000">
                      <a:alpha val="43137"/>
                    </a:srgbClr>
                  </a:outerShdw>
                </a:effectLst>
              </a:rPr>
              <a:t> And The Only Requirement Is:</a:t>
            </a:r>
          </a:p>
          <a:p>
            <a:r>
              <a:rPr lang="en-US" sz="2400" b="1" dirty="0">
                <a:effectLst>
                  <a:outerShdw blurRad="38100" dist="38100" dir="2700000" algn="tl">
                    <a:srgbClr val="000000">
                      <a:alpha val="43137"/>
                    </a:srgbClr>
                  </a:outerShdw>
                </a:effectLst>
              </a:rPr>
              <a:t>“A Desire To Stop Drinking.”</a:t>
            </a:r>
          </a:p>
          <a:p>
            <a:endParaRPr lang="en-US" dirty="0"/>
          </a:p>
        </p:txBody>
      </p:sp>
      <p:sp>
        <p:nvSpPr>
          <p:cNvPr id="4" name="Footer Placeholder 3"/>
          <p:cNvSpPr>
            <a:spLocks noGrp="1"/>
          </p:cNvSpPr>
          <p:nvPr>
            <p:ph type="ftr" sz="quarter" idx="11"/>
          </p:nvPr>
        </p:nvSpPr>
        <p:spPr>
          <a:xfrm>
            <a:off x="3124200" y="6416675"/>
            <a:ext cx="3355622" cy="365125"/>
          </a:xfrm>
        </p:spPr>
        <p:txBody>
          <a:bodyPr/>
          <a:lstStyle/>
          <a:p>
            <a:pPr algn="ctr"/>
            <a:r>
              <a:rPr lang="en-US" sz="1200" dirty="0">
                <a:solidFill>
                  <a:schemeClr val="bg1"/>
                </a:solidFill>
              </a:rPr>
              <a:t>© 2009-2026 Hazelden Betty Ford Foundation</a:t>
            </a:r>
            <a:endParaRPr lang="en-US" dirty="0"/>
          </a:p>
        </p:txBody>
      </p:sp>
    </p:spTree>
    <p:extLst>
      <p:ext uri="{BB962C8B-B14F-4D97-AF65-F5344CB8AC3E}">
        <p14:creationId xmlns:p14="http://schemas.microsoft.com/office/powerpoint/2010/main" val="259436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4000" b="1" dirty="0">
                <a:effectLst>
                  <a:outerShdw blurRad="38100" dist="38100" dir="2700000" algn="tl">
                    <a:srgbClr val="000000">
                      <a:alpha val="43137"/>
                    </a:srgbClr>
                  </a:outerShdw>
                </a:effectLst>
              </a:rPr>
              <a:t>Addiction Focused Interview       (6 Key Questions)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0087" y="2209046"/>
            <a:ext cx="7886700" cy="3921325"/>
          </a:xfrm>
        </p:spPr>
        <p:txBody>
          <a:bodyPr>
            <a:normAutofit/>
          </a:bodyPr>
          <a:lstStyle/>
          <a:p>
            <a:pPr>
              <a:lnSpc>
                <a:spcPct val="90000"/>
              </a:lnSpc>
            </a:pPr>
            <a:r>
              <a:rPr lang="en-US" altLang="en-US" sz="2800" b="1" dirty="0">
                <a:effectLst>
                  <a:outerShdw blurRad="38100" dist="38100" dir="2700000" algn="tl">
                    <a:srgbClr val="000000">
                      <a:alpha val="43137"/>
                    </a:srgbClr>
                  </a:outerShdw>
                </a:effectLst>
              </a:rPr>
              <a:t>Tell me about the things alcohol helps you to accomplish…</a:t>
            </a:r>
          </a:p>
          <a:p>
            <a:pPr>
              <a:lnSpc>
                <a:spcPct val="90000"/>
              </a:lnSpc>
            </a:pPr>
            <a:endParaRPr lang="en-US" altLang="en-US" sz="2800" b="1" dirty="0">
              <a:effectLst>
                <a:outerShdw blurRad="38100" dist="38100" dir="2700000" algn="tl">
                  <a:srgbClr val="000000">
                    <a:alpha val="43137"/>
                  </a:srgbClr>
                </a:outerShdw>
              </a:effectLst>
            </a:endParaRPr>
          </a:p>
          <a:p>
            <a:pPr>
              <a:lnSpc>
                <a:spcPct val="90000"/>
              </a:lnSpc>
            </a:pPr>
            <a:r>
              <a:rPr lang="en-US" altLang="en-US" sz="2800" b="1" dirty="0">
                <a:effectLst>
                  <a:outerShdw blurRad="38100" dist="38100" dir="2700000" algn="tl">
                    <a:srgbClr val="000000">
                      <a:alpha val="43137"/>
                    </a:srgbClr>
                  </a:outerShdw>
                </a:effectLst>
              </a:rPr>
              <a:t>Tell me about the things alcohol prevents you from doing…</a:t>
            </a:r>
          </a:p>
          <a:p>
            <a:pPr>
              <a:lnSpc>
                <a:spcPct val="90000"/>
              </a:lnSpc>
            </a:pPr>
            <a:endParaRPr lang="en-US" altLang="en-US" sz="2800" b="1" dirty="0">
              <a:effectLst>
                <a:outerShdw blurRad="38100" dist="38100" dir="2700000" algn="tl">
                  <a:srgbClr val="000000">
                    <a:alpha val="43137"/>
                  </a:srgbClr>
                </a:outerShdw>
              </a:effectLst>
            </a:endParaRPr>
          </a:p>
          <a:p>
            <a:pPr>
              <a:lnSpc>
                <a:spcPct val="90000"/>
              </a:lnSpc>
            </a:pPr>
            <a:r>
              <a:rPr lang="en-US" altLang="en-US" sz="2800" b="1" dirty="0">
                <a:effectLst>
                  <a:outerShdw blurRad="38100" dist="38100" dir="2700000" algn="tl">
                    <a:srgbClr val="000000">
                      <a:alpha val="43137"/>
                    </a:srgbClr>
                  </a:outerShdw>
                </a:effectLst>
              </a:rPr>
              <a:t>Tell me why you really came here…</a:t>
            </a:r>
          </a:p>
          <a:p>
            <a:endParaRPr lang="en-US" dirty="0"/>
          </a:p>
        </p:txBody>
      </p:sp>
      <p:sp>
        <p:nvSpPr>
          <p:cNvPr id="4" name="Footer Placeholder 3"/>
          <p:cNvSpPr>
            <a:spLocks noGrp="1"/>
          </p:cNvSpPr>
          <p:nvPr>
            <p:ph type="ftr" sz="quarter" idx="11"/>
          </p:nvPr>
        </p:nvSpPr>
        <p:spPr>
          <a:xfrm>
            <a:off x="3124199" y="6416675"/>
            <a:ext cx="3310468" cy="365125"/>
          </a:xfrm>
        </p:spPr>
        <p:txBody>
          <a:bodyPr/>
          <a:lstStyle/>
          <a:p>
            <a:pPr algn="ctr"/>
            <a:r>
              <a:rPr lang="en-US" sz="1200" dirty="0">
                <a:solidFill>
                  <a:schemeClr val="bg1"/>
                </a:solidFill>
              </a:rPr>
              <a:t>© 2009-2026 Hazelden Betty Ford Foundation</a:t>
            </a:r>
            <a:endParaRPr lang="en-US" dirty="0"/>
          </a:p>
        </p:txBody>
      </p:sp>
    </p:spTree>
    <p:extLst>
      <p:ext uri="{BB962C8B-B14F-4D97-AF65-F5344CB8AC3E}">
        <p14:creationId xmlns:p14="http://schemas.microsoft.com/office/powerpoint/2010/main" val="171705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4000" b="1" dirty="0">
                <a:effectLst>
                  <a:outerShdw blurRad="38100" dist="38100" dir="2700000" algn="tl">
                    <a:srgbClr val="000000">
                      <a:alpha val="43137"/>
                    </a:srgbClr>
                  </a:outerShdw>
                </a:effectLst>
              </a:rPr>
              <a:t>Addiction Focused Interview       (6 Key Questions)</a:t>
            </a:r>
            <a:endParaRPr lang="en-US" sz="4000" dirty="0"/>
          </a:p>
        </p:txBody>
      </p:sp>
      <p:sp>
        <p:nvSpPr>
          <p:cNvPr id="3" name="Content Placeholder 2"/>
          <p:cNvSpPr>
            <a:spLocks noGrp="1"/>
          </p:cNvSpPr>
          <p:nvPr>
            <p:ph idx="1"/>
          </p:nvPr>
        </p:nvSpPr>
        <p:spPr>
          <a:xfrm>
            <a:off x="628650" y="2145671"/>
            <a:ext cx="7886700" cy="4031291"/>
          </a:xfrm>
        </p:spPr>
        <p:txBody>
          <a:bodyPr/>
          <a:lstStyle/>
          <a:p>
            <a:pPr>
              <a:lnSpc>
                <a:spcPct val="90000"/>
              </a:lnSpc>
            </a:pPr>
            <a:r>
              <a:rPr lang="en-US" altLang="en-US" sz="2800" b="1" dirty="0">
                <a:effectLst>
                  <a:outerShdw blurRad="38100" dist="38100" dir="2700000" algn="tl">
                    <a:srgbClr val="000000">
                      <a:alpha val="43137"/>
                    </a:srgbClr>
                  </a:outerShdw>
                </a:effectLst>
              </a:rPr>
              <a:t>Tell me about your first experience with alcohol…</a:t>
            </a:r>
          </a:p>
          <a:p>
            <a:pPr>
              <a:lnSpc>
                <a:spcPct val="90000"/>
              </a:lnSpc>
            </a:pPr>
            <a:endParaRPr lang="en-US" altLang="en-US" sz="2800" b="1" dirty="0">
              <a:effectLst>
                <a:outerShdw blurRad="38100" dist="38100" dir="2700000" algn="tl">
                  <a:srgbClr val="000000">
                    <a:alpha val="43137"/>
                  </a:srgbClr>
                </a:outerShdw>
              </a:effectLst>
            </a:endParaRPr>
          </a:p>
          <a:p>
            <a:pPr>
              <a:lnSpc>
                <a:spcPct val="90000"/>
              </a:lnSpc>
            </a:pPr>
            <a:r>
              <a:rPr lang="en-US" altLang="en-US" sz="2800" b="1" dirty="0">
                <a:effectLst>
                  <a:outerShdw blurRad="38100" dist="38100" dir="2700000" algn="tl">
                    <a:srgbClr val="000000">
                      <a:alpha val="43137"/>
                    </a:srgbClr>
                  </a:outerShdw>
                </a:effectLst>
              </a:rPr>
              <a:t>Tell me about your last experience with alcohol…</a:t>
            </a:r>
          </a:p>
          <a:p>
            <a:pPr>
              <a:lnSpc>
                <a:spcPct val="90000"/>
              </a:lnSpc>
            </a:pPr>
            <a:endParaRPr lang="en-US" altLang="en-US" sz="2800" b="1" dirty="0">
              <a:effectLst>
                <a:outerShdw blurRad="38100" dist="38100" dir="2700000" algn="tl">
                  <a:srgbClr val="000000">
                    <a:alpha val="43137"/>
                  </a:srgbClr>
                </a:outerShdw>
              </a:effectLst>
            </a:endParaRPr>
          </a:p>
          <a:p>
            <a:pPr>
              <a:lnSpc>
                <a:spcPct val="90000"/>
              </a:lnSpc>
            </a:pPr>
            <a:r>
              <a:rPr lang="en-US" altLang="en-US" sz="2800" b="1" dirty="0">
                <a:effectLst>
                  <a:outerShdw blurRad="38100" dist="38100" dir="2700000" algn="tl">
                    <a:srgbClr val="000000">
                      <a:alpha val="43137"/>
                    </a:srgbClr>
                  </a:outerShdw>
                </a:effectLst>
              </a:rPr>
              <a:t>Have you tried to stop on your own and how did that work out for you?</a:t>
            </a:r>
          </a:p>
          <a:p>
            <a:endParaRPr lang="en-US" dirty="0"/>
          </a:p>
        </p:txBody>
      </p:sp>
      <p:sp>
        <p:nvSpPr>
          <p:cNvPr id="4" name="Footer Placeholder 3"/>
          <p:cNvSpPr>
            <a:spLocks noGrp="1"/>
          </p:cNvSpPr>
          <p:nvPr>
            <p:ph type="ftr" sz="quarter" idx="11"/>
          </p:nvPr>
        </p:nvSpPr>
        <p:spPr>
          <a:xfrm>
            <a:off x="3124199" y="6416675"/>
            <a:ext cx="3378201" cy="365125"/>
          </a:xfrm>
        </p:spPr>
        <p:txBody>
          <a:bodyPr/>
          <a:lstStyle/>
          <a:p>
            <a:pPr algn="ctr"/>
            <a:r>
              <a:rPr lang="en-US" sz="1200" dirty="0">
                <a:solidFill>
                  <a:schemeClr val="bg1"/>
                </a:solidFill>
              </a:rPr>
              <a:t>© 2009-2026 Hazelden Betty Ford Foundation</a:t>
            </a:r>
            <a:endParaRPr lang="en-US" sz="1200" dirty="0"/>
          </a:p>
        </p:txBody>
      </p:sp>
    </p:spTree>
    <p:extLst>
      <p:ext uri="{BB962C8B-B14F-4D97-AF65-F5344CB8AC3E}">
        <p14:creationId xmlns:p14="http://schemas.microsoft.com/office/powerpoint/2010/main" val="38429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Ask yourself…</a:t>
            </a:r>
          </a:p>
        </p:txBody>
      </p:sp>
      <p:sp>
        <p:nvSpPr>
          <p:cNvPr id="3" name="Content Placeholder 2"/>
          <p:cNvSpPr>
            <a:spLocks noGrp="1"/>
          </p:cNvSpPr>
          <p:nvPr>
            <p:ph idx="1"/>
          </p:nvPr>
        </p:nvSpPr>
        <p:spPr/>
        <p:txBody>
          <a:bodyPr/>
          <a:lstStyle/>
          <a:p>
            <a:r>
              <a:rPr lang="en-US" sz="4000" dirty="0"/>
              <a:t>What is the one thing that might cause this patient to die today?</a:t>
            </a:r>
          </a:p>
          <a:p>
            <a:endParaRPr lang="en-US" sz="4000" dirty="0"/>
          </a:p>
          <a:p>
            <a:endParaRPr lang="en-US" sz="4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22223" y="3476978"/>
            <a:ext cx="3291840" cy="2468880"/>
          </a:xfrm>
          <a:prstGeom prst="rect">
            <a:avLst/>
          </a:prstGeom>
        </p:spPr>
      </p:pic>
      <p:sp>
        <p:nvSpPr>
          <p:cNvPr id="5" name="Footer Placeholder 4"/>
          <p:cNvSpPr>
            <a:spLocks noGrp="1"/>
          </p:cNvSpPr>
          <p:nvPr>
            <p:ph type="ftr" sz="quarter" idx="11"/>
          </p:nvPr>
        </p:nvSpPr>
        <p:spPr>
          <a:xfrm>
            <a:off x="3124199" y="6416675"/>
            <a:ext cx="3299179" cy="365125"/>
          </a:xfrm>
        </p:spPr>
        <p:txBody>
          <a:bodyPr/>
          <a:lstStyle/>
          <a:p>
            <a:pPr algn="ctr"/>
            <a:r>
              <a:rPr lang="en-US" sz="1200" dirty="0">
                <a:solidFill>
                  <a:schemeClr val="bg1"/>
                </a:solidFill>
              </a:rPr>
              <a:t>© 2009-2026 Hazelden Betty Ford Foundation</a:t>
            </a:r>
            <a:endParaRPr lang="en-US" sz="1200" dirty="0"/>
          </a:p>
        </p:txBody>
      </p:sp>
    </p:spTree>
    <p:extLst>
      <p:ext uri="{BB962C8B-B14F-4D97-AF65-F5344CB8AC3E}">
        <p14:creationId xmlns:p14="http://schemas.microsoft.com/office/powerpoint/2010/main" val="189381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lgn="ctr"/>
            <a:endParaRPr lang="en-US" sz="4400" dirty="0"/>
          </a:p>
          <a:p>
            <a:pPr marL="0" indent="0" algn="ctr">
              <a:buNone/>
            </a:pPr>
            <a:r>
              <a:rPr lang="en-US" sz="4400" dirty="0"/>
              <a:t>120 seconds</a:t>
            </a:r>
          </a:p>
        </p:txBody>
      </p:sp>
      <p:sp>
        <p:nvSpPr>
          <p:cNvPr id="4" name="Footer Placeholder 3"/>
          <p:cNvSpPr>
            <a:spLocks noGrp="1"/>
          </p:cNvSpPr>
          <p:nvPr>
            <p:ph type="ftr" sz="quarter" idx="11"/>
          </p:nvPr>
        </p:nvSpPr>
        <p:spPr>
          <a:xfrm>
            <a:off x="3124200" y="6416675"/>
            <a:ext cx="3310467" cy="365125"/>
          </a:xfrm>
        </p:spPr>
        <p:txBody>
          <a:bodyPr/>
          <a:lstStyle/>
          <a:p>
            <a:pPr algn="ctr"/>
            <a:r>
              <a:rPr lang="en-US" sz="1200" dirty="0">
                <a:solidFill>
                  <a:schemeClr val="bg1"/>
                </a:solidFill>
              </a:rPr>
              <a:t>© 2009-2026 Hazelden Betty Ford Foundation</a:t>
            </a:r>
            <a:endParaRPr lang="en-US" sz="1200" dirty="0"/>
          </a:p>
        </p:txBody>
      </p:sp>
    </p:spTree>
    <p:extLst>
      <p:ext uri="{BB962C8B-B14F-4D97-AF65-F5344CB8AC3E}">
        <p14:creationId xmlns:p14="http://schemas.microsoft.com/office/powerpoint/2010/main" val="3575824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b="1" dirty="0">
                <a:effectLst>
                  <a:outerShdw blurRad="38100" dist="38100" dir="2700000" algn="tl">
                    <a:srgbClr val="000000">
                      <a:alpha val="43137"/>
                    </a:srgbClr>
                  </a:outerShdw>
                </a:effectLst>
              </a:rPr>
              <a:t>BACKGROUND ON ADVANCEMENTS IN EDUCATION ON ADDICTION</a:t>
            </a:r>
          </a:p>
        </p:txBody>
      </p:sp>
      <p:sp>
        <p:nvSpPr>
          <p:cNvPr id="3" name="Content Placeholder 2"/>
          <p:cNvSpPr>
            <a:spLocks noGrp="1"/>
          </p:cNvSpPr>
          <p:nvPr>
            <p:ph idx="1"/>
          </p:nvPr>
        </p:nvSpPr>
        <p:spPr>
          <a:xfrm>
            <a:off x="235391" y="1747319"/>
            <a:ext cx="8799968" cy="4762122"/>
          </a:xfrm>
        </p:spPr>
        <p:txBody>
          <a:bodyPr>
            <a:normAutofit fontScale="92500"/>
          </a:bodyPr>
          <a:lstStyle/>
          <a:p>
            <a:r>
              <a:rPr lang="en-US" sz="2200" b="1" dirty="0">
                <a:effectLst>
                  <a:outerShdw blurRad="38100" dist="38100" dir="2700000" algn="tl">
                    <a:srgbClr val="000000">
                      <a:alpha val="43137"/>
                    </a:srgbClr>
                  </a:outerShdw>
                </a:effectLst>
              </a:rPr>
              <a:t>What we know…</a:t>
            </a:r>
          </a:p>
          <a:p>
            <a:endParaRPr lang="en-US" sz="2200" b="1" dirty="0">
              <a:effectLst>
                <a:outerShdw blurRad="38100" dist="38100" dir="2700000" algn="tl">
                  <a:srgbClr val="000000">
                    <a:alpha val="43137"/>
                  </a:srgbClr>
                </a:outerShdw>
              </a:effectLst>
            </a:endParaRPr>
          </a:p>
          <a:p>
            <a:pPr lvl="1"/>
            <a:r>
              <a:rPr lang="en-US" sz="2200" b="1" dirty="0">
                <a:effectLst>
                  <a:outerShdw blurRad="38100" dist="38100" dir="2700000" algn="tl">
                    <a:srgbClr val="000000">
                      <a:alpha val="43137"/>
                    </a:srgbClr>
                  </a:outerShdw>
                </a:effectLst>
              </a:rPr>
              <a:t>Medical school curricula lacks sufficient SUD training</a:t>
            </a:r>
          </a:p>
          <a:p>
            <a:pPr lvl="1"/>
            <a:r>
              <a:rPr lang="en-US" sz="2200" b="1" dirty="0">
                <a:effectLst>
                  <a:outerShdw blurRad="38100" dist="38100" dir="2700000" algn="tl">
                    <a:srgbClr val="000000">
                      <a:alpha val="43137"/>
                    </a:srgbClr>
                  </a:outerShdw>
                </a:effectLst>
              </a:rPr>
              <a:t>Greater stigma is significantly associated with a lesser willingness to provide treatment or refer patients to SUD treatment</a:t>
            </a:r>
          </a:p>
          <a:p>
            <a:pPr lvl="1"/>
            <a:r>
              <a:rPr lang="en-US" sz="2200" b="1" dirty="0">
                <a:effectLst>
                  <a:outerShdw blurRad="38100" dist="38100" dir="2700000" algn="tl">
                    <a:srgbClr val="000000">
                      <a:alpha val="43137"/>
                    </a:srgbClr>
                  </a:outerShdw>
                </a:effectLst>
              </a:rPr>
              <a:t>Providers play a central role in identifying and treating individuals with SUD; and have power to ensure those struggling with SUD do not face stigmatizing language, behavior, or needless barriers to care</a:t>
            </a:r>
          </a:p>
          <a:p>
            <a:pPr lvl="1"/>
            <a:r>
              <a:rPr lang="en-US" sz="2200" b="1" dirty="0">
                <a:effectLst>
                  <a:outerShdw blurRad="38100" dist="38100" dir="2700000" algn="tl">
                    <a:srgbClr val="000000">
                      <a:alpha val="43137"/>
                    </a:srgbClr>
                  </a:outerShdw>
                </a:effectLst>
              </a:rPr>
              <a:t>SUD is a chronic brain disease</a:t>
            </a:r>
          </a:p>
          <a:p>
            <a:pPr lvl="1"/>
            <a:r>
              <a:rPr lang="en-US" sz="2200" b="1" dirty="0">
                <a:effectLst>
                  <a:outerShdw blurRad="38100" dist="38100" dir="2700000" algn="tl">
                    <a:srgbClr val="000000">
                      <a:alpha val="43137"/>
                    </a:srgbClr>
                  </a:outerShdw>
                </a:effectLst>
              </a:rPr>
              <a:t>SUD treatment works</a:t>
            </a:r>
          </a:p>
          <a:p>
            <a:pPr lvl="1"/>
            <a:r>
              <a:rPr lang="en-US" sz="2200" b="1" dirty="0">
                <a:effectLst>
                  <a:outerShdw blurRad="38100" dist="38100" dir="2700000" algn="tl">
                    <a:srgbClr val="000000">
                      <a:alpha val="43137"/>
                    </a:srgbClr>
                  </a:outerShdw>
                </a:effectLst>
              </a:rPr>
              <a:t>Meet people where they are at regardless of prescription/recreational use or active use/recovery/return to use</a:t>
            </a:r>
          </a:p>
          <a:p>
            <a:endParaRPr lang="en-US" sz="2200" dirty="0"/>
          </a:p>
          <a:p>
            <a:endParaRPr lang="en-US" sz="2200" dirty="0"/>
          </a:p>
          <a:p>
            <a:endParaRPr lang="en-US" dirty="0"/>
          </a:p>
          <a:p>
            <a:endParaRPr lang="en-US" dirty="0"/>
          </a:p>
        </p:txBody>
      </p:sp>
      <p:sp>
        <p:nvSpPr>
          <p:cNvPr id="4" name="Footer Placeholder 3"/>
          <p:cNvSpPr>
            <a:spLocks noGrp="1"/>
          </p:cNvSpPr>
          <p:nvPr>
            <p:ph type="ftr" sz="quarter" idx="11"/>
          </p:nvPr>
        </p:nvSpPr>
        <p:spPr>
          <a:xfrm>
            <a:off x="3124199" y="6416675"/>
            <a:ext cx="3366912" cy="365125"/>
          </a:xfrm>
        </p:spPr>
        <p:txBody>
          <a:bodyPr/>
          <a:lstStyle/>
          <a:p>
            <a:pPr algn="ctr"/>
            <a:r>
              <a:rPr lang="en-US" sz="1200" dirty="0">
                <a:solidFill>
                  <a:schemeClr val="bg1"/>
                </a:solidFill>
              </a:rPr>
              <a:t>© 2009-2026 Hazelden Betty Ford Foundation</a:t>
            </a:r>
            <a:endParaRPr lang="en-US" dirty="0"/>
          </a:p>
        </p:txBody>
      </p:sp>
    </p:spTree>
    <p:extLst>
      <p:ext uri="{BB962C8B-B14F-4D97-AF65-F5344CB8AC3E}">
        <p14:creationId xmlns:p14="http://schemas.microsoft.com/office/powerpoint/2010/main" val="229970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853695"/>
            <a:ext cx="4432547" cy="1634294"/>
          </a:xfrm>
        </p:spPr>
        <p:txBody>
          <a:bodyPr/>
          <a:lstStyle/>
          <a:p>
            <a:pPr algn="ctr"/>
            <a:r>
              <a:rPr lang="en-US" sz="2600" dirty="0">
                <a:effectLst>
                  <a:outerShdw blurRad="38100" dist="38100" dir="2700000" algn="tl">
                    <a:srgbClr val="000000">
                      <a:alpha val="43137"/>
                    </a:srgbClr>
                  </a:outerShdw>
                </a:effectLst>
              </a:rPr>
              <a:t>Advancements in Education on Addiction: Finding Hope and Healing in Recovery</a:t>
            </a:r>
            <a:br>
              <a:rPr lang="en-US" dirty="0">
                <a:effectLst>
                  <a:outerShdw blurRad="38100" dist="38100" dir="2700000" algn="tl">
                    <a:srgbClr val="000000">
                      <a:alpha val="43137"/>
                    </a:srgbClr>
                  </a:outerShdw>
                </a:effectLst>
              </a:rPr>
            </a:br>
            <a:endParaRPr lang="en-US" dirty="0"/>
          </a:p>
        </p:txBody>
      </p:sp>
      <p:sp>
        <p:nvSpPr>
          <p:cNvPr id="3" name="Text Placeholder 2"/>
          <p:cNvSpPr>
            <a:spLocks noGrp="1"/>
          </p:cNvSpPr>
          <p:nvPr>
            <p:ph type="body" idx="1"/>
          </p:nvPr>
        </p:nvSpPr>
        <p:spPr>
          <a:xfrm>
            <a:off x="4572000" y="2254313"/>
            <a:ext cx="4418940" cy="2024610"/>
          </a:xfrm>
        </p:spPr>
        <p:txBody>
          <a:bodyPr/>
          <a:lstStyle/>
          <a:p>
            <a:r>
              <a:rPr lang="en-US" sz="2000" b="1" dirty="0">
                <a:latin typeface="Georgia" panose="02040502050405020303" pitchFamily="18" charset="0"/>
              </a:rPr>
              <a:t>Disclosure</a:t>
            </a:r>
          </a:p>
          <a:p>
            <a:endParaRPr lang="en-US" sz="1000" b="1" dirty="0">
              <a:latin typeface="Georgia" panose="02040502050405020303" pitchFamily="18" charset="0"/>
            </a:endParaRPr>
          </a:p>
          <a:p>
            <a:pPr marL="285750" indent="-285750">
              <a:buFont typeface="Wingdings" panose="05000000000000000000" pitchFamily="2" charset="2"/>
              <a:buChar char="§"/>
            </a:pPr>
            <a:r>
              <a:rPr lang="en-US" b="1" dirty="0">
                <a:latin typeface="Georgia" panose="02040502050405020303" pitchFamily="18" charset="0"/>
              </a:rPr>
              <a:t>Joseph Skrajewski, MA, MFTI is employed by the Hazelden Betty Ford Foundation, a non-profit behavioral health organization. </a:t>
            </a:r>
          </a:p>
          <a:p>
            <a:pPr marL="285750" indent="-285750">
              <a:buFont typeface="Wingdings" panose="05000000000000000000" pitchFamily="2" charset="2"/>
              <a:buChar char="§"/>
            </a:pPr>
            <a:r>
              <a:rPr lang="en-US" b="1" dirty="0">
                <a:latin typeface="Georgia" panose="02040502050405020303" pitchFamily="18" charset="0"/>
              </a:rPr>
              <a:t>He has no financial relationships or conflicts to disclose. </a:t>
            </a:r>
          </a:p>
          <a:p>
            <a:r>
              <a:rPr lang="en-US" dirty="0">
                <a:latin typeface="Georgia" panose="02040502050405020303" pitchFamily="18" charset="0"/>
              </a:rPr>
              <a:t> </a:t>
            </a:r>
          </a:p>
          <a:p>
            <a:endParaRPr lang="en-US" dirty="0"/>
          </a:p>
        </p:txBody>
      </p:sp>
    </p:spTree>
    <p:extLst>
      <p:ext uri="{BB962C8B-B14F-4D97-AF65-F5344CB8AC3E}">
        <p14:creationId xmlns:p14="http://schemas.microsoft.com/office/powerpoint/2010/main" val="3283927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8853"/>
            <a:ext cx="7886700" cy="353682"/>
          </a:xfrm>
        </p:spPr>
        <p:txBody>
          <a:bodyPr/>
          <a:lstStyle/>
          <a:p>
            <a:pPr algn="ctr"/>
            <a:r>
              <a:rPr lang="en-US" sz="3300" b="1" dirty="0">
                <a:effectLst>
                  <a:outerShdw blurRad="38100" dist="38100" dir="2700000" algn="tl">
                    <a:srgbClr val="000000">
                      <a:alpha val="43137"/>
                    </a:srgbClr>
                  </a:outerShdw>
                </a:effectLst>
              </a:rPr>
              <a:t>HBFF’s Movement to Educate </a:t>
            </a:r>
            <a:br>
              <a:rPr lang="en-US" sz="3300" b="1" dirty="0">
                <a:effectLst>
                  <a:outerShdw blurRad="38100" dist="38100" dir="2700000" algn="tl">
                    <a:srgbClr val="000000">
                      <a:alpha val="43137"/>
                    </a:srgbClr>
                  </a:outerShdw>
                </a:effectLst>
              </a:rPr>
            </a:br>
            <a:r>
              <a:rPr lang="en-US" sz="3300" b="1" dirty="0">
                <a:effectLst>
                  <a:outerShdw blurRad="38100" dist="38100" dir="2700000" algn="tl">
                    <a:srgbClr val="000000">
                      <a:alpha val="43137"/>
                    </a:srgbClr>
                  </a:outerShdw>
                </a:effectLst>
              </a:rPr>
              <a:t>Medical Students, Physicians and the                                          Healthcare Field as a Whole</a:t>
            </a:r>
            <a:br>
              <a:rPr lang="en-US" b="1" dirty="0">
                <a:effectLst>
                  <a:outerShdw blurRad="38100" dist="38100" dir="2700000" algn="tl">
                    <a:srgbClr val="000000">
                      <a:alpha val="43137"/>
                    </a:srgbClr>
                  </a:outerShdw>
                </a:effectLst>
              </a:rPr>
            </a:br>
            <a:br>
              <a:rPr lang="en-US" dirty="0"/>
            </a:br>
            <a:endParaRPr lang="en-US" dirty="0"/>
          </a:p>
        </p:txBody>
      </p:sp>
      <p:sp>
        <p:nvSpPr>
          <p:cNvPr id="3" name="Content Placeholder 2"/>
          <p:cNvSpPr>
            <a:spLocks noGrp="1"/>
          </p:cNvSpPr>
          <p:nvPr>
            <p:ph idx="1"/>
          </p:nvPr>
        </p:nvSpPr>
        <p:spPr>
          <a:xfrm>
            <a:off x="628650" y="2432649"/>
            <a:ext cx="7972142" cy="3744313"/>
          </a:xfrm>
        </p:spPr>
        <p:txBody>
          <a:bodyPr/>
          <a:lstStyle/>
          <a:p>
            <a:pPr marL="0" indent="0" algn="ctr">
              <a:buNone/>
            </a:pPr>
            <a:r>
              <a:rPr lang="en-US" sz="2800" b="1" dirty="0">
                <a:effectLst>
                  <a:outerShdw blurRad="38100" dist="38100" dir="2700000" algn="tl">
                    <a:srgbClr val="000000">
                      <a:alpha val="43137"/>
                    </a:srgbClr>
                  </a:outerShdw>
                </a:effectLst>
              </a:rPr>
              <a:t>HBFF’S Four Medical &amp; Professional Education Programs</a:t>
            </a:r>
          </a:p>
          <a:p>
            <a:pPr marL="0" indent="0" algn="ctr">
              <a:buNone/>
            </a:pPr>
            <a:endParaRPr lang="en-US" b="1" dirty="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1. Summer Institute for Medical Students (SIMS)</a:t>
            </a:r>
          </a:p>
          <a:p>
            <a:r>
              <a:rPr lang="en-US" sz="2400" b="1" dirty="0">
                <a:effectLst>
                  <a:outerShdw blurRad="38100" dist="38100" dir="2700000" algn="tl">
                    <a:srgbClr val="000000">
                      <a:alpha val="43137"/>
                    </a:srgbClr>
                  </a:outerShdw>
                </a:effectLst>
              </a:rPr>
              <a:t>2. Medical Education Partnership (MEP)</a:t>
            </a:r>
          </a:p>
          <a:p>
            <a:r>
              <a:rPr lang="en-US" sz="2400" b="1" dirty="0">
                <a:effectLst>
                  <a:outerShdw blurRad="38100" dist="38100" dir="2700000" algn="tl">
                    <a:srgbClr val="000000">
                      <a:alpha val="43137"/>
                    </a:srgbClr>
                  </a:outerShdw>
                </a:effectLst>
              </a:rPr>
              <a:t>3. Course on Addiction &amp; Recovery Education (CARE) </a:t>
            </a:r>
          </a:p>
          <a:p>
            <a:r>
              <a:rPr lang="en-US" sz="2400" b="1" dirty="0">
                <a:effectLst>
                  <a:outerShdw blurRad="38100" dist="38100" dir="2700000" algn="tl">
                    <a:srgbClr val="000000">
                      <a:alpha val="43137"/>
                    </a:srgbClr>
                  </a:outerShdw>
                </a:effectLst>
              </a:rPr>
              <a:t>4. ACGME-Accredited Addiction Medicine Fellowship</a:t>
            </a:r>
          </a:p>
          <a:p>
            <a:pPr marL="0" indent="0" algn="ctr">
              <a:buNone/>
            </a:pPr>
            <a:endParaRPr lang="en-US" sz="2400" dirty="0"/>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Tree>
    <p:extLst>
      <p:ext uri="{BB962C8B-B14F-4D97-AF65-F5344CB8AC3E}">
        <p14:creationId xmlns:p14="http://schemas.microsoft.com/office/powerpoint/2010/main" val="57530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3300" b="1" dirty="0">
                <a:effectLst>
                  <a:outerShdw blurRad="38100" dist="38100" dir="2700000" algn="tl">
                    <a:srgbClr val="000000">
                      <a:alpha val="43137"/>
                    </a:srgbClr>
                  </a:outerShdw>
                </a:effectLst>
              </a:rPr>
              <a:t>1. Summer Institute for Medical Students (SIMS) Program Description</a:t>
            </a:r>
            <a:endParaRPr lang="en-US" sz="3300" b="1" dirty="0"/>
          </a:p>
        </p:txBody>
      </p:sp>
      <p:sp>
        <p:nvSpPr>
          <p:cNvPr id="3" name="Content Placeholder 2"/>
          <p:cNvSpPr>
            <a:spLocks noGrp="1"/>
          </p:cNvSpPr>
          <p:nvPr>
            <p:ph idx="1"/>
          </p:nvPr>
        </p:nvSpPr>
        <p:spPr/>
        <p:txBody>
          <a:bodyPr/>
          <a:lstStyle/>
          <a:p>
            <a:pPr marL="0" indent="0" algn="ctr">
              <a:buNone/>
            </a:pPr>
            <a:endParaRPr lang="en-US" sz="2800" b="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398257"/>
            <a:ext cx="3901440" cy="2926080"/>
          </a:xfrm>
          <a:prstGeom prst="rect">
            <a:avLst/>
          </a:prstGeom>
        </p:spPr>
      </p:pic>
      <p:pic>
        <p:nvPicPr>
          <p:cNvPr id="6" name="Picture 5"/>
          <p:cNvPicPr>
            <a:picLocks noChangeAspect="1"/>
          </p:cNvPicPr>
          <p:nvPr/>
        </p:nvPicPr>
        <p:blipFill>
          <a:blip r:embed="rId3"/>
          <a:stretch>
            <a:fillRect/>
          </a:stretch>
        </p:blipFill>
        <p:spPr>
          <a:xfrm>
            <a:off x="4530090" y="2398257"/>
            <a:ext cx="3985260" cy="2926080"/>
          </a:xfrm>
          <a:prstGeom prst="rect">
            <a:avLst/>
          </a:prstGeom>
        </p:spPr>
      </p:pic>
    </p:spTree>
    <p:extLst>
      <p:ext uri="{BB962C8B-B14F-4D97-AF65-F5344CB8AC3E}">
        <p14:creationId xmlns:p14="http://schemas.microsoft.com/office/powerpoint/2010/main" val="369468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3600" b="1" dirty="0">
                <a:effectLst>
                  <a:outerShdw blurRad="38100" dist="38100" dir="2700000" algn="tl">
                    <a:srgbClr val="000000">
                      <a:alpha val="43137"/>
                    </a:srgbClr>
                  </a:outerShdw>
                </a:effectLst>
              </a:rPr>
              <a:t>1. SIMS Program Overview</a:t>
            </a:r>
            <a:endParaRPr lang="en-US" sz="3500" b="1" dirty="0"/>
          </a:p>
        </p:txBody>
      </p:sp>
      <p:sp>
        <p:nvSpPr>
          <p:cNvPr id="3" name="Content Placeholder 2"/>
          <p:cNvSpPr>
            <a:spLocks noGrp="1"/>
          </p:cNvSpPr>
          <p:nvPr>
            <p:ph idx="1"/>
          </p:nvPr>
        </p:nvSpPr>
        <p:spPr/>
        <p:txBody>
          <a:bodyPr/>
          <a:lstStyle/>
          <a:p>
            <a:r>
              <a:rPr lang="en-US" sz="2400" b="1" dirty="0">
                <a:effectLst>
                  <a:outerShdw blurRad="38100" dist="38100" dir="2700000" algn="tl">
                    <a:srgbClr val="000000">
                      <a:alpha val="43137"/>
                    </a:srgbClr>
                  </a:outerShdw>
                </a:effectLst>
              </a:rPr>
              <a:t>Addiction is a bio-psycho-social-spiritual disease. </a:t>
            </a:r>
          </a:p>
          <a:p>
            <a:r>
              <a:rPr lang="en-US" sz="2400" b="1" dirty="0">
                <a:effectLst>
                  <a:outerShdw blurRad="38100" dist="38100" dir="2700000" algn="tl">
                    <a:srgbClr val="000000">
                      <a:alpha val="43137"/>
                    </a:srgbClr>
                  </a:outerShdw>
                </a:effectLst>
              </a:rPr>
              <a:t>Treatment addresses: the whole person.</a:t>
            </a:r>
          </a:p>
          <a:p>
            <a:r>
              <a:rPr lang="en-US" sz="2400" b="1" dirty="0">
                <a:effectLst>
                  <a:outerShdw blurRad="38100" dist="38100" dir="2700000" algn="tl">
                    <a:srgbClr val="000000">
                      <a:alpha val="43137"/>
                    </a:srgbClr>
                  </a:outerShdw>
                </a:effectLst>
              </a:rPr>
              <a:t>How 12 step programs are used in treatment &amp; become part of the lifetime recovery prescription.</a:t>
            </a:r>
          </a:p>
          <a:p>
            <a:r>
              <a:rPr lang="en-US" sz="2400" b="1" dirty="0">
                <a:effectLst>
                  <a:outerShdw blurRad="38100" dist="38100" dir="2700000" algn="tl">
                    <a:srgbClr val="000000">
                      <a:alpha val="43137"/>
                    </a:srgbClr>
                  </a:outerShdw>
                </a:effectLst>
              </a:rPr>
              <a:t>This is an immersion program - emotionally charged.</a:t>
            </a:r>
          </a:p>
          <a:p>
            <a:r>
              <a:rPr lang="en-US" sz="2400" b="1" dirty="0">
                <a:effectLst>
                  <a:outerShdw blurRad="38100" dist="38100" dir="2700000" algn="tl">
                    <a:srgbClr val="000000">
                      <a:alpha val="43137"/>
                    </a:srgbClr>
                  </a:outerShdw>
                </a:effectLst>
              </a:rPr>
              <a:t>Ideally: Medical education group becomes a safe place to share your experiences.</a:t>
            </a:r>
          </a:p>
          <a:p>
            <a:r>
              <a:rPr lang="en-US" sz="2400" b="1" dirty="0">
                <a:effectLst>
                  <a:outerShdw blurRad="38100" dist="38100" dir="2700000" algn="tl">
                    <a:srgbClr val="000000">
                      <a:alpha val="43137"/>
                    </a:srgbClr>
                  </a:outerShdw>
                </a:effectLst>
              </a:rPr>
              <a:t>SIMS participants come to learn about the science of addiction – they leave knowing the spirit of recovery.</a:t>
            </a:r>
          </a:p>
          <a:p>
            <a:pPr marL="0" indent="0" algn="ctr">
              <a:buNone/>
            </a:pPr>
            <a:endParaRPr lang="en-US" sz="2800" b="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Tree>
    <p:extLst>
      <p:ext uri="{BB962C8B-B14F-4D97-AF65-F5344CB8AC3E}">
        <p14:creationId xmlns:p14="http://schemas.microsoft.com/office/powerpoint/2010/main" val="1210049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2230582"/>
          </a:xfrm>
        </p:spPr>
        <p:txBody>
          <a:bodyPr/>
          <a:lstStyle/>
          <a:p>
            <a:pPr algn="ctr"/>
            <a:br>
              <a:rPr lang="en-US" dirty="0"/>
            </a:br>
            <a:r>
              <a:rPr lang="en-US" sz="3600" b="1" dirty="0">
                <a:effectLst>
                  <a:outerShdw blurRad="38100" dist="38100" dir="2700000" algn="tl">
                    <a:srgbClr val="000000">
                      <a:alpha val="43137"/>
                    </a:srgbClr>
                  </a:outerShdw>
                </a:effectLst>
              </a:rPr>
              <a:t>SIMS Output Data</a:t>
            </a:r>
            <a:endParaRPr lang="en-US" sz="3500" b="1" dirty="0"/>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691" y="845127"/>
            <a:ext cx="8894617" cy="538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4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3600" b="1" dirty="0">
                <a:effectLst>
                  <a:outerShdw blurRad="38100" dist="38100" dir="2700000" algn="tl">
                    <a:srgbClr val="000000">
                      <a:alpha val="43137"/>
                    </a:srgbClr>
                  </a:outerShdw>
                </a:effectLst>
              </a:rPr>
              <a:t>2. Medical Education Partnership (MEP) Program Description</a:t>
            </a:r>
            <a:endParaRPr lang="en-US" sz="3500" b="1" dirty="0"/>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
        <p:nvSpPr>
          <p:cNvPr id="3" name="Content Placeholder 2"/>
          <p:cNvSpPr>
            <a:spLocks noGrp="1"/>
          </p:cNvSpPr>
          <p:nvPr>
            <p:ph idx="1"/>
          </p:nvPr>
        </p:nvSpPr>
        <p:spPr>
          <a:xfrm>
            <a:off x="497941" y="1991763"/>
            <a:ext cx="8374455" cy="4185200"/>
          </a:xfrm>
        </p:spPr>
        <p:txBody>
          <a:bodyPr/>
          <a:lstStyle/>
          <a:p>
            <a:r>
              <a:rPr lang="en-US" sz="2300" b="1" dirty="0">
                <a:effectLst>
                  <a:outerShdw blurRad="38100" dist="38100" dir="2700000" algn="tl">
                    <a:srgbClr val="000000">
                      <a:alpha val="43137"/>
                    </a:srgbClr>
                  </a:outerShdw>
                </a:effectLst>
              </a:rPr>
              <a:t>The Medical Education Partnership (MEP) program gives participants the opportunity to learn about addiction, treatment and recovery side-by-side with our expert clinicians and our treatment patients in a five-day program.</a:t>
            </a:r>
          </a:p>
          <a:p>
            <a:r>
              <a:rPr lang="en-US" sz="2300" b="1" dirty="0">
                <a:effectLst>
                  <a:outerShdw blurRad="38100" dist="38100" dir="2700000" algn="tl">
                    <a:srgbClr val="000000">
                      <a:alpha val="43137"/>
                    </a:srgbClr>
                  </a:outerShdw>
                </a:effectLst>
              </a:rPr>
              <a:t>MEP provides an insider's view into the process of evidence-based, Twelve Step addiction treatment and recovery.</a:t>
            </a:r>
          </a:p>
          <a:p>
            <a:r>
              <a:rPr lang="en-US" sz="2300" b="1" dirty="0">
                <a:effectLst>
                  <a:outerShdw blurRad="38100" dist="38100" dir="2700000" algn="tl">
                    <a:srgbClr val="000000">
                      <a:alpha val="43137"/>
                    </a:srgbClr>
                  </a:outerShdw>
                </a:effectLst>
              </a:rPr>
              <a:t>MEP involves:</a:t>
            </a:r>
          </a:p>
          <a:p>
            <a:pPr lvl="1"/>
            <a:r>
              <a:rPr lang="en-US" sz="2300" b="1" dirty="0">
                <a:effectLst>
                  <a:outerShdw blurRad="38100" dist="38100" dir="2700000" algn="tl">
                    <a:srgbClr val="000000">
                      <a:alpha val="43137"/>
                    </a:srgbClr>
                  </a:outerShdw>
                </a:effectLst>
              </a:rPr>
              <a:t>Classroom instruction</a:t>
            </a:r>
          </a:p>
          <a:p>
            <a:pPr lvl="1"/>
            <a:r>
              <a:rPr lang="en-US" sz="2300" b="1" dirty="0">
                <a:effectLst>
                  <a:outerShdw blurRad="38100" dist="38100" dir="2700000" algn="tl">
                    <a:srgbClr val="000000">
                      <a:alpha val="43137"/>
                    </a:srgbClr>
                  </a:outerShdw>
                </a:effectLst>
              </a:rPr>
              <a:t>Clinical observation</a:t>
            </a:r>
          </a:p>
          <a:p>
            <a:pPr lvl="1"/>
            <a:r>
              <a:rPr lang="en-US" sz="2300" b="1" dirty="0">
                <a:effectLst>
                  <a:outerShdw blurRad="38100" dist="38100" dir="2700000" algn="tl">
                    <a:srgbClr val="000000">
                      <a:alpha val="43137"/>
                    </a:srgbClr>
                  </a:outerShdw>
                </a:effectLst>
              </a:rPr>
              <a:t>Integration into patient life</a:t>
            </a:r>
          </a:p>
          <a:p>
            <a:endParaRPr lang="en-US" dirty="0"/>
          </a:p>
        </p:txBody>
      </p:sp>
    </p:spTree>
    <p:extLst>
      <p:ext uri="{BB962C8B-B14F-4D97-AF65-F5344CB8AC3E}">
        <p14:creationId xmlns:p14="http://schemas.microsoft.com/office/powerpoint/2010/main" val="250303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3600" b="1" dirty="0">
                <a:effectLst>
                  <a:outerShdw blurRad="38100" dist="38100" dir="2700000" algn="tl">
                    <a:srgbClr val="000000">
                      <a:alpha val="43137"/>
                    </a:srgbClr>
                  </a:outerShdw>
                </a:effectLst>
              </a:rPr>
              <a:t>3. Course on Addiction &amp;                Recovery Education (CARE)</a:t>
            </a:r>
            <a:endParaRPr lang="en-US" sz="3500" b="1" dirty="0"/>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
        <p:nvSpPr>
          <p:cNvPr id="3" name="Content Placeholder 2"/>
          <p:cNvSpPr>
            <a:spLocks noGrp="1"/>
          </p:cNvSpPr>
          <p:nvPr>
            <p:ph idx="1"/>
          </p:nvPr>
        </p:nvSpPr>
        <p:spPr>
          <a:xfrm>
            <a:off x="457200" y="2147977"/>
            <a:ext cx="8522898" cy="4282776"/>
          </a:xfrm>
        </p:spPr>
        <p:txBody>
          <a:bodyPr/>
          <a:lstStyle/>
          <a:p>
            <a:r>
              <a:rPr lang="en-US" sz="2400" b="1" dirty="0">
                <a:effectLst>
                  <a:outerShdw blurRad="38100" dist="38100" dir="2700000" algn="tl">
                    <a:srgbClr val="000000">
                      <a:alpha val="43137"/>
                    </a:srgbClr>
                  </a:outerShdw>
                </a:effectLst>
              </a:rPr>
              <a:t>Used in medical schools around the world, the CARE online curriculum prepares medical students to identify, intervene and address substance use disorders.</a:t>
            </a:r>
          </a:p>
          <a:p>
            <a:r>
              <a:rPr lang="en-US" sz="2400" b="1" dirty="0">
                <a:effectLst>
                  <a:outerShdw blurRad="38100" dist="38100" dir="2700000" algn="tl">
                    <a:srgbClr val="000000">
                      <a:alpha val="43137"/>
                    </a:srgbClr>
                  </a:outerShdw>
                </a:effectLst>
              </a:rPr>
              <a:t>A first-of-its-kind online course for medical students, CARE draws from leading experts and emerging science:</a:t>
            </a:r>
          </a:p>
          <a:p>
            <a:r>
              <a:rPr lang="en-US" sz="2400" b="1" dirty="0">
                <a:effectLst>
                  <a:outerShdw blurRad="38100" dist="38100" dir="2700000" algn="tl">
                    <a:srgbClr val="000000">
                      <a:alpha val="43137"/>
                    </a:srgbClr>
                  </a:outerShdw>
                </a:effectLst>
              </a:rPr>
              <a:t>Aquifer/MedU and NYU Grossman SOM platforms support easy access and navigation</a:t>
            </a:r>
          </a:p>
          <a:p>
            <a:r>
              <a:rPr lang="en-US" sz="2400" b="1" dirty="0">
                <a:effectLst>
                  <a:outerShdw blurRad="38100" dist="38100" dir="2700000" algn="tl">
                    <a:srgbClr val="000000">
                      <a:alpha val="43137"/>
                    </a:srgbClr>
                  </a:outerShdw>
                </a:effectLst>
              </a:rPr>
              <a:t>Interactive format fosters learning engagement</a:t>
            </a:r>
          </a:p>
          <a:p>
            <a:r>
              <a:rPr lang="en-US" sz="2400" b="1" dirty="0">
                <a:effectLst>
                  <a:outerShdw blurRad="38100" dist="38100" dir="2700000" algn="tl">
                    <a:srgbClr val="000000">
                      <a:alpha val="43137"/>
                    </a:srgbClr>
                  </a:outerShdw>
                </a:effectLst>
              </a:rPr>
              <a:t>Flexible modules allow for customization</a:t>
            </a:r>
          </a:p>
          <a:p>
            <a:endParaRPr lang="en-US" dirty="0"/>
          </a:p>
        </p:txBody>
      </p:sp>
    </p:spTree>
    <p:extLst>
      <p:ext uri="{BB962C8B-B14F-4D97-AF65-F5344CB8AC3E}">
        <p14:creationId xmlns:p14="http://schemas.microsoft.com/office/powerpoint/2010/main" val="574866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3600" b="1" dirty="0">
                <a:effectLst>
                  <a:outerShdw blurRad="38100" dist="38100" dir="2700000" algn="tl">
                    <a:srgbClr val="000000">
                      <a:alpha val="43137"/>
                    </a:srgbClr>
                  </a:outerShdw>
                </a:effectLst>
              </a:rPr>
              <a:t>4. Addiction Medicine Fellowship</a:t>
            </a:r>
            <a:endParaRPr lang="en-US" sz="3500" b="1" dirty="0"/>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
        <p:nvSpPr>
          <p:cNvPr id="3" name="Content Placeholder 2"/>
          <p:cNvSpPr>
            <a:spLocks noGrp="1"/>
          </p:cNvSpPr>
          <p:nvPr>
            <p:ph idx="1"/>
          </p:nvPr>
        </p:nvSpPr>
        <p:spPr>
          <a:xfrm>
            <a:off x="628649" y="1720158"/>
            <a:ext cx="8062678" cy="4456805"/>
          </a:xfrm>
        </p:spPr>
        <p:txBody>
          <a:bodyPr/>
          <a:lstStyle/>
          <a:p>
            <a:r>
              <a:rPr lang="en-US" sz="2400" b="1" dirty="0">
                <a:effectLst>
                  <a:outerShdw blurRad="38100" dist="38100" dir="2700000" algn="tl">
                    <a:srgbClr val="000000">
                      <a:alpha val="43137"/>
                    </a:srgbClr>
                  </a:outerShdw>
                </a:effectLst>
              </a:rPr>
              <a:t>With an intense focus on patient care, the Hazelden Betty Ford Eisenhower Health ACGME-Accredited Addiction Medicine Fellowship involves: </a:t>
            </a:r>
          </a:p>
          <a:p>
            <a:r>
              <a:rPr lang="en-US" sz="2400" b="1" dirty="0">
                <a:effectLst>
                  <a:outerShdw blurRad="38100" dist="38100" dir="2700000" algn="tl">
                    <a:srgbClr val="000000">
                      <a:alpha val="43137"/>
                    </a:srgbClr>
                  </a:outerShdw>
                </a:effectLst>
              </a:rPr>
              <a:t>Assessing patients from admission through treatment</a:t>
            </a:r>
          </a:p>
          <a:p>
            <a:r>
              <a:rPr lang="en-US" sz="2400" b="1" dirty="0">
                <a:effectLst>
                  <a:outerShdw blurRad="38100" dist="38100" dir="2700000" algn="tl">
                    <a:srgbClr val="000000">
                      <a:alpha val="43137"/>
                    </a:srgbClr>
                  </a:outerShdw>
                </a:effectLst>
              </a:rPr>
              <a:t>Administering detoxification protocols</a:t>
            </a:r>
          </a:p>
          <a:p>
            <a:r>
              <a:rPr lang="en-US" sz="2400" b="1" dirty="0">
                <a:effectLst>
                  <a:outerShdw blurRad="38100" dist="38100" dir="2700000" algn="tl">
                    <a:srgbClr val="000000">
                      <a:alpha val="43137"/>
                    </a:srgbClr>
                  </a:outerShdw>
                </a:effectLst>
              </a:rPr>
              <a:t>Completing addiction-focused patient histories and physical exams</a:t>
            </a:r>
          </a:p>
          <a:p>
            <a:r>
              <a:rPr lang="en-US" sz="2400" b="1" dirty="0">
                <a:effectLst>
                  <a:outerShdw blurRad="38100" dist="38100" dir="2700000" algn="tl">
                    <a:srgbClr val="000000">
                      <a:alpha val="43137"/>
                    </a:srgbClr>
                  </a:outerShdw>
                </a:effectLst>
              </a:rPr>
              <a:t>Determining pathophysiology, medical treatment and relapse indicators, proficiency in medical management, interview skills, patient education and oral presentations</a:t>
            </a:r>
          </a:p>
          <a:p>
            <a:endParaRPr lang="en-US" sz="2200" dirty="0"/>
          </a:p>
        </p:txBody>
      </p:sp>
    </p:spTree>
    <p:extLst>
      <p:ext uri="{BB962C8B-B14F-4D97-AF65-F5344CB8AC3E}">
        <p14:creationId xmlns:p14="http://schemas.microsoft.com/office/powerpoint/2010/main" val="154301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389300"/>
            <a:ext cx="8471139" cy="923452"/>
          </a:xfrm>
        </p:spPr>
        <p:txBody>
          <a:bodyPr/>
          <a:lstStyle/>
          <a:p>
            <a:pPr algn="ctr"/>
            <a:br>
              <a:rPr lang="en-US" dirty="0"/>
            </a:br>
            <a:r>
              <a:rPr lang="en-US" sz="3400" b="1" dirty="0">
                <a:effectLst>
                  <a:outerShdw blurRad="38100" dist="38100" dir="2700000" algn="tl">
                    <a:srgbClr val="000000">
                      <a:alpha val="43137"/>
                    </a:srgbClr>
                  </a:outerShdw>
                </a:effectLst>
              </a:rPr>
              <a:t>Medical &amp; Professional Education at HBFF</a:t>
            </a:r>
            <a:endParaRPr lang="en-US" sz="3400" b="1" dirty="0"/>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
        <p:nvSpPr>
          <p:cNvPr id="3" name="Content Placeholder 2"/>
          <p:cNvSpPr>
            <a:spLocks noGrp="1"/>
          </p:cNvSpPr>
          <p:nvPr>
            <p:ph idx="1"/>
          </p:nvPr>
        </p:nvSpPr>
        <p:spPr>
          <a:xfrm>
            <a:off x="181155" y="1520982"/>
            <a:ext cx="8827043" cy="4655981"/>
          </a:xfrm>
        </p:spPr>
        <p:txBody>
          <a:bodyPr/>
          <a:lstStyle/>
          <a:p>
            <a:r>
              <a:rPr lang="en-US" b="1" dirty="0">
                <a:effectLst>
                  <a:outerShdw blurRad="38100" dist="38100" dir="2700000" algn="tl">
                    <a:srgbClr val="000000">
                      <a:alpha val="43137"/>
                    </a:srgbClr>
                  </a:outerShdw>
                </a:effectLst>
              </a:rPr>
              <a:t>Focus Groups For 2026 And Beyond:</a:t>
            </a:r>
          </a:p>
          <a:p>
            <a:pPr lvl="1"/>
            <a:r>
              <a:rPr lang="en-US" sz="2000" b="1" dirty="0">
                <a:effectLst>
                  <a:outerShdw blurRad="38100" dist="38100" dir="2700000" algn="tl">
                    <a:srgbClr val="000000">
                      <a:alpha val="43137"/>
                    </a:srgbClr>
                  </a:outerShdw>
                </a:effectLst>
              </a:rPr>
              <a:t>Medical Students</a:t>
            </a:r>
          </a:p>
          <a:p>
            <a:pPr lvl="1"/>
            <a:r>
              <a:rPr lang="en-US" sz="2000" b="1" dirty="0">
                <a:effectLst>
                  <a:outerShdw blurRad="38100" dist="38100" dir="2700000" algn="tl">
                    <a:srgbClr val="000000">
                      <a:alpha val="43137"/>
                    </a:srgbClr>
                  </a:outerShdw>
                </a:effectLst>
              </a:rPr>
              <a:t>Medical Education Partnerships (Individual School Groups – UNECOM, UNTHSC-TCOM, TTUHSC, UNSOM, Stanford Medicine, Mayo Clinic ASOM, Western University of Health Sciences COMP,  Touro COM California, PCOM, SLU SOM, Rush Medical, UTCOP, etc)</a:t>
            </a:r>
          </a:p>
          <a:p>
            <a:pPr lvl="1"/>
            <a:r>
              <a:rPr lang="en-US" sz="2000" b="1" dirty="0">
                <a:effectLst>
                  <a:outerShdw blurRad="38100" dist="38100" dir="2700000" algn="tl">
                    <a:srgbClr val="000000">
                      <a:alpha val="43137"/>
                    </a:srgbClr>
                  </a:outerShdw>
                </a:effectLst>
              </a:rPr>
              <a:t>Doctors</a:t>
            </a:r>
          </a:p>
          <a:p>
            <a:pPr lvl="1"/>
            <a:r>
              <a:rPr lang="en-US" sz="2000" b="1" dirty="0">
                <a:effectLst>
                  <a:outerShdw blurRad="38100" dist="38100" dir="2700000" algn="tl">
                    <a:srgbClr val="000000">
                      <a:alpha val="43137"/>
                    </a:srgbClr>
                  </a:outerShdw>
                </a:effectLst>
              </a:rPr>
              <a:t>Nurses, Nurse Practitioners &amp; Physician Assistants</a:t>
            </a:r>
          </a:p>
          <a:p>
            <a:pPr lvl="1"/>
            <a:r>
              <a:rPr lang="en-US" sz="2000" b="1" dirty="0">
                <a:effectLst>
                  <a:outerShdw blurRad="38100" dist="38100" dir="2700000" algn="tl">
                    <a:srgbClr val="000000">
                      <a:alpha val="43137"/>
                    </a:srgbClr>
                  </a:outerShdw>
                </a:effectLst>
              </a:rPr>
              <a:t>Pharmacists</a:t>
            </a:r>
          </a:p>
          <a:p>
            <a:pPr lvl="1"/>
            <a:r>
              <a:rPr lang="en-US" sz="2000" b="1" dirty="0">
                <a:effectLst>
                  <a:outerShdw blurRad="38100" dist="38100" dir="2700000" algn="tl">
                    <a:srgbClr val="000000">
                      <a:alpha val="43137"/>
                    </a:srgbClr>
                  </a:outerShdw>
                </a:effectLst>
              </a:rPr>
              <a:t>Public Health</a:t>
            </a:r>
          </a:p>
          <a:p>
            <a:pPr lvl="1"/>
            <a:r>
              <a:rPr lang="en-US" sz="2000" b="1" dirty="0">
                <a:effectLst>
                  <a:outerShdw blurRad="38100" dist="38100" dir="2700000" algn="tl">
                    <a:srgbClr val="000000">
                      <a:alpha val="43137"/>
                    </a:srgbClr>
                  </a:outerShdw>
                </a:effectLst>
              </a:rPr>
              <a:t>Social Workers</a:t>
            </a:r>
          </a:p>
          <a:p>
            <a:pPr lvl="1"/>
            <a:r>
              <a:rPr lang="en-US" sz="2000" b="1" dirty="0">
                <a:effectLst>
                  <a:outerShdw blurRad="38100" dist="38100" dir="2700000" algn="tl">
                    <a:srgbClr val="000000">
                      <a:alpha val="43137"/>
                    </a:srgbClr>
                  </a:outerShdw>
                </a:effectLst>
              </a:rPr>
              <a:t>Corrections Officers</a:t>
            </a:r>
          </a:p>
          <a:p>
            <a:pPr lvl="1"/>
            <a:r>
              <a:rPr lang="en-US" sz="2000" b="1" dirty="0">
                <a:effectLst>
                  <a:outerShdw blurRad="38100" dist="38100" dir="2700000" algn="tl">
                    <a:srgbClr val="000000">
                      <a:alpha val="43137"/>
                    </a:srgbClr>
                  </a:outerShdw>
                </a:effectLst>
              </a:rPr>
              <a:t>Family Law Lawyers &amp; Judges</a:t>
            </a:r>
          </a:p>
          <a:p>
            <a:pPr lvl="1"/>
            <a:r>
              <a:rPr lang="en-US" sz="2000" b="1" dirty="0">
                <a:effectLst>
                  <a:outerShdw blurRad="38100" dist="38100" dir="2700000" algn="tl">
                    <a:srgbClr val="000000">
                      <a:alpha val="43137"/>
                    </a:srgbClr>
                  </a:outerShdw>
                </a:effectLst>
              </a:rPr>
              <a:t>And More…</a:t>
            </a:r>
          </a:p>
        </p:txBody>
      </p:sp>
    </p:spTree>
    <p:extLst>
      <p:ext uri="{BB962C8B-B14F-4D97-AF65-F5344CB8AC3E}">
        <p14:creationId xmlns:p14="http://schemas.microsoft.com/office/powerpoint/2010/main" val="1142926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617674"/>
            <a:ext cx="8471139" cy="880201"/>
          </a:xfrm>
        </p:spPr>
        <p:txBody>
          <a:bodyPr/>
          <a:lstStyle/>
          <a:p>
            <a:pPr algn="ctr"/>
            <a:br>
              <a:rPr lang="en-US" dirty="0"/>
            </a:br>
            <a:r>
              <a:rPr lang="en-US" sz="3600" b="1" dirty="0">
                <a:effectLst>
                  <a:outerShdw blurRad="38100" dist="38100" dir="2700000" algn="tl">
                    <a:srgbClr val="000000">
                      <a:alpha val="43137"/>
                    </a:srgbClr>
                  </a:outerShdw>
                </a:effectLst>
              </a:rPr>
              <a:t>Summary</a:t>
            </a:r>
            <a:endParaRPr lang="en-US" sz="3400" b="1" dirty="0"/>
          </a:p>
        </p:txBody>
      </p:sp>
      <p:sp>
        <p:nvSpPr>
          <p:cNvPr id="4" name="Footer Placeholder 3"/>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
        <p:nvSpPr>
          <p:cNvPr id="3" name="Content Placeholder 2"/>
          <p:cNvSpPr>
            <a:spLocks noGrp="1"/>
          </p:cNvSpPr>
          <p:nvPr>
            <p:ph idx="1"/>
          </p:nvPr>
        </p:nvSpPr>
        <p:spPr>
          <a:xfrm>
            <a:off x="628650" y="2027207"/>
            <a:ext cx="7886700" cy="4149755"/>
          </a:xfrm>
        </p:spPr>
        <p:txBody>
          <a:bodyPr/>
          <a:lstStyle/>
          <a:p>
            <a:r>
              <a:rPr lang="en-US" sz="3000" b="1" dirty="0">
                <a:effectLst>
                  <a:outerShdw blurRad="38100" dist="38100" dir="2700000" algn="tl">
                    <a:srgbClr val="000000">
                      <a:alpha val="43137"/>
                    </a:srgbClr>
                  </a:outerShdw>
                </a:effectLst>
              </a:rPr>
              <a:t>Addiction education is a must in all settings</a:t>
            </a:r>
          </a:p>
          <a:p>
            <a:endParaRPr lang="en-US" sz="3000" b="1" dirty="0">
              <a:effectLst>
                <a:outerShdw blurRad="38100" dist="38100" dir="2700000" algn="tl">
                  <a:srgbClr val="000000">
                    <a:alpha val="43137"/>
                  </a:srgbClr>
                </a:outerShdw>
              </a:effectLst>
            </a:endParaRPr>
          </a:p>
          <a:p>
            <a:r>
              <a:rPr lang="en-US" sz="3000" b="1" dirty="0">
                <a:effectLst>
                  <a:outerShdw blurRad="38100" dist="38100" dir="2700000" algn="tl">
                    <a:srgbClr val="000000">
                      <a:alpha val="43137"/>
                    </a:srgbClr>
                  </a:outerShdw>
                </a:effectLst>
              </a:rPr>
              <a:t>Now is the time for action</a:t>
            </a:r>
          </a:p>
          <a:p>
            <a:endParaRPr lang="en-US" sz="3000" b="1" dirty="0">
              <a:effectLst>
                <a:outerShdw blurRad="38100" dist="38100" dir="2700000" algn="tl">
                  <a:srgbClr val="000000">
                    <a:alpha val="43137"/>
                  </a:srgbClr>
                </a:outerShdw>
              </a:effectLst>
            </a:endParaRPr>
          </a:p>
          <a:p>
            <a:r>
              <a:rPr lang="en-US" sz="3000" b="1" dirty="0">
                <a:effectLst>
                  <a:outerShdw blurRad="38100" dist="38100" dir="2700000" algn="tl">
                    <a:srgbClr val="000000">
                      <a:alpha val="43137"/>
                    </a:srgbClr>
                  </a:outerShdw>
                </a:effectLst>
              </a:rPr>
              <a:t>If we don’t take matters into our own hands, no one will</a:t>
            </a:r>
          </a:p>
        </p:txBody>
      </p:sp>
    </p:spTree>
    <p:extLst>
      <p:ext uri="{BB962C8B-B14F-4D97-AF65-F5344CB8AC3E}">
        <p14:creationId xmlns:p14="http://schemas.microsoft.com/office/powerpoint/2010/main" val="3951720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B5EC5-C3AA-5ACF-B520-667F87514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572A2-6ED8-D82D-DB8F-8378F3637706}"/>
              </a:ext>
            </a:extLst>
          </p:cNvPr>
          <p:cNvSpPr>
            <a:spLocks noGrp="1"/>
          </p:cNvSpPr>
          <p:nvPr>
            <p:ph type="title"/>
          </p:nvPr>
        </p:nvSpPr>
        <p:spPr>
          <a:xfrm>
            <a:off x="345057" y="253498"/>
            <a:ext cx="8471139" cy="914399"/>
          </a:xfrm>
        </p:spPr>
        <p:txBody>
          <a:bodyPr/>
          <a:lstStyle/>
          <a:p>
            <a:pPr algn="ctr"/>
            <a:br>
              <a:rPr lang="en-US" dirty="0"/>
            </a:br>
            <a:r>
              <a:rPr lang="en-US" sz="3600" b="1" dirty="0">
                <a:effectLst>
                  <a:outerShdw blurRad="38100" dist="38100" dir="2700000" algn="tl">
                    <a:srgbClr val="000000">
                      <a:alpha val="43137"/>
                    </a:srgbClr>
                  </a:outerShdw>
                </a:effectLst>
              </a:rPr>
              <a:t>Finding Hope and Healing in Recovery</a:t>
            </a:r>
            <a:endParaRPr lang="en-US" sz="3400" b="1" dirty="0"/>
          </a:p>
        </p:txBody>
      </p:sp>
      <p:sp>
        <p:nvSpPr>
          <p:cNvPr id="4" name="Footer Placeholder 3">
            <a:extLst>
              <a:ext uri="{FF2B5EF4-FFF2-40B4-BE49-F238E27FC236}">
                <a16:creationId xmlns:a16="http://schemas.microsoft.com/office/drawing/2014/main" id="{E4C41B6B-843B-7A81-62EB-DE64FF36DDB3}"/>
              </a:ext>
            </a:extLst>
          </p:cNvPr>
          <p:cNvSpPr>
            <a:spLocks noGrp="1"/>
          </p:cNvSpPr>
          <p:nvPr>
            <p:ph type="ftr" sz="quarter" idx="11"/>
          </p:nvPr>
        </p:nvSpPr>
        <p:spPr>
          <a:xfrm>
            <a:off x="3124199" y="6416675"/>
            <a:ext cx="3334265" cy="365125"/>
          </a:xfrm>
        </p:spPr>
        <p:txBody>
          <a:bodyPr/>
          <a:lstStyle/>
          <a:p>
            <a:r>
              <a:rPr lang="en-US" sz="1200" dirty="0">
                <a:solidFill>
                  <a:schemeClr val="bg1"/>
                </a:solidFill>
              </a:rPr>
              <a:t>© 2009-2026 Hazelden Betty Ford Foundation</a:t>
            </a:r>
            <a:endParaRPr lang="en-US" dirty="0"/>
          </a:p>
        </p:txBody>
      </p:sp>
      <p:sp>
        <p:nvSpPr>
          <p:cNvPr id="3" name="Content Placeholder 2">
            <a:extLst>
              <a:ext uri="{FF2B5EF4-FFF2-40B4-BE49-F238E27FC236}">
                <a16:creationId xmlns:a16="http://schemas.microsoft.com/office/drawing/2014/main" id="{D49A83DC-52AC-97A5-0F16-B28052A7ABD6}"/>
              </a:ext>
            </a:extLst>
          </p:cNvPr>
          <p:cNvSpPr>
            <a:spLocks noGrp="1"/>
          </p:cNvSpPr>
          <p:nvPr>
            <p:ph idx="1"/>
          </p:nvPr>
        </p:nvSpPr>
        <p:spPr>
          <a:xfrm>
            <a:off x="628650" y="1484768"/>
            <a:ext cx="7886700" cy="4692195"/>
          </a:xfrm>
        </p:spPr>
        <p:txBody>
          <a:bodyPr/>
          <a:lstStyle/>
          <a:p>
            <a:r>
              <a:rPr lang="en-US" sz="2200" b="1" dirty="0">
                <a:effectLst>
                  <a:outerShdw blurRad="38100" dist="38100" dir="2700000" algn="tl">
                    <a:srgbClr val="000000">
                      <a:alpha val="43137"/>
                    </a:srgbClr>
                  </a:outerShdw>
                </a:effectLst>
              </a:rPr>
              <a:t>Childhood experience with addiction in the family (later leading to Emmy Award winning collaboration with Nickelodeon News and Sesame Street)</a:t>
            </a:r>
          </a:p>
          <a:p>
            <a:r>
              <a:rPr lang="en-US" sz="2200" b="1" dirty="0">
                <a:effectLst>
                  <a:outerShdw blurRad="38100" dist="38100" dir="2700000" algn="tl">
                    <a:srgbClr val="000000">
                      <a:alpha val="43137"/>
                    </a:srgbClr>
                  </a:outerShdw>
                </a:effectLst>
              </a:rPr>
              <a:t>Evolution into addiction on Wall Street and navigating the aftermath of the 9/11 tragedy</a:t>
            </a:r>
          </a:p>
          <a:p>
            <a:r>
              <a:rPr lang="en-US" sz="2200" b="1" dirty="0">
                <a:effectLst>
                  <a:outerShdw blurRad="38100" dist="38100" dir="2700000" algn="tl">
                    <a:srgbClr val="000000">
                      <a:alpha val="43137"/>
                    </a:srgbClr>
                  </a:outerShdw>
                </a:effectLst>
              </a:rPr>
              <a:t>Recovery into career at Hazelden Betty Ford and working with the White House ONDCP, NIDA, NIAAA, SAMHSA, ASAM and ACAAM.</a:t>
            </a:r>
          </a:p>
          <a:p>
            <a:r>
              <a:rPr lang="en-US" sz="2200" b="1" dirty="0">
                <a:effectLst>
                  <a:outerShdw blurRad="38100" dist="38100" dir="2700000" algn="tl">
                    <a:srgbClr val="000000">
                      <a:alpha val="43137"/>
                    </a:srgbClr>
                  </a:outerShdw>
                </a:effectLst>
              </a:rPr>
              <a:t>Lifelong dedication to dispel misconceptions around addiction, reduce stigma, and equip others (like you) with the knowledge and compassion to make a meaningful difference in the lives of those (that includes older adults) affected by addiction.</a:t>
            </a:r>
          </a:p>
          <a:p>
            <a:endParaRPr lang="en-US" sz="2200" dirty="0"/>
          </a:p>
        </p:txBody>
      </p:sp>
    </p:spTree>
    <p:extLst>
      <p:ext uri="{BB962C8B-B14F-4D97-AF65-F5344CB8AC3E}">
        <p14:creationId xmlns:p14="http://schemas.microsoft.com/office/powerpoint/2010/main" val="269308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1705-36C9-3DF8-4720-18D91E08007C}"/>
              </a:ext>
            </a:extLst>
          </p:cNvPr>
          <p:cNvSpPr>
            <a:spLocks noGrp="1"/>
          </p:cNvSpPr>
          <p:nvPr>
            <p:ph type="title"/>
          </p:nvPr>
        </p:nvSpPr>
        <p:spPr/>
        <p:txBody>
          <a:bodyPr/>
          <a:lstStyle/>
          <a:p>
            <a:pPr algn="ctr"/>
            <a:r>
              <a:rPr lang="en-US" sz="4400" b="1" dirty="0">
                <a:effectLst>
                  <a:outerShdw blurRad="38100" dist="38100" dir="2700000" algn="tl">
                    <a:srgbClr val="000000">
                      <a:alpha val="43137"/>
                    </a:srgbClr>
                  </a:outerShdw>
                </a:effectLst>
              </a:rPr>
              <a:t>Presentation Objectives</a:t>
            </a:r>
          </a:p>
        </p:txBody>
      </p:sp>
      <p:sp>
        <p:nvSpPr>
          <p:cNvPr id="3" name="Content Placeholder 2">
            <a:extLst>
              <a:ext uri="{FF2B5EF4-FFF2-40B4-BE49-F238E27FC236}">
                <a16:creationId xmlns:a16="http://schemas.microsoft.com/office/drawing/2014/main" id="{EC22991A-36E3-659B-5D45-4E668A33F698}"/>
              </a:ext>
            </a:extLst>
          </p:cNvPr>
          <p:cNvSpPr>
            <a:spLocks noGrp="1"/>
          </p:cNvSpPr>
          <p:nvPr>
            <p:ph idx="1"/>
          </p:nvPr>
        </p:nvSpPr>
        <p:spPr>
          <a:xfrm>
            <a:off x="271604" y="1783533"/>
            <a:ext cx="8872396" cy="4345663"/>
          </a:xfrm>
        </p:spPr>
        <p:txBody>
          <a:bodyPr>
            <a:normAutofit/>
          </a:bodyPr>
          <a:lstStyle/>
          <a:p>
            <a:pPr marL="0" indent="0" fontAlgn="base">
              <a:spcBef>
                <a:spcPts val="0"/>
              </a:spcBef>
              <a:buNone/>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the conclusion of this presentation, the individual will be able to: </a:t>
            </a:r>
          </a:p>
          <a:p>
            <a:pPr marL="0" indent="0">
              <a:buNone/>
            </a:pP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1. Define addiction according to the American Society of Addiction  Medicine (ASAM) criteria and describe the characteristics that patients  with substance use disorder (SUD) display </a:t>
            </a:r>
          </a:p>
          <a:p>
            <a:r>
              <a:rPr lang="en-US" b="1" dirty="0">
                <a:effectLst>
                  <a:outerShdw blurRad="38100" dist="38100" dir="2700000" algn="tl">
                    <a:srgbClr val="000000">
                      <a:alpha val="43137"/>
                    </a:srgbClr>
                  </a:outerShdw>
                </a:effectLst>
              </a:rPr>
              <a:t>2. Identify the DSM-V criteria to diagnose substance use disorders </a:t>
            </a:r>
          </a:p>
          <a:p>
            <a:r>
              <a:rPr lang="en-US" b="1" dirty="0">
                <a:effectLst>
                  <a:outerShdw blurRad="38100" dist="38100" dir="2700000" algn="tl">
                    <a:srgbClr val="000000">
                      <a:alpha val="43137"/>
                    </a:srgbClr>
                  </a:outerShdw>
                </a:effectLst>
              </a:rPr>
              <a:t>3. Describe evidence illustrating addiction as a disease as opposed to addiction as a choice </a:t>
            </a:r>
          </a:p>
          <a:p>
            <a:r>
              <a:rPr lang="en-US" b="1" dirty="0">
                <a:effectLst>
                  <a:outerShdw blurRad="38100" dist="38100" dir="2700000" algn="tl">
                    <a:srgbClr val="000000">
                      <a:alpha val="43137"/>
                    </a:srgbClr>
                  </a:outerShdw>
                </a:effectLst>
              </a:rPr>
              <a:t>4. List ways in which professional education on addiction is improving </a:t>
            </a:r>
          </a:p>
          <a:p>
            <a:r>
              <a:rPr lang="en-US" b="1" dirty="0">
                <a:effectLst>
                  <a:outerShdw blurRad="38100" dist="38100" dir="2700000" algn="tl">
                    <a:srgbClr val="000000">
                      <a:alpha val="43137"/>
                    </a:srgbClr>
                  </a:outerShdw>
                </a:effectLst>
              </a:rPr>
              <a:t>5. Explain the importance of screening patients for SUD, in addition to identifying national and local resources to assist patients with SUD</a:t>
            </a:r>
          </a:p>
          <a:p>
            <a:endParaRPr lang="en-US" dirty="0"/>
          </a:p>
        </p:txBody>
      </p:sp>
      <p:sp>
        <p:nvSpPr>
          <p:cNvPr id="4" name="Footer Placeholder 3">
            <a:extLst>
              <a:ext uri="{FF2B5EF4-FFF2-40B4-BE49-F238E27FC236}">
                <a16:creationId xmlns:a16="http://schemas.microsoft.com/office/drawing/2014/main" id="{E37EF10F-9F36-434A-F8F8-D65DBE889E8C}"/>
              </a:ext>
            </a:extLst>
          </p:cNvPr>
          <p:cNvSpPr>
            <a:spLocks noGrp="1"/>
          </p:cNvSpPr>
          <p:nvPr>
            <p:ph type="ftr" sz="quarter" idx="11"/>
          </p:nvPr>
        </p:nvSpPr>
        <p:spPr>
          <a:xfrm>
            <a:off x="3124200" y="6416675"/>
            <a:ext cx="3303760" cy="365125"/>
          </a:xfrm>
        </p:spPr>
        <p:txBody>
          <a:bodyPr/>
          <a:lstStyle/>
          <a:p>
            <a:r>
              <a:rPr lang="en-US" sz="1200" dirty="0">
                <a:solidFill>
                  <a:schemeClr val="bg1"/>
                </a:solidFill>
              </a:rPr>
              <a:t>© 2009-2026 Hazelden Betty Ford Foundation</a:t>
            </a:r>
          </a:p>
        </p:txBody>
      </p:sp>
    </p:spTree>
    <p:extLst>
      <p:ext uri="{BB962C8B-B14F-4D97-AF65-F5344CB8AC3E}">
        <p14:creationId xmlns:p14="http://schemas.microsoft.com/office/powerpoint/2010/main" val="6944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282222"/>
            <a:ext cx="9397497" cy="1546578"/>
          </a:xfrm>
        </p:spPr>
        <p:txBody>
          <a:bodyPr>
            <a:noAutofit/>
          </a:bodyPr>
          <a:lstStyle/>
          <a:p>
            <a:pPr algn="ctr"/>
            <a:r>
              <a:rPr lang="en-US" b="1" dirty="0">
                <a:effectLst>
                  <a:outerShdw blurRad="38100" dist="38100" dir="2700000" algn="tl">
                    <a:srgbClr val="000000">
                      <a:alpha val="43137"/>
                    </a:srgbClr>
                  </a:outerShdw>
                </a:effectLst>
              </a:rPr>
              <a:t>ADVANCEMENTS IN EDUCATION ON ADDICTION:FINDING HOPE AND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HEALING IN RECOVERY</a:t>
            </a:r>
          </a:p>
        </p:txBody>
      </p:sp>
      <p:sp>
        <p:nvSpPr>
          <p:cNvPr id="3" name="Content Placeholder 2"/>
          <p:cNvSpPr>
            <a:spLocks noGrp="1"/>
          </p:cNvSpPr>
          <p:nvPr>
            <p:ph idx="1"/>
          </p:nvPr>
        </p:nvSpPr>
        <p:spPr>
          <a:xfrm>
            <a:off x="241541" y="1975555"/>
            <a:ext cx="9307902" cy="4201407"/>
          </a:xfrm>
        </p:spPr>
        <p:txBody>
          <a:bodyPr>
            <a:normAutofit/>
          </a:bodyPr>
          <a:lstStyle/>
          <a:p>
            <a:pPr marL="137160" indent="0">
              <a:buNone/>
            </a:pPr>
            <a:r>
              <a:rPr lang="en-US" sz="2400" b="1" dirty="0">
                <a:effectLst>
                  <a:outerShdw blurRad="38100" dist="38100" dir="2700000" algn="tl">
                    <a:srgbClr val="000000">
                      <a:alpha val="43137"/>
                    </a:srgbClr>
                  </a:outerShdw>
                </a:effectLst>
              </a:rPr>
              <a:t>-Questions?</a:t>
            </a:r>
          </a:p>
          <a:p>
            <a:pPr marL="137160" indent="0">
              <a:buNone/>
            </a:pPr>
            <a:endParaRPr lang="en-US" sz="2400" b="1" dirty="0">
              <a:effectLst>
                <a:outerShdw blurRad="38100" dist="38100" dir="2700000" algn="tl">
                  <a:srgbClr val="000000">
                    <a:alpha val="43137"/>
                  </a:srgbClr>
                </a:outerShdw>
              </a:effectLst>
            </a:endParaRPr>
          </a:p>
          <a:p>
            <a:pPr marL="137160" indent="0">
              <a:buNone/>
            </a:pPr>
            <a:r>
              <a:rPr lang="en-US" sz="2400" b="1" dirty="0">
                <a:effectLst>
                  <a:outerShdw blurRad="38100" dist="38100" dir="2700000" algn="tl">
                    <a:srgbClr val="000000">
                      <a:alpha val="43137"/>
                    </a:srgbClr>
                  </a:outerShdw>
                </a:effectLst>
              </a:rPr>
              <a:t>-Comments?</a:t>
            </a:r>
          </a:p>
          <a:p>
            <a:pPr marL="137160" indent="0">
              <a:buNone/>
            </a:pPr>
            <a:endParaRPr lang="en-US" sz="2400" b="1" dirty="0">
              <a:effectLst>
                <a:outerShdw blurRad="38100" dist="38100" dir="2700000" algn="tl">
                  <a:srgbClr val="000000">
                    <a:alpha val="43137"/>
                  </a:srgbClr>
                </a:outerShdw>
              </a:effectLst>
            </a:endParaRPr>
          </a:p>
          <a:p>
            <a:pPr marL="137160" indent="0">
              <a:buNone/>
            </a:pPr>
            <a:r>
              <a:rPr lang="en-US" sz="2400" b="1" dirty="0">
                <a:effectLst>
                  <a:outerShdw blurRad="38100" dist="38100" dir="2700000" algn="tl">
                    <a:srgbClr val="000000">
                      <a:alpha val="43137"/>
                    </a:srgbClr>
                  </a:outerShdw>
                </a:effectLst>
              </a:rPr>
              <a:t>-Thank you so much for your support!</a:t>
            </a:r>
          </a:p>
          <a:p>
            <a:pPr marL="137160" indent="0">
              <a:buNone/>
            </a:pPr>
            <a:endParaRPr lang="en-US" sz="2400" b="1" dirty="0">
              <a:effectLst>
                <a:outerShdw blurRad="38100" dist="38100" dir="2700000" algn="tl">
                  <a:srgbClr val="000000">
                    <a:alpha val="43137"/>
                  </a:srgbClr>
                </a:outerShdw>
              </a:effectLst>
            </a:endParaRPr>
          </a:p>
          <a:p>
            <a:pPr marL="137160" indent="0">
              <a:buNone/>
            </a:pPr>
            <a:r>
              <a:rPr lang="en-US" sz="2400" b="1" dirty="0">
                <a:effectLst>
                  <a:outerShdw blurRad="38100" dist="38100" dir="2700000" algn="tl">
                    <a:srgbClr val="000000">
                      <a:alpha val="43137"/>
                    </a:srgbClr>
                  </a:outerShdw>
                </a:effectLst>
              </a:rPr>
              <a:t>-For more information, please contact: Joseph Skrajewski </a:t>
            </a:r>
          </a:p>
          <a:p>
            <a:pPr marL="137160" indent="0">
              <a:buNone/>
            </a:pPr>
            <a:r>
              <a:rPr lang="en-US" sz="2400" b="1" dirty="0">
                <a:effectLst>
                  <a:outerShdw blurRad="38100" dist="38100" dir="2700000" algn="tl">
                    <a:srgbClr val="000000">
                      <a:alpha val="43137"/>
                    </a:srgbClr>
                  </a:outerShdw>
                </a:effectLst>
              </a:rPr>
              <a:t>at 760-773-4375 or jskrajewski@hazeldenbettyford.org</a:t>
            </a:r>
          </a:p>
        </p:txBody>
      </p:sp>
      <p:sp>
        <p:nvSpPr>
          <p:cNvPr id="4" name="Footer Placeholder 3"/>
          <p:cNvSpPr>
            <a:spLocks noGrp="1"/>
          </p:cNvSpPr>
          <p:nvPr>
            <p:ph type="ftr" sz="quarter" idx="11"/>
          </p:nvPr>
        </p:nvSpPr>
        <p:spPr>
          <a:xfrm>
            <a:off x="3124199" y="6416675"/>
            <a:ext cx="3299179" cy="365125"/>
          </a:xfrm>
        </p:spPr>
        <p:txBody>
          <a:bodyPr/>
          <a:lstStyle/>
          <a:p>
            <a:pPr algn="ctr"/>
            <a:r>
              <a:rPr lang="en-US" sz="1200" dirty="0">
                <a:solidFill>
                  <a:schemeClr val="bg1"/>
                </a:solidFill>
              </a:rPr>
              <a:t>© 2009-2026 Hazelden Betty Ford Foundation</a:t>
            </a:r>
          </a:p>
          <a:p>
            <a:pPr algn="ctr"/>
            <a:endParaRPr lang="en-US" dirty="0">
              <a:solidFill>
                <a:schemeClr val="tx1"/>
              </a:solidFill>
            </a:endParaRPr>
          </a:p>
        </p:txBody>
      </p:sp>
    </p:spTree>
    <p:extLst>
      <p:ext uri="{BB962C8B-B14F-4D97-AF65-F5344CB8AC3E}">
        <p14:creationId xmlns:p14="http://schemas.microsoft.com/office/powerpoint/2010/main" val="511343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8B9F-F140-38F7-3C64-ACE7D740BE41}"/>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References</a:t>
            </a:r>
          </a:p>
        </p:txBody>
      </p:sp>
      <p:sp>
        <p:nvSpPr>
          <p:cNvPr id="4" name="TextBox 3">
            <a:extLst>
              <a:ext uri="{FF2B5EF4-FFF2-40B4-BE49-F238E27FC236}">
                <a16:creationId xmlns:a16="http://schemas.microsoft.com/office/drawing/2014/main" id="{2FFEB166-8AB3-BF0E-730C-1E1175E9613C}"/>
              </a:ext>
            </a:extLst>
          </p:cNvPr>
          <p:cNvSpPr txBox="1"/>
          <p:nvPr/>
        </p:nvSpPr>
        <p:spPr>
          <a:xfrm>
            <a:off x="434566" y="1774479"/>
            <a:ext cx="8234478" cy="4616648"/>
          </a:xfrm>
          <a:prstGeom prst="rect">
            <a:avLst/>
          </a:prstGeom>
          <a:noFill/>
        </p:spPr>
        <p:txBody>
          <a:bodyPr wrap="square" rtlCol="0">
            <a:spAutoFit/>
          </a:bodyPr>
          <a:lstStyle/>
          <a:p>
            <a:pPr marL="214313" indent="-214313">
              <a:buFont typeface="Arial" panose="020B0604020202020204" pitchFamily="34" charset="0"/>
              <a:buChar char="•"/>
            </a:pPr>
            <a:r>
              <a:rPr lang="en-US" sz="1300" dirty="0">
                <a:solidFill>
                  <a:schemeClr val="bg1"/>
                </a:solidFill>
                <a:ea typeface="+mn-lt"/>
                <a:cs typeface="+mn-lt"/>
              </a:rPr>
              <a:t>Brown, R. L., Batty, E., </a:t>
            </a:r>
            <a:r>
              <a:rPr lang="en-US" sz="1300" dirty="0" err="1">
                <a:solidFill>
                  <a:schemeClr val="bg1"/>
                </a:solidFill>
                <a:ea typeface="+mn-lt"/>
                <a:cs typeface="+mn-lt"/>
              </a:rPr>
              <a:t>Lofwall</a:t>
            </a:r>
            <a:r>
              <a:rPr lang="en-US" sz="1300" dirty="0">
                <a:solidFill>
                  <a:schemeClr val="bg1"/>
                </a:solidFill>
                <a:ea typeface="+mn-lt"/>
                <a:cs typeface="+mn-lt"/>
              </a:rPr>
              <a:t>, M., </a:t>
            </a:r>
            <a:r>
              <a:rPr lang="en-US" sz="1300" dirty="0" err="1">
                <a:solidFill>
                  <a:schemeClr val="bg1"/>
                </a:solidFill>
                <a:ea typeface="+mn-lt"/>
                <a:cs typeface="+mn-lt"/>
              </a:rPr>
              <a:t>Kiviniemi</a:t>
            </a:r>
            <a:r>
              <a:rPr lang="en-US" sz="1300" dirty="0">
                <a:solidFill>
                  <a:schemeClr val="bg1"/>
                </a:solidFill>
                <a:ea typeface="+mn-lt"/>
                <a:cs typeface="+mn-lt"/>
              </a:rPr>
              <a:t>, M., &amp; </a:t>
            </a:r>
            <a:r>
              <a:rPr lang="en-US" sz="1300" dirty="0" err="1">
                <a:solidFill>
                  <a:schemeClr val="bg1"/>
                </a:solidFill>
                <a:ea typeface="+mn-lt"/>
                <a:cs typeface="+mn-lt"/>
              </a:rPr>
              <a:t>Kizewski</a:t>
            </a:r>
            <a:r>
              <a:rPr lang="en-US" sz="1300" dirty="0">
                <a:solidFill>
                  <a:schemeClr val="bg1"/>
                </a:solidFill>
                <a:ea typeface="+mn-lt"/>
                <a:cs typeface="+mn-lt"/>
              </a:rPr>
              <a:t>, A. (2023). Opioid use-related stigma and health care decision-making. Psychology of Addictive Behaviors, 37(2), 222–227. </a:t>
            </a:r>
            <a:r>
              <a:rPr lang="en-US" sz="1300" dirty="0">
                <a:solidFill>
                  <a:schemeClr val="bg1"/>
                </a:solidFill>
                <a:ea typeface="+mn-lt"/>
                <a:cs typeface="+mn-lt"/>
                <a:hlinkClick r:id="rId2">
                  <a:extLst>
                    <a:ext uri="{A12FA001-AC4F-418D-AE19-62706E023703}">
                      <ahyp:hlinkClr xmlns:ahyp="http://schemas.microsoft.com/office/drawing/2018/hyperlinkcolor" val="tx"/>
                    </a:ext>
                  </a:extLst>
                </a:hlinkClick>
              </a:rPr>
              <a:t>https://doi.org/10.1037/adb0000830</a:t>
            </a:r>
            <a:r>
              <a:rPr lang="en-US" sz="1300" dirty="0">
                <a:solidFill>
                  <a:schemeClr val="bg1"/>
                </a:solidFill>
                <a:ea typeface="+mn-lt"/>
                <a:cs typeface="+mn-lt"/>
              </a:rPr>
              <a:t> </a:t>
            </a:r>
          </a:p>
          <a:p>
            <a:pPr marL="214313" indent="-214313">
              <a:buFont typeface="Arial" panose="020B0604020202020204" pitchFamily="34" charset="0"/>
              <a:buChar char="•"/>
            </a:pPr>
            <a:r>
              <a:rPr lang="en-US" sz="1300" dirty="0" err="1">
                <a:solidFill>
                  <a:schemeClr val="bg1"/>
                </a:solidFill>
                <a:ea typeface="+mn-lt"/>
                <a:cs typeface="+mn-lt"/>
              </a:rPr>
              <a:t>Chappel</a:t>
            </a:r>
            <a:r>
              <a:rPr lang="en-US" sz="1300" dirty="0">
                <a:solidFill>
                  <a:schemeClr val="bg1"/>
                </a:solidFill>
                <a:ea typeface="+mn-lt"/>
                <a:cs typeface="+mn-lt"/>
              </a:rPr>
              <a:t>, J., Veach, T., Krug, R., 1985. The substance abuse attitude survey: an instrument for measuring attitudes. J. Stud. Alcohol 46 (1), 48–52. </a:t>
            </a:r>
            <a:endParaRPr lang="en-US" sz="1300" dirty="0">
              <a:solidFill>
                <a:schemeClr val="bg1"/>
              </a:solidFill>
            </a:endParaRPr>
          </a:p>
          <a:p>
            <a:pPr marL="214313" indent="-214313">
              <a:buFont typeface="Arial" panose="020B0604020202020204" pitchFamily="34" charset="0"/>
              <a:buChar char="•"/>
            </a:pPr>
            <a:r>
              <a:rPr lang="en-US" sz="1300" dirty="0">
                <a:solidFill>
                  <a:schemeClr val="bg1"/>
                </a:solidFill>
                <a:ea typeface="+mn-lt"/>
                <a:cs typeface="+mn-lt"/>
              </a:rPr>
              <a:t>Jones, C. M., Noonan, R. K., &amp; Compton, W. M. (2020). Prevalence and correlates of ever having a substance use problem and substance use recovery status among adults in the United States, 2018. Drug and alcohol dependence, 214, 108169. </a:t>
            </a:r>
            <a:endParaRPr lang="en-US" sz="1300" dirty="0">
              <a:solidFill>
                <a:schemeClr val="bg1"/>
              </a:solidFill>
            </a:endParaRPr>
          </a:p>
          <a:p>
            <a:pPr marL="214313" indent="-214313">
              <a:buFont typeface="Arial" panose="020B0604020202020204" pitchFamily="34" charset="0"/>
              <a:buChar char="•"/>
            </a:pPr>
            <a:r>
              <a:rPr lang="en-US" sz="1300" dirty="0" err="1">
                <a:solidFill>
                  <a:schemeClr val="bg1"/>
                </a:solidFill>
                <a:ea typeface="+mn-lt"/>
                <a:cs typeface="+mn-lt"/>
              </a:rPr>
              <a:t>Krendl</a:t>
            </a:r>
            <a:r>
              <a:rPr lang="en-US" sz="1300" dirty="0">
                <a:solidFill>
                  <a:schemeClr val="bg1"/>
                </a:solidFill>
                <a:ea typeface="+mn-lt"/>
                <a:cs typeface="+mn-lt"/>
              </a:rPr>
              <a:t>, A. C., &amp; Perry, B. L. (2022). Addiction onset and offset characteristics and public stigma toward people with common substance dependencies: A large national survey experiment. Drug &amp; Alcohol Dependence, 237, N.PAG. </a:t>
            </a:r>
            <a:r>
              <a:rPr lang="en-US" sz="1300" dirty="0">
                <a:solidFill>
                  <a:schemeClr val="bg1"/>
                </a:solidFill>
                <a:ea typeface="+mn-lt"/>
                <a:cs typeface="+mn-lt"/>
                <a:hlinkClick r:id="rId3">
                  <a:extLst>
                    <a:ext uri="{A12FA001-AC4F-418D-AE19-62706E023703}">
                      <ahyp:hlinkClr xmlns:ahyp="http://schemas.microsoft.com/office/drawing/2018/hyperlinkcolor" val="tx"/>
                    </a:ext>
                  </a:extLst>
                </a:hlinkClick>
              </a:rPr>
              <a:t>https://doi.org/10.1016/j.drugalcdep.2022.109503</a:t>
            </a:r>
            <a:r>
              <a:rPr lang="en-US" sz="1300" dirty="0">
                <a:solidFill>
                  <a:schemeClr val="bg1"/>
                </a:solidFill>
                <a:ea typeface="+mn-lt"/>
                <a:cs typeface="+mn-lt"/>
              </a:rPr>
              <a:t> </a:t>
            </a:r>
            <a:endParaRPr lang="en-US" sz="1300" dirty="0">
              <a:solidFill>
                <a:schemeClr val="bg1"/>
              </a:solidFill>
            </a:endParaRPr>
          </a:p>
          <a:p>
            <a:pPr marL="214313" indent="-214313">
              <a:buFont typeface="Arial" panose="020B0604020202020204" pitchFamily="34" charset="0"/>
              <a:buChar char="•"/>
            </a:pPr>
            <a:r>
              <a:rPr lang="en-US" sz="1300" dirty="0">
                <a:solidFill>
                  <a:schemeClr val="bg1"/>
                </a:solidFill>
                <a:ea typeface="+mn-lt"/>
                <a:cs typeface="+mn-lt"/>
              </a:rPr>
              <a:t>Lin, C., Cousins, S. J., Zhu, Y., </a:t>
            </a:r>
            <a:r>
              <a:rPr lang="en-US" sz="1300" dirty="0" err="1">
                <a:solidFill>
                  <a:schemeClr val="bg1"/>
                </a:solidFill>
                <a:ea typeface="+mn-lt"/>
                <a:cs typeface="+mn-lt"/>
              </a:rPr>
              <a:t>Clingan</a:t>
            </a:r>
            <a:r>
              <a:rPr lang="en-US" sz="1300" dirty="0">
                <a:solidFill>
                  <a:schemeClr val="bg1"/>
                </a:solidFill>
                <a:ea typeface="+mn-lt"/>
                <a:cs typeface="+mn-lt"/>
              </a:rPr>
              <a:t>, S. E., Mooney, L. J., Kan, E., Wu, F., &amp; </a:t>
            </a:r>
            <a:r>
              <a:rPr lang="en-US" sz="1300" dirty="0" err="1">
                <a:solidFill>
                  <a:schemeClr val="bg1"/>
                </a:solidFill>
                <a:ea typeface="+mn-lt"/>
                <a:cs typeface="+mn-lt"/>
              </a:rPr>
              <a:t>Hser</a:t>
            </a:r>
            <a:r>
              <a:rPr lang="en-US" sz="1300" dirty="0">
                <a:solidFill>
                  <a:schemeClr val="bg1"/>
                </a:solidFill>
                <a:ea typeface="+mn-lt"/>
                <a:cs typeface="+mn-lt"/>
              </a:rPr>
              <a:t>, Y.-I. (2024). A scoping review of social determinants of health’s impact on substance use disorders over the life course. Journal of Substance Use &amp; Addiction Treatment, 166, N.PAG. </a:t>
            </a:r>
            <a:r>
              <a:rPr lang="en-US" sz="1300" dirty="0">
                <a:solidFill>
                  <a:schemeClr val="bg1"/>
                </a:solidFill>
                <a:ea typeface="+mn-lt"/>
                <a:cs typeface="+mn-lt"/>
                <a:hlinkClick r:id="rId4">
                  <a:extLst>
                    <a:ext uri="{A12FA001-AC4F-418D-AE19-62706E023703}">
                      <ahyp:hlinkClr xmlns:ahyp="http://schemas.microsoft.com/office/drawing/2018/hyperlinkcolor" val="tx"/>
                    </a:ext>
                  </a:extLst>
                </a:hlinkClick>
              </a:rPr>
              <a:t>https://doi.org/10.1016/j.josat.2024.209484</a:t>
            </a:r>
            <a:endParaRPr lang="en-US" sz="1300" dirty="0">
              <a:solidFill>
                <a:schemeClr val="bg1"/>
              </a:solidFill>
            </a:endParaRPr>
          </a:p>
          <a:p>
            <a:pPr marL="214313" indent="-214313">
              <a:buFont typeface="Arial" panose="020B0604020202020204" pitchFamily="34" charset="0"/>
              <a:buChar char="•"/>
            </a:pPr>
            <a:r>
              <a:rPr lang="en-US" sz="1300" dirty="0">
                <a:solidFill>
                  <a:schemeClr val="bg1"/>
                </a:solidFill>
                <a:ea typeface="+mn-lt"/>
                <a:cs typeface="+mn-lt"/>
              </a:rPr>
              <a:t>McNeely, J., Kumar, P.C., </a:t>
            </a:r>
            <a:r>
              <a:rPr lang="en-US" sz="1300" dirty="0" err="1">
                <a:solidFill>
                  <a:schemeClr val="bg1"/>
                </a:solidFill>
                <a:ea typeface="+mn-lt"/>
                <a:cs typeface="+mn-lt"/>
              </a:rPr>
              <a:t>Rieckmann</a:t>
            </a:r>
            <a:r>
              <a:rPr lang="en-US" sz="1300" dirty="0">
                <a:solidFill>
                  <a:schemeClr val="bg1"/>
                </a:solidFill>
                <a:ea typeface="+mn-lt"/>
                <a:cs typeface="+mn-lt"/>
              </a:rPr>
              <a:t>, T. et al. (2018). Barriers and facilitators affecting the implementation of substance use screening in primary care clinics: a qualitative study of patients, providers, and staff. Addict Sci Clin </a:t>
            </a:r>
            <a:r>
              <a:rPr lang="en-US" sz="1300" dirty="0" err="1">
                <a:solidFill>
                  <a:schemeClr val="bg1"/>
                </a:solidFill>
                <a:ea typeface="+mn-lt"/>
                <a:cs typeface="+mn-lt"/>
              </a:rPr>
              <a:t>Pract</a:t>
            </a:r>
            <a:r>
              <a:rPr lang="en-US" sz="1300" dirty="0">
                <a:solidFill>
                  <a:schemeClr val="bg1"/>
                </a:solidFill>
                <a:ea typeface="+mn-lt"/>
                <a:cs typeface="+mn-lt"/>
              </a:rPr>
              <a:t> 13, 8. </a:t>
            </a:r>
            <a:r>
              <a:rPr lang="en-US" sz="1300" dirty="0">
                <a:solidFill>
                  <a:schemeClr val="bg1"/>
                </a:solidFill>
                <a:ea typeface="+mn-lt"/>
                <a:cs typeface="+mn-lt"/>
                <a:hlinkClick r:id="rId5">
                  <a:extLst>
                    <a:ext uri="{A12FA001-AC4F-418D-AE19-62706E023703}">
                      <ahyp:hlinkClr xmlns:ahyp="http://schemas.microsoft.com/office/drawing/2018/hyperlinkcolor" val="tx"/>
                    </a:ext>
                  </a:extLst>
                </a:hlinkClick>
              </a:rPr>
              <a:t>https://doi.org/10.1186/s13722-018-0110-8</a:t>
            </a:r>
            <a:r>
              <a:rPr lang="en-US" sz="1300" dirty="0">
                <a:solidFill>
                  <a:schemeClr val="bg1"/>
                </a:solidFill>
                <a:ea typeface="+mn-lt"/>
                <a:cs typeface="+mn-lt"/>
              </a:rPr>
              <a:t> </a:t>
            </a:r>
          </a:p>
          <a:p>
            <a:pPr marL="214313" indent="-214313">
              <a:buFont typeface="Arial" panose="020B0604020202020204" pitchFamily="34" charset="0"/>
              <a:buChar char="•"/>
            </a:pPr>
            <a:r>
              <a:rPr lang="en-US" sz="1300" dirty="0">
                <a:solidFill>
                  <a:schemeClr val="bg1"/>
                </a:solidFill>
              </a:rPr>
              <a:t>Muzyk, A., Smothers, Z. P. W., </a:t>
            </a:r>
            <a:r>
              <a:rPr lang="en-US" sz="1300" dirty="0" err="1">
                <a:solidFill>
                  <a:schemeClr val="bg1"/>
                </a:solidFill>
              </a:rPr>
              <a:t>Akrobetu</a:t>
            </a:r>
            <a:r>
              <a:rPr lang="en-US" sz="1300" dirty="0">
                <a:solidFill>
                  <a:schemeClr val="bg1"/>
                </a:solidFill>
              </a:rPr>
              <a:t>, D., Ruiz </a:t>
            </a:r>
            <a:r>
              <a:rPr lang="en-US" sz="1300" dirty="0" err="1">
                <a:solidFill>
                  <a:schemeClr val="bg1"/>
                </a:solidFill>
              </a:rPr>
              <a:t>Veve</a:t>
            </a:r>
            <a:r>
              <a:rPr lang="en-US" sz="1300" dirty="0">
                <a:solidFill>
                  <a:schemeClr val="bg1"/>
                </a:solidFill>
              </a:rPr>
              <a:t>, J., MacEachern, M., Tetrault, J. M., &amp; Gruppen, L. (2019). Substance Use Disorder Education in Medical Schools: A Scoping Review. Academic medicine : journal of the Association of American Medical Colleges, 94(11), 1825–1834. </a:t>
            </a:r>
            <a:r>
              <a:rPr lang="en-US" sz="1300" dirty="0">
                <a:solidFill>
                  <a:schemeClr val="bg1"/>
                </a:solidFill>
                <a:hlinkClick r:id="rId6">
                  <a:extLst>
                    <a:ext uri="{A12FA001-AC4F-418D-AE19-62706E023703}">
                      <ahyp:hlinkClr xmlns:ahyp="http://schemas.microsoft.com/office/drawing/2018/hyperlinkcolor" val="tx"/>
                    </a:ext>
                  </a:extLst>
                </a:hlinkClick>
              </a:rPr>
              <a:t>https://doi.org/10.1097/ACM.0000000000002883</a:t>
            </a:r>
            <a:r>
              <a:rPr lang="en-US" sz="1300" dirty="0">
                <a:solidFill>
                  <a:schemeClr val="bg1"/>
                </a:solidFill>
              </a:rPr>
              <a:t> </a:t>
            </a:r>
          </a:p>
          <a:p>
            <a:endParaRPr lang="en-US" sz="2100" dirty="0">
              <a:solidFill>
                <a:schemeClr val="accent2"/>
              </a:solidFill>
            </a:endParaRPr>
          </a:p>
        </p:txBody>
      </p:sp>
    </p:spTree>
    <p:extLst>
      <p:ext uri="{BB962C8B-B14F-4D97-AF65-F5344CB8AC3E}">
        <p14:creationId xmlns:p14="http://schemas.microsoft.com/office/powerpoint/2010/main" val="4151275323"/>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7805-4AD4-1D0A-4713-8203B6893331}"/>
              </a:ext>
            </a:extLst>
          </p:cNvPr>
          <p:cNvSpPr>
            <a:spLocks noGrp="1"/>
          </p:cNvSpPr>
          <p:nvPr>
            <p:ph type="title"/>
          </p:nvPr>
        </p:nvSpPr>
        <p:spPr/>
        <p:txBody>
          <a:bodyPr/>
          <a:lstStyle/>
          <a:p>
            <a:r>
              <a:rPr lang="en-US" sz="3600" b="1">
                <a:effectLst>
                  <a:outerShdw blurRad="38100" dist="38100" dir="2700000" algn="tl">
                    <a:srgbClr val="000000">
                      <a:alpha val="43137"/>
                    </a:srgbClr>
                  </a:outerShdw>
                </a:effectLst>
              </a:rPr>
              <a:t>References Continued</a:t>
            </a:r>
            <a:endParaRPr lang="en-US" sz="3600"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7947EF5-140D-E1E6-BEA0-CD0726406C69}"/>
              </a:ext>
            </a:extLst>
          </p:cNvPr>
          <p:cNvSpPr txBox="1"/>
          <p:nvPr/>
        </p:nvSpPr>
        <p:spPr>
          <a:xfrm>
            <a:off x="362140" y="1910281"/>
            <a:ext cx="8699744" cy="3970318"/>
          </a:xfrm>
          <a:prstGeom prst="rect">
            <a:avLst/>
          </a:prstGeom>
          <a:noFill/>
        </p:spPr>
        <p:txBody>
          <a:bodyPr wrap="square">
            <a:spAutoFit/>
          </a:bodyPr>
          <a:lstStyle/>
          <a:p>
            <a:pPr marL="214313" indent="-214313">
              <a:buFont typeface="Arial" panose="020B0604020202020204" pitchFamily="34" charset="0"/>
              <a:buChar char="•"/>
            </a:pPr>
            <a:r>
              <a:rPr lang="en-US" sz="1400" dirty="0">
                <a:solidFill>
                  <a:schemeClr val="bg1"/>
                </a:solidFill>
              </a:rPr>
              <a:t>Richmond, I. C., &amp; Foster, J. H. (2003). Negative attitudes towards people with co-morbid mental health and substance misuse problems: An investigation of mental health professionals. Journal of Mental Health, 12(4), 393–403. </a:t>
            </a:r>
            <a:r>
              <a:rPr lang="en-US" sz="1400" dirty="0">
                <a:solidFill>
                  <a:schemeClr val="bg1"/>
                </a:solidFill>
                <a:hlinkClick r:id="rId2">
                  <a:extLst>
                    <a:ext uri="{A12FA001-AC4F-418D-AE19-62706E023703}">
                      <ahyp:hlinkClr xmlns:ahyp="http://schemas.microsoft.com/office/drawing/2018/hyperlinkcolor" val="tx"/>
                    </a:ext>
                  </a:extLst>
                </a:hlinkClick>
              </a:rPr>
              <a:t>https://doi.org/10.1080/0963823031000153439</a:t>
            </a:r>
            <a:r>
              <a:rPr lang="en-US" sz="1400" dirty="0">
                <a:solidFill>
                  <a:schemeClr val="bg1"/>
                </a:solidFill>
              </a:rPr>
              <a:t> </a:t>
            </a:r>
          </a:p>
          <a:p>
            <a:pPr marL="214313" indent="-214313">
              <a:buFont typeface="Arial" panose="020B0604020202020204" pitchFamily="34" charset="0"/>
              <a:buChar char="•"/>
            </a:pPr>
            <a:r>
              <a:rPr lang="en-US" sz="1400" dirty="0" err="1">
                <a:solidFill>
                  <a:schemeClr val="bg1"/>
                </a:solidFill>
              </a:rPr>
              <a:t>Russolillo</a:t>
            </a:r>
            <a:r>
              <a:rPr lang="en-US" sz="1400" dirty="0">
                <a:solidFill>
                  <a:schemeClr val="bg1"/>
                </a:solidFill>
              </a:rPr>
              <a:t>, A., Guan, M., </a:t>
            </a:r>
            <a:r>
              <a:rPr lang="en-US" sz="1400" dirty="0" err="1">
                <a:solidFill>
                  <a:schemeClr val="bg1"/>
                </a:solidFill>
              </a:rPr>
              <a:t>Dogherty</a:t>
            </a:r>
            <a:r>
              <a:rPr lang="en-US" sz="1400" dirty="0">
                <a:solidFill>
                  <a:schemeClr val="bg1"/>
                </a:solidFill>
              </a:rPr>
              <a:t>, E. J., Kolar, M., Du, J., </a:t>
            </a:r>
            <a:r>
              <a:rPr lang="en-US" sz="1400" dirty="0" err="1">
                <a:solidFill>
                  <a:schemeClr val="bg1"/>
                </a:solidFill>
              </a:rPr>
              <a:t>Brynjarsdóttir</a:t>
            </a:r>
            <a:r>
              <a:rPr lang="en-US" sz="1400" dirty="0">
                <a:solidFill>
                  <a:schemeClr val="bg1"/>
                </a:solidFill>
              </a:rPr>
              <a:t>, E., &amp; Carter, M. (2023). Attitudes towards people who use substances: a survey of mental health clinicians from an urban hospital in British Columbia. Harm reduction journal, 20(1), 7. </a:t>
            </a:r>
            <a:r>
              <a:rPr lang="en-US" sz="1400" dirty="0">
                <a:solidFill>
                  <a:schemeClr val="bg1"/>
                </a:solidFill>
                <a:hlinkClick r:id="rId3">
                  <a:extLst>
                    <a:ext uri="{A12FA001-AC4F-418D-AE19-62706E023703}">
                      <ahyp:hlinkClr xmlns:ahyp="http://schemas.microsoft.com/office/drawing/2018/hyperlinkcolor" val="tx"/>
                    </a:ext>
                  </a:extLst>
                </a:hlinkClick>
              </a:rPr>
              <a:t>https://doi.org/10.1186/s12954-023-00733-w</a:t>
            </a:r>
            <a:r>
              <a:rPr lang="en-US" sz="1400" dirty="0">
                <a:solidFill>
                  <a:schemeClr val="bg1"/>
                </a:solidFill>
              </a:rPr>
              <a:t> </a:t>
            </a:r>
          </a:p>
          <a:p>
            <a:pPr marL="214313" indent="-214313">
              <a:buFont typeface="Arial" panose="020B0604020202020204" pitchFamily="34" charset="0"/>
              <a:buChar char="•"/>
            </a:pPr>
            <a:r>
              <a:rPr lang="en-US" sz="1400" dirty="0" err="1">
                <a:solidFill>
                  <a:schemeClr val="bg1"/>
                </a:solidFill>
              </a:rPr>
              <a:t>Sastre</a:t>
            </a:r>
            <a:r>
              <a:rPr lang="en-US" sz="1400" dirty="0">
                <a:solidFill>
                  <a:schemeClr val="bg1"/>
                </a:solidFill>
              </a:rPr>
              <a:t>-Rus M, García-Lorenzo A, Lluch-</a:t>
            </a:r>
            <a:r>
              <a:rPr lang="en-US" sz="1400" dirty="0" err="1">
                <a:solidFill>
                  <a:schemeClr val="bg1"/>
                </a:solidFill>
              </a:rPr>
              <a:t>Canut</a:t>
            </a:r>
            <a:r>
              <a:rPr lang="en-US" sz="1400" dirty="0">
                <a:solidFill>
                  <a:schemeClr val="bg1"/>
                </a:solidFill>
              </a:rPr>
              <a:t> MT, Tomás-</a:t>
            </a:r>
            <a:r>
              <a:rPr lang="en-US" sz="1400" dirty="0" err="1">
                <a:solidFill>
                  <a:schemeClr val="bg1"/>
                </a:solidFill>
              </a:rPr>
              <a:t>Sábado</a:t>
            </a:r>
            <a:r>
              <a:rPr lang="en-US" sz="1400" dirty="0">
                <a:solidFill>
                  <a:schemeClr val="bg1"/>
                </a:solidFill>
              </a:rPr>
              <a:t> J, </a:t>
            </a:r>
            <a:r>
              <a:rPr lang="en-US" sz="1400" dirty="0" err="1">
                <a:solidFill>
                  <a:schemeClr val="bg1"/>
                </a:solidFill>
              </a:rPr>
              <a:t>Zabaleta</a:t>
            </a:r>
            <a:r>
              <a:rPr lang="en-US" sz="1400" dirty="0">
                <a:solidFill>
                  <a:schemeClr val="bg1"/>
                </a:solidFill>
              </a:rPr>
              <a:t>-Del-</a:t>
            </a:r>
            <a:r>
              <a:rPr lang="en-US" sz="1400" dirty="0" err="1">
                <a:solidFill>
                  <a:schemeClr val="bg1"/>
                </a:solidFill>
              </a:rPr>
              <a:t>Olmo</a:t>
            </a:r>
            <a:r>
              <a:rPr lang="en-US" sz="1400" dirty="0">
                <a:solidFill>
                  <a:schemeClr val="bg1"/>
                </a:solidFill>
              </a:rPr>
              <a:t> E. Instruments to assess mental health-related stigma among health professionals and students in health sciences: A systematic psychometric review. J Adv </a:t>
            </a:r>
            <a:r>
              <a:rPr lang="en-US" sz="1400" dirty="0" err="1">
                <a:solidFill>
                  <a:schemeClr val="bg1"/>
                </a:solidFill>
              </a:rPr>
              <a:t>Nurs</a:t>
            </a:r>
            <a:r>
              <a:rPr lang="en-US" sz="1400" dirty="0">
                <a:solidFill>
                  <a:schemeClr val="bg1"/>
                </a:solidFill>
              </a:rPr>
              <a:t>. 2019 Sep;75(9):1838-1853. </a:t>
            </a:r>
            <a:r>
              <a:rPr lang="en-US" sz="1400" dirty="0" err="1">
                <a:solidFill>
                  <a:schemeClr val="bg1"/>
                </a:solidFill>
              </a:rPr>
              <a:t>doi</a:t>
            </a:r>
            <a:r>
              <a:rPr lang="en-US" sz="1400" dirty="0">
                <a:solidFill>
                  <a:schemeClr val="bg1"/>
                </a:solidFill>
              </a:rPr>
              <a:t>: 10.1111/jan.13960. </a:t>
            </a:r>
            <a:r>
              <a:rPr lang="en-US" sz="1400" dirty="0" err="1">
                <a:solidFill>
                  <a:schemeClr val="bg1"/>
                </a:solidFill>
              </a:rPr>
              <a:t>Epub</a:t>
            </a:r>
            <a:r>
              <a:rPr lang="en-US" sz="1400" dirty="0">
                <a:solidFill>
                  <a:schemeClr val="bg1"/>
                </a:solidFill>
              </a:rPr>
              <a:t> 2019 Mar 3. PMID: 30697780. </a:t>
            </a:r>
          </a:p>
          <a:p>
            <a:pPr marL="214313" indent="-214313">
              <a:buFont typeface="Arial" panose="020B0604020202020204" pitchFamily="34" charset="0"/>
              <a:buChar char="•"/>
            </a:pPr>
            <a:r>
              <a:rPr lang="en-US" sz="1400" dirty="0">
                <a:solidFill>
                  <a:schemeClr val="bg1"/>
                </a:solidFill>
              </a:rPr>
              <a:t>Shatterproof. (2020). A Movement to End Addiction Stigma: Addressing opioid use disorder stigma: The missing element of our nation’s strategy to confront the opioid epidemic [White Paper]. </a:t>
            </a:r>
            <a:r>
              <a:rPr lang="en-US" sz="1400" dirty="0">
                <a:solidFill>
                  <a:schemeClr val="bg1"/>
                </a:solidFill>
                <a:hlinkClick r:id="rId4">
                  <a:extLst>
                    <a:ext uri="{A12FA001-AC4F-418D-AE19-62706E023703}">
                      <ahyp:hlinkClr xmlns:ahyp="http://schemas.microsoft.com/office/drawing/2018/hyperlinkcolor" val="tx"/>
                    </a:ext>
                  </a:extLst>
                </a:hlinkClick>
              </a:rPr>
              <a:t>https://www.shatterproof.org/sites/default/files/2020-07/A-Movement-to-End-Addiction-Stigma.pdf</a:t>
            </a:r>
            <a:r>
              <a:rPr lang="en-US" sz="1400" dirty="0">
                <a:solidFill>
                  <a:schemeClr val="bg1"/>
                </a:solidFill>
              </a:rPr>
              <a:t> </a:t>
            </a:r>
          </a:p>
          <a:p>
            <a:pPr marL="214313" indent="-214313">
              <a:buFont typeface="Arial" panose="020B0604020202020204" pitchFamily="34" charset="0"/>
              <a:buChar char="•"/>
            </a:pPr>
            <a:r>
              <a:rPr lang="en-US" sz="1400" dirty="0">
                <a:solidFill>
                  <a:schemeClr val="bg1"/>
                </a:solidFill>
              </a:rPr>
              <a:t>Substance Abuse and Mental Health Services Administration. (2024). Key substance use and mental health indicators in the United States: Results from the 2023 National Survey on Drug Use and Health (HHS Publication No. PEP24-07-021, NSDUH Series H-59). Center for Behavioral Health Statistics and Quality, Substance Abuse and Mental Health Services Administration. </a:t>
            </a:r>
            <a:r>
              <a:rPr lang="en-US" sz="1400" dirty="0">
                <a:solidFill>
                  <a:schemeClr val="bg1"/>
                </a:solidFill>
                <a:hlinkClick r:id="rId5">
                  <a:extLst>
                    <a:ext uri="{A12FA001-AC4F-418D-AE19-62706E023703}">
                      <ahyp:hlinkClr xmlns:ahyp="http://schemas.microsoft.com/office/drawing/2018/hyperlinkcolor" val="tx"/>
                    </a:ext>
                  </a:extLst>
                </a:hlinkClick>
              </a:rPr>
              <a:t>https://www.samhsa.gov/data/report/2023-nsduh-annual-national-report</a:t>
            </a:r>
            <a:r>
              <a:rPr lang="en-US" sz="1400" dirty="0">
                <a:solidFill>
                  <a:schemeClr val="bg1"/>
                </a:solidFill>
              </a:rPr>
              <a:t> </a:t>
            </a:r>
          </a:p>
        </p:txBody>
      </p:sp>
    </p:spTree>
    <p:extLst>
      <p:ext uri="{BB962C8B-B14F-4D97-AF65-F5344CB8AC3E}">
        <p14:creationId xmlns:p14="http://schemas.microsoft.com/office/powerpoint/2010/main" val="388120393"/>
      </p:ext>
    </p:extLst>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a:xfrm>
            <a:off x="6746240" y="5962168"/>
            <a:ext cx="2397760" cy="286232"/>
          </a:xfrm>
        </p:spPr>
        <p:txBody>
          <a:bodyPr/>
          <a:lstStyle/>
          <a:p>
            <a:endParaRPr lang="en-US" dirty="0"/>
          </a:p>
        </p:txBody>
      </p:sp>
      <p:sp>
        <p:nvSpPr>
          <p:cNvPr id="4" name="Text Placeholder 3"/>
          <p:cNvSpPr>
            <a:spLocks noGrp="1"/>
          </p:cNvSpPr>
          <p:nvPr>
            <p:ph type="body" sz="quarter" idx="11"/>
          </p:nvPr>
        </p:nvSpPr>
        <p:spPr>
          <a:xfrm>
            <a:off x="0" y="2156178"/>
            <a:ext cx="4267200" cy="2369880"/>
          </a:xfrm>
        </p:spPr>
        <p:txBody>
          <a:bodyPr/>
          <a:lstStyle/>
          <a:p>
            <a:pPr algn="ctr"/>
            <a:r>
              <a:rPr lang="en-US" sz="1300" dirty="0">
                <a:effectLst>
                  <a:outerShdw blurRad="38100" dist="38100" dir="2700000" algn="tl">
                    <a:srgbClr val="000000">
                      <a:alpha val="43137"/>
                    </a:srgbClr>
                  </a:outerShdw>
                </a:effectLst>
              </a:rPr>
              <a:t>ADVANCEMENTS IN EDUCATION ON ADDICTION / FINDING HOPE AND HEALING IN RECOVERY</a:t>
            </a:r>
          </a:p>
          <a:p>
            <a:pPr algn="ctr"/>
            <a:r>
              <a:rPr lang="en-US" sz="1300" dirty="0">
                <a:effectLst>
                  <a:outerShdw blurRad="38100" dist="38100" dir="2700000" algn="tl">
                    <a:srgbClr val="000000">
                      <a:alpha val="43137"/>
                    </a:srgbClr>
                  </a:outerShdw>
                </a:effectLst>
              </a:rPr>
              <a:t>Joseph Skrajewski, MA, MFTI</a:t>
            </a:r>
            <a:br>
              <a:rPr lang="en-US" sz="1300" dirty="0">
                <a:effectLst>
                  <a:outerShdw blurRad="38100" dist="38100" dir="2700000" algn="tl">
                    <a:srgbClr val="000000">
                      <a:alpha val="43137"/>
                    </a:srgbClr>
                  </a:outerShdw>
                </a:effectLst>
              </a:rPr>
            </a:br>
            <a:r>
              <a:rPr lang="en-US" sz="1300" dirty="0">
                <a:effectLst>
                  <a:outerShdw blurRad="38100" dist="38100" dir="2700000" algn="tl">
                    <a:srgbClr val="000000">
                      <a:alpha val="43137"/>
                    </a:srgbClr>
                  </a:outerShdw>
                </a:effectLst>
              </a:rPr>
              <a:t>EXECUTIVE Director, Medical &amp; PROFESSIONAL Education</a:t>
            </a:r>
          </a:p>
          <a:p>
            <a:pPr algn="ctr"/>
            <a:r>
              <a:rPr lang="en-US" sz="1300" dirty="0" err="1">
                <a:effectLst>
                  <a:outerShdw blurRad="38100" dist="38100" dir="2700000" algn="tl">
                    <a:srgbClr val="000000">
                      <a:alpha val="43137"/>
                    </a:srgbClr>
                  </a:outerShdw>
                </a:effectLst>
              </a:rPr>
              <a:t>hazelden</a:t>
            </a:r>
            <a:r>
              <a:rPr lang="en-US" sz="1300" dirty="0">
                <a:effectLst>
                  <a:outerShdw blurRad="38100" dist="38100" dir="2700000" algn="tl">
                    <a:srgbClr val="000000">
                      <a:alpha val="43137"/>
                    </a:srgbClr>
                  </a:outerShdw>
                </a:effectLst>
              </a:rPr>
              <a:t> betty ford foundation</a:t>
            </a:r>
            <a:endParaRPr lang="en-US" sz="1300" dirty="0"/>
          </a:p>
        </p:txBody>
      </p:sp>
    </p:spTree>
    <p:extLst>
      <p:ext uri="{BB962C8B-B14F-4D97-AF65-F5344CB8AC3E}">
        <p14:creationId xmlns:p14="http://schemas.microsoft.com/office/powerpoint/2010/main" val="206719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effectLst>
                  <a:outerShdw blurRad="38100" dist="38100" dir="2700000" algn="tl">
                    <a:srgbClr val="000000">
                      <a:alpha val="43137"/>
                    </a:srgbClr>
                  </a:outerShdw>
                </a:effectLst>
              </a:rPr>
              <a:t>Today</a:t>
            </a:r>
            <a:endParaRPr lang="en-US" sz="4400" b="1" dirty="0"/>
          </a:p>
        </p:txBody>
      </p:sp>
      <p:sp>
        <p:nvSpPr>
          <p:cNvPr id="3" name="Content Placeholder 2"/>
          <p:cNvSpPr>
            <a:spLocks noGrp="1"/>
          </p:cNvSpPr>
          <p:nvPr>
            <p:ph idx="1"/>
          </p:nvPr>
        </p:nvSpPr>
        <p:spPr>
          <a:xfrm>
            <a:off x="628650" y="1982709"/>
            <a:ext cx="7886700" cy="4194254"/>
          </a:xfrm>
        </p:spPr>
        <p:txBody>
          <a:bodyPr/>
          <a:lstStyle/>
          <a:p>
            <a:r>
              <a:rPr lang="en-US" sz="2800" b="1" dirty="0">
                <a:effectLst>
                  <a:outerShdw blurRad="38100" dist="38100" dir="2700000" algn="tl">
                    <a:srgbClr val="000000">
                      <a:alpha val="43137"/>
                    </a:srgbClr>
                  </a:outerShdw>
                </a:effectLst>
              </a:rPr>
              <a:t>Why addiction education is so important</a:t>
            </a:r>
          </a:p>
          <a:p>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The skills and competencies required today</a:t>
            </a:r>
          </a:p>
          <a:p>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Educating medical students, physicians and the healthcare field as a whole</a:t>
            </a:r>
          </a:p>
          <a:p>
            <a:endParaRPr lang="en-US" sz="2800" b="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6416675"/>
            <a:ext cx="3367216" cy="365125"/>
          </a:xfrm>
        </p:spPr>
        <p:txBody>
          <a:bodyPr/>
          <a:lstStyle/>
          <a:p>
            <a:r>
              <a:rPr lang="en-US" sz="1200" dirty="0">
                <a:solidFill>
                  <a:schemeClr val="bg1"/>
                </a:solidFill>
              </a:rPr>
              <a:t>© 2009-2026 Hazelden Betty Ford Foundation</a:t>
            </a:r>
            <a:endParaRPr lang="en-US" sz="1200" dirty="0"/>
          </a:p>
        </p:txBody>
      </p:sp>
    </p:spTree>
    <p:extLst>
      <p:ext uri="{BB962C8B-B14F-4D97-AF65-F5344CB8AC3E}">
        <p14:creationId xmlns:p14="http://schemas.microsoft.com/office/powerpoint/2010/main" val="141154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effectLst>
                  <a:outerShdw blurRad="38100" dist="38100" dir="2700000" algn="tl">
                    <a:srgbClr val="000000">
                      <a:alpha val="43137"/>
                    </a:srgbClr>
                  </a:outerShdw>
                </a:effectLst>
              </a:rPr>
              <a:t>ADDICTION</a:t>
            </a:r>
            <a:endParaRPr lang="en-US" sz="4400" b="1" dirty="0"/>
          </a:p>
        </p:txBody>
      </p:sp>
      <p:sp>
        <p:nvSpPr>
          <p:cNvPr id="3" name="Content Placeholder 2"/>
          <p:cNvSpPr>
            <a:spLocks noGrp="1"/>
          </p:cNvSpPr>
          <p:nvPr>
            <p:ph idx="1"/>
          </p:nvPr>
        </p:nvSpPr>
        <p:spPr/>
        <p:txBody>
          <a:bodyPr/>
          <a:lstStyle/>
          <a:p>
            <a:pPr>
              <a:lnSpc>
                <a:spcPct val="90000"/>
              </a:lnSpc>
              <a:defRPr/>
            </a:pPr>
            <a:r>
              <a:rPr lang="en-US" sz="2800" b="1" dirty="0">
                <a:effectLst>
                  <a:outerShdw blurRad="38100" dist="38100" dir="2700000" algn="tl">
                    <a:srgbClr val="000000">
                      <a:alpha val="43137"/>
                    </a:srgbClr>
                  </a:outerShdw>
                </a:effectLst>
              </a:rPr>
              <a:t>A primary, chronic disease of brain reward, motivation, memory and related circuitry. </a:t>
            </a:r>
          </a:p>
          <a:p>
            <a:pPr>
              <a:lnSpc>
                <a:spcPct val="90000"/>
              </a:lnSpc>
              <a:defRPr/>
            </a:pPr>
            <a:endParaRPr lang="en-US" sz="2800" b="1" dirty="0">
              <a:effectLst>
                <a:outerShdw blurRad="38100" dist="38100" dir="2700000" algn="tl">
                  <a:srgbClr val="000000">
                    <a:alpha val="43137"/>
                  </a:srgbClr>
                </a:outerShdw>
              </a:effectLst>
            </a:endParaRPr>
          </a:p>
          <a:p>
            <a:pPr>
              <a:lnSpc>
                <a:spcPct val="90000"/>
              </a:lnSpc>
              <a:defRPr/>
            </a:pPr>
            <a:r>
              <a:rPr lang="en-US" sz="2800" b="1" dirty="0">
                <a:effectLst>
                  <a:outerShdw blurRad="38100" dist="38100" dir="2700000" algn="tl">
                    <a:srgbClr val="000000">
                      <a:alpha val="43137"/>
                    </a:srgbClr>
                  </a:outerShdw>
                </a:effectLst>
              </a:rPr>
              <a:t>Dysfunction in these circuits leads to characteristic biological, psychological, social and spiritual manifestations. This is reflected in an individual pathologically pursuing reward and/or relief by substance use and other behaviors. </a:t>
            </a:r>
          </a:p>
          <a:p>
            <a:endParaRPr lang="en-US" dirty="0"/>
          </a:p>
        </p:txBody>
      </p:sp>
      <p:sp>
        <p:nvSpPr>
          <p:cNvPr id="4" name="Footer Placeholder 3"/>
          <p:cNvSpPr>
            <a:spLocks noGrp="1"/>
          </p:cNvSpPr>
          <p:nvPr>
            <p:ph type="ftr" sz="quarter" idx="11"/>
          </p:nvPr>
        </p:nvSpPr>
        <p:spPr>
          <a:xfrm>
            <a:off x="3124199" y="6416675"/>
            <a:ext cx="3344334" cy="365125"/>
          </a:xfrm>
        </p:spPr>
        <p:txBody>
          <a:bodyPr/>
          <a:lstStyle/>
          <a:p>
            <a:pPr algn="ctr"/>
            <a:r>
              <a:rPr lang="en-US" sz="1200" dirty="0">
                <a:solidFill>
                  <a:schemeClr val="bg1"/>
                </a:solidFill>
              </a:rPr>
              <a:t>© 2009-2026 Hazelden Betty Ford Foundation</a:t>
            </a:r>
            <a:endParaRPr lang="en-US" dirty="0"/>
          </a:p>
        </p:txBody>
      </p:sp>
    </p:spTree>
    <p:extLst>
      <p:ext uri="{BB962C8B-B14F-4D97-AF65-F5344CB8AC3E}">
        <p14:creationId xmlns:p14="http://schemas.microsoft.com/office/powerpoint/2010/main" val="150663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effectLst>
                  <a:outerShdw blurRad="38100" dist="38100" dir="2700000" algn="tl">
                    <a:srgbClr val="000000">
                      <a:alpha val="43137"/>
                    </a:srgbClr>
                  </a:outerShdw>
                </a:effectLst>
              </a:rPr>
              <a:t>ADDICTION</a:t>
            </a:r>
            <a:endParaRPr lang="en-US" sz="4400" b="1" dirty="0"/>
          </a:p>
        </p:txBody>
      </p:sp>
      <p:sp>
        <p:nvSpPr>
          <p:cNvPr id="3" name="Content Placeholder 2"/>
          <p:cNvSpPr>
            <a:spLocks noGrp="1"/>
          </p:cNvSpPr>
          <p:nvPr>
            <p:ph idx="1"/>
          </p:nvPr>
        </p:nvSpPr>
        <p:spPr/>
        <p:txBody>
          <a:bodyPr>
            <a:normAutofit fontScale="92500"/>
          </a:bodyPr>
          <a:lstStyle/>
          <a:p>
            <a:r>
              <a:rPr lang="en-US" sz="2800" b="1" dirty="0">
                <a:effectLst>
                  <a:outerShdw blurRad="38100" dist="38100" dir="2700000" algn="tl">
                    <a:srgbClr val="000000">
                      <a:alpha val="43137"/>
                    </a:srgbClr>
                  </a:outerShdw>
                </a:effectLst>
              </a:rPr>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involves cycles of relapse and remission. Without treatment or engagement in recovery activities, addiction is progressive and can result in disability or premature death. </a:t>
            </a:r>
          </a:p>
          <a:p>
            <a:endParaRPr lang="en-US" dirty="0"/>
          </a:p>
        </p:txBody>
      </p:sp>
      <p:sp>
        <p:nvSpPr>
          <p:cNvPr id="4" name="Footer Placeholder 3"/>
          <p:cNvSpPr>
            <a:spLocks noGrp="1"/>
          </p:cNvSpPr>
          <p:nvPr>
            <p:ph type="ftr" sz="quarter" idx="11"/>
          </p:nvPr>
        </p:nvSpPr>
        <p:spPr>
          <a:xfrm>
            <a:off x="3124199" y="6416675"/>
            <a:ext cx="3389490" cy="365125"/>
          </a:xfrm>
        </p:spPr>
        <p:txBody>
          <a:bodyPr/>
          <a:lstStyle/>
          <a:p>
            <a:pPr algn="ctr"/>
            <a:r>
              <a:rPr lang="en-US" sz="1200" dirty="0">
                <a:solidFill>
                  <a:schemeClr val="bg1"/>
                </a:solidFill>
              </a:rPr>
              <a:t>© 2009-2026 Hazelden Betty Ford Foundation</a:t>
            </a:r>
          </a:p>
        </p:txBody>
      </p:sp>
    </p:spTree>
    <p:extLst>
      <p:ext uri="{BB962C8B-B14F-4D97-AF65-F5344CB8AC3E}">
        <p14:creationId xmlns:p14="http://schemas.microsoft.com/office/powerpoint/2010/main" val="151468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effectLst>
                  <a:outerShdw blurRad="38100" dist="38100" dir="2700000" algn="tl">
                    <a:srgbClr val="000000">
                      <a:alpha val="43137"/>
                    </a:srgbClr>
                  </a:outerShdw>
                </a:effectLst>
              </a:rPr>
              <a:t>ALCOHOL USE DISORDER</a:t>
            </a:r>
          </a:p>
        </p:txBody>
      </p:sp>
      <p:sp>
        <p:nvSpPr>
          <p:cNvPr id="3" name="Content Placeholder 2"/>
          <p:cNvSpPr>
            <a:spLocks noGrp="1"/>
          </p:cNvSpPr>
          <p:nvPr>
            <p:ph idx="1"/>
          </p:nvPr>
        </p:nvSpPr>
        <p:spPr>
          <a:xfrm>
            <a:off x="628649" y="1825625"/>
            <a:ext cx="8153041" cy="4351338"/>
          </a:xfrm>
        </p:spPr>
        <p:txBody>
          <a:bodyPr/>
          <a:lstStyle/>
          <a:p>
            <a:r>
              <a:rPr lang="en-US" sz="2700" b="1" dirty="0">
                <a:effectLst>
                  <a:outerShdw blurRad="38100" dist="38100" dir="2700000" algn="tl">
                    <a:srgbClr val="000000">
                      <a:alpha val="43137"/>
                    </a:srgbClr>
                  </a:outerShdw>
                </a:effectLst>
              </a:rPr>
              <a:t>Alcohol use disorder is a primary, chronic disease with genetic, psychosocial and environmental factors influencing its development and manifestations. The disease is often progressive and fatal. It is characterized by impaired control over drinking, preoccupation with the drug alcohol, use of alcohol despite adverse consequences, and distortions in thinking, most notably denial. Each of these symptoms may be continuous or periodic. </a:t>
            </a:r>
          </a:p>
          <a:p>
            <a:endParaRPr lang="en-US" dirty="0"/>
          </a:p>
        </p:txBody>
      </p:sp>
      <p:sp>
        <p:nvSpPr>
          <p:cNvPr id="4" name="Footer Placeholder 3"/>
          <p:cNvSpPr>
            <a:spLocks noGrp="1"/>
          </p:cNvSpPr>
          <p:nvPr>
            <p:ph type="ftr" sz="quarter" idx="11"/>
          </p:nvPr>
        </p:nvSpPr>
        <p:spPr>
          <a:xfrm>
            <a:off x="3124199" y="6416675"/>
            <a:ext cx="3366912" cy="365125"/>
          </a:xfrm>
        </p:spPr>
        <p:txBody>
          <a:bodyPr/>
          <a:lstStyle/>
          <a:p>
            <a:pPr algn="ctr"/>
            <a:r>
              <a:rPr lang="en-US" sz="1200" dirty="0">
                <a:solidFill>
                  <a:schemeClr val="bg1"/>
                </a:solidFill>
              </a:rPr>
              <a:t>© 2009-2026 Hazelden Betty Ford Foundation</a:t>
            </a:r>
            <a:endParaRPr lang="en-US" sz="1200" dirty="0"/>
          </a:p>
        </p:txBody>
      </p:sp>
    </p:spTree>
    <p:extLst>
      <p:ext uri="{BB962C8B-B14F-4D97-AF65-F5344CB8AC3E}">
        <p14:creationId xmlns:p14="http://schemas.microsoft.com/office/powerpoint/2010/main" val="40489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effectLst>
                  <a:outerShdw blurRad="38100" dist="38100" dir="2700000" algn="tl">
                    <a:srgbClr val="000000">
                      <a:alpha val="43137"/>
                    </a:srgbClr>
                  </a:outerShdw>
                </a:effectLst>
              </a:rPr>
              <a:t>THE TWO MISSING WORDS</a:t>
            </a:r>
          </a:p>
        </p:txBody>
      </p:sp>
      <p:sp>
        <p:nvSpPr>
          <p:cNvPr id="3" name="Content Placeholder 2"/>
          <p:cNvSpPr>
            <a:spLocks noGrp="1"/>
          </p:cNvSpPr>
          <p:nvPr>
            <p:ph idx="1"/>
          </p:nvPr>
        </p:nvSpPr>
        <p:spPr/>
        <p:txBody>
          <a:bodyPr>
            <a:normAutofit/>
          </a:bodyPr>
          <a:lstStyle/>
          <a:p>
            <a:endParaRPr lang="en-US" sz="3600" dirty="0"/>
          </a:p>
          <a:p>
            <a:r>
              <a:rPr lang="en-US" sz="3600" b="1" dirty="0">
                <a:effectLst>
                  <a:outerShdw blurRad="38100" dist="38100" dir="2700000" algn="tl">
                    <a:srgbClr val="000000">
                      <a:alpha val="43137"/>
                    </a:srgbClr>
                  </a:outerShdw>
                </a:effectLst>
              </a:rPr>
              <a:t>Quantity</a:t>
            </a:r>
          </a:p>
          <a:p>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Frequency</a:t>
            </a:r>
          </a:p>
        </p:txBody>
      </p:sp>
      <p:sp>
        <p:nvSpPr>
          <p:cNvPr id="4" name="Footer Placeholder 3"/>
          <p:cNvSpPr>
            <a:spLocks noGrp="1"/>
          </p:cNvSpPr>
          <p:nvPr>
            <p:ph type="ftr" sz="quarter" idx="11"/>
          </p:nvPr>
        </p:nvSpPr>
        <p:spPr>
          <a:xfrm>
            <a:off x="3124199" y="6416675"/>
            <a:ext cx="3321757" cy="365125"/>
          </a:xfrm>
        </p:spPr>
        <p:txBody>
          <a:bodyPr/>
          <a:lstStyle/>
          <a:p>
            <a:pPr algn="ctr"/>
            <a:r>
              <a:rPr lang="en-US" sz="1200" dirty="0">
                <a:solidFill>
                  <a:schemeClr val="bg1"/>
                </a:solidFill>
              </a:rPr>
              <a:t>© 2009-2026 Hazelden Betty Ford Foundation</a:t>
            </a:r>
            <a:endParaRPr lang="en-US" sz="1200" dirty="0"/>
          </a:p>
        </p:txBody>
      </p:sp>
    </p:spTree>
    <p:extLst>
      <p:ext uri="{BB962C8B-B14F-4D97-AF65-F5344CB8AC3E}">
        <p14:creationId xmlns:p14="http://schemas.microsoft.com/office/powerpoint/2010/main" val="282073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effectLst>
                  <a:outerShdw blurRad="38100" dist="38100" dir="2700000" algn="tl">
                    <a:srgbClr val="000000">
                      <a:alpha val="43137"/>
                    </a:srgbClr>
                  </a:outerShdw>
                </a:effectLst>
              </a:rPr>
              <a:t>WHO GETS THE DISEASE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AND WHY?</a:t>
            </a:r>
          </a:p>
        </p:txBody>
      </p:sp>
      <p:sp>
        <p:nvSpPr>
          <p:cNvPr id="3" name="Content Placeholder 2"/>
          <p:cNvSpPr>
            <a:spLocks noGrp="1"/>
          </p:cNvSpPr>
          <p:nvPr>
            <p:ph idx="1"/>
          </p:nvPr>
        </p:nvSpPr>
        <p:spPr/>
        <p:txBody>
          <a:bodyPr>
            <a:normAutofit/>
          </a:bodyPr>
          <a:lstStyle/>
          <a:p>
            <a:pPr>
              <a:lnSpc>
                <a:spcPct val="90000"/>
              </a:lnSpc>
            </a:pPr>
            <a:r>
              <a:rPr lang="en-US" altLang="en-US" sz="3000" b="1" dirty="0">
                <a:effectLst>
                  <a:outerShdw blurRad="38100" dist="38100" dir="2700000" algn="tl">
                    <a:srgbClr val="000000">
                      <a:alpha val="43137"/>
                    </a:srgbClr>
                  </a:outerShdw>
                </a:effectLst>
              </a:rPr>
              <a:t>A   =   P  x  E </a:t>
            </a:r>
          </a:p>
          <a:p>
            <a:pPr lvl="1">
              <a:lnSpc>
                <a:spcPct val="90000"/>
              </a:lnSpc>
            </a:pPr>
            <a:r>
              <a:rPr lang="en-US" altLang="en-US" sz="3000" b="1" dirty="0">
                <a:effectLst>
                  <a:outerShdw blurRad="38100" dist="38100" dir="2700000" algn="tl">
                    <a:srgbClr val="000000">
                      <a:alpha val="43137"/>
                    </a:srgbClr>
                  </a:outerShdw>
                </a:effectLst>
              </a:rPr>
              <a:t>Addiction = Predisposition x Exposure</a:t>
            </a:r>
          </a:p>
          <a:p>
            <a:pPr>
              <a:lnSpc>
                <a:spcPct val="90000"/>
              </a:lnSpc>
            </a:pPr>
            <a:r>
              <a:rPr lang="en-US" altLang="en-US" sz="3000" b="1" dirty="0">
                <a:effectLst>
                  <a:outerShdw blurRad="38100" dist="38100" dir="2700000" algn="tl">
                    <a:srgbClr val="000000">
                      <a:alpha val="43137"/>
                    </a:srgbClr>
                  </a:outerShdw>
                </a:effectLst>
              </a:rPr>
              <a:t>Predisposition</a:t>
            </a:r>
          </a:p>
          <a:p>
            <a:pPr lvl="1">
              <a:lnSpc>
                <a:spcPct val="90000"/>
              </a:lnSpc>
            </a:pPr>
            <a:r>
              <a:rPr lang="en-US" altLang="en-US" sz="3000" b="1" dirty="0">
                <a:effectLst>
                  <a:outerShdw blurRad="38100" dist="38100" dir="2700000" algn="tl">
                    <a:srgbClr val="000000">
                      <a:alpha val="43137"/>
                    </a:srgbClr>
                  </a:outerShdw>
                </a:effectLst>
              </a:rPr>
              <a:t>Genetics</a:t>
            </a:r>
          </a:p>
          <a:p>
            <a:pPr lvl="1">
              <a:lnSpc>
                <a:spcPct val="90000"/>
              </a:lnSpc>
            </a:pPr>
            <a:r>
              <a:rPr lang="en-US" altLang="en-US" sz="3000" b="1" dirty="0">
                <a:effectLst>
                  <a:outerShdw blurRad="38100" dist="38100" dir="2700000" algn="tl">
                    <a:srgbClr val="000000">
                      <a:alpha val="43137"/>
                    </a:srgbClr>
                  </a:outerShdw>
                </a:effectLst>
              </a:rPr>
              <a:t>Co-Occurring Disorders</a:t>
            </a:r>
          </a:p>
          <a:p>
            <a:pPr>
              <a:lnSpc>
                <a:spcPct val="90000"/>
              </a:lnSpc>
            </a:pPr>
            <a:r>
              <a:rPr lang="en-US" altLang="en-US" sz="3000" b="1" dirty="0">
                <a:effectLst>
                  <a:outerShdw blurRad="38100" dist="38100" dir="2700000" algn="tl">
                    <a:srgbClr val="000000">
                      <a:alpha val="43137"/>
                    </a:srgbClr>
                  </a:outerShdw>
                </a:effectLst>
              </a:rPr>
              <a:t>Exposure </a:t>
            </a:r>
          </a:p>
          <a:p>
            <a:pPr lvl="1">
              <a:lnSpc>
                <a:spcPct val="90000"/>
              </a:lnSpc>
            </a:pPr>
            <a:r>
              <a:rPr lang="en-US" altLang="en-US" sz="3000" b="1" dirty="0">
                <a:effectLst>
                  <a:outerShdw blurRad="38100" dist="38100" dir="2700000" algn="tl">
                    <a:srgbClr val="000000">
                      <a:alpha val="43137"/>
                    </a:srgbClr>
                  </a:outerShdw>
                </a:effectLst>
              </a:rPr>
              <a:t>Environment</a:t>
            </a:r>
          </a:p>
          <a:p>
            <a:pPr lvl="1">
              <a:lnSpc>
                <a:spcPct val="90000"/>
              </a:lnSpc>
            </a:pPr>
            <a:r>
              <a:rPr lang="en-US" altLang="en-US" sz="3000" b="1" dirty="0">
                <a:effectLst>
                  <a:outerShdw blurRad="38100" dist="38100" dir="2700000" algn="tl">
                    <a:srgbClr val="000000">
                      <a:alpha val="43137"/>
                    </a:srgbClr>
                  </a:outerShdw>
                </a:effectLst>
              </a:rPr>
              <a:t>Stressors</a:t>
            </a:r>
          </a:p>
          <a:p>
            <a:endParaRPr lang="en-US" dirty="0"/>
          </a:p>
        </p:txBody>
      </p:sp>
      <p:sp>
        <p:nvSpPr>
          <p:cNvPr id="4" name="Footer Placeholder 3"/>
          <p:cNvSpPr>
            <a:spLocks noGrp="1"/>
          </p:cNvSpPr>
          <p:nvPr>
            <p:ph type="ftr" sz="quarter" idx="11"/>
          </p:nvPr>
        </p:nvSpPr>
        <p:spPr>
          <a:xfrm>
            <a:off x="3124199" y="6416675"/>
            <a:ext cx="3366912" cy="365125"/>
          </a:xfrm>
        </p:spPr>
        <p:txBody>
          <a:bodyPr/>
          <a:lstStyle/>
          <a:p>
            <a:pPr algn="ctr"/>
            <a:r>
              <a:rPr lang="en-US" sz="1200" dirty="0">
                <a:solidFill>
                  <a:schemeClr val="bg1"/>
                </a:solidFill>
              </a:rPr>
              <a:t>© 2009-2026 Hazelden Betty Ford Foundation</a:t>
            </a:r>
            <a:endParaRPr lang="en-US" dirty="0"/>
          </a:p>
        </p:txBody>
      </p:sp>
    </p:spTree>
    <p:extLst>
      <p:ext uri="{BB962C8B-B14F-4D97-AF65-F5344CB8AC3E}">
        <p14:creationId xmlns:p14="http://schemas.microsoft.com/office/powerpoint/2010/main" val="1872580100"/>
      </p:ext>
    </p:extLst>
  </p:cSld>
  <p:clrMapOvr>
    <a:masterClrMapping/>
  </p:clrMapOvr>
</p:sld>
</file>

<file path=ppt/theme/theme1.xml><?xml version="1.0" encoding="utf-8"?>
<a:theme xmlns:a="http://schemas.openxmlformats.org/drawingml/2006/main" name="Custom Design">
  <a:themeElements>
    <a:clrScheme name="Hazelden Really">
      <a:dk1>
        <a:srgbClr val="000000"/>
      </a:dk1>
      <a:lt1>
        <a:sysClr val="window" lastClr="FFFFFF"/>
      </a:lt1>
      <a:dk2>
        <a:srgbClr val="276681"/>
      </a:dk2>
      <a:lt2>
        <a:srgbClr val="D7D7D7"/>
      </a:lt2>
      <a:accent1>
        <a:srgbClr val="BBDC00"/>
      </a:accent1>
      <a:accent2>
        <a:srgbClr val="83A8BC"/>
      </a:accent2>
      <a:accent3>
        <a:srgbClr val="FF6C2C"/>
      </a:accent3>
      <a:accent4>
        <a:srgbClr val="2AB0A4"/>
      </a:accent4>
      <a:accent5>
        <a:srgbClr val="72519A"/>
      </a:accent5>
      <a:accent6>
        <a:srgbClr val="909090"/>
      </a:accent6>
      <a:hlink>
        <a:srgbClr val="EB5431"/>
      </a:hlink>
      <a:folHlink>
        <a:srgbClr val="2AB0A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FinalTemplate_180814.potx</Template>
  <TotalTime>2438</TotalTime>
  <Words>2717</Words>
  <Application>Microsoft Office PowerPoint</Application>
  <PresentationFormat>On-screen Show (4:3)</PresentationFormat>
  <Paragraphs>258</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Georgia</vt:lpstr>
      <vt:lpstr>Wingdings</vt:lpstr>
      <vt:lpstr>Wingdings 2</vt:lpstr>
      <vt:lpstr>Custom Design</vt:lpstr>
      <vt:lpstr>Dennis McCullough Memorial Lecture  Advancements in Education  on Addiction:  Finding Hope and Healing in Recovery  May 20, 2026  </vt:lpstr>
      <vt:lpstr>Advancements in Education on Addiction: Finding Hope and Healing in Recovery </vt:lpstr>
      <vt:lpstr>Presentation Objectives</vt:lpstr>
      <vt:lpstr>Today</vt:lpstr>
      <vt:lpstr>ADDICTION</vt:lpstr>
      <vt:lpstr>ADDICTION</vt:lpstr>
      <vt:lpstr>ALCOHOL USE DISORDER</vt:lpstr>
      <vt:lpstr>THE TWO MISSING WORDS</vt:lpstr>
      <vt:lpstr>WHO GETS THE DISEASE  AND WHY?</vt:lpstr>
      <vt:lpstr>   DSM-V CRITERIA TO DIAGNOSE  SUBSTANCE USE DISORDERS   </vt:lpstr>
      <vt:lpstr>   DSM-V CRITERIA TO DIAGNOSE  SUBSTANCE USE DISORDERS (Cont.)   </vt:lpstr>
      <vt:lpstr>   DSM-V CRITERIA TO DIAGNOSE  SUBSTANCE USE DISORDERS (Cont.)   </vt:lpstr>
      <vt:lpstr>WHAT IS THE EVIDENCE?</vt:lpstr>
      <vt:lpstr>12 STEP GROUPS AND THE IRONY IN HOW THEY WORK</vt:lpstr>
      <vt:lpstr>Addiction Focused Interview       (6 Key Questions)</vt:lpstr>
      <vt:lpstr>Addiction Focused Interview       (6 Key Questions)</vt:lpstr>
      <vt:lpstr>Ask yourself…</vt:lpstr>
      <vt:lpstr> </vt:lpstr>
      <vt:lpstr>BACKGROUND ON ADVANCEMENTS IN EDUCATION ON ADDICTION</vt:lpstr>
      <vt:lpstr>HBFF’s Movement to Educate  Medical Students, Physicians and the                                          Healthcare Field as a Whole  </vt:lpstr>
      <vt:lpstr> 1. Summer Institute for Medical Students (SIMS) Program Description</vt:lpstr>
      <vt:lpstr> 1. SIMS Program Overview</vt:lpstr>
      <vt:lpstr> SIMS Output Data</vt:lpstr>
      <vt:lpstr> 2. Medical Education Partnership (MEP) Program Description</vt:lpstr>
      <vt:lpstr> 3. Course on Addiction &amp;                Recovery Education (CARE)</vt:lpstr>
      <vt:lpstr> 4. Addiction Medicine Fellowship</vt:lpstr>
      <vt:lpstr> Medical &amp; Professional Education at HBFF</vt:lpstr>
      <vt:lpstr> Summary</vt:lpstr>
      <vt:lpstr> Finding Hope and Healing in Recovery</vt:lpstr>
      <vt:lpstr>ADVANCEMENTS IN EDUCATION ON ADDICTION:FINDING HOPE AND  HEALING IN RECOVERY</vt:lpstr>
      <vt:lpstr>References</vt:lpstr>
      <vt:lpstr>References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Beckstead</dc:creator>
  <cp:lastModifiedBy>Skrajewski, Joseph</cp:lastModifiedBy>
  <cp:revision>214</cp:revision>
  <dcterms:created xsi:type="dcterms:W3CDTF">2014-10-02T17:19:38Z</dcterms:created>
  <dcterms:modified xsi:type="dcterms:W3CDTF">2026-05-05T23:09:42Z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