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41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</p:sldIdLst>
  <p:sldSz cx="18288000" cy="10287000"/>
  <p:notesSz cx="6858000" cy="9144000"/>
  <p:embeddedFontLst>
    <p:embeddedFont>
      <p:font typeface="Atkinson Hyperlegible Bold" charset="1" panose="00000000000000000000"/>
      <p:regular r:id="rId39"/>
    </p:embeddedFont>
    <p:embeddedFont>
      <p:font typeface="Atkinson Hyperlegible" charset="1" panose="00000000000000000000"/>
      <p:regular r:id="rId40"/>
    </p:embeddedFont>
    <p:embeddedFont>
      <p:font typeface="Montserrat Classic Bold" charset="1" panose="00000800000000000000"/>
      <p:regular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slides/slide30.xml" Type="http://schemas.openxmlformats.org/officeDocument/2006/relationships/slide"/><Relationship Id="rId36" Target="slides/slide31.xml" Type="http://schemas.openxmlformats.org/officeDocument/2006/relationships/slide"/><Relationship Id="rId37" Target="slides/slide32.xml" Type="http://schemas.openxmlformats.org/officeDocument/2006/relationships/slide"/><Relationship Id="rId38" Target="slides/slide33.xml" Type="http://schemas.openxmlformats.org/officeDocument/2006/relationships/slide"/><Relationship Id="rId39" Target="fonts/font39.fntdata" Type="http://schemas.openxmlformats.org/officeDocument/2006/relationships/font"/><Relationship Id="rId4" Target="theme/theme1.xml" Type="http://schemas.openxmlformats.org/officeDocument/2006/relationships/theme"/><Relationship Id="rId40" Target="fonts/font40.fntdata" Type="http://schemas.openxmlformats.org/officeDocument/2006/relationships/font"/><Relationship Id="rId41" Target="notesMasters/notesMaster1.xml" Type="http://schemas.openxmlformats.org/officeDocument/2006/relationships/notesMaster"/><Relationship Id="rId42" Target="theme/theme2.xml" Type="http://schemas.openxmlformats.org/officeDocument/2006/relationships/theme"/><Relationship Id="rId43" Target="notesSlides/notesSlide1.xml" Type="http://schemas.openxmlformats.org/officeDocument/2006/relationships/notesSlide"/><Relationship Id="rId44" Target="fonts/font44.fntdata" Type="http://schemas.openxmlformats.org/officeDocument/2006/relationships/font"/><Relationship Id="rId45" Target="notesSlides/notesSlide2.xml" Type="http://schemas.openxmlformats.org/officeDocument/2006/relationships/notesSlid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notesMasters/_rels/notesMaster1.xml.rels><?xml version="1.0" encoding="UTF-8" standalone="yes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.xml" Type="http://schemas.openxmlformats.org/officeDocument/2006/relationships/slide"/></Relationships>
</file>

<file path=ppt/notesSlides/_rels/notesSlide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.xml" Type="http://schemas.openxmlformats.org/officeDocument/2006/relationships/slide"/></Relationships>
</file>

<file path=ppt/notesSlides/notesSlide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</a:p>
          <a:p>
            <a:r>
              <a:rPr lang="en-US"/>
              <a:t>- Mention how Maine was the first state to pass marriage equality through vote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</a:p>
          <a:p>
            <a:r>
              <a:rPr lang="en-US"/>
              <a:t>- Mention how Maine was the first state to pass marriage equality through vote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jpe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20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21.png" Type="http://schemas.openxmlformats.org/officeDocument/2006/relationships/image"/><Relationship Id="rId4" Target="../media/image22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23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24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25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26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27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28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.xml" Type="http://schemas.openxmlformats.org/officeDocument/2006/relationships/notesSlide"/><Relationship Id="rId3" Target="../media/image5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29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30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31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32.pn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33.pn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34.pn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35.pn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36.pn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37.pn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38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.xml" Type="http://schemas.openxmlformats.org/officeDocument/2006/relationships/notesSlide"/><Relationship Id="rId3" Target="../media/image5.png" Type="http://schemas.openxmlformats.org/officeDocument/2006/relationships/image"/><Relationship Id="rId4" Target="../media/image6.jpeg" Type="http://schemas.openxmlformats.org/officeDocument/2006/relationships/image"/><Relationship Id="rId5" Target="../media/image7.jpeg" Type="http://schemas.openxmlformats.org/officeDocument/2006/relationships/image"/><Relationship Id="rId6" Target="../media/image8.jpe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/Relationships>
</file>

<file path=ppt/slides/_rels/slide3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39.png" Type="http://schemas.openxmlformats.org/officeDocument/2006/relationships/image"/><Relationship Id="rId4" Target="../media/image40.jpeg" Type="http://schemas.openxmlformats.org/officeDocument/2006/relationships/image"/></Relationships>
</file>

<file path=ppt/slides/_rels/slide3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1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9.jpeg" Type="http://schemas.openxmlformats.org/officeDocument/2006/relationships/image"/><Relationship Id="rId4" Target="../media/image10.jpeg" Type="http://schemas.openxmlformats.org/officeDocument/2006/relationships/image"/><Relationship Id="rId5" Target="../media/image11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Relationship Id="rId3" Target="../media/image5.png" Type="http://schemas.openxmlformats.org/officeDocument/2006/relationships/image"/><Relationship Id="rId4" Target="../media/image13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Relationship Id="rId3" Target="../media/image5.png" Type="http://schemas.openxmlformats.org/officeDocument/2006/relationships/image"/><Relationship Id="rId4" Target="../media/image14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15.png" Type="http://schemas.openxmlformats.org/officeDocument/2006/relationships/image"/><Relationship Id="rId4" Target="../media/image16.svg" Type="http://schemas.openxmlformats.org/officeDocument/2006/relationships/image"/><Relationship Id="rId5" Target="../media/image17.png" Type="http://schemas.openxmlformats.org/officeDocument/2006/relationships/image"/><Relationship Id="rId6" Target="../media/image18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19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32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00" y="1797281"/>
            <a:ext cx="18288000" cy="10332654"/>
          </a:xfrm>
          <a:custGeom>
            <a:avLst/>
            <a:gdLst/>
            <a:ahLst/>
            <a:cxnLst/>
            <a:rect r="r" b="b" t="t" l="l"/>
            <a:pathLst>
              <a:path h="10332654" w="18288000">
                <a:moveTo>
                  <a:pt x="0" y="0"/>
                </a:moveTo>
                <a:lnTo>
                  <a:pt x="18288000" y="0"/>
                </a:lnTo>
                <a:lnTo>
                  <a:pt x="18288000" y="10332654"/>
                </a:lnTo>
                <a:lnTo>
                  <a:pt x="0" y="103326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2776" r="0" b="-19524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2799" y="1797281"/>
            <a:ext cx="18286600" cy="8489719"/>
            <a:chOff x="0" y="0"/>
            <a:chExt cx="4816224" cy="2235975"/>
          </a:xfrm>
        </p:grpSpPr>
        <p:sp>
          <p:nvSpPr>
            <p:cNvPr name="Freeform 5" id="5" descr="Four people standing next to each other, facing the camera, and smiling."/>
            <p:cNvSpPr/>
            <p:nvPr/>
          </p:nvSpPr>
          <p:spPr>
            <a:xfrm flipH="false" flipV="false" rot="0">
              <a:off x="0" y="0"/>
              <a:ext cx="4816224" cy="2235975"/>
            </a:xfrm>
            <a:custGeom>
              <a:avLst/>
              <a:gdLst/>
              <a:ahLst/>
              <a:cxnLst/>
              <a:rect r="r" b="b" t="t" l="l"/>
              <a:pathLst>
                <a:path h="2235975" w="4816224">
                  <a:moveTo>
                    <a:pt x="0" y="0"/>
                  </a:moveTo>
                  <a:lnTo>
                    <a:pt x="4816224" y="0"/>
                  </a:lnTo>
                  <a:lnTo>
                    <a:pt x="4816224" y="2235975"/>
                  </a:lnTo>
                  <a:lnTo>
                    <a:pt x="0" y="2235975"/>
                  </a:lnTo>
                  <a:close/>
                </a:path>
              </a:pathLst>
            </a:custGeom>
            <a:solidFill>
              <a:srgbClr val="002547">
                <a:alpha val="49804"/>
              </a:srgbClr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47625"/>
              <a:ext cx="4816224" cy="22836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sp>
        <p:nvSpPr>
          <p:cNvPr name="AutoShape 7" id="7"/>
          <p:cNvSpPr/>
          <p:nvPr/>
        </p:nvSpPr>
        <p:spPr>
          <a:xfrm rot="0">
            <a:off x="-1849892" y="-384464"/>
            <a:ext cx="22900035" cy="2181745"/>
          </a:xfrm>
          <a:prstGeom prst="rect">
            <a:avLst/>
          </a:prstGeom>
          <a:solidFill>
            <a:srgbClr val="002547"/>
          </a:solidFill>
        </p:spPr>
      </p:sp>
      <p:sp>
        <p:nvSpPr>
          <p:cNvPr name="Freeform 8" id="8"/>
          <p:cNvSpPr/>
          <p:nvPr/>
        </p:nvSpPr>
        <p:spPr>
          <a:xfrm flipH="false" flipV="false" rot="0">
            <a:off x="1400" y="8993027"/>
            <a:ext cx="3234931" cy="1293973"/>
          </a:xfrm>
          <a:custGeom>
            <a:avLst/>
            <a:gdLst/>
            <a:ahLst/>
            <a:cxnLst/>
            <a:rect r="r" b="b" t="t" l="l"/>
            <a:pathLst>
              <a:path h="1293973" w="3234931">
                <a:moveTo>
                  <a:pt x="0" y="0"/>
                </a:moveTo>
                <a:lnTo>
                  <a:pt x="3234931" y="0"/>
                </a:lnTo>
                <a:lnTo>
                  <a:pt x="3234931" y="1293973"/>
                </a:lnTo>
                <a:lnTo>
                  <a:pt x="0" y="12939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6697291" y="8696291"/>
            <a:ext cx="1578221" cy="1578221"/>
          </a:xfrm>
          <a:custGeom>
            <a:avLst/>
            <a:gdLst/>
            <a:ahLst/>
            <a:cxnLst/>
            <a:rect r="r" b="b" t="t" l="l"/>
            <a:pathLst>
              <a:path h="1578221" w="1578221">
                <a:moveTo>
                  <a:pt x="0" y="0"/>
                </a:moveTo>
                <a:lnTo>
                  <a:pt x="1578221" y="0"/>
                </a:lnTo>
                <a:lnTo>
                  <a:pt x="1578221" y="1578221"/>
                </a:lnTo>
                <a:lnTo>
                  <a:pt x="0" y="15782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553681" y="6963608"/>
            <a:ext cx="17450705" cy="2705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b="true" sz="5000">
                <a:solidFill>
                  <a:srgbClr val="FFFFFF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IMPROVING HEALTH CARE FOR OLDER LGBTQ+ ADULTS:</a:t>
            </a:r>
          </a:p>
          <a:p>
            <a:pPr algn="ctr">
              <a:lnSpc>
                <a:spcPts val="6000"/>
              </a:lnSpc>
            </a:pPr>
            <a:r>
              <a:rPr lang="en-US" b="true" sz="5000">
                <a:solidFill>
                  <a:srgbClr val="FFFFFF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A COMMUNITY-INFORMED DISCUSSION</a:t>
            </a:r>
          </a:p>
          <a:p>
            <a:pPr algn="ctr">
              <a:lnSpc>
                <a:spcPts val="9330"/>
              </a:lnSpc>
            </a:pPr>
          </a:p>
        </p:txBody>
      </p:sp>
      <p:sp>
        <p:nvSpPr>
          <p:cNvPr name="TextBox 11" id="11"/>
          <p:cNvSpPr txBox="true"/>
          <p:nvPr/>
        </p:nvSpPr>
        <p:spPr>
          <a:xfrm rot="0">
            <a:off x="1914730" y="231746"/>
            <a:ext cx="14458540" cy="1739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b="true" sz="5000" spc="500">
                <a:solidFill>
                  <a:srgbClr val="78B82B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33RD MAINE GERIATRICS CONFERENCE </a:t>
            </a:r>
          </a:p>
          <a:p>
            <a:pPr algn="ctr">
              <a:lnSpc>
                <a:spcPts val="7000"/>
              </a:lnSpc>
            </a:pPr>
          </a:p>
        </p:txBody>
      </p:sp>
      <p:sp>
        <p:nvSpPr>
          <p:cNvPr name="TextBox 12" id="12"/>
          <p:cNvSpPr txBox="true"/>
          <p:nvPr/>
        </p:nvSpPr>
        <p:spPr>
          <a:xfrm rot="0">
            <a:off x="7813641" y="1057195"/>
            <a:ext cx="2930785" cy="5048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 spc="299">
                <a:solidFill>
                  <a:srgbClr val="78B82B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MAY 20, 2026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25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467591" y="9326427"/>
            <a:ext cx="19597255" cy="1436485"/>
            <a:chOff x="0" y="0"/>
            <a:chExt cx="26129673" cy="1915314"/>
          </a:xfrm>
        </p:grpSpPr>
        <p:sp>
          <p:nvSpPr>
            <p:cNvPr name="AutoShape 3" id="3"/>
            <p:cNvSpPr/>
            <p:nvPr/>
          </p:nvSpPr>
          <p:spPr>
            <a:xfrm rot="0">
              <a:off x="0" y="0"/>
              <a:ext cx="26129673" cy="1915314"/>
            </a:xfrm>
            <a:prstGeom prst="rect">
              <a:avLst/>
            </a:prstGeom>
            <a:solidFill>
              <a:srgbClr val="78B82B"/>
            </a:solidFill>
          </p:spPr>
        </p:sp>
        <p:sp>
          <p:nvSpPr>
            <p:cNvPr name="TextBox 4" id="4"/>
            <p:cNvSpPr txBox="true"/>
            <p:nvPr/>
          </p:nvSpPr>
          <p:spPr>
            <a:xfrm rot="0">
              <a:off x="16219051" y="455180"/>
              <a:ext cx="8280400" cy="31136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959"/>
                </a:lnSpc>
              </a:pPr>
              <a:r>
                <a:rPr lang="en-US" b="true" sz="1400" spc="280">
                  <a:solidFill>
                    <a:srgbClr val="002547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EQUALITYMAINE 2022</a:t>
              </a:r>
            </a:p>
          </p:txBody>
        </p:sp>
      </p:grpSp>
      <p:sp>
        <p:nvSpPr>
          <p:cNvPr name="AutoShape 5" id="5"/>
          <p:cNvSpPr/>
          <p:nvPr/>
        </p:nvSpPr>
        <p:spPr>
          <a:xfrm rot="0">
            <a:off x="-320765" y="9032341"/>
            <a:ext cx="19597255" cy="1730572"/>
          </a:xfrm>
          <a:prstGeom prst="rect">
            <a:avLst/>
          </a:prstGeom>
          <a:solidFill>
            <a:srgbClr val="75BB2A"/>
          </a:solidFill>
        </p:spPr>
      </p:sp>
      <p:sp>
        <p:nvSpPr>
          <p:cNvPr name="Freeform 6" id="6"/>
          <p:cNvSpPr/>
          <p:nvPr/>
        </p:nvSpPr>
        <p:spPr>
          <a:xfrm flipH="false" flipV="false" rot="0">
            <a:off x="15238115" y="9032341"/>
            <a:ext cx="2732269" cy="1092908"/>
          </a:xfrm>
          <a:custGeom>
            <a:avLst/>
            <a:gdLst/>
            <a:ahLst/>
            <a:cxnLst/>
            <a:rect r="r" b="b" t="t" l="l"/>
            <a:pathLst>
              <a:path h="1092908" w="2732269">
                <a:moveTo>
                  <a:pt x="0" y="0"/>
                </a:moveTo>
                <a:lnTo>
                  <a:pt x="2732269" y="0"/>
                </a:lnTo>
                <a:lnTo>
                  <a:pt x="2732269" y="1092907"/>
                </a:lnTo>
                <a:lnTo>
                  <a:pt x="0" y="10929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238115" y="9032341"/>
            <a:ext cx="2732269" cy="1092908"/>
          </a:xfrm>
          <a:custGeom>
            <a:avLst/>
            <a:gdLst/>
            <a:ahLst/>
            <a:cxnLst/>
            <a:rect r="r" b="b" t="t" l="l"/>
            <a:pathLst>
              <a:path h="1092908" w="2732269">
                <a:moveTo>
                  <a:pt x="0" y="0"/>
                </a:moveTo>
                <a:lnTo>
                  <a:pt x="2732269" y="0"/>
                </a:lnTo>
                <a:lnTo>
                  <a:pt x="2732269" y="1092907"/>
                </a:lnTo>
                <a:lnTo>
                  <a:pt x="0" y="10929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478186" y="1028700"/>
            <a:ext cx="15705700" cy="7519104"/>
          </a:xfrm>
          <a:custGeom>
            <a:avLst/>
            <a:gdLst/>
            <a:ahLst/>
            <a:cxnLst/>
            <a:rect r="r" b="b" t="t" l="l"/>
            <a:pathLst>
              <a:path h="7519104" w="15705700">
                <a:moveTo>
                  <a:pt x="0" y="0"/>
                </a:moveTo>
                <a:lnTo>
                  <a:pt x="15705700" y="0"/>
                </a:lnTo>
                <a:lnTo>
                  <a:pt x="15705700" y="7519104"/>
                </a:lnTo>
                <a:lnTo>
                  <a:pt x="0" y="75191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0" y="9444175"/>
            <a:ext cx="10787095" cy="2406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b="true" sz="1400" spc="280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HTTPS://WILLIAMSINSTITUTE.LAW.UCLA.EDU/SUBPOPULATIONS/TRANSGENDER-PEOPLE/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25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467591" y="9326427"/>
            <a:ext cx="19597255" cy="1436485"/>
            <a:chOff x="0" y="0"/>
            <a:chExt cx="26129673" cy="1915314"/>
          </a:xfrm>
        </p:grpSpPr>
        <p:sp>
          <p:nvSpPr>
            <p:cNvPr name="AutoShape 3" id="3"/>
            <p:cNvSpPr/>
            <p:nvPr/>
          </p:nvSpPr>
          <p:spPr>
            <a:xfrm rot="0">
              <a:off x="0" y="0"/>
              <a:ext cx="26129673" cy="1915314"/>
            </a:xfrm>
            <a:prstGeom prst="rect">
              <a:avLst/>
            </a:prstGeom>
            <a:solidFill>
              <a:srgbClr val="78B82B"/>
            </a:solidFill>
          </p:spPr>
        </p:sp>
        <p:sp>
          <p:nvSpPr>
            <p:cNvPr name="TextBox 4" id="4"/>
            <p:cNvSpPr txBox="true"/>
            <p:nvPr/>
          </p:nvSpPr>
          <p:spPr>
            <a:xfrm rot="0">
              <a:off x="16219051" y="455180"/>
              <a:ext cx="8280400" cy="31136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959"/>
                </a:lnSpc>
              </a:pPr>
              <a:r>
                <a:rPr lang="en-US" b="true" sz="1400" spc="280">
                  <a:solidFill>
                    <a:srgbClr val="002547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EQUALITYMAINE 2022</a:t>
              </a:r>
            </a:p>
          </p:txBody>
        </p:sp>
      </p:grpSp>
      <p:sp>
        <p:nvSpPr>
          <p:cNvPr name="AutoShape 5" id="5"/>
          <p:cNvSpPr/>
          <p:nvPr/>
        </p:nvSpPr>
        <p:spPr>
          <a:xfrm rot="0">
            <a:off x="-467591" y="9032341"/>
            <a:ext cx="19597255" cy="1730572"/>
          </a:xfrm>
          <a:prstGeom prst="rect">
            <a:avLst/>
          </a:prstGeom>
          <a:solidFill>
            <a:srgbClr val="75BB2A"/>
          </a:solidFill>
        </p:spPr>
      </p:sp>
      <p:sp>
        <p:nvSpPr>
          <p:cNvPr name="Freeform 6" id="6"/>
          <p:cNvSpPr/>
          <p:nvPr/>
        </p:nvSpPr>
        <p:spPr>
          <a:xfrm flipH="false" flipV="false" rot="0">
            <a:off x="15238115" y="9032341"/>
            <a:ext cx="2732269" cy="1092908"/>
          </a:xfrm>
          <a:custGeom>
            <a:avLst/>
            <a:gdLst/>
            <a:ahLst/>
            <a:cxnLst/>
            <a:rect r="r" b="b" t="t" l="l"/>
            <a:pathLst>
              <a:path h="1092908" w="2732269">
                <a:moveTo>
                  <a:pt x="0" y="0"/>
                </a:moveTo>
                <a:lnTo>
                  <a:pt x="2732269" y="0"/>
                </a:lnTo>
                <a:lnTo>
                  <a:pt x="2732269" y="1092907"/>
                </a:lnTo>
                <a:lnTo>
                  <a:pt x="0" y="10929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238115" y="9032341"/>
            <a:ext cx="2732269" cy="1092908"/>
          </a:xfrm>
          <a:custGeom>
            <a:avLst/>
            <a:gdLst/>
            <a:ahLst/>
            <a:cxnLst/>
            <a:rect r="r" b="b" t="t" l="l"/>
            <a:pathLst>
              <a:path h="1092908" w="2732269">
                <a:moveTo>
                  <a:pt x="0" y="0"/>
                </a:moveTo>
                <a:lnTo>
                  <a:pt x="2732269" y="0"/>
                </a:lnTo>
                <a:lnTo>
                  <a:pt x="2732269" y="1092907"/>
                </a:lnTo>
                <a:lnTo>
                  <a:pt x="0" y="10929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2583054" y="0"/>
            <a:ext cx="4973756" cy="9032341"/>
          </a:xfrm>
          <a:custGeom>
            <a:avLst/>
            <a:gdLst/>
            <a:ahLst/>
            <a:cxnLst/>
            <a:rect r="r" b="b" t="t" l="l"/>
            <a:pathLst>
              <a:path h="9032341" w="4973756">
                <a:moveTo>
                  <a:pt x="0" y="0"/>
                </a:moveTo>
                <a:lnTo>
                  <a:pt x="4973756" y="0"/>
                </a:lnTo>
                <a:lnTo>
                  <a:pt x="4973756" y="9032341"/>
                </a:lnTo>
                <a:lnTo>
                  <a:pt x="0" y="90323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9144000" y="2573091"/>
            <a:ext cx="7721002" cy="5140819"/>
          </a:xfrm>
          <a:custGeom>
            <a:avLst/>
            <a:gdLst/>
            <a:ahLst/>
            <a:cxnLst/>
            <a:rect r="r" b="b" t="t" l="l"/>
            <a:pathLst>
              <a:path h="5140819" w="7721002">
                <a:moveTo>
                  <a:pt x="0" y="0"/>
                </a:moveTo>
                <a:lnTo>
                  <a:pt x="7721002" y="0"/>
                </a:lnTo>
                <a:lnTo>
                  <a:pt x="7721002" y="5140818"/>
                </a:lnTo>
                <a:lnTo>
                  <a:pt x="0" y="51408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8603097" y="5915927"/>
            <a:ext cx="8802809" cy="538174"/>
            <a:chOff x="0" y="0"/>
            <a:chExt cx="2318435" cy="141741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318435" cy="141741"/>
            </a:xfrm>
            <a:custGeom>
              <a:avLst/>
              <a:gdLst/>
              <a:ahLst/>
              <a:cxnLst/>
              <a:rect r="r" b="b" t="t" l="l"/>
              <a:pathLst>
                <a:path h="141741" w="2318435">
                  <a:moveTo>
                    <a:pt x="0" y="0"/>
                  </a:moveTo>
                  <a:lnTo>
                    <a:pt x="2318435" y="0"/>
                  </a:lnTo>
                  <a:lnTo>
                    <a:pt x="2318435" y="141741"/>
                  </a:lnTo>
                  <a:lnTo>
                    <a:pt x="0" y="141741"/>
                  </a:lnTo>
                  <a:close/>
                </a:path>
              </a:pathLst>
            </a:custGeom>
            <a:ln w="95250" cap="sq">
              <a:solidFill>
                <a:srgbClr val="75BB2A"/>
              </a:solidFill>
              <a:prstDash val="solid"/>
              <a:miter/>
            </a:ln>
          </p:spPr>
        </p:sp>
        <p:sp>
          <p:nvSpPr>
            <p:cNvPr name="TextBox 12" id="12"/>
            <p:cNvSpPr txBox="true"/>
            <p:nvPr/>
          </p:nvSpPr>
          <p:spPr>
            <a:xfrm>
              <a:off x="0" y="-28575"/>
              <a:ext cx="2318435" cy="17031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0" y="9444175"/>
            <a:ext cx="10787095" cy="2406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b="true" sz="1400" spc="280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HTTPS://WILLIAMSINSTITUTE.LAW.UCLA.EDU/SUBPOPULATIONS/TRANSGENDER-PEOPLE/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0" y="9763007"/>
            <a:ext cx="9586243" cy="2406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b="true" sz="1400" spc="280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HTTPS://NEWS.GALLUP.COM/POLL/656708/LGBTQ-IDENTIFICATION-RISES.ASPX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25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467591" y="9326427"/>
            <a:ext cx="19597255" cy="1436485"/>
            <a:chOff x="0" y="0"/>
            <a:chExt cx="26129673" cy="1915314"/>
          </a:xfrm>
        </p:grpSpPr>
        <p:sp>
          <p:nvSpPr>
            <p:cNvPr name="AutoShape 3" id="3"/>
            <p:cNvSpPr/>
            <p:nvPr/>
          </p:nvSpPr>
          <p:spPr>
            <a:xfrm rot="0">
              <a:off x="0" y="0"/>
              <a:ext cx="26129673" cy="1915314"/>
            </a:xfrm>
            <a:prstGeom prst="rect">
              <a:avLst/>
            </a:prstGeom>
            <a:solidFill>
              <a:srgbClr val="78B82B"/>
            </a:solidFill>
          </p:spPr>
        </p:sp>
        <p:sp>
          <p:nvSpPr>
            <p:cNvPr name="TextBox 4" id="4"/>
            <p:cNvSpPr txBox="true"/>
            <p:nvPr/>
          </p:nvSpPr>
          <p:spPr>
            <a:xfrm rot="0">
              <a:off x="16219051" y="455180"/>
              <a:ext cx="8280400" cy="31136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959"/>
                </a:lnSpc>
              </a:pPr>
              <a:r>
                <a:rPr lang="en-US" b="true" sz="1400" spc="280">
                  <a:solidFill>
                    <a:srgbClr val="002547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EQUALITYMAINE 2022</a:t>
              </a:r>
            </a:p>
          </p:txBody>
        </p:sp>
      </p:grpSp>
      <p:sp>
        <p:nvSpPr>
          <p:cNvPr name="AutoShape 5" id="5"/>
          <p:cNvSpPr/>
          <p:nvPr/>
        </p:nvSpPr>
        <p:spPr>
          <a:xfrm rot="0">
            <a:off x="-467591" y="9032341"/>
            <a:ext cx="19597255" cy="1730572"/>
          </a:xfrm>
          <a:prstGeom prst="rect">
            <a:avLst/>
          </a:prstGeom>
          <a:solidFill>
            <a:srgbClr val="75BB2A"/>
          </a:solidFill>
        </p:spPr>
      </p:sp>
      <p:sp>
        <p:nvSpPr>
          <p:cNvPr name="Freeform 6" id="6"/>
          <p:cNvSpPr/>
          <p:nvPr/>
        </p:nvSpPr>
        <p:spPr>
          <a:xfrm flipH="false" flipV="false" rot="0">
            <a:off x="15238115" y="9032341"/>
            <a:ext cx="2732269" cy="1092908"/>
          </a:xfrm>
          <a:custGeom>
            <a:avLst/>
            <a:gdLst/>
            <a:ahLst/>
            <a:cxnLst/>
            <a:rect r="r" b="b" t="t" l="l"/>
            <a:pathLst>
              <a:path h="1092908" w="2732269">
                <a:moveTo>
                  <a:pt x="0" y="0"/>
                </a:moveTo>
                <a:lnTo>
                  <a:pt x="2732269" y="0"/>
                </a:lnTo>
                <a:lnTo>
                  <a:pt x="2732269" y="1092907"/>
                </a:lnTo>
                <a:lnTo>
                  <a:pt x="0" y="10929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238115" y="9032341"/>
            <a:ext cx="2732269" cy="1092908"/>
          </a:xfrm>
          <a:custGeom>
            <a:avLst/>
            <a:gdLst/>
            <a:ahLst/>
            <a:cxnLst/>
            <a:rect r="r" b="b" t="t" l="l"/>
            <a:pathLst>
              <a:path h="1092908" w="2732269">
                <a:moveTo>
                  <a:pt x="0" y="0"/>
                </a:moveTo>
                <a:lnTo>
                  <a:pt x="2732269" y="0"/>
                </a:lnTo>
                <a:lnTo>
                  <a:pt x="2732269" y="1092907"/>
                </a:lnTo>
                <a:lnTo>
                  <a:pt x="0" y="10929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886280" y="496748"/>
            <a:ext cx="14515440" cy="7983492"/>
          </a:xfrm>
          <a:custGeom>
            <a:avLst/>
            <a:gdLst/>
            <a:ahLst/>
            <a:cxnLst/>
            <a:rect r="r" b="b" t="t" l="l"/>
            <a:pathLst>
              <a:path h="7983492" w="14515440">
                <a:moveTo>
                  <a:pt x="0" y="0"/>
                </a:moveTo>
                <a:lnTo>
                  <a:pt x="14515440" y="0"/>
                </a:lnTo>
                <a:lnTo>
                  <a:pt x="14515440" y="7983492"/>
                </a:lnTo>
                <a:lnTo>
                  <a:pt x="0" y="79834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0" y="9444175"/>
            <a:ext cx="10787095" cy="2406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b="true" sz="1400" spc="280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HTTPS://WILLIAMSINSTITUTE.LAW.UCLA.EDU/SUBPOPULATIONS/TRANSGENDER-PEOPLE/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25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467591" y="9326427"/>
            <a:ext cx="19597255" cy="1436485"/>
            <a:chOff x="0" y="0"/>
            <a:chExt cx="26129673" cy="1915314"/>
          </a:xfrm>
        </p:grpSpPr>
        <p:sp>
          <p:nvSpPr>
            <p:cNvPr name="AutoShape 3" id="3"/>
            <p:cNvSpPr/>
            <p:nvPr/>
          </p:nvSpPr>
          <p:spPr>
            <a:xfrm rot="0">
              <a:off x="0" y="0"/>
              <a:ext cx="26129673" cy="1915314"/>
            </a:xfrm>
            <a:prstGeom prst="rect">
              <a:avLst/>
            </a:prstGeom>
            <a:solidFill>
              <a:srgbClr val="78B82B"/>
            </a:solidFill>
          </p:spPr>
        </p:sp>
        <p:sp>
          <p:nvSpPr>
            <p:cNvPr name="TextBox 4" id="4"/>
            <p:cNvSpPr txBox="true"/>
            <p:nvPr/>
          </p:nvSpPr>
          <p:spPr>
            <a:xfrm rot="0">
              <a:off x="16219051" y="455180"/>
              <a:ext cx="8280400" cy="31136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959"/>
                </a:lnSpc>
              </a:pPr>
              <a:r>
                <a:rPr lang="en-US" b="true" sz="1400" spc="280">
                  <a:solidFill>
                    <a:srgbClr val="002547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EQUALITYMAINE 2022</a:t>
              </a:r>
            </a:p>
          </p:txBody>
        </p:sp>
      </p:grpSp>
      <p:sp>
        <p:nvSpPr>
          <p:cNvPr name="AutoShape 5" id="5"/>
          <p:cNvSpPr/>
          <p:nvPr/>
        </p:nvSpPr>
        <p:spPr>
          <a:xfrm rot="0">
            <a:off x="-467591" y="9032341"/>
            <a:ext cx="19597255" cy="1730572"/>
          </a:xfrm>
          <a:prstGeom prst="rect">
            <a:avLst/>
          </a:prstGeom>
          <a:solidFill>
            <a:srgbClr val="75BB2A"/>
          </a:solidFill>
        </p:spPr>
      </p:sp>
      <p:sp>
        <p:nvSpPr>
          <p:cNvPr name="Freeform 6" id="6"/>
          <p:cNvSpPr/>
          <p:nvPr/>
        </p:nvSpPr>
        <p:spPr>
          <a:xfrm flipH="false" flipV="false" rot="0">
            <a:off x="15238115" y="9032341"/>
            <a:ext cx="2732269" cy="1092908"/>
          </a:xfrm>
          <a:custGeom>
            <a:avLst/>
            <a:gdLst/>
            <a:ahLst/>
            <a:cxnLst/>
            <a:rect r="r" b="b" t="t" l="l"/>
            <a:pathLst>
              <a:path h="1092908" w="2732269">
                <a:moveTo>
                  <a:pt x="0" y="0"/>
                </a:moveTo>
                <a:lnTo>
                  <a:pt x="2732269" y="0"/>
                </a:lnTo>
                <a:lnTo>
                  <a:pt x="2732269" y="1092907"/>
                </a:lnTo>
                <a:lnTo>
                  <a:pt x="0" y="10929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238115" y="9032341"/>
            <a:ext cx="2732269" cy="1092908"/>
          </a:xfrm>
          <a:custGeom>
            <a:avLst/>
            <a:gdLst/>
            <a:ahLst/>
            <a:cxnLst/>
            <a:rect r="r" b="b" t="t" l="l"/>
            <a:pathLst>
              <a:path h="1092908" w="2732269">
                <a:moveTo>
                  <a:pt x="0" y="0"/>
                </a:moveTo>
                <a:lnTo>
                  <a:pt x="2732269" y="0"/>
                </a:lnTo>
                <a:lnTo>
                  <a:pt x="2732269" y="1092907"/>
                </a:lnTo>
                <a:lnTo>
                  <a:pt x="0" y="10929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826432" y="791470"/>
            <a:ext cx="15009209" cy="7589198"/>
          </a:xfrm>
          <a:custGeom>
            <a:avLst/>
            <a:gdLst/>
            <a:ahLst/>
            <a:cxnLst/>
            <a:rect r="r" b="b" t="t" l="l"/>
            <a:pathLst>
              <a:path h="7589198" w="15009209">
                <a:moveTo>
                  <a:pt x="0" y="0"/>
                </a:moveTo>
                <a:lnTo>
                  <a:pt x="15009209" y="0"/>
                </a:lnTo>
                <a:lnTo>
                  <a:pt x="15009209" y="7589197"/>
                </a:lnTo>
                <a:lnTo>
                  <a:pt x="0" y="75891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-150837" y="9550220"/>
            <a:ext cx="10023669" cy="2406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b="true" sz="1400" spc="280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HTTPS://NEWS.GALLUP.COM/POLL/656708/LGBTQ-IDENTIFICATION-RISES.ASPX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25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467591" y="9032341"/>
            <a:ext cx="19597255" cy="1730572"/>
          </a:xfrm>
          <a:prstGeom prst="rect">
            <a:avLst/>
          </a:prstGeom>
          <a:solidFill>
            <a:srgbClr val="75BB2A"/>
          </a:solidFill>
        </p:spPr>
      </p:sp>
      <p:sp>
        <p:nvSpPr>
          <p:cNvPr name="Freeform 3" id="3"/>
          <p:cNvSpPr/>
          <p:nvPr/>
        </p:nvSpPr>
        <p:spPr>
          <a:xfrm flipH="false" flipV="false" rot="0">
            <a:off x="15238115" y="9032341"/>
            <a:ext cx="2732269" cy="1092908"/>
          </a:xfrm>
          <a:custGeom>
            <a:avLst/>
            <a:gdLst/>
            <a:ahLst/>
            <a:cxnLst/>
            <a:rect r="r" b="b" t="t" l="l"/>
            <a:pathLst>
              <a:path h="1092908" w="2732269">
                <a:moveTo>
                  <a:pt x="0" y="0"/>
                </a:moveTo>
                <a:lnTo>
                  <a:pt x="2732269" y="0"/>
                </a:lnTo>
                <a:lnTo>
                  <a:pt x="2732269" y="1092907"/>
                </a:lnTo>
                <a:lnTo>
                  <a:pt x="0" y="10929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238115" y="9032341"/>
            <a:ext cx="2732269" cy="1092908"/>
          </a:xfrm>
          <a:custGeom>
            <a:avLst/>
            <a:gdLst/>
            <a:ahLst/>
            <a:cxnLst/>
            <a:rect r="r" b="b" t="t" l="l"/>
            <a:pathLst>
              <a:path h="1092908" w="2732269">
                <a:moveTo>
                  <a:pt x="0" y="0"/>
                </a:moveTo>
                <a:lnTo>
                  <a:pt x="2732269" y="0"/>
                </a:lnTo>
                <a:lnTo>
                  <a:pt x="2732269" y="1092907"/>
                </a:lnTo>
                <a:lnTo>
                  <a:pt x="0" y="10929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510955" y="2245034"/>
            <a:ext cx="15266089" cy="57397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90981" indent="-295490" lvl="1">
              <a:lnSpc>
                <a:spcPts val="3832"/>
              </a:lnSpc>
              <a:buFont typeface="Arial"/>
              <a:buChar char="•"/>
            </a:pPr>
            <a:r>
              <a:rPr lang="en-US" b="true" sz="2737" spc="547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MORE LIKELY TO REPORT POOR MENTAL HEALTH​</a:t>
            </a:r>
          </a:p>
          <a:p>
            <a:pPr algn="l">
              <a:lnSpc>
                <a:spcPts val="3832"/>
              </a:lnSpc>
            </a:pPr>
          </a:p>
          <a:p>
            <a:pPr algn="l" marL="590981" indent="-295490" lvl="1">
              <a:lnSpc>
                <a:spcPts val="3832"/>
              </a:lnSpc>
              <a:buFont typeface="Arial"/>
              <a:buChar char="•"/>
            </a:pPr>
            <a:r>
              <a:rPr lang="en-US" b="true" sz="2737" spc="547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More likely to have suicidal ideation, planning, and attempts than cis- and straight-age-matched peers</a:t>
            </a:r>
          </a:p>
          <a:p>
            <a:pPr algn="l">
              <a:lnSpc>
                <a:spcPts val="3832"/>
              </a:lnSpc>
            </a:pPr>
          </a:p>
          <a:p>
            <a:pPr algn="l" marL="590981" indent="-295490" lvl="1">
              <a:lnSpc>
                <a:spcPts val="3832"/>
              </a:lnSpc>
              <a:buFont typeface="Arial"/>
              <a:buChar char="•"/>
            </a:pPr>
            <a:r>
              <a:rPr lang="en-US" b="true" sz="2737" spc="547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LESS LIKELY TO ACCESS PREVENTIVE SERVICES SUCH AS CANCER SCREENING AND VACCINATIONS​</a:t>
            </a:r>
          </a:p>
          <a:p>
            <a:pPr algn="l">
              <a:lnSpc>
                <a:spcPts val="3832"/>
              </a:lnSpc>
            </a:pPr>
          </a:p>
          <a:p>
            <a:pPr algn="l" marL="590981" indent="-295490" lvl="1">
              <a:lnSpc>
                <a:spcPts val="3832"/>
              </a:lnSpc>
              <a:buFont typeface="Arial"/>
              <a:buChar char="•"/>
            </a:pPr>
            <a:r>
              <a:rPr lang="en-US" b="true" sz="2737" spc="547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MORE LIKELY TO HAVE POOR PHYSICAL HEALTH INCLUDING CVD, DIABETES, AMONG OTHER CONDITIONS​</a:t>
            </a:r>
          </a:p>
          <a:p>
            <a:pPr algn="l">
              <a:lnSpc>
                <a:spcPts val="3832"/>
              </a:lnSpc>
            </a:pPr>
          </a:p>
          <a:p>
            <a:pPr algn="l" marL="590981" indent="-295490" lvl="1">
              <a:lnSpc>
                <a:spcPts val="3832"/>
              </a:lnSpc>
              <a:buFont typeface="Arial"/>
              <a:buChar char="•"/>
            </a:pPr>
            <a:r>
              <a:rPr lang="en-US" b="true" sz="2737" spc="547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MORE LIKELY TO BE DIAGNOSED WITH DEMENTIA​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629278" y="288660"/>
            <a:ext cx="17029443" cy="11271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49"/>
              </a:lnSpc>
              <a:spcBef>
                <a:spcPct val="0"/>
              </a:spcBef>
            </a:pPr>
            <a:r>
              <a:rPr lang="en-US" b="true" sz="3249" spc="649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HEALTH DISPARITIES EXIST FOR LGBTQ+ OLDER ADULTS IN THE UNITED STATES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0" y="9013291"/>
            <a:ext cx="15238115" cy="13677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60"/>
              </a:lnSpc>
              <a:spcBef>
                <a:spcPct val="0"/>
              </a:spcBef>
            </a:pPr>
            <a:r>
              <a:rPr lang="en-US" b="true" sz="900" spc="180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AMERICAN GERIATRICS SOCIETY ETHICS C</a:t>
            </a:r>
            <a:r>
              <a:rPr lang="en-US" b="true" sz="900" spc="180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OMMITTEE. AMERICAN GERIATRICS SOCIETY CARE OF LESBIAN, GAY, BISEXUAL, AND TRANSGENDER OLDER ADULTS POSITION STATEMENT: AMERICAN GERIATRICS SOCIETY ETHICS COMMITTEE. J AM GERIATR SOC. 2015;63(3):423-426. DOI:10.1111/JGS.13297​</a:t>
            </a:r>
          </a:p>
          <a:p>
            <a:pPr algn="ctr">
              <a:lnSpc>
                <a:spcPts val="1260"/>
              </a:lnSpc>
              <a:spcBef>
                <a:spcPct val="0"/>
              </a:spcBef>
            </a:pPr>
            <a:r>
              <a:rPr lang="en-US" b="true" sz="900" spc="180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CAPISTRANT BD, NAKASH O. SUICIDE RISK FOR SEXUAL MINORITIES IN MIDDLE AND OLDER AGE: EVIDENCE FROM THE NATIONAL SURVEY ON DRUG USE AND HEALTH. AM J GERIATR PSYCHIATRY. 2019;27(5):559-563. DOI:10.1016/J.JAGP.2018.12.023​</a:t>
            </a:r>
          </a:p>
          <a:p>
            <a:pPr algn="ctr">
              <a:lnSpc>
                <a:spcPts val="1260"/>
              </a:lnSpc>
              <a:spcBef>
                <a:spcPct val="0"/>
              </a:spcBef>
            </a:pPr>
            <a:r>
              <a:rPr lang="en-US" b="true" sz="900" spc="180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HOY-ELLIS CP, FREDRIKSEN-GOLDSEN KI, KIM HJ. UTILIZATION OF RECOMMENDED PREVENTIVE HEALTH SCREENINGS BETWEEN TRANSGENDER AND CISGENDER OLDER ADULTS IN SEXUAL AND GENDER MINORITY COMMUNITIES. J AGING HEALTH. 2022;34(6-8):844-857. DOI:10.1177/08982643211068557​</a:t>
            </a:r>
          </a:p>
          <a:p>
            <a:pPr algn="ctr">
              <a:lnSpc>
                <a:spcPts val="1260"/>
              </a:lnSpc>
              <a:spcBef>
                <a:spcPct val="0"/>
              </a:spcBef>
            </a:pPr>
            <a:r>
              <a:rPr lang="en-US" b="true" sz="900" spc="180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FREDRIKSEN-GOLDSEN KI, COOK-DANIELS L, KIM HJ, ET AL. PHYSICAL AND MENTAL HEALTH OF TRANSGENDER OLDER ADULTS: AN AT-RISK AND UNDERSERVED POPULATION. GERONTOLOGIST. 2014;54(3):488-500. DOI:10.1093/GERONT/GNT021​</a:t>
            </a:r>
          </a:p>
          <a:p>
            <a:pPr algn="ctr">
              <a:lnSpc>
                <a:spcPts val="1260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25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467591" y="9326427"/>
            <a:ext cx="19597255" cy="1436485"/>
            <a:chOff x="0" y="0"/>
            <a:chExt cx="26129673" cy="1915314"/>
          </a:xfrm>
        </p:grpSpPr>
        <p:sp>
          <p:nvSpPr>
            <p:cNvPr name="AutoShape 3" id="3"/>
            <p:cNvSpPr/>
            <p:nvPr/>
          </p:nvSpPr>
          <p:spPr>
            <a:xfrm rot="0">
              <a:off x="0" y="0"/>
              <a:ext cx="26129673" cy="1915314"/>
            </a:xfrm>
            <a:prstGeom prst="rect">
              <a:avLst/>
            </a:prstGeom>
            <a:solidFill>
              <a:srgbClr val="78B82B"/>
            </a:solidFill>
          </p:spPr>
        </p:sp>
        <p:sp>
          <p:nvSpPr>
            <p:cNvPr name="TextBox 4" id="4"/>
            <p:cNvSpPr txBox="true"/>
            <p:nvPr/>
          </p:nvSpPr>
          <p:spPr>
            <a:xfrm rot="0">
              <a:off x="16219051" y="455180"/>
              <a:ext cx="8280400" cy="31136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959"/>
                </a:lnSpc>
              </a:pPr>
              <a:r>
                <a:rPr lang="en-US" b="true" sz="1400" spc="280">
                  <a:solidFill>
                    <a:srgbClr val="002547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EQUALITYMAINE 2022</a:t>
              </a:r>
            </a:p>
          </p:txBody>
        </p:sp>
      </p:grpSp>
      <p:sp>
        <p:nvSpPr>
          <p:cNvPr name="AutoShape 5" id="5"/>
          <p:cNvSpPr/>
          <p:nvPr/>
        </p:nvSpPr>
        <p:spPr>
          <a:xfrm rot="0">
            <a:off x="-467591" y="9032341"/>
            <a:ext cx="19597255" cy="1730572"/>
          </a:xfrm>
          <a:prstGeom prst="rect">
            <a:avLst/>
          </a:prstGeom>
          <a:solidFill>
            <a:srgbClr val="75BB2A"/>
          </a:solidFill>
        </p:spPr>
      </p:sp>
      <p:sp>
        <p:nvSpPr>
          <p:cNvPr name="Freeform 6" id="6"/>
          <p:cNvSpPr/>
          <p:nvPr/>
        </p:nvSpPr>
        <p:spPr>
          <a:xfrm flipH="false" flipV="false" rot="0">
            <a:off x="15238115" y="9032341"/>
            <a:ext cx="2732269" cy="1092908"/>
          </a:xfrm>
          <a:custGeom>
            <a:avLst/>
            <a:gdLst/>
            <a:ahLst/>
            <a:cxnLst/>
            <a:rect r="r" b="b" t="t" l="l"/>
            <a:pathLst>
              <a:path h="1092908" w="2732269">
                <a:moveTo>
                  <a:pt x="0" y="0"/>
                </a:moveTo>
                <a:lnTo>
                  <a:pt x="2732269" y="0"/>
                </a:lnTo>
                <a:lnTo>
                  <a:pt x="2732269" y="1092907"/>
                </a:lnTo>
                <a:lnTo>
                  <a:pt x="0" y="10929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238115" y="9032341"/>
            <a:ext cx="2732269" cy="1092908"/>
          </a:xfrm>
          <a:custGeom>
            <a:avLst/>
            <a:gdLst/>
            <a:ahLst/>
            <a:cxnLst/>
            <a:rect r="r" b="b" t="t" l="l"/>
            <a:pathLst>
              <a:path h="1092908" w="2732269">
                <a:moveTo>
                  <a:pt x="0" y="0"/>
                </a:moveTo>
                <a:lnTo>
                  <a:pt x="2732269" y="0"/>
                </a:lnTo>
                <a:lnTo>
                  <a:pt x="2732269" y="1092907"/>
                </a:lnTo>
                <a:lnTo>
                  <a:pt x="0" y="10929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2026344" y="533568"/>
            <a:ext cx="14235313" cy="7953981"/>
          </a:xfrm>
          <a:custGeom>
            <a:avLst/>
            <a:gdLst/>
            <a:ahLst/>
            <a:cxnLst/>
            <a:rect r="r" b="b" t="t" l="l"/>
            <a:pathLst>
              <a:path h="7953981" w="14235313">
                <a:moveTo>
                  <a:pt x="0" y="0"/>
                </a:moveTo>
                <a:lnTo>
                  <a:pt x="14235312" y="0"/>
                </a:lnTo>
                <a:lnTo>
                  <a:pt x="14235312" y="7953981"/>
                </a:lnTo>
                <a:lnTo>
                  <a:pt x="0" y="79539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0" y="9297852"/>
            <a:ext cx="12071421" cy="7359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b="true" sz="1400" spc="280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GER</a:t>
            </a:r>
            <a:r>
              <a:rPr lang="en-US" b="true" sz="1400" spc="280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ONIMUS AT, PEARSON JA, LINNENBRINGER E, ET AL. WEATHERING IN DETROIT: PLACE, RACE, ETHNICITY, AND POVERTY AS CONCEPTUALLY FLUCTUATING SOCIAL CONSTRUCTS SHAPING VARIATION IN ALLOSTATIC LOAD. MILBANK Q. 2020;98(4):1171-1218. DOI:10.1111/1468-0009.12484​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25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467591" y="9326427"/>
            <a:ext cx="19597255" cy="1436485"/>
            <a:chOff x="0" y="0"/>
            <a:chExt cx="26129673" cy="1915314"/>
          </a:xfrm>
        </p:grpSpPr>
        <p:sp>
          <p:nvSpPr>
            <p:cNvPr name="AutoShape 3" id="3"/>
            <p:cNvSpPr/>
            <p:nvPr/>
          </p:nvSpPr>
          <p:spPr>
            <a:xfrm rot="0">
              <a:off x="0" y="0"/>
              <a:ext cx="26129673" cy="1915314"/>
            </a:xfrm>
            <a:prstGeom prst="rect">
              <a:avLst/>
            </a:prstGeom>
            <a:solidFill>
              <a:srgbClr val="78B82B"/>
            </a:solidFill>
          </p:spPr>
        </p:sp>
        <p:sp>
          <p:nvSpPr>
            <p:cNvPr name="TextBox 4" id="4"/>
            <p:cNvSpPr txBox="true"/>
            <p:nvPr/>
          </p:nvSpPr>
          <p:spPr>
            <a:xfrm rot="0">
              <a:off x="16219051" y="455180"/>
              <a:ext cx="8280400" cy="31136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959"/>
                </a:lnSpc>
              </a:pPr>
              <a:r>
                <a:rPr lang="en-US" b="true" sz="1400" spc="280">
                  <a:solidFill>
                    <a:srgbClr val="002547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EQUALITYMAINE 2022</a:t>
              </a:r>
            </a:p>
          </p:txBody>
        </p:sp>
      </p:grpSp>
      <p:sp>
        <p:nvSpPr>
          <p:cNvPr name="AutoShape 5" id="5"/>
          <p:cNvSpPr/>
          <p:nvPr/>
        </p:nvSpPr>
        <p:spPr>
          <a:xfrm rot="0">
            <a:off x="-467591" y="9032341"/>
            <a:ext cx="19597255" cy="1730572"/>
          </a:xfrm>
          <a:prstGeom prst="rect">
            <a:avLst/>
          </a:prstGeom>
          <a:solidFill>
            <a:srgbClr val="75BB2A"/>
          </a:solidFill>
        </p:spPr>
      </p:sp>
      <p:sp>
        <p:nvSpPr>
          <p:cNvPr name="Freeform 6" id="6"/>
          <p:cNvSpPr/>
          <p:nvPr/>
        </p:nvSpPr>
        <p:spPr>
          <a:xfrm flipH="false" flipV="false" rot="0">
            <a:off x="15238115" y="9032341"/>
            <a:ext cx="2732269" cy="1092908"/>
          </a:xfrm>
          <a:custGeom>
            <a:avLst/>
            <a:gdLst/>
            <a:ahLst/>
            <a:cxnLst/>
            <a:rect r="r" b="b" t="t" l="l"/>
            <a:pathLst>
              <a:path h="1092908" w="2732269">
                <a:moveTo>
                  <a:pt x="0" y="0"/>
                </a:moveTo>
                <a:lnTo>
                  <a:pt x="2732269" y="0"/>
                </a:lnTo>
                <a:lnTo>
                  <a:pt x="2732269" y="1092907"/>
                </a:lnTo>
                <a:lnTo>
                  <a:pt x="0" y="10929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238115" y="9032341"/>
            <a:ext cx="2732269" cy="1092908"/>
          </a:xfrm>
          <a:custGeom>
            <a:avLst/>
            <a:gdLst/>
            <a:ahLst/>
            <a:cxnLst/>
            <a:rect r="r" b="b" t="t" l="l"/>
            <a:pathLst>
              <a:path h="1092908" w="2732269">
                <a:moveTo>
                  <a:pt x="0" y="0"/>
                </a:moveTo>
                <a:lnTo>
                  <a:pt x="2732269" y="0"/>
                </a:lnTo>
                <a:lnTo>
                  <a:pt x="2732269" y="1092907"/>
                </a:lnTo>
                <a:lnTo>
                  <a:pt x="0" y="10929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35783" y="303549"/>
            <a:ext cx="15616434" cy="8471916"/>
          </a:xfrm>
          <a:custGeom>
            <a:avLst/>
            <a:gdLst/>
            <a:ahLst/>
            <a:cxnLst/>
            <a:rect r="r" b="b" t="t" l="l"/>
            <a:pathLst>
              <a:path h="8471916" w="15616434">
                <a:moveTo>
                  <a:pt x="0" y="0"/>
                </a:moveTo>
                <a:lnTo>
                  <a:pt x="15616434" y="0"/>
                </a:lnTo>
                <a:lnTo>
                  <a:pt x="15616434" y="8471916"/>
                </a:lnTo>
                <a:lnTo>
                  <a:pt x="0" y="84719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95768" y="9141633"/>
            <a:ext cx="10620417" cy="9836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b="true" sz="1400" spc="280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STREED CG JR, BEACH LB, CACERES BA, ET AL. ASSESSING AND ADDRESSING CARDI</a:t>
            </a:r>
            <a:r>
              <a:rPr lang="en-US" b="true" sz="1400" spc="280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OVASCULAR HEALTH IN PEOPLE WHO ARE TRANSGENDER AND GENDER DIVERSE: A SCIENTIFIC STATEMENT FROM THE AMERICAN HEART ASSOCIATION. CIRCULATION. 2021;144(6):E136-E148. DOI:10.1161/CIR.0000000000001003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25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467591" y="9326427"/>
            <a:ext cx="19597255" cy="1436485"/>
            <a:chOff x="0" y="0"/>
            <a:chExt cx="26129673" cy="1915314"/>
          </a:xfrm>
        </p:grpSpPr>
        <p:sp>
          <p:nvSpPr>
            <p:cNvPr name="AutoShape 3" id="3"/>
            <p:cNvSpPr/>
            <p:nvPr/>
          </p:nvSpPr>
          <p:spPr>
            <a:xfrm rot="0">
              <a:off x="0" y="0"/>
              <a:ext cx="26129673" cy="1915314"/>
            </a:xfrm>
            <a:prstGeom prst="rect">
              <a:avLst/>
            </a:prstGeom>
            <a:solidFill>
              <a:srgbClr val="78B82B"/>
            </a:solidFill>
          </p:spPr>
        </p:sp>
        <p:sp>
          <p:nvSpPr>
            <p:cNvPr name="TextBox 4" id="4"/>
            <p:cNvSpPr txBox="true"/>
            <p:nvPr/>
          </p:nvSpPr>
          <p:spPr>
            <a:xfrm rot="0">
              <a:off x="16219051" y="455180"/>
              <a:ext cx="8280400" cy="31136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959"/>
                </a:lnSpc>
              </a:pPr>
              <a:r>
                <a:rPr lang="en-US" b="true" sz="1400" spc="280">
                  <a:solidFill>
                    <a:srgbClr val="002547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EQUALITYMAINE 2022</a:t>
              </a:r>
            </a:p>
          </p:txBody>
        </p:sp>
      </p:grpSp>
      <p:sp>
        <p:nvSpPr>
          <p:cNvPr name="AutoShape 5" id="5"/>
          <p:cNvSpPr/>
          <p:nvPr/>
        </p:nvSpPr>
        <p:spPr>
          <a:xfrm rot="0">
            <a:off x="-467591" y="9032341"/>
            <a:ext cx="19597255" cy="1730572"/>
          </a:xfrm>
          <a:prstGeom prst="rect">
            <a:avLst/>
          </a:prstGeom>
          <a:solidFill>
            <a:srgbClr val="75BB2A"/>
          </a:solidFill>
        </p:spPr>
      </p:sp>
      <p:sp>
        <p:nvSpPr>
          <p:cNvPr name="Freeform 6" id="6"/>
          <p:cNvSpPr/>
          <p:nvPr/>
        </p:nvSpPr>
        <p:spPr>
          <a:xfrm flipH="false" flipV="false" rot="0">
            <a:off x="15238115" y="9032341"/>
            <a:ext cx="2732269" cy="1092908"/>
          </a:xfrm>
          <a:custGeom>
            <a:avLst/>
            <a:gdLst/>
            <a:ahLst/>
            <a:cxnLst/>
            <a:rect r="r" b="b" t="t" l="l"/>
            <a:pathLst>
              <a:path h="1092908" w="2732269">
                <a:moveTo>
                  <a:pt x="0" y="0"/>
                </a:moveTo>
                <a:lnTo>
                  <a:pt x="2732269" y="0"/>
                </a:lnTo>
                <a:lnTo>
                  <a:pt x="2732269" y="1092907"/>
                </a:lnTo>
                <a:lnTo>
                  <a:pt x="0" y="10929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238115" y="9032341"/>
            <a:ext cx="2732269" cy="1092908"/>
          </a:xfrm>
          <a:custGeom>
            <a:avLst/>
            <a:gdLst/>
            <a:ahLst/>
            <a:cxnLst/>
            <a:rect r="r" b="b" t="t" l="l"/>
            <a:pathLst>
              <a:path h="1092908" w="2732269">
                <a:moveTo>
                  <a:pt x="0" y="0"/>
                </a:moveTo>
                <a:lnTo>
                  <a:pt x="2732269" y="0"/>
                </a:lnTo>
                <a:lnTo>
                  <a:pt x="2732269" y="1092907"/>
                </a:lnTo>
                <a:lnTo>
                  <a:pt x="0" y="10929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8932177" y="85424"/>
            <a:ext cx="8742555" cy="8920975"/>
          </a:xfrm>
          <a:custGeom>
            <a:avLst/>
            <a:gdLst/>
            <a:ahLst/>
            <a:cxnLst/>
            <a:rect r="r" b="b" t="t" l="l"/>
            <a:pathLst>
              <a:path h="8920975" w="8742555">
                <a:moveTo>
                  <a:pt x="0" y="0"/>
                </a:moveTo>
                <a:lnTo>
                  <a:pt x="8742555" y="0"/>
                </a:lnTo>
                <a:lnTo>
                  <a:pt x="8742555" y="8920975"/>
                </a:lnTo>
                <a:lnTo>
                  <a:pt x="0" y="89209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0" y="9444175"/>
            <a:ext cx="7611104" cy="4883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b="true" sz="1400" spc="280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HTTPS://TRANSEQUALITY.ORG/SITES/DEFAULT/FILES/2025-06/USTS_2022HEALTH%26WELLBEINGREPORT_WEB.PDF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28700" y="3700933"/>
            <a:ext cx="7070720" cy="8449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99"/>
              </a:lnSpc>
            </a:pPr>
            <a:r>
              <a:rPr lang="en-US" b="true" sz="2428" spc="485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U.S. TRANS SURVEY 2022</a:t>
            </a:r>
          </a:p>
          <a:p>
            <a:pPr algn="ctr">
              <a:lnSpc>
                <a:spcPts val="3399"/>
              </a:lnSpc>
              <a:spcBef>
                <a:spcPct val="0"/>
              </a:spcBef>
            </a:pPr>
            <a:r>
              <a:rPr lang="en-US" b="true" sz="2428" spc="485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HEALTH AND WELLBEING REPORT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25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467591" y="9326427"/>
            <a:ext cx="19597255" cy="1436485"/>
            <a:chOff x="0" y="0"/>
            <a:chExt cx="26129673" cy="1915314"/>
          </a:xfrm>
        </p:grpSpPr>
        <p:sp>
          <p:nvSpPr>
            <p:cNvPr name="AutoShape 3" id="3"/>
            <p:cNvSpPr/>
            <p:nvPr/>
          </p:nvSpPr>
          <p:spPr>
            <a:xfrm rot="0">
              <a:off x="0" y="0"/>
              <a:ext cx="26129673" cy="1915314"/>
            </a:xfrm>
            <a:prstGeom prst="rect">
              <a:avLst/>
            </a:prstGeom>
            <a:solidFill>
              <a:srgbClr val="78B82B"/>
            </a:solidFill>
          </p:spPr>
        </p:sp>
        <p:sp>
          <p:nvSpPr>
            <p:cNvPr name="TextBox 4" id="4"/>
            <p:cNvSpPr txBox="true"/>
            <p:nvPr/>
          </p:nvSpPr>
          <p:spPr>
            <a:xfrm rot="0">
              <a:off x="16219051" y="455180"/>
              <a:ext cx="8280400" cy="31136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959"/>
                </a:lnSpc>
              </a:pPr>
              <a:r>
                <a:rPr lang="en-US" b="true" sz="1400" spc="280">
                  <a:solidFill>
                    <a:srgbClr val="002547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EQUALITYMAINE 2022</a:t>
              </a:r>
            </a:p>
          </p:txBody>
        </p:sp>
      </p:grpSp>
      <p:sp>
        <p:nvSpPr>
          <p:cNvPr name="AutoShape 5" id="5"/>
          <p:cNvSpPr/>
          <p:nvPr/>
        </p:nvSpPr>
        <p:spPr>
          <a:xfrm rot="0">
            <a:off x="-467591" y="9032341"/>
            <a:ext cx="19597255" cy="1730572"/>
          </a:xfrm>
          <a:prstGeom prst="rect">
            <a:avLst/>
          </a:prstGeom>
          <a:solidFill>
            <a:srgbClr val="75BB2A"/>
          </a:solidFill>
        </p:spPr>
      </p:sp>
      <p:sp>
        <p:nvSpPr>
          <p:cNvPr name="Freeform 6" id="6"/>
          <p:cNvSpPr/>
          <p:nvPr/>
        </p:nvSpPr>
        <p:spPr>
          <a:xfrm flipH="false" flipV="false" rot="0">
            <a:off x="15238115" y="9032341"/>
            <a:ext cx="2732269" cy="1092908"/>
          </a:xfrm>
          <a:custGeom>
            <a:avLst/>
            <a:gdLst/>
            <a:ahLst/>
            <a:cxnLst/>
            <a:rect r="r" b="b" t="t" l="l"/>
            <a:pathLst>
              <a:path h="1092908" w="2732269">
                <a:moveTo>
                  <a:pt x="0" y="0"/>
                </a:moveTo>
                <a:lnTo>
                  <a:pt x="2732269" y="0"/>
                </a:lnTo>
                <a:lnTo>
                  <a:pt x="2732269" y="1092907"/>
                </a:lnTo>
                <a:lnTo>
                  <a:pt x="0" y="10929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238115" y="9032341"/>
            <a:ext cx="2732269" cy="1092908"/>
          </a:xfrm>
          <a:custGeom>
            <a:avLst/>
            <a:gdLst/>
            <a:ahLst/>
            <a:cxnLst/>
            <a:rect r="r" b="b" t="t" l="l"/>
            <a:pathLst>
              <a:path h="1092908" w="2732269">
                <a:moveTo>
                  <a:pt x="0" y="0"/>
                </a:moveTo>
                <a:lnTo>
                  <a:pt x="2732269" y="0"/>
                </a:lnTo>
                <a:lnTo>
                  <a:pt x="2732269" y="1092907"/>
                </a:lnTo>
                <a:lnTo>
                  <a:pt x="0" y="10929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87036" y="3498909"/>
            <a:ext cx="17913927" cy="32034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31"/>
              </a:lnSpc>
            </a:pPr>
            <a:r>
              <a:rPr lang="en-US" sz="4594" b="true">
                <a:solidFill>
                  <a:srgbClr val="FFFFFF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We wanted to better understand how older LGBTQ+ adults were experiencing healthcare in the State of Maine...</a:t>
            </a:r>
          </a:p>
          <a:p>
            <a:pPr algn="l">
              <a:lnSpc>
                <a:spcPts val="6431"/>
              </a:lnSpc>
            </a:pPr>
          </a:p>
          <a:p>
            <a:pPr algn="l">
              <a:lnSpc>
                <a:spcPts val="6431"/>
              </a:lnSpc>
            </a:pP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25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467591" y="9326427"/>
            <a:ext cx="19597255" cy="1436485"/>
            <a:chOff x="0" y="0"/>
            <a:chExt cx="26129673" cy="1915314"/>
          </a:xfrm>
        </p:grpSpPr>
        <p:sp>
          <p:nvSpPr>
            <p:cNvPr name="AutoShape 3" id="3"/>
            <p:cNvSpPr/>
            <p:nvPr/>
          </p:nvSpPr>
          <p:spPr>
            <a:xfrm rot="0">
              <a:off x="0" y="0"/>
              <a:ext cx="26129673" cy="1915314"/>
            </a:xfrm>
            <a:prstGeom prst="rect">
              <a:avLst/>
            </a:prstGeom>
            <a:solidFill>
              <a:srgbClr val="78B82B"/>
            </a:solidFill>
          </p:spPr>
        </p:sp>
        <p:sp>
          <p:nvSpPr>
            <p:cNvPr name="TextBox 4" id="4"/>
            <p:cNvSpPr txBox="true"/>
            <p:nvPr/>
          </p:nvSpPr>
          <p:spPr>
            <a:xfrm rot="0">
              <a:off x="16219051" y="455180"/>
              <a:ext cx="8280400" cy="31136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959"/>
                </a:lnSpc>
              </a:pPr>
              <a:r>
                <a:rPr lang="en-US" b="true" sz="1400" spc="280">
                  <a:solidFill>
                    <a:srgbClr val="002547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EQUALITYMAINE 2022</a:t>
              </a:r>
            </a:p>
          </p:txBody>
        </p:sp>
      </p:grpSp>
      <p:sp>
        <p:nvSpPr>
          <p:cNvPr name="AutoShape 5" id="5"/>
          <p:cNvSpPr/>
          <p:nvPr/>
        </p:nvSpPr>
        <p:spPr>
          <a:xfrm rot="0">
            <a:off x="-467591" y="9032341"/>
            <a:ext cx="19597255" cy="1730572"/>
          </a:xfrm>
          <a:prstGeom prst="rect">
            <a:avLst/>
          </a:prstGeom>
          <a:solidFill>
            <a:srgbClr val="75BB2A"/>
          </a:solidFill>
        </p:spPr>
      </p:sp>
      <p:sp>
        <p:nvSpPr>
          <p:cNvPr name="Freeform 6" id="6"/>
          <p:cNvSpPr/>
          <p:nvPr/>
        </p:nvSpPr>
        <p:spPr>
          <a:xfrm flipH="false" flipV="false" rot="0">
            <a:off x="15238115" y="9032341"/>
            <a:ext cx="2732269" cy="1092908"/>
          </a:xfrm>
          <a:custGeom>
            <a:avLst/>
            <a:gdLst/>
            <a:ahLst/>
            <a:cxnLst/>
            <a:rect r="r" b="b" t="t" l="l"/>
            <a:pathLst>
              <a:path h="1092908" w="2732269">
                <a:moveTo>
                  <a:pt x="0" y="0"/>
                </a:moveTo>
                <a:lnTo>
                  <a:pt x="2732269" y="0"/>
                </a:lnTo>
                <a:lnTo>
                  <a:pt x="2732269" y="1092907"/>
                </a:lnTo>
                <a:lnTo>
                  <a:pt x="0" y="10929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238115" y="9032341"/>
            <a:ext cx="2732269" cy="1092908"/>
          </a:xfrm>
          <a:custGeom>
            <a:avLst/>
            <a:gdLst/>
            <a:ahLst/>
            <a:cxnLst/>
            <a:rect r="r" b="b" t="t" l="l"/>
            <a:pathLst>
              <a:path h="1092908" w="2732269">
                <a:moveTo>
                  <a:pt x="0" y="0"/>
                </a:moveTo>
                <a:lnTo>
                  <a:pt x="2732269" y="0"/>
                </a:lnTo>
                <a:lnTo>
                  <a:pt x="2732269" y="1092907"/>
                </a:lnTo>
                <a:lnTo>
                  <a:pt x="0" y="10929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0" y="207713"/>
            <a:ext cx="18288000" cy="8641080"/>
          </a:xfrm>
          <a:custGeom>
            <a:avLst/>
            <a:gdLst/>
            <a:ahLst/>
            <a:cxnLst/>
            <a:rect r="r" b="b" t="t" l="l"/>
            <a:pathLst>
              <a:path h="8641080" w="18288000">
                <a:moveTo>
                  <a:pt x="0" y="0"/>
                </a:moveTo>
                <a:lnTo>
                  <a:pt x="18288000" y="0"/>
                </a:lnTo>
                <a:lnTo>
                  <a:pt x="18288000" y="8641080"/>
                </a:lnTo>
                <a:lnTo>
                  <a:pt x="0" y="86410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25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1696697" y="9663208"/>
            <a:ext cx="6210300" cy="238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959"/>
              </a:lnSpc>
            </a:pPr>
            <a:r>
              <a:rPr lang="en-US" b="true" sz="1400" spc="280">
                <a:solidFill>
                  <a:srgbClr val="002547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WAL &amp; JOE GROUP | 2020</a:t>
            </a:r>
          </a:p>
        </p:txBody>
      </p:sp>
      <p:sp>
        <p:nvSpPr>
          <p:cNvPr name="AutoShape 3" id="3"/>
          <p:cNvSpPr/>
          <p:nvPr/>
        </p:nvSpPr>
        <p:spPr>
          <a:xfrm rot="0">
            <a:off x="-467591" y="9032341"/>
            <a:ext cx="19597255" cy="1730572"/>
          </a:xfrm>
          <a:prstGeom prst="rect">
            <a:avLst/>
          </a:prstGeom>
          <a:solidFill>
            <a:srgbClr val="75BB2A"/>
          </a:solidFill>
        </p:spPr>
      </p:sp>
      <p:sp>
        <p:nvSpPr>
          <p:cNvPr name="Freeform 4" id="4"/>
          <p:cNvSpPr/>
          <p:nvPr/>
        </p:nvSpPr>
        <p:spPr>
          <a:xfrm flipH="false" flipV="false" rot="0">
            <a:off x="15238115" y="9032341"/>
            <a:ext cx="2732269" cy="1092908"/>
          </a:xfrm>
          <a:custGeom>
            <a:avLst/>
            <a:gdLst/>
            <a:ahLst/>
            <a:cxnLst/>
            <a:rect r="r" b="b" t="t" l="l"/>
            <a:pathLst>
              <a:path h="1092908" w="2732269">
                <a:moveTo>
                  <a:pt x="0" y="0"/>
                </a:moveTo>
                <a:lnTo>
                  <a:pt x="2732269" y="0"/>
                </a:lnTo>
                <a:lnTo>
                  <a:pt x="2732269" y="1092907"/>
                </a:lnTo>
                <a:lnTo>
                  <a:pt x="0" y="10929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036421" y="450479"/>
            <a:ext cx="10804716" cy="2826645"/>
            <a:chOff x="0" y="0"/>
            <a:chExt cx="14406289" cy="3768860"/>
          </a:xfrm>
        </p:grpSpPr>
        <p:sp>
          <p:nvSpPr>
            <p:cNvPr name="TextBox 6" id="6"/>
            <p:cNvSpPr txBox="true"/>
            <p:nvPr/>
          </p:nvSpPr>
          <p:spPr>
            <a:xfrm rot="0">
              <a:off x="0" y="3070783"/>
              <a:ext cx="9778301" cy="69807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480"/>
                </a:lnSpc>
              </a:pP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-66675"/>
              <a:ext cx="14406289" cy="137900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8450"/>
                </a:lnSpc>
              </a:pPr>
              <a:r>
                <a:rPr lang="en-US" b="true" sz="6500">
                  <a:solidFill>
                    <a:srgbClr val="75BB2A"/>
                  </a:solidFill>
                  <a:latin typeface="Atkinson Hyperlegible Bold"/>
                  <a:ea typeface="Atkinson Hyperlegible Bold"/>
                  <a:cs typeface="Atkinson Hyperlegible Bold"/>
                  <a:sym typeface="Atkinson Hyperlegible Bold"/>
                </a:rPr>
                <a:t>NORM SETTING </a:t>
              </a: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216576" y="1593850"/>
            <a:ext cx="15882714" cy="7023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63599" indent="-431800" lvl="1">
              <a:lnSpc>
                <a:spcPts val="5599"/>
              </a:lnSpc>
              <a:buFont typeface="Arial"/>
              <a:buChar char="•"/>
            </a:pPr>
            <a:r>
              <a:rPr lang="en-US" sz="3999" spc="79">
                <a:solidFill>
                  <a:srgbClr val="FFFFFF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This is a learning opportunity.</a:t>
            </a:r>
          </a:p>
          <a:p>
            <a:pPr algn="l" marL="863599" indent="-431800" lvl="1">
              <a:lnSpc>
                <a:spcPts val="5599"/>
              </a:lnSpc>
              <a:buFont typeface="Arial"/>
              <a:buChar char="•"/>
            </a:pPr>
            <a:r>
              <a:rPr lang="en-US" sz="3999" spc="79">
                <a:solidFill>
                  <a:srgbClr val="FFFFFF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Remain curious, open, and respectful.</a:t>
            </a:r>
          </a:p>
          <a:p>
            <a:pPr algn="l" marL="863599" indent="-431800" lvl="1">
              <a:lnSpc>
                <a:spcPts val="5599"/>
              </a:lnSpc>
              <a:buFont typeface="Arial"/>
              <a:buChar char="•"/>
            </a:pPr>
            <a:r>
              <a:rPr lang="en-US" sz="3999" spc="79">
                <a:solidFill>
                  <a:srgbClr val="FFFFFF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Avoid assumptions.</a:t>
            </a:r>
          </a:p>
          <a:p>
            <a:pPr algn="l" marL="863599" indent="-431800" lvl="1">
              <a:lnSpc>
                <a:spcPts val="5599"/>
              </a:lnSpc>
              <a:buFont typeface="Arial"/>
              <a:buChar char="•"/>
            </a:pPr>
            <a:r>
              <a:rPr lang="en-US" sz="3999" spc="79">
                <a:solidFill>
                  <a:srgbClr val="FFFFFF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Allow for mistakes.</a:t>
            </a:r>
          </a:p>
          <a:p>
            <a:pPr algn="l" marL="863599" indent="-431800" lvl="1">
              <a:lnSpc>
                <a:spcPts val="5599"/>
              </a:lnSpc>
              <a:buFont typeface="Arial"/>
              <a:buChar char="•"/>
            </a:pPr>
            <a:r>
              <a:rPr lang="en-US" sz="3999" spc="79">
                <a:solidFill>
                  <a:srgbClr val="FFFFFF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Share your thoughts, but also give others a chance to speak.</a:t>
            </a:r>
          </a:p>
          <a:p>
            <a:pPr algn="l" marL="863599" indent="-431800" lvl="1">
              <a:lnSpc>
                <a:spcPts val="5599"/>
              </a:lnSpc>
              <a:buFont typeface="Arial"/>
              <a:buChar char="•"/>
            </a:pPr>
            <a:r>
              <a:rPr lang="en-US" sz="3999" spc="79">
                <a:solidFill>
                  <a:srgbClr val="FFFFFF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What’s shared here stays here / What’s learned here leaves here.</a:t>
            </a:r>
          </a:p>
          <a:p>
            <a:pPr algn="l" marL="863599" indent="-431800" lvl="1">
              <a:lnSpc>
                <a:spcPts val="5599"/>
              </a:lnSpc>
              <a:buFont typeface="Arial"/>
              <a:buChar char="•"/>
            </a:pPr>
            <a:r>
              <a:rPr lang="en-US" sz="3999" spc="79">
                <a:solidFill>
                  <a:srgbClr val="FFFFFF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Take care of yourself however feels best (snacks, breaks, etc.).</a:t>
            </a:r>
          </a:p>
          <a:p>
            <a:pPr algn="l" marL="863599" indent="-431800" lvl="1">
              <a:lnSpc>
                <a:spcPts val="5599"/>
              </a:lnSpc>
              <a:buFont typeface="Arial"/>
              <a:buChar char="•"/>
            </a:pPr>
            <a:r>
              <a:rPr lang="en-US" sz="3999" spc="79">
                <a:solidFill>
                  <a:srgbClr val="FFFFFF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We are not here to debate people’s identities and experiences.</a:t>
            </a:r>
          </a:p>
          <a:p>
            <a:pPr algn="l" marL="863599" indent="-431800" lvl="1">
              <a:lnSpc>
                <a:spcPts val="5599"/>
              </a:lnSpc>
              <a:buFont typeface="Arial"/>
              <a:buChar char="•"/>
            </a:pPr>
            <a:r>
              <a:rPr lang="en-US" sz="3999" spc="79">
                <a:solidFill>
                  <a:srgbClr val="FFFFFF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Expect lack of closure.</a:t>
            </a:r>
          </a:p>
          <a:p>
            <a:pPr algn="l" marL="863599" indent="-431800" lvl="1">
              <a:lnSpc>
                <a:spcPts val="5599"/>
              </a:lnSpc>
              <a:buFont typeface="Arial"/>
              <a:buChar char="•"/>
            </a:pPr>
            <a:r>
              <a:rPr lang="en-US" sz="3999" spc="79">
                <a:solidFill>
                  <a:srgbClr val="FFFFFF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Any others?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25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467591" y="9326427"/>
            <a:ext cx="19597255" cy="1436485"/>
            <a:chOff x="0" y="0"/>
            <a:chExt cx="26129673" cy="1915314"/>
          </a:xfrm>
        </p:grpSpPr>
        <p:sp>
          <p:nvSpPr>
            <p:cNvPr name="AutoShape 3" id="3"/>
            <p:cNvSpPr/>
            <p:nvPr/>
          </p:nvSpPr>
          <p:spPr>
            <a:xfrm rot="0">
              <a:off x="0" y="0"/>
              <a:ext cx="26129673" cy="1915314"/>
            </a:xfrm>
            <a:prstGeom prst="rect">
              <a:avLst/>
            </a:prstGeom>
            <a:solidFill>
              <a:srgbClr val="78B82B"/>
            </a:solidFill>
          </p:spPr>
        </p:sp>
        <p:sp>
          <p:nvSpPr>
            <p:cNvPr name="TextBox 4" id="4"/>
            <p:cNvSpPr txBox="true"/>
            <p:nvPr/>
          </p:nvSpPr>
          <p:spPr>
            <a:xfrm rot="0">
              <a:off x="16219051" y="455180"/>
              <a:ext cx="8280400" cy="31136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959"/>
                </a:lnSpc>
              </a:pPr>
              <a:r>
                <a:rPr lang="en-US" b="true" sz="1400" spc="280">
                  <a:solidFill>
                    <a:srgbClr val="002547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EQUALITYMAINE 2022</a:t>
              </a:r>
            </a:p>
          </p:txBody>
        </p:sp>
      </p:grpSp>
      <p:sp>
        <p:nvSpPr>
          <p:cNvPr name="AutoShape 5" id="5"/>
          <p:cNvSpPr/>
          <p:nvPr/>
        </p:nvSpPr>
        <p:spPr>
          <a:xfrm rot="0">
            <a:off x="-467591" y="9032341"/>
            <a:ext cx="19597255" cy="1730572"/>
          </a:xfrm>
          <a:prstGeom prst="rect">
            <a:avLst/>
          </a:prstGeom>
          <a:solidFill>
            <a:srgbClr val="75BB2A"/>
          </a:solidFill>
        </p:spPr>
      </p:sp>
      <p:sp>
        <p:nvSpPr>
          <p:cNvPr name="Freeform 6" id="6"/>
          <p:cNvSpPr/>
          <p:nvPr/>
        </p:nvSpPr>
        <p:spPr>
          <a:xfrm flipH="false" flipV="false" rot="0">
            <a:off x="15238115" y="9032341"/>
            <a:ext cx="2732269" cy="1092908"/>
          </a:xfrm>
          <a:custGeom>
            <a:avLst/>
            <a:gdLst/>
            <a:ahLst/>
            <a:cxnLst/>
            <a:rect r="r" b="b" t="t" l="l"/>
            <a:pathLst>
              <a:path h="1092908" w="2732269">
                <a:moveTo>
                  <a:pt x="0" y="0"/>
                </a:moveTo>
                <a:lnTo>
                  <a:pt x="2732269" y="0"/>
                </a:lnTo>
                <a:lnTo>
                  <a:pt x="2732269" y="1092907"/>
                </a:lnTo>
                <a:lnTo>
                  <a:pt x="0" y="10929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238115" y="9032341"/>
            <a:ext cx="2732269" cy="1092908"/>
          </a:xfrm>
          <a:custGeom>
            <a:avLst/>
            <a:gdLst/>
            <a:ahLst/>
            <a:cxnLst/>
            <a:rect r="r" b="b" t="t" l="l"/>
            <a:pathLst>
              <a:path h="1092908" w="2732269">
                <a:moveTo>
                  <a:pt x="0" y="0"/>
                </a:moveTo>
                <a:lnTo>
                  <a:pt x="2732269" y="0"/>
                </a:lnTo>
                <a:lnTo>
                  <a:pt x="2732269" y="1092907"/>
                </a:lnTo>
                <a:lnTo>
                  <a:pt x="0" y="10929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903647" y="0"/>
            <a:ext cx="14480707" cy="9032341"/>
          </a:xfrm>
          <a:custGeom>
            <a:avLst/>
            <a:gdLst/>
            <a:ahLst/>
            <a:cxnLst/>
            <a:rect r="r" b="b" t="t" l="l"/>
            <a:pathLst>
              <a:path h="9032341" w="14480707">
                <a:moveTo>
                  <a:pt x="0" y="0"/>
                </a:moveTo>
                <a:lnTo>
                  <a:pt x="14480706" y="0"/>
                </a:lnTo>
                <a:lnTo>
                  <a:pt x="14480706" y="9032341"/>
                </a:lnTo>
                <a:lnTo>
                  <a:pt x="0" y="90323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25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467591" y="9326427"/>
            <a:ext cx="19597255" cy="1436485"/>
            <a:chOff x="0" y="0"/>
            <a:chExt cx="26129673" cy="1915314"/>
          </a:xfrm>
        </p:grpSpPr>
        <p:sp>
          <p:nvSpPr>
            <p:cNvPr name="AutoShape 3" id="3"/>
            <p:cNvSpPr/>
            <p:nvPr/>
          </p:nvSpPr>
          <p:spPr>
            <a:xfrm rot="0">
              <a:off x="0" y="0"/>
              <a:ext cx="26129673" cy="1915314"/>
            </a:xfrm>
            <a:prstGeom prst="rect">
              <a:avLst/>
            </a:prstGeom>
            <a:solidFill>
              <a:srgbClr val="78B82B"/>
            </a:solidFill>
          </p:spPr>
        </p:sp>
        <p:sp>
          <p:nvSpPr>
            <p:cNvPr name="TextBox 4" id="4"/>
            <p:cNvSpPr txBox="true"/>
            <p:nvPr/>
          </p:nvSpPr>
          <p:spPr>
            <a:xfrm rot="0">
              <a:off x="16219051" y="455180"/>
              <a:ext cx="8280400" cy="31136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959"/>
                </a:lnSpc>
              </a:pPr>
              <a:r>
                <a:rPr lang="en-US" b="true" sz="1400" spc="280">
                  <a:solidFill>
                    <a:srgbClr val="002547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EQUALITYMAINE 2022</a:t>
              </a:r>
            </a:p>
          </p:txBody>
        </p:sp>
      </p:grpSp>
      <p:sp>
        <p:nvSpPr>
          <p:cNvPr name="AutoShape 5" id="5"/>
          <p:cNvSpPr/>
          <p:nvPr/>
        </p:nvSpPr>
        <p:spPr>
          <a:xfrm rot="0">
            <a:off x="-467591" y="9032341"/>
            <a:ext cx="19597255" cy="1730572"/>
          </a:xfrm>
          <a:prstGeom prst="rect">
            <a:avLst/>
          </a:prstGeom>
          <a:solidFill>
            <a:srgbClr val="75BB2A"/>
          </a:solidFill>
        </p:spPr>
      </p:sp>
      <p:sp>
        <p:nvSpPr>
          <p:cNvPr name="Freeform 6" id="6"/>
          <p:cNvSpPr/>
          <p:nvPr/>
        </p:nvSpPr>
        <p:spPr>
          <a:xfrm flipH="false" flipV="false" rot="0">
            <a:off x="15238115" y="9032341"/>
            <a:ext cx="2732269" cy="1092908"/>
          </a:xfrm>
          <a:custGeom>
            <a:avLst/>
            <a:gdLst/>
            <a:ahLst/>
            <a:cxnLst/>
            <a:rect r="r" b="b" t="t" l="l"/>
            <a:pathLst>
              <a:path h="1092908" w="2732269">
                <a:moveTo>
                  <a:pt x="0" y="0"/>
                </a:moveTo>
                <a:lnTo>
                  <a:pt x="2732269" y="0"/>
                </a:lnTo>
                <a:lnTo>
                  <a:pt x="2732269" y="1092907"/>
                </a:lnTo>
                <a:lnTo>
                  <a:pt x="0" y="10929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238115" y="9032341"/>
            <a:ext cx="2732269" cy="1092908"/>
          </a:xfrm>
          <a:custGeom>
            <a:avLst/>
            <a:gdLst/>
            <a:ahLst/>
            <a:cxnLst/>
            <a:rect r="r" b="b" t="t" l="l"/>
            <a:pathLst>
              <a:path h="1092908" w="2732269">
                <a:moveTo>
                  <a:pt x="0" y="0"/>
                </a:moveTo>
                <a:lnTo>
                  <a:pt x="2732269" y="0"/>
                </a:lnTo>
                <a:lnTo>
                  <a:pt x="2732269" y="1092907"/>
                </a:lnTo>
                <a:lnTo>
                  <a:pt x="0" y="10929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663369" y="0"/>
            <a:ext cx="14961262" cy="9032341"/>
          </a:xfrm>
          <a:custGeom>
            <a:avLst/>
            <a:gdLst/>
            <a:ahLst/>
            <a:cxnLst/>
            <a:rect r="r" b="b" t="t" l="l"/>
            <a:pathLst>
              <a:path h="9032341" w="14961262">
                <a:moveTo>
                  <a:pt x="0" y="0"/>
                </a:moveTo>
                <a:lnTo>
                  <a:pt x="14961262" y="0"/>
                </a:lnTo>
                <a:lnTo>
                  <a:pt x="14961262" y="9032341"/>
                </a:lnTo>
                <a:lnTo>
                  <a:pt x="0" y="90323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25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467591" y="9326427"/>
            <a:ext cx="19597255" cy="1436485"/>
            <a:chOff x="0" y="0"/>
            <a:chExt cx="26129673" cy="1915314"/>
          </a:xfrm>
        </p:grpSpPr>
        <p:sp>
          <p:nvSpPr>
            <p:cNvPr name="AutoShape 3" id="3"/>
            <p:cNvSpPr/>
            <p:nvPr/>
          </p:nvSpPr>
          <p:spPr>
            <a:xfrm rot="0">
              <a:off x="0" y="0"/>
              <a:ext cx="26129673" cy="1915314"/>
            </a:xfrm>
            <a:prstGeom prst="rect">
              <a:avLst/>
            </a:prstGeom>
            <a:solidFill>
              <a:srgbClr val="78B82B"/>
            </a:solidFill>
          </p:spPr>
        </p:sp>
        <p:sp>
          <p:nvSpPr>
            <p:cNvPr name="TextBox 4" id="4"/>
            <p:cNvSpPr txBox="true"/>
            <p:nvPr/>
          </p:nvSpPr>
          <p:spPr>
            <a:xfrm rot="0">
              <a:off x="16219051" y="455180"/>
              <a:ext cx="8280400" cy="31136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959"/>
                </a:lnSpc>
              </a:pPr>
              <a:r>
                <a:rPr lang="en-US" b="true" sz="1400" spc="280">
                  <a:solidFill>
                    <a:srgbClr val="002547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EQUALITYMAINE 2022</a:t>
              </a:r>
            </a:p>
          </p:txBody>
        </p:sp>
      </p:grpSp>
      <p:sp>
        <p:nvSpPr>
          <p:cNvPr name="AutoShape 5" id="5"/>
          <p:cNvSpPr/>
          <p:nvPr/>
        </p:nvSpPr>
        <p:spPr>
          <a:xfrm rot="0">
            <a:off x="-467591" y="9032341"/>
            <a:ext cx="19597255" cy="1730572"/>
          </a:xfrm>
          <a:prstGeom prst="rect">
            <a:avLst/>
          </a:prstGeom>
          <a:solidFill>
            <a:srgbClr val="75BB2A"/>
          </a:solidFill>
        </p:spPr>
      </p:sp>
      <p:sp>
        <p:nvSpPr>
          <p:cNvPr name="Freeform 6" id="6"/>
          <p:cNvSpPr/>
          <p:nvPr/>
        </p:nvSpPr>
        <p:spPr>
          <a:xfrm flipH="false" flipV="false" rot="0">
            <a:off x="15238115" y="9032341"/>
            <a:ext cx="2732269" cy="1092908"/>
          </a:xfrm>
          <a:custGeom>
            <a:avLst/>
            <a:gdLst/>
            <a:ahLst/>
            <a:cxnLst/>
            <a:rect r="r" b="b" t="t" l="l"/>
            <a:pathLst>
              <a:path h="1092908" w="2732269">
                <a:moveTo>
                  <a:pt x="0" y="0"/>
                </a:moveTo>
                <a:lnTo>
                  <a:pt x="2732269" y="0"/>
                </a:lnTo>
                <a:lnTo>
                  <a:pt x="2732269" y="1092907"/>
                </a:lnTo>
                <a:lnTo>
                  <a:pt x="0" y="10929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238115" y="9032341"/>
            <a:ext cx="2732269" cy="1092908"/>
          </a:xfrm>
          <a:custGeom>
            <a:avLst/>
            <a:gdLst/>
            <a:ahLst/>
            <a:cxnLst/>
            <a:rect r="r" b="b" t="t" l="l"/>
            <a:pathLst>
              <a:path h="1092908" w="2732269">
                <a:moveTo>
                  <a:pt x="0" y="0"/>
                </a:moveTo>
                <a:lnTo>
                  <a:pt x="2732269" y="0"/>
                </a:lnTo>
                <a:lnTo>
                  <a:pt x="2732269" y="1092907"/>
                </a:lnTo>
                <a:lnTo>
                  <a:pt x="0" y="10929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646093" y="0"/>
            <a:ext cx="17369886" cy="9032341"/>
          </a:xfrm>
          <a:custGeom>
            <a:avLst/>
            <a:gdLst/>
            <a:ahLst/>
            <a:cxnLst/>
            <a:rect r="r" b="b" t="t" l="l"/>
            <a:pathLst>
              <a:path h="9032341" w="17369886">
                <a:moveTo>
                  <a:pt x="0" y="0"/>
                </a:moveTo>
                <a:lnTo>
                  <a:pt x="17369886" y="0"/>
                </a:lnTo>
                <a:lnTo>
                  <a:pt x="17369886" y="9032341"/>
                </a:lnTo>
                <a:lnTo>
                  <a:pt x="0" y="90323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25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467591" y="9326427"/>
            <a:ext cx="19597255" cy="1436485"/>
            <a:chOff x="0" y="0"/>
            <a:chExt cx="26129673" cy="1915314"/>
          </a:xfrm>
        </p:grpSpPr>
        <p:sp>
          <p:nvSpPr>
            <p:cNvPr name="AutoShape 3" id="3"/>
            <p:cNvSpPr/>
            <p:nvPr/>
          </p:nvSpPr>
          <p:spPr>
            <a:xfrm rot="0">
              <a:off x="0" y="0"/>
              <a:ext cx="26129673" cy="1915314"/>
            </a:xfrm>
            <a:prstGeom prst="rect">
              <a:avLst/>
            </a:prstGeom>
            <a:solidFill>
              <a:srgbClr val="78B82B"/>
            </a:solidFill>
          </p:spPr>
        </p:sp>
        <p:sp>
          <p:nvSpPr>
            <p:cNvPr name="TextBox 4" id="4"/>
            <p:cNvSpPr txBox="true"/>
            <p:nvPr/>
          </p:nvSpPr>
          <p:spPr>
            <a:xfrm rot="0">
              <a:off x="16219051" y="455180"/>
              <a:ext cx="8280400" cy="31136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959"/>
                </a:lnSpc>
              </a:pPr>
              <a:r>
                <a:rPr lang="en-US" b="true" sz="1400" spc="280">
                  <a:solidFill>
                    <a:srgbClr val="002547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EQUALITYMAINE 2022</a:t>
              </a:r>
            </a:p>
          </p:txBody>
        </p:sp>
      </p:grpSp>
      <p:sp>
        <p:nvSpPr>
          <p:cNvPr name="AutoShape 5" id="5"/>
          <p:cNvSpPr/>
          <p:nvPr/>
        </p:nvSpPr>
        <p:spPr>
          <a:xfrm rot="0">
            <a:off x="-467591" y="9032341"/>
            <a:ext cx="19597255" cy="1730572"/>
          </a:xfrm>
          <a:prstGeom prst="rect">
            <a:avLst/>
          </a:prstGeom>
          <a:solidFill>
            <a:srgbClr val="75BB2A"/>
          </a:solidFill>
        </p:spPr>
      </p:sp>
      <p:sp>
        <p:nvSpPr>
          <p:cNvPr name="Freeform 6" id="6"/>
          <p:cNvSpPr/>
          <p:nvPr/>
        </p:nvSpPr>
        <p:spPr>
          <a:xfrm flipH="false" flipV="false" rot="0">
            <a:off x="15238115" y="9032341"/>
            <a:ext cx="2732269" cy="1092908"/>
          </a:xfrm>
          <a:custGeom>
            <a:avLst/>
            <a:gdLst/>
            <a:ahLst/>
            <a:cxnLst/>
            <a:rect r="r" b="b" t="t" l="l"/>
            <a:pathLst>
              <a:path h="1092908" w="2732269">
                <a:moveTo>
                  <a:pt x="0" y="0"/>
                </a:moveTo>
                <a:lnTo>
                  <a:pt x="2732269" y="0"/>
                </a:lnTo>
                <a:lnTo>
                  <a:pt x="2732269" y="1092907"/>
                </a:lnTo>
                <a:lnTo>
                  <a:pt x="0" y="10929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238115" y="9032341"/>
            <a:ext cx="2732269" cy="1092908"/>
          </a:xfrm>
          <a:custGeom>
            <a:avLst/>
            <a:gdLst/>
            <a:ahLst/>
            <a:cxnLst/>
            <a:rect r="r" b="b" t="t" l="l"/>
            <a:pathLst>
              <a:path h="1092908" w="2732269">
                <a:moveTo>
                  <a:pt x="0" y="0"/>
                </a:moveTo>
                <a:lnTo>
                  <a:pt x="2732269" y="0"/>
                </a:lnTo>
                <a:lnTo>
                  <a:pt x="2732269" y="1092907"/>
                </a:lnTo>
                <a:lnTo>
                  <a:pt x="0" y="10929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0" y="1168698"/>
            <a:ext cx="18288000" cy="7109460"/>
          </a:xfrm>
          <a:custGeom>
            <a:avLst/>
            <a:gdLst/>
            <a:ahLst/>
            <a:cxnLst/>
            <a:rect r="r" b="b" t="t" l="l"/>
            <a:pathLst>
              <a:path h="7109460" w="18288000">
                <a:moveTo>
                  <a:pt x="0" y="0"/>
                </a:moveTo>
                <a:lnTo>
                  <a:pt x="18288000" y="0"/>
                </a:lnTo>
                <a:lnTo>
                  <a:pt x="18288000" y="7109460"/>
                </a:lnTo>
                <a:lnTo>
                  <a:pt x="0" y="71094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25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467591" y="9326427"/>
            <a:ext cx="19597255" cy="1436485"/>
            <a:chOff x="0" y="0"/>
            <a:chExt cx="26129673" cy="1915314"/>
          </a:xfrm>
        </p:grpSpPr>
        <p:sp>
          <p:nvSpPr>
            <p:cNvPr name="AutoShape 3" id="3"/>
            <p:cNvSpPr/>
            <p:nvPr/>
          </p:nvSpPr>
          <p:spPr>
            <a:xfrm rot="0">
              <a:off x="0" y="0"/>
              <a:ext cx="26129673" cy="1915314"/>
            </a:xfrm>
            <a:prstGeom prst="rect">
              <a:avLst/>
            </a:prstGeom>
            <a:solidFill>
              <a:srgbClr val="78B82B"/>
            </a:solidFill>
          </p:spPr>
        </p:sp>
        <p:sp>
          <p:nvSpPr>
            <p:cNvPr name="TextBox 4" id="4"/>
            <p:cNvSpPr txBox="true"/>
            <p:nvPr/>
          </p:nvSpPr>
          <p:spPr>
            <a:xfrm rot="0">
              <a:off x="16219051" y="455180"/>
              <a:ext cx="8280400" cy="31136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959"/>
                </a:lnSpc>
              </a:pPr>
              <a:r>
                <a:rPr lang="en-US" b="true" sz="1400" spc="280">
                  <a:solidFill>
                    <a:srgbClr val="002547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EQUALITYMAINE 2022</a:t>
              </a:r>
            </a:p>
          </p:txBody>
        </p:sp>
      </p:grpSp>
      <p:sp>
        <p:nvSpPr>
          <p:cNvPr name="AutoShape 5" id="5"/>
          <p:cNvSpPr/>
          <p:nvPr/>
        </p:nvSpPr>
        <p:spPr>
          <a:xfrm rot="0">
            <a:off x="-467591" y="9032341"/>
            <a:ext cx="19597255" cy="1730572"/>
          </a:xfrm>
          <a:prstGeom prst="rect">
            <a:avLst/>
          </a:prstGeom>
          <a:solidFill>
            <a:srgbClr val="75BB2A"/>
          </a:solidFill>
        </p:spPr>
      </p:sp>
      <p:sp>
        <p:nvSpPr>
          <p:cNvPr name="Freeform 6" id="6"/>
          <p:cNvSpPr/>
          <p:nvPr/>
        </p:nvSpPr>
        <p:spPr>
          <a:xfrm flipH="false" flipV="false" rot="0">
            <a:off x="15238115" y="9032341"/>
            <a:ext cx="2732269" cy="1092908"/>
          </a:xfrm>
          <a:custGeom>
            <a:avLst/>
            <a:gdLst/>
            <a:ahLst/>
            <a:cxnLst/>
            <a:rect r="r" b="b" t="t" l="l"/>
            <a:pathLst>
              <a:path h="1092908" w="2732269">
                <a:moveTo>
                  <a:pt x="0" y="0"/>
                </a:moveTo>
                <a:lnTo>
                  <a:pt x="2732269" y="0"/>
                </a:lnTo>
                <a:lnTo>
                  <a:pt x="2732269" y="1092907"/>
                </a:lnTo>
                <a:lnTo>
                  <a:pt x="0" y="10929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238115" y="9032341"/>
            <a:ext cx="2732269" cy="1092908"/>
          </a:xfrm>
          <a:custGeom>
            <a:avLst/>
            <a:gdLst/>
            <a:ahLst/>
            <a:cxnLst/>
            <a:rect r="r" b="b" t="t" l="l"/>
            <a:pathLst>
              <a:path h="1092908" w="2732269">
                <a:moveTo>
                  <a:pt x="0" y="0"/>
                </a:moveTo>
                <a:lnTo>
                  <a:pt x="2732269" y="0"/>
                </a:lnTo>
                <a:lnTo>
                  <a:pt x="2732269" y="1092907"/>
                </a:lnTo>
                <a:lnTo>
                  <a:pt x="0" y="10929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168423" y="0"/>
            <a:ext cx="15951154" cy="9032341"/>
          </a:xfrm>
          <a:custGeom>
            <a:avLst/>
            <a:gdLst/>
            <a:ahLst/>
            <a:cxnLst/>
            <a:rect r="r" b="b" t="t" l="l"/>
            <a:pathLst>
              <a:path h="9032341" w="15951154">
                <a:moveTo>
                  <a:pt x="0" y="0"/>
                </a:moveTo>
                <a:lnTo>
                  <a:pt x="15951154" y="0"/>
                </a:lnTo>
                <a:lnTo>
                  <a:pt x="15951154" y="9032341"/>
                </a:lnTo>
                <a:lnTo>
                  <a:pt x="0" y="90323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25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467591" y="9326427"/>
            <a:ext cx="19597255" cy="1436485"/>
            <a:chOff x="0" y="0"/>
            <a:chExt cx="26129673" cy="1915314"/>
          </a:xfrm>
        </p:grpSpPr>
        <p:sp>
          <p:nvSpPr>
            <p:cNvPr name="AutoShape 3" id="3"/>
            <p:cNvSpPr/>
            <p:nvPr/>
          </p:nvSpPr>
          <p:spPr>
            <a:xfrm rot="0">
              <a:off x="0" y="0"/>
              <a:ext cx="26129673" cy="1915314"/>
            </a:xfrm>
            <a:prstGeom prst="rect">
              <a:avLst/>
            </a:prstGeom>
            <a:solidFill>
              <a:srgbClr val="78B82B"/>
            </a:solidFill>
          </p:spPr>
        </p:sp>
        <p:sp>
          <p:nvSpPr>
            <p:cNvPr name="TextBox 4" id="4"/>
            <p:cNvSpPr txBox="true"/>
            <p:nvPr/>
          </p:nvSpPr>
          <p:spPr>
            <a:xfrm rot="0">
              <a:off x="16219051" y="455180"/>
              <a:ext cx="8280400" cy="31136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959"/>
                </a:lnSpc>
              </a:pPr>
              <a:r>
                <a:rPr lang="en-US" b="true" sz="1400" spc="280">
                  <a:solidFill>
                    <a:srgbClr val="002547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EQUALITYMAINE 2022</a:t>
              </a:r>
            </a:p>
          </p:txBody>
        </p:sp>
      </p:grpSp>
      <p:sp>
        <p:nvSpPr>
          <p:cNvPr name="AutoShape 5" id="5"/>
          <p:cNvSpPr/>
          <p:nvPr/>
        </p:nvSpPr>
        <p:spPr>
          <a:xfrm rot="0">
            <a:off x="-467591" y="9032341"/>
            <a:ext cx="19597255" cy="1730572"/>
          </a:xfrm>
          <a:prstGeom prst="rect">
            <a:avLst/>
          </a:prstGeom>
          <a:solidFill>
            <a:srgbClr val="75BB2A"/>
          </a:solidFill>
        </p:spPr>
      </p:sp>
      <p:sp>
        <p:nvSpPr>
          <p:cNvPr name="Freeform 6" id="6"/>
          <p:cNvSpPr/>
          <p:nvPr/>
        </p:nvSpPr>
        <p:spPr>
          <a:xfrm flipH="false" flipV="false" rot="0">
            <a:off x="15238115" y="9032341"/>
            <a:ext cx="2732269" cy="1092908"/>
          </a:xfrm>
          <a:custGeom>
            <a:avLst/>
            <a:gdLst/>
            <a:ahLst/>
            <a:cxnLst/>
            <a:rect r="r" b="b" t="t" l="l"/>
            <a:pathLst>
              <a:path h="1092908" w="2732269">
                <a:moveTo>
                  <a:pt x="0" y="0"/>
                </a:moveTo>
                <a:lnTo>
                  <a:pt x="2732269" y="0"/>
                </a:lnTo>
                <a:lnTo>
                  <a:pt x="2732269" y="1092907"/>
                </a:lnTo>
                <a:lnTo>
                  <a:pt x="0" y="10929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238115" y="9032341"/>
            <a:ext cx="2732269" cy="1092908"/>
          </a:xfrm>
          <a:custGeom>
            <a:avLst/>
            <a:gdLst/>
            <a:ahLst/>
            <a:cxnLst/>
            <a:rect r="r" b="b" t="t" l="l"/>
            <a:pathLst>
              <a:path h="1092908" w="2732269">
                <a:moveTo>
                  <a:pt x="0" y="0"/>
                </a:moveTo>
                <a:lnTo>
                  <a:pt x="2732269" y="0"/>
                </a:lnTo>
                <a:lnTo>
                  <a:pt x="2732269" y="1092907"/>
                </a:lnTo>
                <a:lnTo>
                  <a:pt x="0" y="10929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2185734" y="0"/>
            <a:ext cx="14290605" cy="9032341"/>
          </a:xfrm>
          <a:custGeom>
            <a:avLst/>
            <a:gdLst/>
            <a:ahLst/>
            <a:cxnLst/>
            <a:rect r="r" b="b" t="t" l="l"/>
            <a:pathLst>
              <a:path h="9032341" w="14290605">
                <a:moveTo>
                  <a:pt x="0" y="0"/>
                </a:moveTo>
                <a:lnTo>
                  <a:pt x="14290605" y="0"/>
                </a:lnTo>
                <a:lnTo>
                  <a:pt x="14290605" y="9032341"/>
                </a:lnTo>
                <a:lnTo>
                  <a:pt x="0" y="90323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25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467591" y="9326427"/>
            <a:ext cx="19597255" cy="1436485"/>
            <a:chOff x="0" y="0"/>
            <a:chExt cx="26129673" cy="1915314"/>
          </a:xfrm>
        </p:grpSpPr>
        <p:sp>
          <p:nvSpPr>
            <p:cNvPr name="AutoShape 3" id="3"/>
            <p:cNvSpPr/>
            <p:nvPr/>
          </p:nvSpPr>
          <p:spPr>
            <a:xfrm rot="0">
              <a:off x="0" y="0"/>
              <a:ext cx="26129673" cy="1915314"/>
            </a:xfrm>
            <a:prstGeom prst="rect">
              <a:avLst/>
            </a:prstGeom>
            <a:solidFill>
              <a:srgbClr val="78B82B"/>
            </a:solidFill>
          </p:spPr>
        </p:sp>
        <p:sp>
          <p:nvSpPr>
            <p:cNvPr name="TextBox 4" id="4"/>
            <p:cNvSpPr txBox="true"/>
            <p:nvPr/>
          </p:nvSpPr>
          <p:spPr>
            <a:xfrm rot="0">
              <a:off x="16219051" y="455180"/>
              <a:ext cx="8280400" cy="31136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959"/>
                </a:lnSpc>
              </a:pPr>
              <a:r>
                <a:rPr lang="en-US" b="true" sz="1400" spc="280">
                  <a:solidFill>
                    <a:srgbClr val="002547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EQUALITYMAINE 2022</a:t>
              </a:r>
            </a:p>
          </p:txBody>
        </p:sp>
      </p:grpSp>
      <p:sp>
        <p:nvSpPr>
          <p:cNvPr name="AutoShape 5" id="5"/>
          <p:cNvSpPr/>
          <p:nvPr/>
        </p:nvSpPr>
        <p:spPr>
          <a:xfrm rot="0">
            <a:off x="-467591" y="9032341"/>
            <a:ext cx="19597255" cy="1730572"/>
          </a:xfrm>
          <a:prstGeom prst="rect">
            <a:avLst/>
          </a:prstGeom>
          <a:solidFill>
            <a:srgbClr val="75BB2A"/>
          </a:solidFill>
        </p:spPr>
      </p:sp>
      <p:sp>
        <p:nvSpPr>
          <p:cNvPr name="Freeform 6" id="6"/>
          <p:cNvSpPr/>
          <p:nvPr/>
        </p:nvSpPr>
        <p:spPr>
          <a:xfrm flipH="false" flipV="false" rot="0">
            <a:off x="15238115" y="9032341"/>
            <a:ext cx="2732269" cy="1092908"/>
          </a:xfrm>
          <a:custGeom>
            <a:avLst/>
            <a:gdLst/>
            <a:ahLst/>
            <a:cxnLst/>
            <a:rect r="r" b="b" t="t" l="l"/>
            <a:pathLst>
              <a:path h="1092908" w="2732269">
                <a:moveTo>
                  <a:pt x="0" y="0"/>
                </a:moveTo>
                <a:lnTo>
                  <a:pt x="2732269" y="0"/>
                </a:lnTo>
                <a:lnTo>
                  <a:pt x="2732269" y="1092907"/>
                </a:lnTo>
                <a:lnTo>
                  <a:pt x="0" y="10929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238115" y="9032341"/>
            <a:ext cx="2732269" cy="1092908"/>
          </a:xfrm>
          <a:custGeom>
            <a:avLst/>
            <a:gdLst/>
            <a:ahLst/>
            <a:cxnLst/>
            <a:rect r="r" b="b" t="t" l="l"/>
            <a:pathLst>
              <a:path h="1092908" w="2732269">
                <a:moveTo>
                  <a:pt x="0" y="0"/>
                </a:moveTo>
                <a:lnTo>
                  <a:pt x="2732269" y="0"/>
                </a:lnTo>
                <a:lnTo>
                  <a:pt x="2732269" y="1092907"/>
                </a:lnTo>
                <a:lnTo>
                  <a:pt x="0" y="10929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2244573" y="0"/>
            <a:ext cx="13798853" cy="9032341"/>
          </a:xfrm>
          <a:custGeom>
            <a:avLst/>
            <a:gdLst/>
            <a:ahLst/>
            <a:cxnLst/>
            <a:rect r="r" b="b" t="t" l="l"/>
            <a:pathLst>
              <a:path h="9032341" w="13798853">
                <a:moveTo>
                  <a:pt x="0" y="0"/>
                </a:moveTo>
                <a:lnTo>
                  <a:pt x="13798854" y="0"/>
                </a:lnTo>
                <a:lnTo>
                  <a:pt x="13798854" y="9032341"/>
                </a:lnTo>
                <a:lnTo>
                  <a:pt x="0" y="90323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25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467591" y="9326427"/>
            <a:ext cx="19597255" cy="1436485"/>
            <a:chOff x="0" y="0"/>
            <a:chExt cx="26129673" cy="1915314"/>
          </a:xfrm>
        </p:grpSpPr>
        <p:sp>
          <p:nvSpPr>
            <p:cNvPr name="AutoShape 3" id="3"/>
            <p:cNvSpPr/>
            <p:nvPr/>
          </p:nvSpPr>
          <p:spPr>
            <a:xfrm rot="0">
              <a:off x="0" y="0"/>
              <a:ext cx="26129673" cy="1915314"/>
            </a:xfrm>
            <a:prstGeom prst="rect">
              <a:avLst/>
            </a:prstGeom>
            <a:solidFill>
              <a:srgbClr val="78B82B"/>
            </a:solidFill>
          </p:spPr>
        </p:sp>
        <p:sp>
          <p:nvSpPr>
            <p:cNvPr name="TextBox 4" id="4"/>
            <p:cNvSpPr txBox="true"/>
            <p:nvPr/>
          </p:nvSpPr>
          <p:spPr>
            <a:xfrm rot="0">
              <a:off x="16219051" y="455180"/>
              <a:ext cx="8280400" cy="31136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959"/>
                </a:lnSpc>
              </a:pPr>
              <a:r>
                <a:rPr lang="en-US" b="true" sz="1400" spc="280">
                  <a:solidFill>
                    <a:srgbClr val="002547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EQUALITYMAINE 2022</a:t>
              </a:r>
            </a:p>
          </p:txBody>
        </p:sp>
      </p:grpSp>
      <p:sp>
        <p:nvSpPr>
          <p:cNvPr name="AutoShape 5" id="5"/>
          <p:cNvSpPr/>
          <p:nvPr/>
        </p:nvSpPr>
        <p:spPr>
          <a:xfrm rot="0">
            <a:off x="-467591" y="9032341"/>
            <a:ext cx="19597255" cy="1730572"/>
          </a:xfrm>
          <a:prstGeom prst="rect">
            <a:avLst/>
          </a:prstGeom>
          <a:solidFill>
            <a:srgbClr val="75BB2A"/>
          </a:solidFill>
        </p:spPr>
      </p:sp>
      <p:sp>
        <p:nvSpPr>
          <p:cNvPr name="Freeform 6" id="6"/>
          <p:cNvSpPr/>
          <p:nvPr/>
        </p:nvSpPr>
        <p:spPr>
          <a:xfrm flipH="false" flipV="false" rot="0">
            <a:off x="15238115" y="9032341"/>
            <a:ext cx="2732269" cy="1092908"/>
          </a:xfrm>
          <a:custGeom>
            <a:avLst/>
            <a:gdLst/>
            <a:ahLst/>
            <a:cxnLst/>
            <a:rect r="r" b="b" t="t" l="l"/>
            <a:pathLst>
              <a:path h="1092908" w="2732269">
                <a:moveTo>
                  <a:pt x="0" y="0"/>
                </a:moveTo>
                <a:lnTo>
                  <a:pt x="2732269" y="0"/>
                </a:lnTo>
                <a:lnTo>
                  <a:pt x="2732269" y="1092907"/>
                </a:lnTo>
                <a:lnTo>
                  <a:pt x="0" y="10929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238115" y="9032341"/>
            <a:ext cx="2732269" cy="1092908"/>
          </a:xfrm>
          <a:custGeom>
            <a:avLst/>
            <a:gdLst/>
            <a:ahLst/>
            <a:cxnLst/>
            <a:rect r="r" b="b" t="t" l="l"/>
            <a:pathLst>
              <a:path h="1092908" w="2732269">
                <a:moveTo>
                  <a:pt x="0" y="0"/>
                </a:moveTo>
                <a:lnTo>
                  <a:pt x="2732269" y="0"/>
                </a:lnTo>
                <a:lnTo>
                  <a:pt x="2732269" y="1092907"/>
                </a:lnTo>
                <a:lnTo>
                  <a:pt x="0" y="10929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374737" y="0"/>
            <a:ext cx="17538526" cy="9032341"/>
          </a:xfrm>
          <a:custGeom>
            <a:avLst/>
            <a:gdLst/>
            <a:ahLst/>
            <a:cxnLst/>
            <a:rect r="r" b="b" t="t" l="l"/>
            <a:pathLst>
              <a:path h="9032341" w="17538526">
                <a:moveTo>
                  <a:pt x="0" y="0"/>
                </a:moveTo>
                <a:lnTo>
                  <a:pt x="17538526" y="0"/>
                </a:lnTo>
                <a:lnTo>
                  <a:pt x="17538526" y="9032341"/>
                </a:lnTo>
                <a:lnTo>
                  <a:pt x="0" y="90323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25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467591" y="9326427"/>
            <a:ext cx="19597255" cy="1436485"/>
            <a:chOff x="0" y="0"/>
            <a:chExt cx="26129673" cy="1915314"/>
          </a:xfrm>
        </p:grpSpPr>
        <p:sp>
          <p:nvSpPr>
            <p:cNvPr name="AutoShape 3" id="3"/>
            <p:cNvSpPr/>
            <p:nvPr/>
          </p:nvSpPr>
          <p:spPr>
            <a:xfrm rot="0">
              <a:off x="0" y="0"/>
              <a:ext cx="26129673" cy="1915314"/>
            </a:xfrm>
            <a:prstGeom prst="rect">
              <a:avLst/>
            </a:prstGeom>
            <a:solidFill>
              <a:srgbClr val="78B82B"/>
            </a:solidFill>
          </p:spPr>
        </p:sp>
        <p:sp>
          <p:nvSpPr>
            <p:cNvPr name="TextBox 4" id="4"/>
            <p:cNvSpPr txBox="true"/>
            <p:nvPr/>
          </p:nvSpPr>
          <p:spPr>
            <a:xfrm rot="0">
              <a:off x="16219051" y="455180"/>
              <a:ext cx="8280400" cy="31136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959"/>
                </a:lnSpc>
              </a:pPr>
              <a:r>
                <a:rPr lang="en-US" b="true" sz="1400" spc="280">
                  <a:solidFill>
                    <a:srgbClr val="002547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EQUALITYMAINE 2022</a:t>
              </a:r>
            </a:p>
          </p:txBody>
        </p:sp>
      </p:grpSp>
      <p:sp>
        <p:nvSpPr>
          <p:cNvPr name="AutoShape 5" id="5"/>
          <p:cNvSpPr/>
          <p:nvPr/>
        </p:nvSpPr>
        <p:spPr>
          <a:xfrm rot="0">
            <a:off x="-467591" y="9032341"/>
            <a:ext cx="19597255" cy="1730572"/>
          </a:xfrm>
          <a:prstGeom prst="rect">
            <a:avLst/>
          </a:prstGeom>
          <a:solidFill>
            <a:srgbClr val="75BB2A"/>
          </a:solidFill>
        </p:spPr>
      </p:sp>
      <p:sp>
        <p:nvSpPr>
          <p:cNvPr name="Freeform 6" id="6"/>
          <p:cNvSpPr/>
          <p:nvPr/>
        </p:nvSpPr>
        <p:spPr>
          <a:xfrm flipH="false" flipV="false" rot="0">
            <a:off x="15238115" y="9032341"/>
            <a:ext cx="2732269" cy="1092908"/>
          </a:xfrm>
          <a:custGeom>
            <a:avLst/>
            <a:gdLst/>
            <a:ahLst/>
            <a:cxnLst/>
            <a:rect r="r" b="b" t="t" l="l"/>
            <a:pathLst>
              <a:path h="1092908" w="2732269">
                <a:moveTo>
                  <a:pt x="0" y="0"/>
                </a:moveTo>
                <a:lnTo>
                  <a:pt x="2732269" y="0"/>
                </a:lnTo>
                <a:lnTo>
                  <a:pt x="2732269" y="1092907"/>
                </a:lnTo>
                <a:lnTo>
                  <a:pt x="0" y="10929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238115" y="9032341"/>
            <a:ext cx="2732269" cy="1092908"/>
          </a:xfrm>
          <a:custGeom>
            <a:avLst/>
            <a:gdLst/>
            <a:ahLst/>
            <a:cxnLst/>
            <a:rect r="r" b="b" t="t" l="l"/>
            <a:pathLst>
              <a:path h="1092908" w="2732269">
                <a:moveTo>
                  <a:pt x="0" y="0"/>
                </a:moveTo>
                <a:lnTo>
                  <a:pt x="2732269" y="0"/>
                </a:lnTo>
                <a:lnTo>
                  <a:pt x="2732269" y="1092907"/>
                </a:lnTo>
                <a:lnTo>
                  <a:pt x="0" y="10929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0" y="94081"/>
            <a:ext cx="18288000" cy="8938260"/>
          </a:xfrm>
          <a:custGeom>
            <a:avLst/>
            <a:gdLst/>
            <a:ahLst/>
            <a:cxnLst/>
            <a:rect r="r" b="b" t="t" l="l"/>
            <a:pathLst>
              <a:path h="8938260" w="18288000">
                <a:moveTo>
                  <a:pt x="0" y="0"/>
                </a:moveTo>
                <a:lnTo>
                  <a:pt x="18288000" y="0"/>
                </a:lnTo>
                <a:lnTo>
                  <a:pt x="18288000" y="8938260"/>
                </a:lnTo>
                <a:lnTo>
                  <a:pt x="0" y="89382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25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467591" y="9326427"/>
            <a:ext cx="19597255" cy="1436485"/>
            <a:chOff x="0" y="0"/>
            <a:chExt cx="26129673" cy="1915314"/>
          </a:xfrm>
        </p:grpSpPr>
        <p:sp>
          <p:nvSpPr>
            <p:cNvPr name="AutoShape 3" id="3"/>
            <p:cNvSpPr/>
            <p:nvPr/>
          </p:nvSpPr>
          <p:spPr>
            <a:xfrm rot="0">
              <a:off x="0" y="0"/>
              <a:ext cx="26129673" cy="1915314"/>
            </a:xfrm>
            <a:prstGeom prst="rect">
              <a:avLst/>
            </a:prstGeom>
            <a:solidFill>
              <a:srgbClr val="78B82B"/>
            </a:solidFill>
          </p:spPr>
        </p:sp>
        <p:sp>
          <p:nvSpPr>
            <p:cNvPr name="TextBox 4" id="4"/>
            <p:cNvSpPr txBox="true"/>
            <p:nvPr/>
          </p:nvSpPr>
          <p:spPr>
            <a:xfrm rot="0">
              <a:off x="16219051" y="455180"/>
              <a:ext cx="8280400" cy="31136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959"/>
                </a:lnSpc>
              </a:pPr>
              <a:r>
                <a:rPr lang="en-US" b="true" sz="1400" spc="280">
                  <a:solidFill>
                    <a:srgbClr val="002547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EQUALITYMAINE 2022</a:t>
              </a:r>
            </a:p>
          </p:txBody>
        </p:sp>
      </p:grpSp>
      <p:sp>
        <p:nvSpPr>
          <p:cNvPr name="AutoShape 5" id="5"/>
          <p:cNvSpPr/>
          <p:nvPr/>
        </p:nvSpPr>
        <p:spPr>
          <a:xfrm rot="0">
            <a:off x="-467591" y="9032341"/>
            <a:ext cx="19597255" cy="1730572"/>
          </a:xfrm>
          <a:prstGeom prst="rect">
            <a:avLst/>
          </a:prstGeom>
          <a:solidFill>
            <a:srgbClr val="75BB2A"/>
          </a:solidFill>
        </p:spPr>
      </p:sp>
      <p:sp>
        <p:nvSpPr>
          <p:cNvPr name="Freeform 6" id="6"/>
          <p:cNvSpPr/>
          <p:nvPr/>
        </p:nvSpPr>
        <p:spPr>
          <a:xfrm flipH="false" flipV="false" rot="0">
            <a:off x="15238115" y="9032341"/>
            <a:ext cx="2732269" cy="1092908"/>
          </a:xfrm>
          <a:custGeom>
            <a:avLst/>
            <a:gdLst/>
            <a:ahLst/>
            <a:cxnLst/>
            <a:rect r="r" b="b" t="t" l="l"/>
            <a:pathLst>
              <a:path h="1092908" w="2732269">
                <a:moveTo>
                  <a:pt x="0" y="0"/>
                </a:moveTo>
                <a:lnTo>
                  <a:pt x="2732269" y="0"/>
                </a:lnTo>
                <a:lnTo>
                  <a:pt x="2732269" y="1092907"/>
                </a:lnTo>
                <a:lnTo>
                  <a:pt x="0" y="10929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238115" y="9032341"/>
            <a:ext cx="2732269" cy="1092908"/>
          </a:xfrm>
          <a:custGeom>
            <a:avLst/>
            <a:gdLst/>
            <a:ahLst/>
            <a:cxnLst/>
            <a:rect r="r" b="b" t="t" l="l"/>
            <a:pathLst>
              <a:path h="1092908" w="2732269">
                <a:moveTo>
                  <a:pt x="0" y="0"/>
                </a:moveTo>
                <a:lnTo>
                  <a:pt x="2732269" y="0"/>
                </a:lnTo>
                <a:lnTo>
                  <a:pt x="2732269" y="1092907"/>
                </a:lnTo>
                <a:lnTo>
                  <a:pt x="0" y="10929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3026108" y="0"/>
            <a:ext cx="12609856" cy="9032341"/>
          </a:xfrm>
          <a:custGeom>
            <a:avLst/>
            <a:gdLst/>
            <a:ahLst/>
            <a:cxnLst/>
            <a:rect r="r" b="b" t="t" l="l"/>
            <a:pathLst>
              <a:path h="9032341" w="12609856">
                <a:moveTo>
                  <a:pt x="0" y="0"/>
                </a:moveTo>
                <a:lnTo>
                  <a:pt x="12609856" y="0"/>
                </a:lnTo>
                <a:lnTo>
                  <a:pt x="12609856" y="9032341"/>
                </a:lnTo>
                <a:lnTo>
                  <a:pt x="0" y="90323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25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1696697" y="9663208"/>
            <a:ext cx="6210300" cy="238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959"/>
              </a:lnSpc>
            </a:pPr>
            <a:r>
              <a:rPr lang="en-US" b="true" sz="1400" spc="280">
                <a:solidFill>
                  <a:srgbClr val="002547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WAL &amp; JOE GROUP | 2020</a:t>
            </a:r>
          </a:p>
        </p:txBody>
      </p:sp>
      <p:sp>
        <p:nvSpPr>
          <p:cNvPr name="AutoShape 3" id="3"/>
          <p:cNvSpPr/>
          <p:nvPr/>
        </p:nvSpPr>
        <p:spPr>
          <a:xfrm rot="0">
            <a:off x="-467591" y="9032341"/>
            <a:ext cx="19597255" cy="1730572"/>
          </a:xfrm>
          <a:prstGeom prst="rect">
            <a:avLst/>
          </a:prstGeom>
          <a:solidFill>
            <a:srgbClr val="75BB2A"/>
          </a:solidFill>
        </p:spPr>
      </p:sp>
      <p:sp>
        <p:nvSpPr>
          <p:cNvPr name="Freeform 4" id="4"/>
          <p:cNvSpPr/>
          <p:nvPr/>
        </p:nvSpPr>
        <p:spPr>
          <a:xfrm flipH="false" flipV="false" rot="0">
            <a:off x="15238115" y="9032341"/>
            <a:ext cx="2732269" cy="1092908"/>
          </a:xfrm>
          <a:custGeom>
            <a:avLst/>
            <a:gdLst/>
            <a:ahLst/>
            <a:cxnLst/>
            <a:rect r="r" b="b" t="t" l="l"/>
            <a:pathLst>
              <a:path h="1092908" w="2732269">
                <a:moveTo>
                  <a:pt x="0" y="0"/>
                </a:moveTo>
                <a:lnTo>
                  <a:pt x="2732269" y="0"/>
                </a:lnTo>
                <a:lnTo>
                  <a:pt x="2732269" y="1092907"/>
                </a:lnTo>
                <a:lnTo>
                  <a:pt x="0" y="10929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9525" y="0"/>
            <a:ext cx="18288000" cy="9032341"/>
            <a:chOff x="0" y="0"/>
            <a:chExt cx="4816593" cy="237888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816592" cy="2378888"/>
            </a:xfrm>
            <a:custGeom>
              <a:avLst/>
              <a:gdLst/>
              <a:ahLst/>
              <a:cxnLst/>
              <a:rect r="r" b="b" t="t" l="l"/>
              <a:pathLst>
                <a:path h="2378888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378888"/>
                  </a:lnTo>
                  <a:lnTo>
                    <a:pt x="0" y="2378888"/>
                  </a:lnTo>
                  <a:close/>
                </a:path>
              </a:pathLst>
            </a:custGeom>
            <a:solidFill>
              <a:srgbClr val="002547">
                <a:alpha val="64706"/>
              </a:srgbClr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47625"/>
              <a:ext cx="4816593" cy="242651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2292445" y="4973423"/>
            <a:ext cx="4966855" cy="3325091"/>
            <a:chOff x="0" y="0"/>
            <a:chExt cx="6622473" cy="4433455"/>
          </a:xfrm>
        </p:grpSpPr>
        <p:sp>
          <p:nvSpPr>
            <p:cNvPr name="AutoShape 9" id="9"/>
            <p:cNvSpPr/>
            <p:nvPr/>
          </p:nvSpPr>
          <p:spPr>
            <a:xfrm rot="0">
              <a:off x="0" y="0"/>
              <a:ext cx="6622473" cy="4433455"/>
            </a:xfrm>
            <a:prstGeom prst="rect">
              <a:avLst/>
            </a:prstGeom>
            <a:solidFill>
              <a:srgbClr val="75BB2A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443052" y="224726"/>
              <a:ext cx="5736368" cy="3972435"/>
            </a:xfrm>
            <a:custGeom>
              <a:avLst/>
              <a:gdLst/>
              <a:ahLst/>
              <a:cxnLst/>
              <a:rect r="r" b="b" t="t" l="l"/>
              <a:pathLst>
                <a:path h="3972435" w="5736368">
                  <a:moveTo>
                    <a:pt x="0" y="0"/>
                  </a:moveTo>
                  <a:lnTo>
                    <a:pt x="5736368" y="0"/>
                  </a:lnTo>
                  <a:lnTo>
                    <a:pt x="5736368" y="3972435"/>
                  </a:lnTo>
                  <a:lnTo>
                    <a:pt x="0" y="39724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sp>
        <p:nvSpPr>
          <p:cNvPr name="AutoShape 11" id="11"/>
          <p:cNvSpPr/>
          <p:nvPr/>
        </p:nvSpPr>
        <p:spPr>
          <a:xfrm rot="0">
            <a:off x="6660573" y="4973423"/>
            <a:ext cx="4966855" cy="3325091"/>
          </a:xfrm>
          <a:prstGeom prst="rect">
            <a:avLst/>
          </a:prstGeom>
          <a:solidFill>
            <a:srgbClr val="75BB2A"/>
          </a:solidFill>
        </p:spPr>
      </p:sp>
      <p:sp>
        <p:nvSpPr>
          <p:cNvPr name="Freeform 12" id="12"/>
          <p:cNvSpPr/>
          <p:nvPr/>
        </p:nvSpPr>
        <p:spPr>
          <a:xfrm flipH="false" flipV="false" rot="0">
            <a:off x="6967881" y="5150643"/>
            <a:ext cx="4359959" cy="2970650"/>
          </a:xfrm>
          <a:custGeom>
            <a:avLst/>
            <a:gdLst/>
            <a:ahLst/>
            <a:cxnLst/>
            <a:rect r="r" b="b" t="t" l="l"/>
            <a:pathLst>
              <a:path h="2970650" w="4359959">
                <a:moveTo>
                  <a:pt x="0" y="0"/>
                </a:moveTo>
                <a:lnTo>
                  <a:pt x="4359959" y="0"/>
                </a:lnTo>
                <a:lnTo>
                  <a:pt x="4359959" y="2970650"/>
                </a:lnTo>
                <a:lnTo>
                  <a:pt x="0" y="29706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6111" r="0" b="-3964"/>
            </a:stretch>
          </a:blipFill>
        </p:spPr>
      </p:sp>
      <p:sp>
        <p:nvSpPr>
          <p:cNvPr name="AutoShape 13" id="13"/>
          <p:cNvSpPr/>
          <p:nvPr/>
        </p:nvSpPr>
        <p:spPr>
          <a:xfrm rot="0">
            <a:off x="1215391" y="4969085"/>
            <a:ext cx="4515773" cy="3329429"/>
          </a:xfrm>
          <a:prstGeom prst="rect">
            <a:avLst/>
          </a:prstGeom>
          <a:solidFill>
            <a:srgbClr val="75BB2A"/>
          </a:solidFill>
        </p:spPr>
      </p:sp>
      <p:sp>
        <p:nvSpPr>
          <p:cNvPr name="Freeform 14" id="14"/>
          <p:cNvSpPr/>
          <p:nvPr/>
        </p:nvSpPr>
        <p:spPr>
          <a:xfrm flipH="false" flipV="false" rot="0">
            <a:off x="1466702" y="5091833"/>
            <a:ext cx="4090851" cy="3068138"/>
          </a:xfrm>
          <a:custGeom>
            <a:avLst/>
            <a:gdLst/>
            <a:ahLst/>
            <a:cxnLst/>
            <a:rect r="r" b="b" t="t" l="l"/>
            <a:pathLst>
              <a:path h="3068138" w="4090851">
                <a:moveTo>
                  <a:pt x="0" y="0"/>
                </a:moveTo>
                <a:lnTo>
                  <a:pt x="4090851" y="0"/>
                </a:lnTo>
                <a:lnTo>
                  <a:pt x="4090851" y="3068139"/>
                </a:lnTo>
                <a:lnTo>
                  <a:pt x="0" y="306813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1036421" y="1502409"/>
            <a:ext cx="16222879" cy="27940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599"/>
              </a:lnSpc>
            </a:pPr>
            <a:r>
              <a:rPr lang="en-US" sz="3999" spc="119">
                <a:solidFill>
                  <a:srgbClr val="FFFFFF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Founded in 1984, EqualityMaine, which includes the Network for Older Adults, works to support Maine’s diverse LGBTQ+ population through community building, educational programs, and advocating for inclusive policies and laws.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1036421" y="450479"/>
            <a:ext cx="7367505" cy="1759845"/>
            <a:chOff x="0" y="0"/>
            <a:chExt cx="9823340" cy="2346460"/>
          </a:xfrm>
        </p:grpSpPr>
        <p:sp>
          <p:nvSpPr>
            <p:cNvPr name="TextBox 17" id="17"/>
            <p:cNvSpPr txBox="true"/>
            <p:nvPr/>
          </p:nvSpPr>
          <p:spPr>
            <a:xfrm rot="0">
              <a:off x="0" y="1648383"/>
              <a:ext cx="9778301" cy="69807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480"/>
                </a:lnSpc>
              </a:pPr>
            </a:p>
          </p:txBody>
        </p:sp>
        <p:sp>
          <p:nvSpPr>
            <p:cNvPr name="TextBox 18" id="18"/>
            <p:cNvSpPr txBox="true"/>
            <p:nvPr/>
          </p:nvSpPr>
          <p:spPr>
            <a:xfrm rot="0">
              <a:off x="0" y="-66675"/>
              <a:ext cx="9823340" cy="137900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8450"/>
                </a:lnSpc>
              </a:pPr>
              <a:r>
                <a:rPr lang="en-US" b="true" sz="6500">
                  <a:solidFill>
                    <a:srgbClr val="75BB2A"/>
                  </a:solidFill>
                  <a:latin typeface="Atkinson Hyperlegible Bold"/>
                  <a:ea typeface="Atkinson Hyperlegible Bold"/>
                  <a:cs typeface="Atkinson Hyperlegible Bold"/>
                  <a:sym typeface="Atkinson Hyperlegible Bold"/>
                </a:rPr>
                <a:t>EQUALITYMAINE</a:t>
              </a: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1215391" y="4516170"/>
            <a:ext cx="4702464" cy="848244"/>
            <a:chOff x="0" y="0"/>
            <a:chExt cx="6269952" cy="1130993"/>
          </a:xfrm>
        </p:grpSpPr>
        <p:sp>
          <p:nvSpPr>
            <p:cNvPr name="TextBox 20" id="20"/>
            <p:cNvSpPr txBox="true"/>
            <p:nvPr/>
          </p:nvSpPr>
          <p:spPr>
            <a:xfrm rot="0">
              <a:off x="0" y="668713"/>
              <a:ext cx="6269952" cy="4622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940"/>
                </a:lnSpc>
              </a:pPr>
            </a:p>
          </p:txBody>
        </p:sp>
        <p:sp>
          <p:nvSpPr>
            <p:cNvPr name="TextBox 21" id="21"/>
            <p:cNvSpPr txBox="true"/>
            <p:nvPr/>
          </p:nvSpPr>
          <p:spPr>
            <a:xfrm rot="0">
              <a:off x="0" y="-47625"/>
              <a:ext cx="6063673" cy="52514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b="true" sz="2400" spc="48">
                  <a:solidFill>
                    <a:srgbClr val="75BB2A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ADVOCACY</a:t>
              </a: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6660573" y="4516170"/>
            <a:ext cx="4702464" cy="844434"/>
            <a:chOff x="0" y="0"/>
            <a:chExt cx="6269952" cy="1125913"/>
          </a:xfrm>
        </p:grpSpPr>
        <p:sp>
          <p:nvSpPr>
            <p:cNvPr name="TextBox 23" id="23"/>
            <p:cNvSpPr txBox="true"/>
            <p:nvPr/>
          </p:nvSpPr>
          <p:spPr>
            <a:xfrm rot="0">
              <a:off x="0" y="663633"/>
              <a:ext cx="6269952" cy="4622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940"/>
                </a:lnSpc>
              </a:pPr>
            </a:p>
          </p:txBody>
        </p:sp>
        <p:sp>
          <p:nvSpPr>
            <p:cNvPr name="TextBox 24" id="24"/>
            <p:cNvSpPr txBox="true"/>
            <p:nvPr/>
          </p:nvSpPr>
          <p:spPr>
            <a:xfrm rot="0">
              <a:off x="0" y="-47625"/>
              <a:ext cx="6063673" cy="52514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b="true" sz="2400" spc="48">
                  <a:solidFill>
                    <a:srgbClr val="75BB2A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EDUCATION</a:t>
              </a:r>
            </a:p>
          </p:txBody>
        </p:sp>
      </p:grpSp>
      <p:grpSp>
        <p:nvGrpSpPr>
          <p:cNvPr name="Group 25" id="25"/>
          <p:cNvGrpSpPr/>
          <p:nvPr/>
        </p:nvGrpSpPr>
        <p:grpSpPr>
          <a:xfrm rot="0">
            <a:off x="12292445" y="4516170"/>
            <a:ext cx="4702464" cy="844434"/>
            <a:chOff x="0" y="0"/>
            <a:chExt cx="6269952" cy="1125913"/>
          </a:xfrm>
        </p:grpSpPr>
        <p:sp>
          <p:nvSpPr>
            <p:cNvPr name="TextBox 26" id="26"/>
            <p:cNvSpPr txBox="true"/>
            <p:nvPr/>
          </p:nvSpPr>
          <p:spPr>
            <a:xfrm rot="0">
              <a:off x="0" y="663633"/>
              <a:ext cx="6269952" cy="4622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940"/>
                </a:lnSpc>
              </a:pPr>
            </a:p>
          </p:txBody>
        </p:sp>
        <p:sp>
          <p:nvSpPr>
            <p:cNvPr name="TextBox 27" id="27"/>
            <p:cNvSpPr txBox="true"/>
            <p:nvPr/>
          </p:nvSpPr>
          <p:spPr>
            <a:xfrm rot="0">
              <a:off x="0" y="-47625"/>
              <a:ext cx="6063673" cy="52514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b="true" sz="2400" spc="48">
                  <a:solidFill>
                    <a:srgbClr val="75BB2A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COMMUNITY</a:t>
              </a:r>
            </a:p>
          </p:txBody>
        </p:sp>
      </p:grp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25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467591" y="9326427"/>
            <a:ext cx="19597255" cy="1436485"/>
            <a:chOff x="0" y="0"/>
            <a:chExt cx="26129673" cy="1915314"/>
          </a:xfrm>
        </p:grpSpPr>
        <p:sp>
          <p:nvSpPr>
            <p:cNvPr name="AutoShape 3" id="3"/>
            <p:cNvSpPr/>
            <p:nvPr/>
          </p:nvSpPr>
          <p:spPr>
            <a:xfrm rot="0">
              <a:off x="0" y="0"/>
              <a:ext cx="26129673" cy="1915314"/>
            </a:xfrm>
            <a:prstGeom prst="rect">
              <a:avLst/>
            </a:prstGeom>
            <a:solidFill>
              <a:srgbClr val="78B82B"/>
            </a:solidFill>
          </p:spPr>
        </p:sp>
        <p:sp>
          <p:nvSpPr>
            <p:cNvPr name="TextBox 4" id="4"/>
            <p:cNvSpPr txBox="true"/>
            <p:nvPr/>
          </p:nvSpPr>
          <p:spPr>
            <a:xfrm rot="0">
              <a:off x="16219051" y="455180"/>
              <a:ext cx="8280400" cy="31136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959"/>
                </a:lnSpc>
              </a:pPr>
              <a:r>
                <a:rPr lang="en-US" b="true" sz="1400" spc="280">
                  <a:solidFill>
                    <a:srgbClr val="002547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EQUALITYMAINE 2022</a:t>
              </a:r>
            </a:p>
          </p:txBody>
        </p:sp>
      </p:grpSp>
      <p:sp>
        <p:nvSpPr>
          <p:cNvPr name="AutoShape 5" id="5"/>
          <p:cNvSpPr/>
          <p:nvPr/>
        </p:nvSpPr>
        <p:spPr>
          <a:xfrm rot="0">
            <a:off x="-467591" y="9032341"/>
            <a:ext cx="19597255" cy="1730572"/>
          </a:xfrm>
          <a:prstGeom prst="rect">
            <a:avLst/>
          </a:prstGeom>
          <a:solidFill>
            <a:srgbClr val="75BB2A"/>
          </a:solidFill>
        </p:spPr>
      </p:sp>
      <p:sp>
        <p:nvSpPr>
          <p:cNvPr name="Freeform 6" id="6"/>
          <p:cNvSpPr/>
          <p:nvPr/>
        </p:nvSpPr>
        <p:spPr>
          <a:xfrm flipH="false" flipV="false" rot="0">
            <a:off x="15238115" y="9032341"/>
            <a:ext cx="2732269" cy="1092908"/>
          </a:xfrm>
          <a:custGeom>
            <a:avLst/>
            <a:gdLst/>
            <a:ahLst/>
            <a:cxnLst/>
            <a:rect r="r" b="b" t="t" l="l"/>
            <a:pathLst>
              <a:path h="1092908" w="2732269">
                <a:moveTo>
                  <a:pt x="0" y="0"/>
                </a:moveTo>
                <a:lnTo>
                  <a:pt x="2732269" y="0"/>
                </a:lnTo>
                <a:lnTo>
                  <a:pt x="2732269" y="1092907"/>
                </a:lnTo>
                <a:lnTo>
                  <a:pt x="0" y="10929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238115" y="9032341"/>
            <a:ext cx="2732269" cy="1092908"/>
          </a:xfrm>
          <a:custGeom>
            <a:avLst/>
            <a:gdLst/>
            <a:ahLst/>
            <a:cxnLst/>
            <a:rect r="r" b="b" t="t" l="l"/>
            <a:pathLst>
              <a:path h="1092908" w="2732269">
                <a:moveTo>
                  <a:pt x="0" y="0"/>
                </a:moveTo>
                <a:lnTo>
                  <a:pt x="2732269" y="0"/>
                </a:lnTo>
                <a:lnTo>
                  <a:pt x="2732269" y="1092907"/>
                </a:lnTo>
                <a:lnTo>
                  <a:pt x="0" y="10929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568738" y="3637851"/>
            <a:ext cx="17150524" cy="28493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519"/>
              </a:lnSpc>
            </a:pPr>
            <a:r>
              <a:rPr lang="en-US" sz="8228" b="true">
                <a:solidFill>
                  <a:srgbClr val="FFFFFF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LGBTQ+ Older Adult Story Sharing</a:t>
            </a:r>
          </a:p>
          <a:p>
            <a:pPr algn="l">
              <a:lnSpc>
                <a:spcPts val="11519"/>
              </a:lnSpc>
            </a:pPr>
          </a:p>
        </p:txBody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25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467591" y="9326427"/>
            <a:ext cx="19597255" cy="1436485"/>
            <a:chOff x="0" y="0"/>
            <a:chExt cx="26129673" cy="1915314"/>
          </a:xfrm>
        </p:grpSpPr>
        <p:sp>
          <p:nvSpPr>
            <p:cNvPr name="AutoShape 3" id="3"/>
            <p:cNvSpPr/>
            <p:nvPr/>
          </p:nvSpPr>
          <p:spPr>
            <a:xfrm rot="0">
              <a:off x="0" y="0"/>
              <a:ext cx="26129673" cy="1915314"/>
            </a:xfrm>
            <a:prstGeom prst="rect">
              <a:avLst/>
            </a:prstGeom>
            <a:solidFill>
              <a:srgbClr val="78B82B"/>
            </a:solidFill>
          </p:spPr>
        </p:sp>
        <p:sp>
          <p:nvSpPr>
            <p:cNvPr name="TextBox 4" id="4"/>
            <p:cNvSpPr txBox="true"/>
            <p:nvPr/>
          </p:nvSpPr>
          <p:spPr>
            <a:xfrm rot="0">
              <a:off x="16219051" y="455180"/>
              <a:ext cx="8280400" cy="31136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959"/>
                </a:lnSpc>
              </a:pPr>
              <a:r>
                <a:rPr lang="en-US" b="true" sz="1400" spc="280">
                  <a:solidFill>
                    <a:srgbClr val="002547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EQUALITYMAINE 2022</a:t>
              </a:r>
            </a:p>
          </p:txBody>
        </p:sp>
      </p:grpSp>
      <p:sp>
        <p:nvSpPr>
          <p:cNvPr name="AutoShape 5" id="5"/>
          <p:cNvSpPr/>
          <p:nvPr/>
        </p:nvSpPr>
        <p:spPr>
          <a:xfrm rot="0">
            <a:off x="-467591" y="9032341"/>
            <a:ext cx="19597255" cy="1730572"/>
          </a:xfrm>
          <a:prstGeom prst="rect">
            <a:avLst/>
          </a:prstGeom>
          <a:solidFill>
            <a:srgbClr val="75BB2A"/>
          </a:solidFill>
        </p:spPr>
      </p:sp>
      <p:sp>
        <p:nvSpPr>
          <p:cNvPr name="Freeform 6" id="6"/>
          <p:cNvSpPr/>
          <p:nvPr/>
        </p:nvSpPr>
        <p:spPr>
          <a:xfrm flipH="false" flipV="false" rot="0">
            <a:off x="15238115" y="9032341"/>
            <a:ext cx="2732269" cy="1092908"/>
          </a:xfrm>
          <a:custGeom>
            <a:avLst/>
            <a:gdLst/>
            <a:ahLst/>
            <a:cxnLst/>
            <a:rect r="r" b="b" t="t" l="l"/>
            <a:pathLst>
              <a:path h="1092908" w="2732269">
                <a:moveTo>
                  <a:pt x="0" y="0"/>
                </a:moveTo>
                <a:lnTo>
                  <a:pt x="2732269" y="0"/>
                </a:lnTo>
                <a:lnTo>
                  <a:pt x="2732269" y="1092907"/>
                </a:lnTo>
                <a:lnTo>
                  <a:pt x="0" y="10929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238115" y="9032341"/>
            <a:ext cx="2732269" cy="1092908"/>
          </a:xfrm>
          <a:custGeom>
            <a:avLst/>
            <a:gdLst/>
            <a:ahLst/>
            <a:cxnLst/>
            <a:rect r="r" b="b" t="t" l="l"/>
            <a:pathLst>
              <a:path h="1092908" w="2732269">
                <a:moveTo>
                  <a:pt x="0" y="0"/>
                </a:moveTo>
                <a:lnTo>
                  <a:pt x="2732269" y="0"/>
                </a:lnTo>
                <a:lnTo>
                  <a:pt x="2732269" y="1092907"/>
                </a:lnTo>
                <a:lnTo>
                  <a:pt x="0" y="10929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4082808" y="3637851"/>
            <a:ext cx="10122384" cy="28493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519"/>
              </a:lnSpc>
            </a:pPr>
            <a:r>
              <a:rPr lang="en-US" sz="8228" b="true">
                <a:solidFill>
                  <a:srgbClr val="FFFFFF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Discussion and Q&amp;A</a:t>
            </a:r>
          </a:p>
          <a:p>
            <a:pPr algn="l">
              <a:lnSpc>
                <a:spcPts val="11519"/>
              </a:lnSpc>
            </a:pPr>
          </a:p>
        </p:txBody>
      </p: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25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467591" y="10014767"/>
            <a:ext cx="19597255" cy="748145"/>
          </a:xfrm>
          <a:prstGeom prst="rect">
            <a:avLst/>
          </a:prstGeom>
          <a:solidFill>
            <a:srgbClr val="75BB2A"/>
          </a:solidFill>
        </p:spPr>
      </p:sp>
      <p:grpSp>
        <p:nvGrpSpPr>
          <p:cNvPr name="Group 3" id="3"/>
          <p:cNvGrpSpPr/>
          <p:nvPr/>
        </p:nvGrpSpPr>
        <p:grpSpPr>
          <a:xfrm rot="0">
            <a:off x="5192101" y="2385382"/>
            <a:ext cx="10805774" cy="6953993"/>
            <a:chOff x="0" y="0"/>
            <a:chExt cx="14407699" cy="9271991"/>
          </a:xfrm>
        </p:grpSpPr>
        <p:sp>
          <p:nvSpPr>
            <p:cNvPr name="TextBox 4" id="4"/>
            <p:cNvSpPr txBox="true"/>
            <p:nvPr/>
          </p:nvSpPr>
          <p:spPr>
            <a:xfrm rot="0">
              <a:off x="0" y="3125951"/>
              <a:ext cx="14407699" cy="179882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601"/>
                </a:lnSpc>
              </a:pPr>
              <a:r>
                <a:rPr lang="en-US" sz="2572" spc="77">
                  <a:solidFill>
                    <a:srgbClr val="FFFFFF"/>
                  </a:solidFill>
                  <a:latin typeface="Atkinson Hyperlegible"/>
                  <a:ea typeface="Atkinson Hyperlegible"/>
                  <a:cs typeface="Atkinson Hyperlegible"/>
                  <a:sym typeface="Atkinson Hyperlegible"/>
                </a:rPr>
                <a:t>EqualityMaine</a:t>
              </a:r>
            </a:p>
            <a:p>
              <a:pPr algn="l">
                <a:lnSpc>
                  <a:spcPts val="3601"/>
                </a:lnSpc>
              </a:pPr>
              <a:r>
                <a:rPr lang="en-US" sz="2572" spc="77">
                  <a:solidFill>
                    <a:srgbClr val="FFFFFF"/>
                  </a:solidFill>
                  <a:latin typeface="Atkinson Hyperlegible"/>
                  <a:ea typeface="Atkinson Hyperlegible"/>
                  <a:cs typeface="Atkinson Hyperlegible"/>
                  <a:sym typeface="Atkinson Hyperlegible"/>
                </a:rPr>
                <a:t>PO Box 1951</a:t>
              </a:r>
            </a:p>
            <a:p>
              <a:pPr algn="l">
                <a:lnSpc>
                  <a:spcPts val="3601"/>
                </a:lnSpc>
              </a:pPr>
              <a:r>
                <a:rPr lang="en-US" sz="2572" spc="77">
                  <a:solidFill>
                    <a:srgbClr val="FFFFFF"/>
                  </a:solidFill>
                  <a:latin typeface="Atkinson Hyperlegible"/>
                  <a:ea typeface="Atkinson Hyperlegible"/>
                  <a:cs typeface="Atkinson Hyperlegible"/>
                  <a:sym typeface="Atkinson Hyperlegible"/>
                </a:rPr>
                <a:t>Portland, ME 04104</a:t>
              </a: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0" y="-47625"/>
              <a:ext cx="9867226" cy="106709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6558"/>
                </a:lnSpc>
              </a:pP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2373120"/>
              <a:ext cx="9365104" cy="6438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096"/>
                </a:lnSpc>
              </a:pPr>
              <a:r>
                <a:rPr lang="en-US" b="true" sz="2925" spc="58">
                  <a:solidFill>
                    <a:srgbClr val="75BB2A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Mailing address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6551385"/>
              <a:ext cx="14407699" cy="57962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601"/>
                </a:lnSpc>
              </a:pPr>
              <a:r>
                <a:rPr lang="en-US" sz="2572" spc="77">
                  <a:solidFill>
                    <a:srgbClr val="FFFFFF"/>
                  </a:solidFill>
                  <a:latin typeface="Atkinson Hyperlegible"/>
                  <a:ea typeface="Atkinson Hyperlegible"/>
                  <a:cs typeface="Atkinson Hyperlegible"/>
                  <a:sym typeface="Atkinson Hyperlegible"/>
                </a:rPr>
                <a:t>izzy@equalitymaine.org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0" y="5798554"/>
              <a:ext cx="9365104" cy="64386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096"/>
                </a:lnSpc>
              </a:pPr>
              <a:r>
                <a:rPr lang="en-US" b="true" sz="2925" spc="58">
                  <a:solidFill>
                    <a:srgbClr val="75BB2A"/>
                  </a:solidFill>
                  <a:latin typeface="Atkinson Hyperlegible Bold"/>
                  <a:ea typeface="Atkinson Hyperlegible Bold"/>
                  <a:cs typeface="Atkinson Hyperlegible Bold"/>
                  <a:sym typeface="Atkinson Hyperlegible Bold"/>
                </a:rPr>
                <a:t>Email address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0" y="8692368"/>
              <a:ext cx="14407699" cy="57962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601"/>
                </a:lnSpc>
              </a:pP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0" y="7939536"/>
              <a:ext cx="9365104" cy="64386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096"/>
                </a:lnSpc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11503108" y="8527903"/>
            <a:ext cx="3717161" cy="1486864"/>
          </a:xfrm>
          <a:custGeom>
            <a:avLst/>
            <a:gdLst/>
            <a:ahLst/>
            <a:cxnLst/>
            <a:rect r="r" b="b" t="t" l="l"/>
            <a:pathLst>
              <a:path h="1486864" w="3717161">
                <a:moveTo>
                  <a:pt x="0" y="0"/>
                </a:moveTo>
                <a:lnTo>
                  <a:pt x="3717160" y="0"/>
                </a:lnTo>
                <a:lnTo>
                  <a:pt x="3717160" y="1486864"/>
                </a:lnTo>
                <a:lnTo>
                  <a:pt x="0" y="14868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5377553" y="7140319"/>
            <a:ext cx="2749097" cy="2749097"/>
          </a:xfrm>
          <a:custGeom>
            <a:avLst/>
            <a:gdLst/>
            <a:ahLst/>
            <a:cxnLst/>
            <a:rect r="r" b="b" t="t" l="l"/>
            <a:pathLst>
              <a:path h="2749097" w="2749097">
                <a:moveTo>
                  <a:pt x="0" y="0"/>
                </a:moveTo>
                <a:lnTo>
                  <a:pt x="2749096" y="0"/>
                </a:lnTo>
                <a:lnTo>
                  <a:pt x="2749096" y="2749097"/>
                </a:lnTo>
                <a:lnTo>
                  <a:pt x="0" y="27490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347033" y="2901342"/>
            <a:ext cx="4478208" cy="6356958"/>
          </a:xfrm>
          <a:custGeom>
            <a:avLst/>
            <a:gdLst/>
            <a:ahLst/>
            <a:cxnLst/>
            <a:rect r="r" b="b" t="t" l="l"/>
            <a:pathLst>
              <a:path h="6356958" w="4478208">
                <a:moveTo>
                  <a:pt x="0" y="0"/>
                </a:moveTo>
                <a:lnTo>
                  <a:pt x="4478208" y="0"/>
                </a:lnTo>
                <a:lnTo>
                  <a:pt x="4478208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642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5192101" y="660932"/>
            <a:ext cx="13095899" cy="48266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39"/>
              </a:lnSpc>
            </a:pPr>
            <a:r>
              <a:rPr lang="en-US" sz="4599" b="true">
                <a:solidFill>
                  <a:srgbClr val="FFFFFF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CONTACT INFO</a:t>
            </a:r>
          </a:p>
          <a:p>
            <a:pPr algn="l">
              <a:lnSpc>
                <a:spcPts val="6439"/>
              </a:lnSpc>
            </a:pPr>
            <a:r>
              <a:rPr lang="en-US" sz="4599" b="true">
                <a:solidFill>
                  <a:srgbClr val="FFFFFF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IZZY OSTROWSKI (SHE/HER) </a:t>
            </a:r>
          </a:p>
          <a:p>
            <a:pPr algn="l">
              <a:lnSpc>
                <a:spcPts val="6439"/>
              </a:lnSpc>
            </a:pPr>
            <a:r>
              <a:rPr lang="en-US" sz="4599" b="true">
                <a:solidFill>
                  <a:srgbClr val="FFFFFF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DIRECTOR OF NOA AND COMMUNITY ENGAGEMENT </a:t>
            </a:r>
          </a:p>
          <a:p>
            <a:pPr algn="l">
              <a:lnSpc>
                <a:spcPts val="6439"/>
              </a:lnSpc>
            </a:pPr>
          </a:p>
          <a:p>
            <a:pPr algn="l">
              <a:lnSpc>
                <a:spcPts val="6439"/>
              </a:lnSpc>
            </a:pPr>
          </a:p>
        </p:txBody>
      </p:sp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25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467591" y="10014767"/>
            <a:ext cx="19597255" cy="748145"/>
          </a:xfrm>
          <a:prstGeom prst="rect">
            <a:avLst/>
          </a:prstGeom>
          <a:solidFill>
            <a:srgbClr val="75BB2A"/>
          </a:solidFill>
        </p:spPr>
      </p:sp>
      <p:sp>
        <p:nvSpPr>
          <p:cNvPr name="Freeform 3" id="3"/>
          <p:cNvSpPr/>
          <p:nvPr/>
        </p:nvSpPr>
        <p:spPr>
          <a:xfrm flipH="false" flipV="false" rot="0">
            <a:off x="198720" y="2047509"/>
            <a:ext cx="4640909" cy="6191982"/>
          </a:xfrm>
          <a:custGeom>
            <a:avLst/>
            <a:gdLst/>
            <a:ahLst/>
            <a:cxnLst/>
            <a:rect r="r" b="b" t="t" l="l"/>
            <a:pathLst>
              <a:path h="6191982" w="4640909">
                <a:moveTo>
                  <a:pt x="0" y="0"/>
                </a:moveTo>
                <a:lnTo>
                  <a:pt x="4640908" y="0"/>
                </a:lnTo>
                <a:lnTo>
                  <a:pt x="4640908" y="6191982"/>
                </a:lnTo>
                <a:lnTo>
                  <a:pt x="0" y="61919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5056348" y="4350948"/>
            <a:ext cx="10805774" cy="2779181"/>
            <a:chOff x="0" y="0"/>
            <a:chExt cx="14407699" cy="3705575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3125951"/>
              <a:ext cx="14407699" cy="57962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601"/>
                </a:lnSpc>
              </a:pP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-47625"/>
              <a:ext cx="9867226" cy="106709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6558"/>
                </a:lnSpc>
              </a:pP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1553159"/>
              <a:ext cx="14407699" cy="57962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601"/>
                </a:lnSpc>
              </a:pPr>
              <a:r>
                <a:rPr lang="en-US" sz="2572" spc="77">
                  <a:solidFill>
                    <a:srgbClr val="FFFFFF"/>
                  </a:solidFill>
                  <a:latin typeface="Atkinson Hyperlegible"/>
                  <a:ea typeface="Atkinson Hyperlegible"/>
                  <a:cs typeface="Atkinson Hyperlegible"/>
                  <a:sym typeface="Atkinson Hyperlegible"/>
                </a:rPr>
                <a:t>tobias.nicholson@mainehealth.org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0" y="668961"/>
              <a:ext cx="9365104" cy="64386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096"/>
                </a:lnSpc>
              </a:pPr>
              <a:r>
                <a:rPr lang="en-US" b="true" sz="2925" spc="58">
                  <a:solidFill>
                    <a:srgbClr val="75BB2A"/>
                  </a:solidFill>
                  <a:latin typeface="Atkinson Hyperlegible Bold"/>
                  <a:ea typeface="Atkinson Hyperlegible Bold"/>
                  <a:cs typeface="Atkinson Hyperlegible Bold"/>
                  <a:sym typeface="Atkinson Hyperlegible Bold"/>
                </a:rPr>
                <a:t>Email address</a:t>
              </a: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5056348" y="1126490"/>
            <a:ext cx="13231652" cy="40170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39"/>
              </a:lnSpc>
            </a:pPr>
            <a:r>
              <a:rPr lang="en-US" sz="4599" b="true">
                <a:solidFill>
                  <a:srgbClr val="FFFFFF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CONTACT INFO</a:t>
            </a:r>
          </a:p>
          <a:p>
            <a:pPr algn="l">
              <a:lnSpc>
                <a:spcPts val="6439"/>
              </a:lnSpc>
            </a:pPr>
            <a:r>
              <a:rPr lang="en-US" sz="4599" b="true">
                <a:solidFill>
                  <a:srgbClr val="FFFFFF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TOBY NICHOLSON, MD, MPH, ScM, AAHIVS (he/him)</a:t>
            </a:r>
          </a:p>
          <a:p>
            <a:pPr algn="l">
              <a:lnSpc>
                <a:spcPts val="6439"/>
              </a:lnSpc>
            </a:pPr>
            <a:r>
              <a:rPr lang="en-US" sz="4599" b="true">
                <a:solidFill>
                  <a:srgbClr val="FFFFFF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Family and Preventive Medicine Physician</a:t>
            </a:r>
          </a:p>
          <a:p>
            <a:pPr algn="l">
              <a:lnSpc>
                <a:spcPts val="6439"/>
              </a:lnSpc>
            </a:pP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25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1696697" y="9663208"/>
            <a:ext cx="6210300" cy="238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959"/>
              </a:lnSpc>
            </a:pPr>
            <a:r>
              <a:rPr lang="en-US" b="true" sz="1400" spc="280">
                <a:solidFill>
                  <a:srgbClr val="002547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WAL &amp; JOE GROUP | 2020</a:t>
            </a:r>
          </a:p>
        </p:txBody>
      </p:sp>
      <p:sp>
        <p:nvSpPr>
          <p:cNvPr name="AutoShape 3" id="3"/>
          <p:cNvSpPr/>
          <p:nvPr/>
        </p:nvSpPr>
        <p:spPr>
          <a:xfrm rot="0">
            <a:off x="-436691" y="9031330"/>
            <a:ext cx="19597255" cy="1730572"/>
          </a:xfrm>
          <a:prstGeom prst="rect">
            <a:avLst/>
          </a:prstGeom>
          <a:solidFill>
            <a:srgbClr val="75BB2A"/>
          </a:solidFill>
        </p:spPr>
      </p:sp>
      <p:sp>
        <p:nvSpPr>
          <p:cNvPr name="Freeform 4" id="4"/>
          <p:cNvSpPr/>
          <p:nvPr/>
        </p:nvSpPr>
        <p:spPr>
          <a:xfrm flipH="false" flipV="false" rot="0">
            <a:off x="15238115" y="9032341"/>
            <a:ext cx="2732269" cy="1092908"/>
          </a:xfrm>
          <a:custGeom>
            <a:avLst/>
            <a:gdLst/>
            <a:ahLst/>
            <a:cxnLst/>
            <a:rect r="r" b="b" t="t" l="l"/>
            <a:pathLst>
              <a:path h="1092908" w="2732269">
                <a:moveTo>
                  <a:pt x="0" y="0"/>
                </a:moveTo>
                <a:lnTo>
                  <a:pt x="2732269" y="0"/>
                </a:lnTo>
                <a:lnTo>
                  <a:pt x="2732269" y="1092907"/>
                </a:lnTo>
                <a:lnTo>
                  <a:pt x="0" y="10929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3882" y="0"/>
            <a:ext cx="18288000" cy="9032341"/>
            <a:chOff x="0" y="0"/>
            <a:chExt cx="4816593" cy="237888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816592" cy="2378888"/>
            </a:xfrm>
            <a:custGeom>
              <a:avLst/>
              <a:gdLst/>
              <a:ahLst/>
              <a:cxnLst/>
              <a:rect r="r" b="b" t="t" l="l"/>
              <a:pathLst>
                <a:path h="2378888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378888"/>
                  </a:lnTo>
                  <a:lnTo>
                    <a:pt x="0" y="2378888"/>
                  </a:lnTo>
                  <a:close/>
                </a:path>
              </a:pathLst>
            </a:custGeom>
            <a:solidFill>
              <a:srgbClr val="002547">
                <a:alpha val="64706"/>
              </a:srgbClr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47625"/>
              <a:ext cx="4816593" cy="242651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sp>
        <p:nvSpPr>
          <p:cNvPr name="AutoShape 8" id="8"/>
          <p:cNvSpPr/>
          <p:nvPr/>
        </p:nvSpPr>
        <p:spPr>
          <a:xfrm rot="0">
            <a:off x="6994160" y="4455788"/>
            <a:ext cx="4418030" cy="4368014"/>
          </a:xfrm>
          <a:prstGeom prst="rect">
            <a:avLst/>
          </a:prstGeom>
          <a:solidFill>
            <a:srgbClr val="75BB2A"/>
          </a:solidFill>
        </p:spPr>
      </p:sp>
      <p:sp>
        <p:nvSpPr>
          <p:cNvPr name="TextBox 9" id="9"/>
          <p:cNvSpPr txBox="true"/>
          <p:nvPr/>
        </p:nvSpPr>
        <p:spPr>
          <a:xfrm rot="0">
            <a:off x="1028700" y="5008180"/>
            <a:ext cx="4702464" cy="356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</a:pPr>
          </a:p>
        </p:txBody>
      </p:sp>
      <p:sp>
        <p:nvSpPr>
          <p:cNvPr name="TextBox 10" id="10"/>
          <p:cNvSpPr txBox="true"/>
          <p:nvPr/>
        </p:nvSpPr>
        <p:spPr>
          <a:xfrm rot="0">
            <a:off x="12292445" y="5004370"/>
            <a:ext cx="4702464" cy="356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</a:pPr>
          </a:p>
        </p:txBody>
      </p:sp>
      <p:sp>
        <p:nvSpPr>
          <p:cNvPr name="AutoShape 11" id="11"/>
          <p:cNvSpPr/>
          <p:nvPr/>
        </p:nvSpPr>
        <p:spPr>
          <a:xfrm rot="0">
            <a:off x="1028700" y="4456799"/>
            <a:ext cx="4418030" cy="4368014"/>
          </a:xfrm>
          <a:prstGeom prst="rect">
            <a:avLst/>
          </a:prstGeom>
          <a:solidFill>
            <a:srgbClr val="75BB2A"/>
          </a:solidFill>
        </p:spPr>
      </p:sp>
      <p:sp>
        <p:nvSpPr>
          <p:cNvPr name="AutoShape 12" id="12"/>
          <p:cNvSpPr/>
          <p:nvPr/>
        </p:nvSpPr>
        <p:spPr>
          <a:xfrm rot="0">
            <a:off x="12833549" y="4455788"/>
            <a:ext cx="4418030" cy="4368014"/>
          </a:xfrm>
          <a:prstGeom prst="rect">
            <a:avLst/>
          </a:prstGeom>
          <a:solidFill>
            <a:srgbClr val="75BB2A"/>
          </a:solidFill>
        </p:spPr>
      </p:sp>
      <p:sp>
        <p:nvSpPr>
          <p:cNvPr name="Freeform 13" id="13"/>
          <p:cNvSpPr/>
          <p:nvPr/>
        </p:nvSpPr>
        <p:spPr>
          <a:xfrm flipH="false" flipV="false" rot="0">
            <a:off x="1373238" y="4809018"/>
            <a:ext cx="3728955" cy="3663576"/>
          </a:xfrm>
          <a:custGeom>
            <a:avLst/>
            <a:gdLst/>
            <a:ahLst/>
            <a:cxnLst/>
            <a:rect r="r" b="b" t="t" l="l"/>
            <a:pathLst>
              <a:path h="3663576" w="3728955">
                <a:moveTo>
                  <a:pt x="0" y="0"/>
                </a:moveTo>
                <a:lnTo>
                  <a:pt x="3728954" y="0"/>
                </a:lnTo>
                <a:lnTo>
                  <a:pt x="3728954" y="3663576"/>
                </a:lnTo>
                <a:lnTo>
                  <a:pt x="0" y="36635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7938" r="0" b="-17938"/>
            </a:stretch>
          </a:blipFill>
        </p:spPr>
      </p:sp>
      <p:sp>
        <p:nvSpPr>
          <p:cNvPr name="Freeform 14" id="14" descr="Three people facing the camera and smiling."/>
          <p:cNvSpPr/>
          <p:nvPr/>
        </p:nvSpPr>
        <p:spPr>
          <a:xfrm flipH="false" flipV="false" rot="0">
            <a:off x="13200497" y="4808007"/>
            <a:ext cx="3684134" cy="3663576"/>
          </a:xfrm>
          <a:custGeom>
            <a:avLst/>
            <a:gdLst/>
            <a:ahLst/>
            <a:cxnLst/>
            <a:rect r="r" b="b" t="t" l="l"/>
            <a:pathLst>
              <a:path h="3663576" w="3684134">
                <a:moveTo>
                  <a:pt x="0" y="0"/>
                </a:moveTo>
                <a:lnTo>
                  <a:pt x="3684134" y="0"/>
                </a:lnTo>
                <a:lnTo>
                  <a:pt x="3684134" y="3663576"/>
                </a:lnTo>
                <a:lnTo>
                  <a:pt x="0" y="36635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2954" r="0" b="-21126"/>
            </a:stretch>
          </a:blipFill>
        </p:spPr>
      </p:sp>
      <p:sp>
        <p:nvSpPr>
          <p:cNvPr name="Freeform 15" id="15" descr="Two people sitting next to each other at a table while smiling and laughing"/>
          <p:cNvSpPr/>
          <p:nvPr/>
        </p:nvSpPr>
        <p:spPr>
          <a:xfrm flipH="false" flipV="false" rot="0">
            <a:off x="7329882" y="4808007"/>
            <a:ext cx="3746587" cy="3663576"/>
          </a:xfrm>
          <a:custGeom>
            <a:avLst/>
            <a:gdLst/>
            <a:ahLst/>
            <a:cxnLst/>
            <a:rect r="r" b="b" t="t" l="l"/>
            <a:pathLst>
              <a:path h="3663576" w="3746587">
                <a:moveTo>
                  <a:pt x="0" y="0"/>
                </a:moveTo>
                <a:lnTo>
                  <a:pt x="3746587" y="0"/>
                </a:lnTo>
                <a:lnTo>
                  <a:pt x="3746587" y="3663576"/>
                </a:lnTo>
                <a:lnTo>
                  <a:pt x="0" y="36635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5189" t="0" r="-15189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028700" y="1453248"/>
            <a:ext cx="16222879" cy="27940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599"/>
              </a:lnSpc>
            </a:pPr>
            <a:r>
              <a:rPr lang="en-US" sz="3999" spc="119">
                <a:solidFill>
                  <a:srgbClr val="FFFFFF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SAGE Maine merged with EqualityMaine in November of 2019. In 2023, the name was changed to the Network for Older Adults, or NOA. NOA is a statewide program that seeks to support, connect, and advocate with LGBTQ+ older adults in Maine. </a:t>
            </a:r>
          </a:p>
        </p:txBody>
      </p:sp>
      <p:grpSp>
        <p:nvGrpSpPr>
          <p:cNvPr name="Group 17" id="17"/>
          <p:cNvGrpSpPr/>
          <p:nvPr/>
        </p:nvGrpSpPr>
        <p:grpSpPr>
          <a:xfrm rot="0">
            <a:off x="1028700" y="397800"/>
            <a:ext cx="13416856" cy="1770164"/>
            <a:chOff x="0" y="0"/>
            <a:chExt cx="17889142" cy="2360218"/>
          </a:xfrm>
        </p:grpSpPr>
        <p:sp>
          <p:nvSpPr>
            <p:cNvPr name="TextBox 18" id="18"/>
            <p:cNvSpPr txBox="true"/>
            <p:nvPr/>
          </p:nvSpPr>
          <p:spPr>
            <a:xfrm rot="0">
              <a:off x="0" y="1644089"/>
              <a:ext cx="17807123" cy="71612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539"/>
                </a:lnSpc>
              </a:pPr>
            </a:p>
          </p:txBody>
        </p:sp>
        <p:sp>
          <p:nvSpPr>
            <p:cNvPr name="TextBox 19" id="19"/>
            <p:cNvSpPr txBox="true"/>
            <p:nvPr/>
          </p:nvSpPr>
          <p:spPr>
            <a:xfrm rot="0">
              <a:off x="0" y="-66675"/>
              <a:ext cx="17889142" cy="137900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8450"/>
                </a:lnSpc>
              </a:pPr>
              <a:r>
                <a:rPr lang="en-US" b="true" sz="6500">
                  <a:solidFill>
                    <a:srgbClr val="75BB2A"/>
                  </a:solidFill>
                  <a:latin typeface="Atkinson Hyperlegible Bold"/>
                  <a:ea typeface="Atkinson Hyperlegible Bold"/>
                  <a:cs typeface="Atkinson Hyperlegible Bold"/>
                  <a:sym typeface="Atkinson Hyperlegible Bold"/>
                </a:rPr>
                <a:t>NETWORK FOR OLDER ADULTS</a:t>
              </a:r>
            </a:p>
          </p:txBody>
        </p:sp>
      </p:grpSp>
      <p:sp>
        <p:nvSpPr>
          <p:cNvPr name="TextBox 20" id="20"/>
          <p:cNvSpPr txBox="true"/>
          <p:nvPr/>
        </p:nvSpPr>
        <p:spPr>
          <a:xfrm rot="0">
            <a:off x="6660573" y="5004370"/>
            <a:ext cx="4702464" cy="356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</a:pP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1696697" y="9663208"/>
            <a:ext cx="6210300" cy="238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959"/>
              </a:lnSpc>
            </a:pPr>
            <a:r>
              <a:rPr lang="en-US" b="true" sz="1400" spc="280">
                <a:solidFill>
                  <a:srgbClr val="002547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WAL &amp; JOE GROUP | 2020</a:t>
            </a:r>
          </a:p>
        </p:txBody>
      </p:sp>
      <p:sp>
        <p:nvSpPr>
          <p:cNvPr name="AutoShape 4" id="4"/>
          <p:cNvSpPr/>
          <p:nvPr/>
        </p:nvSpPr>
        <p:spPr>
          <a:xfrm rot="0">
            <a:off x="-467591" y="9032341"/>
            <a:ext cx="19597255" cy="1730572"/>
          </a:xfrm>
          <a:prstGeom prst="rect">
            <a:avLst/>
          </a:prstGeom>
          <a:solidFill>
            <a:srgbClr val="75BB2A"/>
          </a:solidFill>
        </p:spPr>
      </p:sp>
      <p:sp>
        <p:nvSpPr>
          <p:cNvPr name="Freeform 5" id="5"/>
          <p:cNvSpPr/>
          <p:nvPr/>
        </p:nvSpPr>
        <p:spPr>
          <a:xfrm flipH="false" flipV="false" rot="0">
            <a:off x="16120629" y="9258300"/>
            <a:ext cx="2167371" cy="866948"/>
          </a:xfrm>
          <a:custGeom>
            <a:avLst/>
            <a:gdLst/>
            <a:ahLst/>
            <a:cxnLst/>
            <a:rect r="r" b="b" t="t" l="l"/>
            <a:pathLst>
              <a:path h="866948" w="2167371">
                <a:moveTo>
                  <a:pt x="0" y="0"/>
                </a:moveTo>
                <a:lnTo>
                  <a:pt x="2167371" y="0"/>
                </a:lnTo>
                <a:lnTo>
                  <a:pt x="2167371" y="866948"/>
                </a:lnTo>
                <a:lnTo>
                  <a:pt x="0" y="8669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3882" y="0"/>
            <a:ext cx="18288000" cy="9032341"/>
            <a:chOff x="0" y="0"/>
            <a:chExt cx="4816593" cy="237888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816592" cy="2378888"/>
            </a:xfrm>
            <a:custGeom>
              <a:avLst/>
              <a:gdLst/>
              <a:ahLst/>
              <a:cxnLst/>
              <a:rect r="r" b="b" t="t" l="l"/>
              <a:pathLst>
                <a:path h="2378888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378888"/>
                  </a:lnTo>
                  <a:lnTo>
                    <a:pt x="0" y="2378888"/>
                  </a:lnTo>
                  <a:close/>
                </a:path>
              </a:pathLst>
            </a:custGeom>
            <a:solidFill>
              <a:srgbClr val="002547">
                <a:alpha val="64706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47625"/>
              <a:ext cx="4816593" cy="242651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2824542" y="268855"/>
            <a:ext cx="12638916" cy="9763563"/>
          </a:xfrm>
          <a:custGeom>
            <a:avLst/>
            <a:gdLst/>
            <a:ahLst/>
            <a:cxnLst/>
            <a:rect r="r" b="b" t="t" l="l"/>
            <a:pathLst>
              <a:path h="9763563" w="12638916">
                <a:moveTo>
                  <a:pt x="0" y="0"/>
                </a:moveTo>
                <a:lnTo>
                  <a:pt x="12638916" y="0"/>
                </a:lnTo>
                <a:lnTo>
                  <a:pt x="12638916" y="9763563"/>
                </a:lnTo>
                <a:lnTo>
                  <a:pt x="0" y="97635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1696697" y="9663208"/>
            <a:ext cx="6210300" cy="238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959"/>
              </a:lnSpc>
            </a:pPr>
            <a:r>
              <a:rPr lang="en-US" b="true" sz="1400" spc="280">
                <a:solidFill>
                  <a:srgbClr val="002547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WAL &amp; JOE GROUP | 2020</a:t>
            </a:r>
          </a:p>
        </p:txBody>
      </p:sp>
      <p:sp>
        <p:nvSpPr>
          <p:cNvPr name="AutoShape 4" id="4"/>
          <p:cNvSpPr/>
          <p:nvPr/>
        </p:nvSpPr>
        <p:spPr>
          <a:xfrm rot="0">
            <a:off x="-467591" y="9032341"/>
            <a:ext cx="19597255" cy="1730572"/>
          </a:xfrm>
          <a:prstGeom prst="rect">
            <a:avLst/>
          </a:prstGeom>
          <a:solidFill>
            <a:srgbClr val="75BB2A"/>
          </a:solidFill>
        </p:spPr>
      </p:sp>
      <p:sp>
        <p:nvSpPr>
          <p:cNvPr name="Freeform 5" id="5"/>
          <p:cNvSpPr/>
          <p:nvPr/>
        </p:nvSpPr>
        <p:spPr>
          <a:xfrm flipH="false" flipV="false" rot="0">
            <a:off x="16120629" y="9258300"/>
            <a:ext cx="2167371" cy="866948"/>
          </a:xfrm>
          <a:custGeom>
            <a:avLst/>
            <a:gdLst/>
            <a:ahLst/>
            <a:cxnLst/>
            <a:rect r="r" b="b" t="t" l="l"/>
            <a:pathLst>
              <a:path h="866948" w="2167371">
                <a:moveTo>
                  <a:pt x="0" y="0"/>
                </a:moveTo>
                <a:lnTo>
                  <a:pt x="2167371" y="0"/>
                </a:lnTo>
                <a:lnTo>
                  <a:pt x="2167371" y="866948"/>
                </a:lnTo>
                <a:lnTo>
                  <a:pt x="0" y="8669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3882" y="0"/>
            <a:ext cx="18288000" cy="9032341"/>
            <a:chOff x="0" y="0"/>
            <a:chExt cx="4816593" cy="237888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816592" cy="2378888"/>
            </a:xfrm>
            <a:custGeom>
              <a:avLst/>
              <a:gdLst/>
              <a:ahLst/>
              <a:cxnLst/>
              <a:rect r="r" b="b" t="t" l="l"/>
              <a:pathLst>
                <a:path h="2378888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378888"/>
                  </a:lnTo>
                  <a:lnTo>
                    <a:pt x="0" y="2378888"/>
                  </a:lnTo>
                  <a:close/>
                </a:path>
              </a:pathLst>
            </a:custGeom>
            <a:solidFill>
              <a:srgbClr val="002547">
                <a:alpha val="64706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47625"/>
              <a:ext cx="4816593" cy="242651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2861470" y="287817"/>
            <a:ext cx="12565061" cy="9711365"/>
          </a:xfrm>
          <a:custGeom>
            <a:avLst/>
            <a:gdLst/>
            <a:ahLst/>
            <a:cxnLst/>
            <a:rect r="r" b="b" t="t" l="l"/>
            <a:pathLst>
              <a:path h="9711365" w="12565061">
                <a:moveTo>
                  <a:pt x="0" y="0"/>
                </a:moveTo>
                <a:lnTo>
                  <a:pt x="12565060" y="0"/>
                </a:lnTo>
                <a:lnTo>
                  <a:pt x="12565060" y="9711366"/>
                </a:lnTo>
                <a:lnTo>
                  <a:pt x="0" y="97113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25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467591" y="9326427"/>
            <a:ext cx="19597255" cy="1436485"/>
            <a:chOff x="0" y="0"/>
            <a:chExt cx="26129673" cy="1915314"/>
          </a:xfrm>
        </p:grpSpPr>
        <p:sp>
          <p:nvSpPr>
            <p:cNvPr name="AutoShape 3" id="3"/>
            <p:cNvSpPr/>
            <p:nvPr/>
          </p:nvSpPr>
          <p:spPr>
            <a:xfrm rot="0">
              <a:off x="0" y="0"/>
              <a:ext cx="26129673" cy="1915314"/>
            </a:xfrm>
            <a:prstGeom prst="rect">
              <a:avLst/>
            </a:prstGeom>
            <a:solidFill>
              <a:srgbClr val="78B82B"/>
            </a:solidFill>
          </p:spPr>
        </p:sp>
        <p:sp>
          <p:nvSpPr>
            <p:cNvPr name="TextBox 4" id="4"/>
            <p:cNvSpPr txBox="true"/>
            <p:nvPr/>
          </p:nvSpPr>
          <p:spPr>
            <a:xfrm rot="0">
              <a:off x="16219051" y="455180"/>
              <a:ext cx="8280400" cy="31136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959"/>
                </a:lnSpc>
              </a:pPr>
              <a:r>
                <a:rPr lang="en-US" b="true" sz="1400" spc="280">
                  <a:solidFill>
                    <a:srgbClr val="002547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EQUALITYMAINE 2022</a:t>
              </a:r>
            </a:p>
          </p:txBody>
        </p:sp>
      </p:grpSp>
      <p:sp>
        <p:nvSpPr>
          <p:cNvPr name="AutoShape 5" id="5"/>
          <p:cNvSpPr/>
          <p:nvPr/>
        </p:nvSpPr>
        <p:spPr>
          <a:xfrm rot="0">
            <a:off x="-467591" y="9032341"/>
            <a:ext cx="19597255" cy="1730572"/>
          </a:xfrm>
          <a:prstGeom prst="rect">
            <a:avLst/>
          </a:prstGeom>
          <a:solidFill>
            <a:srgbClr val="75BB2A"/>
          </a:solidFill>
        </p:spPr>
      </p:sp>
      <p:sp>
        <p:nvSpPr>
          <p:cNvPr name="Freeform 6" id="6"/>
          <p:cNvSpPr/>
          <p:nvPr/>
        </p:nvSpPr>
        <p:spPr>
          <a:xfrm flipH="false" flipV="false" rot="0">
            <a:off x="15238115" y="9032341"/>
            <a:ext cx="2732269" cy="1092908"/>
          </a:xfrm>
          <a:custGeom>
            <a:avLst/>
            <a:gdLst/>
            <a:ahLst/>
            <a:cxnLst/>
            <a:rect r="r" b="b" t="t" l="l"/>
            <a:pathLst>
              <a:path h="1092908" w="2732269">
                <a:moveTo>
                  <a:pt x="0" y="0"/>
                </a:moveTo>
                <a:lnTo>
                  <a:pt x="2732269" y="0"/>
                </a:lnTo>
                <a:lnTo>
                  <a:pt x="2732269" y="1092907"/>
                </a:lnTo>
                <a:lnTo>
                  <a:pt x="0" y="10929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453172" y="7452988"/>
            <a:ext cx="3529280" cy="1579353"/>
          </a:xfrm>
          <a:custGeom>
            <a:avLst/>
            <a:gdLst/>
            <a:ahLst/>
            <a:cxnLst/>
            <a:rect r="r" b="b" t="t" l="l"/>
            <a:pathLst>
              <a:path h="1579353" w="3529280">
                <a:moveTo>
                  <a:pt x="0" y="0"/>
                </a:moveTo>
                <a:lnTo>
                  <a:pt x="3529280" y="0"/>
                </a:lnTo>
                <a:lnTo>
                  <a:pt x="3529280" y="1579353"/>
                </a:lnTo>
                <a:lnTo>
                  <a:pt x="0" y="15793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5238115" y="9032341"/>
            <a:ext cx="2732269" cy="1092908"/>
          </a:xfrm>
          <a:custGeom>
            <a:avLst/>
            <a:gdLst/>
            <a:ahLst/>
            <a:cxnLst/>
            <a:rect r="r" b="b" t="t" l="l"/>
            <a:pathLst>
              <a:path h="1092908" w="2732269">
                <a:moveTo>
                  <a:pt x="0" y="0"/>
                </a:moveTo>
                <a:lnTo>
                  <a:pt x="2732269" y="0"/>
                </a:lnTo>
                <a:lnTo>
                  <a:pt x="2732269" y="1092907"/>
                </a:lnTo>
                <a:lnTo>
                  <a:pt x="0" y="10929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9" id="9" descr="Screenshot of EqualityMaine's website showing where people can sign up for NOA emails."/>
          <p:cNvSpPr/>
          <p:nvPr/>
        </p:nvSpPr>
        <p:spPr>
          <a:xfrm flipH="false" flipV="false" rot="0">
            <a:off x="4468227" y="1509566"/>
            <a:ext cx="9351546" cy="3633934"/>
          </a:xfrm>
          <a:custGeom>
            <a:avLst/>
            <a:gdLst/>
            <a:ahLst/>
            <a:cxnLst/>
            <a:rect r="r" b="b" t="t" l="l"/>
            <a:pathLst>
              <a:path h="3633934" w="9351546">
                <a:moveTo>
                  <a:pt x="0" y="0"/>
                </a:moveTo>
                <a:lnTo>
                  <a:pt x="9351546" y="0"/>
                </a:lnTo>
                <a:lnTo>
                  <a:pt x="9351546" y="3633934"/>
                </a:lnTo>
                <a:lnTo>
                  <a:pt x="0" y="36339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4468227" y="5505450"/>
            <a:ext cx="9269447" cy="4292900"/>
          </a:xfrm>
          <a:custGeom>
            <a:avLst/>
            <a:gdLst/>
            <a:ahLst/>
            <a:cxnLst/>
            <a:rect r="r" b="b" t="t" l="l"/>
            <a:pathLst>
              <a:path h="4292900" w="9269447">
                <a:moveTo>
                  <a:pt x="0" y="0"/>
                </a:moveTo>
                <a:lnTo>
                  <a:pt x="9269447" y="0"/>
                </a:lnTo>
                <a:lnTo>
                  <a:pt x="9269447" y="4292900"/>
                </a:lnTo>
                <a:lnTo>
                  <a:pt x="0" y="42929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3825273" y="297179"/>
            <a:ext cx="10637454" cy="854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b="true" sz="5000" spc="100">
                <a:solidFill>
                  <a:srgbClr val="78B82B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STAYING UP TO DATE WITH NOA 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14221792" y="7452988"/>
            <a:ext cx="3529280" cy="1579353"/>
          </a:xfrm>
          <a:custGeom>
            <a:avLst/>
            <a:gdLst/>
            <a:ahLst/>
            <a:cxnLst/>
            <a:rect r="r" b="b" t="t" l="l"/>
            <a:pathLst>
              <a:path h="1579353" w="3529280">
                <a:moveTo>
                  <a:pt x="0" y="0"/>
                </a:moveTo>
                <a:lnTo>
                  <a:pt x="3529280" y="0"/>
                </a:lnTo>
                <a:lnTo>
                  <a:pt x="3529280" y="1579353"/>
                </a:lnTo>
                <a:lnTo>
                  <a:pt x="0" y="15793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25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467591" y="9326427"/>
            <a:ext cx="19597255" cy="1436485"/>
            <a:chOff x="0" y="0"/>
            <a:chExt cx="26129673" cy="1915314"/>
          </a:xfrm>
        </p:grpSpPr>
        <p:sp>
          <p:nvSpPr>
            <p:cNvPr name="AutoShape 3" id="3"/>
            <p:cNvSpPr/>
            <p:nvPr/>
          </p:nvSpPr>
          <p:spPr>
            <a:xfrm rot="0">
              <a:off x="0" y="0"/>
              <a:ext cx="26129673" cy="1915314"/>
            </a:xfrm>
            <a:prstGeom prst="rect">
              <a:avLst/>
            </a:prstGeom>
            <a:solidFill>
              <a:srgbClr val="78B82B"/>
            </a:solidFill>
          </p:spPr>
        </p:sp>
        <p:sp>
          <p:nvSpPr>
            <p:cNvPr name="TextBox 4" id="4"/>
            <p:cNvSpPr txBox="true"/>
            <p:nvPr/>
          </p:nvSpPr>
          <p:spPr>
            <a:xfrm rot="0">
              <a:off x="16219051" y="455180"/>
              <a:ext cx="8280400" cy="31136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959"/>
                </a:lnSpc>
              </a:pPr>
              <a:r>
                <a:rPr lang="en-US" b="true" sz="1400" spc="280">
                  <a:solidFill>
                    <a:srgbClr val="002547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EQUALITYMAINE 2022</a:t>
              </a:r>
            </a:p>
          </p:txBody>
        </p:sp>
      </p:grpSp>
      <p:sp>
        <p:nvSpPr>
          <p:cNvPr name="AutoShape 5" id="5"/>
          <p:cNvSpPr/>
          <p:nvPr/>
        </p:nvSpPr>
        <p:spPr>
          <a:xfrm rot="0">
            <a:off x="-467591" y="8961159"/>
            <a:ext cx="19597255" cy="1730572"/>
          </a:xfrm>
          <a:prstGeom prst="rect">
            <a:avLst/>
          </a:prstGeom>
          <a:solidFill>
            <a:srgbClr val="75BB2A"/>
          </a:solidFill>
        </p:spPr>
      </p:sp>
      <p:sp>
        <p:nvSpPr>
          <p:cNvPr name="Freeform 6" id="6"/>
          <p:cNvSpPr/>
          <p:nvPr/>
        </p:nvSpPr>
        <p:spPr>
          <a:xfrm flipH="false" flipV="false" rot="0">
            <a:off x="15238115" y="9032341"/>
            <a:ext cx="2732269" cy="1092908"/>
          </a:xfrm>
          <a:custGeom>
            <a:avLst/>
            <a:gdLst/>
            <a:ahLst/>
            <a:cxnLst/>
            <a:rect r="r" b="b" t="t" l="l"/>
            <a:pathLst>
              <a:path h="1092908" w="2732269">
                <a:moveTo>
                  <a:pt x="0" y="0"/>
                </a:moveTo>
                <a:lnTo>
                  <a:pt x="2732269" y="0"/>
                </a:lnTo>
                <a:lnTo>
                  <a:pt x="2732269" y="1092907"/>
                </a:lnTo>
                <a:lnTo>
                  <a:pt x="0" y="10929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238115" y="9032341"/>
            <a:ext cx="2732269" cy="1092908"/>
          </a:xfrm>
          <a:custGeom>
            <a:avLst/>
            <a:gdLst/>
            <a:ahLst/>
            <a:cxnLst/>
            <a:rect r="r" b="b" t="t" l="l"/>
            <a:pathLst>
              <a:path h="1092908" w="2732269">
                <a:moveTo>
                  <a:pt x="0" y="0"/>
                </a:moveTo>
                <a:lnTo>
                  <a:pt x="2732269" y="0"/>
                </a:lnTo>
                <a:lnTo>
                  <a:pt x="2732269" y="1092907"/>
                </a:lnTo>
                <a:lnTo>
                  <a:pt x="0" y="10929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388102" y="3365093"/>
            <a:ext cx="13511797" cy="24791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05"/>
              </a:lnSpc>
              <a:spcBef>
                <a:spcPct val="0"/>
              </a:spcBef>
            </a:pPr>
            <a:r>
              <a:rPr lang="en-US" b="true" sz="4717" spc="943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HOW MANY LGBTQ+ OLDER ADULTS ARE THERE IN THE UNITED STATES?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25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467591" y="9326427"/>
            <a:ext cx="19597255" cy="1436485"/>
            <a:chOff x="0" y="0"/>
            <a:chExt cx="26129673" cy="1915314"/>
          </a:xfrm>
        </p:grpSpPr>
        <p:sp>
          <p:nvSpPr>
            <p:cNvPr name="AutoShape 3" id="3"/>
            <p:cNvSpPr/>
            <p:nvPr/>
          </p:nvSpPr>
          <p:spPr>
            <a:xfrm rot="0">
              <a:off x="0" y="0"/>
              <a:ext cx="26129673" cy="1915314"/>
            </a:xfrm>
            <a:prstGeom prst="rect">
              <a:avLst/>
            </a:prstGeom>
            <a:solidFill>
              <a:srgbClr val="78B82B"/>
            </a:solidFill>
          </p:spPr>
        </p:sp>
        <p:sp>
          <p:nvSpPr>
            <p:cNvPr name="TextBox 4" id="4"/>
            <p:cNvSpPr txBox="true"/>
            <p:nvPr/>
          </p:nvSpPr>
          <p:spPr>
            <a:xfrm rot="0">
              <a:off x="16219051" y="455180"/>
              <a:ext cx="8280400" cy="31136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959"/>
                </a:lnSpc>
              </a:pPr>
              <a:r>
                <a:rPr lang="en-US" b="true" sz="1400" spc="280">
                  <a:solidFill>
                    <a:srgbClr val="002547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EQUALITYMAINE 2022</a:t>
              </a:r>
            </a:p>
          </p:txBody>
        </p:sp>
      </p:grpSp>
      <p:sp>
        <p:nvSpPr>
          <p:cNvPr name="AutoShape 5" id="5"/>
          <p:cNvSpPr/>
          <p:nvPr/>
        </p:nvSpPr>
        <p:spPr>
          <a:xfrm rot="0">
            <a:off x="-467591" y="8961159"/>
            <a:ext cx="19597255" cy="1730572"/>
          </a:xfrm>
          <a:prstGeom prst="rect">
            <a:avLst/>
          </a:prstGeom>
          <a:solidFill>
            <a:srgbClr val="75BB2A"/>
          </a:solidFill>
        </p:spPr>
      </p:sp>
      <p:sp>
        <p:nvSpPr>
          <p:cNvPr name="Freeform 6" id="6"/>
          <p:cNvSpPr/>
          <p:nvPr/>
        </p:nvSpPr>
        <p:spPr>
          <a:xfrm flipH="false" flipV="false" rot="0">
            <a:off x="15238115" y="9032341"/>
            <a:ext cx="2732269" cy="1092908"/>
          </a:xfrm>
          <a:custGeom>
            <a:avLst/>
            <a:gdLst/>
            <a:ahLst/>
            <a:cxnLst/>
            <a:rect r="r" b="b" t="t" l="l"/>
            <a:pathLst>
              <a:path h="1092908" w="2732269">
                <a:moveTo>
                  <a:pt x="0" y="0"/>
                </a:moveTo>
                <a:lnTo>
                  <a:pt x="2732269" y="0"/>
                </a:lnTo>
                <a:lnTo>
                  <a:pt x="2732269" y="1092907"/>
                </a:lnTo>
                <a:lnTo>
                  <a:pt x="0" y="10929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238115" y="9032341"/>
            <a:ext cx="2732269" cy="1092908"/>
          </a:xfrm>
          <a:custGeom>
            <a:avLst/>
            <a:gdLst/>
            <a:ahLst/>
            <a:cxnLst/>
            <a:rect r="r" b="b" t="t" l="l"/>
            <a:pathLst>
              <a:path h="1092908" w="2732269">
                <a:moveTo>
                  <a:pt x="0" y="0"/>
                </a:moveTo>
                <a:lnTo>
                  <a:pt x="2732269" y="0"/>
                </a:lnTo>
                <a:lnTo>
                  <a:pt x="2732269" y="1092907"/>
                </a:lnTo>
                <a:lnTo>
                  <a:pt x="0" y="10929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898744" y="71226"/>
            <a:ext cx="8490512" cy="8832783"/>
          </a:xfrm>
          <a:custGeom>
            <a:avLst/>
            <a:gdLst/>
            <a:ahLst/>
            <a:cxnLst/>
            <a:rect r="r" b="b" t="t" l="l"/>
            <a:pathLst>
              <a:path h="8832783" w="8490512">
                <a:moveTo>
                  <a:pt x="0" y="0"/>
                </a:moveTo>
                <a:lnTo>
                  <a:pt x="8490512" y="0"/>
                </a:lnTo>
                <a:lnTo>
                  <a:pt x="8490512" y="8832783"/>
                </a:lnTo>
                <a:lnTo>
                  <a:pt x="0" y="88327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-144054" y="9691825"/>
            <a:ext cx="10023669" cy="2406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b="true" sz="1400" spc="280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HTTPS://NEWS.GALLUP.COM/POLL/656708/LGBTQ-IDENTIFICATION-RISES.ASPX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DAHIDPnVCyU</dc:identifier>
  <dcterms:modified xsi:type="dcterms:W3CDTF">2011-08-01T06:04:30Z</dcterms:modified>
  <cp:revision>1</cp:revision>
  <dc:title>Maine Geriatrics Conference 2026 Presentation</dc:title>
</cp:coreProperties>
</file>