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11" r:id="rId4"/>
  </p:sldMasterIdLst>
  <p:notesMasterIdLst>
    <p:notesMasterId r:id="rId23"/>
  </p:notesMasterIdLst>
  <p:handoutMasterIdLst>
    <p:handoutMasterId r:id="rId24"/>
  </p:handoutMasterIdLst>
  <p:sldIdLst>
    <p:sldId id="439" r:id="rId5"/>
    <p:sldId id="551" r:id="rId6"/>
    <p:sldId id="543" r:id="rId7"/>
    <p:sldId id="494" r:id="rId8"/>
    <p:sldId id="350" r:id="rId9"/>
    <p:sldId id="491" r:id="rId10"/>
    <p:sldId id="547" r:id="rId11"/>
    <p:sldId id="544" r:id="rId12"/>
    <p:sldId id="550" r:id="rId13"/>
    <p:sldId id="545" r:id="rId14"/>
    <p:sldId id="537" r:id="rId15"/>
    <p:sldId id="536" r:id="rId16"/>
    <p:sldId id="548" r:id="rId17"/>
    <p:sldId id="339" r:id="rId18"/>
    <p:sldId id="549" r:id="rId19"/>
    <p:sldId id="553" r:id="rId20"/>
    <p:sldId id="525" r:id="rId21"/>
    <p:sldId id="552" r:id="rId22"/>
  </p:sldIdLst>
  <p:sldSz cx="9144000" cy="6858000" type="screen4x3"/>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a:srgbClr val="FFCCFF"/>
    <a:srgbClr val="FF99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681" autoAdjust="0"/>
  </p:normalViewPr>
  <p:slideViewPr>
    <p:cSldViewPr>
      <p:cViewPr>
        <p:scale>
          <a:sx n="66" d="100"/>
          <a:sy n="66" d="100"/>
        </p:scale>
        <p:origin x="1858" y="10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2796"/>
    </p:cViewPr>
  </p:sorterViewPr>
  <p:notesViewPr>
    <p:cSldViewPr>
      <p:cViewPr>
        <p:scale>
          <a:sx n="100" d="100"/>
          <a:sy n="100" d="100"/>
        </p:scale>
        <p:origin x="-1548" y="21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9281A94D-E620-4BAE-91FA-EC16418A035F}"/>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242691" name="Rectangle 3">
            <a:extLst>
              <a:ext uri="{FF2B5EF4-FFF2-40B4-BE49-F238E27FC236}">
                <a16:creationId xmlns:a16="http://schemas.microsoft.com/office/drawing/2014/main" id="{BDFBBA7C-0329-4F6D-B93C-DBB638D30681}"/>
              </a:ext>
            </a:extLst>
          </p:cNvPr>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242692" name="Rectangle 4">
            <a:extLst>
              <a:ext uri="{FF2B5EF4-FFF2-40B4-BE49-F238E27FC236}">
                <a16:creationId xmlns:a16="http://schemas.microsoft.com/office/drawing/2014/main" id="{5653C7AA-2ACE-49CC-94C7-73754C6C6B8E}"/>
              </a:ext>
            </a:extLst>
          </p:cNvPr>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242693" name="Rectangle 5">
            <a:extLst>
              <a:ext uri="{FF2B5EF4-FFF2-40B4-BE49-F238E27FC236}">
                <a16:creationId xmlns:a16="http://schemas.microsoft.com/office/drawing/2014/main" id="{591D570A-40F7-4C33-A642-8733D8F31A27}"/>
              </a:ext>
            </a:extLst>
          </p:cNvPr>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fld id="{69AFFACF-C2CC-46E2-A11E-025703F8854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1D45BE6-9214-43A0-ADC7-8759161EE184}"/>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n-US"/>
          </a:p>
        </p:txBody>
      </p:sp>
      <p:sp>
        <p:nvSpPr>
          <p:cNvPr id="53251" name="Rectangle 3">
            <a:extLst>
              <a:ext uri="{FF2B5EF4-FFF2-40B4-BE49-F238E27FC236}">
                <a16:creationId xmlns:a16="http://schemas.microsoft.com/office/drawing/2014/main" id="{D2B0650B-C650-4D39-BC3C-8678D63B22C6}"/>
              </a:ext>
            </a:extLst>
          </p:cNvPr>
          <p:cNvSpPr>
            <a:spLocks noGrp="1" noChangeArrowheads="1"/>
          </p:cNvSpPr>
          <p:nvPr>
            <p:ph type="dt"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n-US"/>
          </a:p>
        </p:txBody>
      </p:sp>
      <p:sp>
        <p:nvSpPr>
          <p:cNvPr id="5124" name="Rectangle 4">
            <a:extLst>
              <a:ext uri="{FF2B5EF4-FFF2-40B4-BE49-F238E27FC236}">
                <a16:creationId xmlns:a16="http://schemas.microsoft.com/office/drawing/2014/main" id="{26C676B6-2861-4B1A-ADAF-3F2EF082D2FD}"/>
              </a:ext>
            </a:extLst>
          </p:cNvPr>
          <p:cNvSpPr>
            <a:spLocks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38B920BC-E26F-4E64-8A8A-1A8295CBF46E}"/>
              </a:ext>
            </a:extLst>
          </p:cNvPr>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a:extLst>
              <a:ext uri="{FF2B5EF4-FFF2-40B4-BE49-F238E27FC236}">
                <a16:creationId xmlns:a16="http://schemas.microsoft.com/office/drawing/2014/main" id="{AB503B7A-6A60-4E80-AEAE-7EB52F445548}"/>
              </a:ext>
            </a:extLst>
          </p:cNvPr>
          <p:cNvSpPr>
            <a:spLocks noGrp="1" noChangeArrowheads="1"/>
          </p:cNvSpPr>
          <p:nvPr>
            <p:ph type="ftr" sz="quarter" idx="4"/>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n-US"/>
          </a:p>
        </p:txBody>
      </p:sp>
      <p:sp>
        <p:nvSpPr>
          <p:cNvPr id="53255" name="Rectangle 7">
            <a:extLst>
              <a:ext uri="{FF2B5EF4-FFF2-40B4-BE49-F238E27FC236}">
                <a16:creationId xmlns:a16="http://schemas.microsoft.com/office/drawing/2014/main" id="{925FE5B7-6E1F-462C-A0B3-4BD55F0498DC}"/>
              </a:ext>
            </a:extLst>
          </p:cNvPr>
          <p:cNvSpPr>
            <a:spLocks noGrp="1" noChangeArrowheads="1"/>
          </p:cNvSpPr>
          <p:nvPr>
            <p:ph type="sldNum" sz="quarter" idx="5"/>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atin typeface="Times New Roman" panose="02020603050405020304" pitchFamily="18" charset="0"/>
              </a:defRPr>
            </a:lvl1pPr>
          </a:lstStyle>
          <a:p>
            <a:fld id="{9E4D73A4-078D-43F0-B9E9-4CF5BCD0AC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F814913-F597-42C1-A22C-02C7248989DA}"/>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F52573AB-F9BB-4927-9462-CEE5600925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a:extLst>
              <a:ext uri="{FF2B5EF4-FFF2-40B4-BE49-F238E27FC236}">
                <a16:creationId xmlns:a16="http://schemas.microsoft.com/office/drawing/2014/main" id="{10EA60FC-E065-445A-8692-B974C2242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65175" indent="-293688">
              <a:defRPr>
                <a:solidFill>
                  <a:schemeClr val="tx1"/>
                </a:solidFill>
                <a:latin typeface="Century Gothic" panose="020B0502020202020204" pitchFamily="34" charset="0"/>
              </a:defRPr>
            </a:lvl2pPr>
            <a:lvl3pPr marL="1176338" indent="-234950">
              <a:defRPr>
                <a:solidFill>
                  <a:schemeClr val="tx1"/>
                </a:solidFill>
                <a:latin typeface="Century Gothic" panose="020B0502020202020204" pitchFamily="34" charset="0"/>
              </a:defRPr>
            </a:lvl3pPr>
            <a:lvl4pPr marL="1647825" indent="-234950">
              <a:defRPr>
                <a:solidFill>
                  <a:schemeClr val="tx1"/>
                </a:solidFill>
                <a:latin typeface="Century Gothic" panose="020B0502020202020204" pitchFamily="34" charset="0"/>
              </a:defRPr>
            </a:lvl4pPr>
            <a:lvl5pPr marL="2119313" indent="-234950">
              <a:defRPr>
                <a:solidFill>
                  <a:schemeClr val="tx1"/>
                </a:solidFill>
                <a:latin typeface="Century Gothic" panose="020B0502020202020204" pitchFamily="34" charset="0"/>
              </a:defRPr>
            </a:lvl5pPr>
            <a:lvl6pPr marL="2576513" indent="-234950" defTabSz="457200" eaLnBrk="0" fontAlgn="base" hangingPunct="0">
              <a:spcBef>
                <a:spcPct val="0"/>
              </a:spcBef>
              <a:spcAft>
                <a:spcPct val="0"/>
              </a:spcAft>
              <a:defRPr>
                <a:solidFill>
                  <a:schemeClr val="tx1"/>
                </a:solidFill>
                <a:latin typeface="Century Gothic" panose="020B0502020202020204" pitchFamily="34" charset="0"/>
              </a:defRPr>
            </a:lvl6pPr>
            <a:lvl7pPr marL="3033713" indent="-234950" defTabSz="457200" eaLnBrk="0" fontAlgn="base" hangingPunct="0">
              <a:spcBef>
                <a:spcPct val="0"/>
              </a:spcBef>
              <a:spcAft>
                <a:spcPct val="0"/>
              </a:spcAft>
              <a:defRPr>
                <a:solidFill>
                  <a:schemeClr val="tx1"/>
                </a:solidFill>
                <a:latin typeface="Century Gothic" panose="020B0502020202020204" pitchFamily="34" charset="0"/>
              </a:defRPr>
            </a:lvl7pPr>
            <a:lvl8pPr marL="3490913" indent="-234950" defTabSz="457200" eaLnBrk="0" fontAlgn="base" hangingPunct="0">
              <a:spcBef>
                <a:spcPct val="0"/>
              </a:spcBef>
              <a:spcAft>
                <a:spcPct val="0"/>
              </a:spcAft>
              <a:defRPr>
                <a:solidFill>
                  <a:schemeClr val="tx1"/>
                </a:solidFill>
                <a:latin typeface="Century Gothic" panose="020B0502020202020204" pitchFamily="34" charset="0"/>
              </a:defRPr>
            </a:lvl8pPr>
            <a:lvl9pPr marL="3948113" indent="-234950" defTabSz="457200" eaLnBrk="0" fontAlgn="base" hangingPunct="0">
              <a:spcBef>
                <a:spcPct val="0"/>
              </a:spcBef>
              <a:spcAft>
                <a:spcPct val="0"/>
              </a:spcAft>
              <a:defRPr>
                <a:solidFill>
                  <a:schemeClr val="tx1"/>
                </a:solidFill>
                <a:latin typeface="Century Gothic" panose="020B0502020202020204" pitchFamily="34" charset="0"/>
              </a:defRPr>
            </a:lvl9pPr>
          </a:lstStyle>
          <a:p>
            <a:fld id="{7322BC2F-C46F-4F28-A64A-5B0235A92523}"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41F55D1-CC71-4D01-A917-01DE951AC9A6}"/>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0ECE205F-A4B5-4D69-8141-B947456026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My Goal in life is to change the world regarding negative attitudes about aging.</a:t>
            </a:r>
          </a:p>
          <a:p>
            <a:endParaRPr lang="en-US" altLang="en-US"/>
          </a:p>
          <a:p>
            <a:r>
              <a:rPr lang="en-US" altLang="en-US"/>
              <a:t>Coach in a former life – so use auditory, kinesthetic and visual modes for learning</a:t>
            </a:r>
          </a:p>
          <a:p>
            <a:r>
              <a:rPr lang="en-US" altLang="en-US"/>
              <a:t>Who here is eager to turn 70, 80 or 90??  Eager not Anxious???  What does our society say about older adults and aging? What kind of drivers are they? What about their personality? </a:t>
            </a:r>
          </a:p>
          <a:p>
            <a:r>
              <a:rPr lang="en-US" altLang="en-US"/>
              <a:t>How many here work with Geriatric Patients???  Will address this later…</a:t>
            </a:r>
          </a:p>
          <a:p>
            <a:endParaRPr lang="en-US" altLang="en-US"/>
          </a:p>
          <a:p>
            <a:endParaRPr lang="en-US" altLang="en-US"/>
          </a:p>
        </p:txBody>
      </p:sp>
      <p:sp>
        <p:nvSpPr>
          <p:cNvPr id="13316" name="Slide Number Placeholder 3">
            <a:extLst>
              <a:ext uri="{FF2B5EF4-FFF2-40B4-BE49-F238E27FC236}">
                <a16:creationId xmlns:a16="http://schemas.microsoft.com/office/drawing/2014/main" id="{8DA826DC-AD6A-4DAC-8136-88B8FEF3E1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83667E9-BBD8-48F1-B563-8FF8968C6E43}"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56567BA-B0F0-46C4-8206-5E50CC39510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E392099D-C40E-45D6-BAA2-D8DF2A07B8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8897FFB5-BB5F-414E-A73D-A4DD1AAB9A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5157AF2-D757-4A31-A9A7-C2037CF71CF3}"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66B89F6-5780-447B-B126-EF5A2FB6215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1B4BC9F-BE51-4979-93B2-0ADFCA3681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142FE1-066F-41F8-AAB9-B7272A613C02}"/>
              </a:ext>
            </a:extLst>
          </p:cNvPr>
          <p:cNvSpPr>
            <a:spLocks noGrp="1"/>
          </p:cNvSpPr>
          <p:nvPr>
            <p:ph type="sldNum" sz="quarter" idx="12"/>
          </p:nvPr>
        </p:nvSpPr>
        <p:spPr/>
        <p:txBody>
          <a:bodyPr/>
          <a:lstStyle>
            <a:lvl1pPr>
              <a:defRPr/>
            </a:lvl1pPr>
          </a:lstStyle>
          <a:p>
            <a:fld id="{497D04B5-62E5-4978-8811-311ACA5F70CF}" type="slidenum">
              <a:rPr lang="en-US" altLang="en-US"/>
              <a:pPr/>
              <a:t>‹#›</a:t>
            </a:fld>
            <a:endParaRPr lang="en-US" altLang="en-US"/>
          </a:p>
        </p:txBody>
      </p:sp>
    </p:spTree>
    <p:extLst>
      <p:ext uri="{BB962C8B-B14F-4D97-AF65-F5344CB8AC3E}">
        <p14:creationId xmlns:p14="http://schemas.microsoft.com/office/powerpoint/2010/main" val="156183164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A97483D-61A0-4D1A-AFC9-9C312884B2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674AB57-2CB5-4429-B390-FF9A37167E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2C1521-70AF-407D-82CE-BF033963CD42}"/>
              </a:ext>
            </a:extLst>
          </p:cNvPr>
          <p:cNvSpPr>
            <a:spLocks noGrp="1"/>
          </p:cNvSpPr>
          <p:nvPr>
            <p:ph type="sldNum" sz="quarter" idx="12"/>
          </p:nvPr>
        </p:nvSpPr>
        <p:spPr/>
        <p:txBody>
          <a:bodyPr/>
          <a:lstStyle>
            <a:lvl1pPr>
              <a:defRPr/>
            </a:lvl1pPr>
          </a:lstStyle>
          <a:p>
            <a:fld id="{EAF17629-8024-4AB3-A2F5-A1B286042B3A}" type="slidenum">
              <a:rPr lang="en-US" altLang="en-US"/>
              <a:pPr/>
              <a:t>‹#›</a:t>
            </a:fld>
            <a:endParaRPr lang="en-US" altLang="en-US"/>
          </a:p>
        </p:txBody>
      </p:sp>
    </p:spTree>
    <p:extLst>
      <p:ext uri="{BB962C8B-B14F-4D97-AF65-F5344CB8AC3E}">
        <p14:creationId xmlns:p14="http://schemas.microsoft.com/office/powerpoint/2010/main" val="396554821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a:extLst>
              <a:ext uri="{FF2B5EF4-FFF2-40B4-BE49-F238E27FC236}">
                <a16:creationId xmlns:a16="http://schemas.microsoft.com/office/drawing/2014/main" id="{C4E81388-5CA4-4124-B343-CBFA1B787A1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2523E0-E755-4F80-9119-8C725821CA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68EFA2-4C7C-4676-A1E3-01921784A01B}"/>
              </a:ext>
            </a:extLst>
          </p:cNvPr>
          <p:cNvSpPr>
            <a:spLocks noGrp="1"/>
          </p:cNvSpPr>
          <p:nvPr>
            <p:ph type="sldNum" sz="quarter" idx="12"/>
          </p:nvPr>
        </p:nvSpPr>
        <p:spPr/>
        <p:txBody>
          <a:bodyPr/>
          <a:lstStyle>
            <a:lvl1pPr>
              <a:defRPr/>
            </a:lvl1pPr>
          </a:lstStyle>
          <a:p>
            <a:fld id="{5C8C99F7-3085-4FC2-A506-2EB2E151875A}" type="slidenum">
              <a:rPr lang="en-US" altLang="en-US"/>
              <a:pPr/>
              <a:t>‹#›</a:t>
            </a:fld>
            <a:endParaRPr lang="en-US" altLang="en-US"/>
          </a:p>
        </p:txBody>
      </p:sp>
    </p:spTree>
    <p:extLst>
      <p:ext uri="{BB962C8B-B14F-4D97-AF65-F5344CB8AC3E}">
        <p14:creationId xmlns:p14="http://schemas.microsoft.com/office/powerpoint/2010/main" val="328987742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1C2617-87A3-4492-A808-B34416D7F462}"/>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21481842-252A-492B-B7A0-9CFB2D4DCA33}"/>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a:extLst>
              <a:ext uri="{FF2B5EF4-FFF2-40B4-BE49-F238E27FC236}">
                <a16:creationId xmlns:a16="http://schemas.microsoft.com/office/drawing/2014/main" id="{A3B6B946-5564-49D1-9351-AAFFC2E46C95}"/>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37CC9AD-5D12-4F6A-9465-D937FF467676}"/>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020833F-CC5C-4112-8E84-11B2CF41B0B5}"/>
              </a:ext>
            </a:extLst>
          </p:cNvPr>
          <p:cNvSpPr>
            <a:spLocks noGrp="1"/>
          </p:cNvSpPr>
          <p:nvPr>
            <p:ph type="sldNum" sz="quarter" idx="16"/>
          </p:nvPr>
        </p:nvSpPr>
        <p:spPr/>
        <p:txBody>
          <a:bodyPr/>
          <a:lstStyle>
            <a:lvl1pPr>
              <a:defRPr/>
            </a:lvl1pPr>
          </a:lstStyle>
          <a:p>
            <a:fld id="{CF2D7B9E-20DE-4382-AAAB-12245724B32E}" type="slidenum">
              <a:rPr lang="en-US" altLang="en-US"/>
              <a:pPr/>
              <a:t>‹#›</a:t>
            </a:fld>
            <a:endParaRPr lang="en-US" altLang="en-US"/>
          </a:p>
        </p:txBody>
      </p:sp>
    </p:spTree>
    <p:extLst>
      <p:ext uri="{BB962C8B-B14F-4D97-AF65-F5344CB8AC3E}">
        <p14:creationId xmlns:p14="http://schemas.microsoft.com/office/powerpoint/2010/main" val="46628991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66B7D5-879A-4324-8A07-E4E671A111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81706D8-135F-41E2-98BB-1B3E5A851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23684C-CAC2-45D0-9FFB-9FDA61ADD84F}"/>
              </a:ext>
            </a:extLst>
          </p:cNvPr>
          <p:cNvSpPr>
            <a:spLocks noGrp="1"/>
          </p:cNvSpPr>
          <p:nvPr>
            <p:ph type="sldNum" sz="quarter" idx="12"/>
          </p:nvPr>
        </p:nvSpPr>
        <p:spPr/>
        <p:txBody>
          <a:bodyPr/>
          <a:lstStyle>
            <a:lvl1pPr>
              <a:defRPr/>
            </a:lvl1pPr>
          </a:lstStyle>
          <a:p>
            <a:fld id="{C0B85D48-9B03-4D8B-B12E-0000921010F6}" type="slidenum">
              <a:rPr lang="en-US" altLang="en-US"/>
              <a:pPr/>
              <a:t>‹#›</a:t>
            </a:fld>
            <a:endParaRPr lang="en-US" altLang="en-US"/>
          </a:p>
        </p:txBody>
      </p:sp>
    </p:spTree>
    <p:extLst>
      <p:ext uri="{BB962C8B-B14F-4D97-AF65-F5344CB8AC3E}">
        <p14:creationId xmlns:p14="http://schemas.microsoft.com/office/powerpoint/2010/main" val="147507200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B17E9D-BCC4-4F38-939F-373F6A589E23}"/>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71A432-6E9C-4A18-8CEB-857852EBCD27}"/>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a:extLst>
              <a:ext uri="{FF2B5EF4-FFF2-40B4-BE49-F238E27FC236}">
                <a16:creationId xmlns:a16="http://schemas.microsoft.com/office/drawing/2014/main" id="{590419F8-4E19-4EB4-8EEA-98E80964C0F5}"/>
              </a:ext>
            </a:extLst>
          </p:cNvPr>
          <p:cNvSpPr>
            <a:spLocks noGrp="1"/>
          </p:cNvSpPr>
          <p:nvPr>
            <p:ph type="dt" sz="half" idx="18"/>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6A7B78F1-4095-476D-8FAD-0217502DA8DE}"/>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7022E8A6-B669-428F-AD39-F3811D0669ED}"/>
              </a:ext>
            </a:extLst>
          </p:cNvPr>
          <p:cNvSpPr>
            <a:spLocks noGrp="1"/>
          </p:cNvSpPr>
          <p:nvPr>
            <p:ph type="sldNum" sz="quarter" idx="20"/>
          </p:nvPr>
        </p:nvSpPr>
        <p:spPr/>
        <p:txBody>
          <a:bodyPr/>
          <a:lstStyle>
            <a:lvl1pPr>
              <a:defRPr/>
            </a:lvl1pPr>
          </a:lstStyle>
          <a:p>
            <a:fld id="{56231AF7-88EE-45C4-9AB4-099A5C9F4E11}" type="slidenum">
              <a:rPr lang="en-US" altLang="en-US"/>
              <a:pPr/>
              <a:t>‹#›</a:t>
            </a:fld>
            <a:endParaRPr lang="en-US" altLang="en-US"/>
          </a:p>
        </p:txBody>
      </p:sp>
    </p:spTree>
    <p:extLst>
      <p:ext uri="{BB962C8B-B14F-4D97-AF65-F5344CB8AC3E}">
        <p14:creationId xmlns:p14="http://schemas.microsoft.com/office/powerpoint/2010/main" val="340382895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456CBBD-121F-4A72-B69F-542673475B4F}"/>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018F5D-67BA-4C31-8029-4B069C4A2254}"/>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a:extLst>
              <a:ext uri="{FF2B5EF4-FFF2-40B4-BE49-F238E27FC236}">
                <a16:creationId xmlns:a16="http://schemas.microsoft.com/office/drawing/2014/main" id="{7C261307-F228-4E14-85C2-53ABF4F149D0}"/>
              </a:ext>
            </a:extLst>
          </p:cNvPr>
          <p:cNvSpPr>
            <a:spLocks noGrp="1"/>
          </p:cNvSpPr>
          <p:nvPr>
            <p:ph type="dt" sz="half" idx="23"/>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E0B2D043-5694-4D18-B163-F0E6D6264601}"/>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762F2DB6-FA88-43C4-B88A-F768910F8E0D}"/>
              </a:ext>
            </a:extLst>
          </p:cNvPr>
          <p:cNvSpPr>
            <a:spLocks noGrp="1"/>
          </p:cNvSpPr>
          <p:nvPr>
            <p:ph type="sldNum" sz="quarter" idx="25"/>
          </p:nvPr>
        </p:nvSpPr>
        <p:spPr/>
        <p:txBody>
          <a:bodyPr/>
          <a:lstStyle>
            <a:lvl1pPr>
              <a:defRPr/>
            </a:lvl1pPr>
          </a:lstStyle>
          <a:p>
            <a:fld id="{5E2C28F8-5203-492B-8DBE-E93106E3494E}" type="slidenum">
              <a:rPr lang="en-US" altLang="en-US"/>
              <a:pPr/>
              <a:t>‹#›</a:t>
            </a:fld>
            <a:endParaRPr lang="en-US" altLang="en-US"/>
          </a:p>
        </p:txBody>
      </p:sp>
    </p:spTree>
    <p:extLst>
      <p:ext uri="{BB962C8B-B14F-4D97-AF65-F5344CB8AC3E}">
        <p14:creationId xmlns:p14="http://schemas.microsoft.com/office/powerpoint/2010/main" val="303920788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671140-42DB-4F1C-BAF2-E3E621B23B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8B32C3-9114-4C67-9317-2F53155FFE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F73AD7-0A4E-453C-AC6C-B120F0449822}"/>
              </a:ext>
            </a:extLst>
          </p:cNvPr>
          <p:cNvSpPr>
            <a:spLocks noGrp="1"/>
          </p:cNvSpPr>
          <p:nvPr>
            <p:ph type="sldNum" sz="quarter" idx="12"/>
          </p:nvPr>
        </p:nvSpPr>
        <p:spPr/>
        <p:txBody>
          <a:bodyPr/>
          <a:lstStyle>
            <a:lvl1pPr>
              <a:defRPr/>
            </a:lvl1pPr>
          </a:lstStyle>
          <a:p>
            <a:fld id="{232E8686-1962-4952-9E72-47CDF134ADF9}" type="slidenum">
              <a:rPr lang="en-US" altLang="en-US"/>
              <a:pPr/>
              <a:t>‹#›</a:t>
            </a:fld>
            <a:endParaRPr lang="en-US" altLang="en-US"/>
          </a:p>
        </p:txBody>
      </p:sp>
    </p:spTree>
    <p:extLst>
      <p:ext uri="{BB962C8B-B14F-4D97-AF65-F5344CB8AC3E}">
        <p14:creationId xmlns:p14="http://schemas.microsoft.com/office/powerpoint/2010/main" val="342842855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8A3648-5DEB-43F5-ABC9-6E3DA37BED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EB39A9E-3ED6-4905-9151-9DA0B726CD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AB2BD5-78D6-41EF-AB34-F9124A19B955}"/>
              </a:ext>
            </a:extLst>
          </p:cNvPr>
          <p:cNvSpPr>
            <a:spLocks noGrp="1"/>
          </p:cNvSpPr>
          <p:nvPr>
            <p:ph type="sldNum" sz="quarter" idx="12"/>
          </p:nvPr>
        </p:nvSpPr>
        <p:spPr/>
        <p:txBody>
          <a:bodyPr/>
          <a:lstStyle>
            <a:lvl1pPr>
              <a:defRPr/>
            </a:lvl1pPr>
          </a:lstStyle>
          <a:p>
            <a:fld id="{A2043BEF-85FD-4296-A600-F979B0153045}" type="slidenum">
              <a:rPr lang="en-US" altLang="en-US"/>
              <a:pPr/>
              <a:t>‹#›</a:t>
            </a:fld>
            <a:endParaRPr lang="en-US" altLang="en-US"/>
          </a:p>
        </p:txBody>
      </p:sp>
    </p:spTree>
    <p:extLst>
      <p:ext uri="{BB962C8B-B14F-4D97-AF65-F5344CB8AC3E}">
        <p14:creationId xmlns:p14="http://schemas.microsoft.com/office/powerpoint/2010/main" val="245243468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08C512-B100-4ABA-96FD-C1B57D4F6C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EA5C34-EA99-4219-B691-F1384B9B11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69E25-84F5-4979-9173-051F4EC322B1}"/>
              </a:ext>
            </a:extLst>
          </p:cNvPr>
          <p:cNvSpPr>
            <a:spLocks noGrp="1"/>
          </p:cNvSpPr>
          <p:nvPr>
            <p:ph type="sldNum" sz="quarter" idx="12"/>
          </p:nvPr>
        </p:nvSpPr>
        <p:spPr/>
        <p:txBody>
          <a:bodyPr/>
          <a:lstStyle>
            <a:lvl1pPr>
              <a:defRPr/>
            </a:lvl1pPr>
          </a:lstStyle>
          <a:p>
            <a:fld id="{2E1A5522-1E1B-49BD-87F4-F2A3CA2E18B3}" type="slidenum">
              <a:rPr lang="en-US" altLang="en-US"/>
              <a:pPr/>
              <a:t>‹#›</a:t>
            </a:fld>
            <a:endParaRPr lang="en-US" altLang="en-US"/>
          </a:p>
        </p:txBody>
      </p:sp>
    </p:spTree>
    <p:extLst>
      <p:ext uri="{BB962C8B-B14F-4D97-AF65-F5344CB8AC3E}">
        <p14:creationId xmlns:p14="http://schemas.microsoft.com/office/powerpoint/2010/main" val="275673711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7D4996-AF9B-48BA-8188-6CD7E18F21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B864DE-FFEC-4FBB-8479-3D39193EC9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C9111D-46CE-4E9D-8490-4197E8E35633}"/>
              </a:ext>
            </a:extLst>
          </p:cNvPr>
          <p:cNvSpPr>
            <a:spLocks noGrp="1"/>
          </p:cNvSpPr>
          <p:nvPr>
            <p:ph type="sldNum" sz="quarter" idx="12"/>
          </p:nvPr>
        </p:nvSpPr>
        <p:spPr/>
        <p:txBody>
          <a:bodyPr/>
          <a:lstStyle>
            <a:lvl1pPr>
              <a:defRPr/>
            </a:lvl1pPr>
          </a:lstStyle>
          <a:p>
            <a:fld id="{58A5A7FB-0028-45D7-8C75-A56E50E5E0EE}" type="slidenum">
              <a:rPr lang="en-US" altLang="en-US"/>
              <a:pPr/>
              <a:t>‹#›</a:t>
            </a:fld>
            <a:endParaRPr lang="en-US" altLang="en-US"/>
          </a:p>
        </p:txBody>
      </p:sp>
    </p:spTree>
    <p:extLst>
      <p:ext uri="{BB962C8B-B14F-4D97-AF65-F5344CB8AC3E}">
        <p14:creationId xmlns:p14="http://schemas.microsoft.com/office/powerpoint/2010/main" val="161227101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486A5DF-1135-4A70-A595-4AEF4E70A5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B45A0DA-C854-455D-A68F-9A5B5A48A7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66D084-FCD5-4AAD-8EF7-D91324F26966}"/>
              </a:ext>
            </a:extLst>
          </p:cNvPr>
          <p:cNvSpPr>
            <a:spLocks noGrp="1"/>
          </p:cNvSpPr>
          <p:nvPr>
            <p:ph type="sldNum" sz="quarter" idx="12"/>
          </p:nvPr>
        </p:nvSpPr>
        <p:spPr/>
        <p:txBody>
          <a:bodyPr/>
          <a:lstStyle>
            <a:lvl1pPr>
              <a:defRPr/>
            </a:lvl1pPr>
          </a:lstStyle>
          <a:p>
            <a:fld id="{714C0FCB-99DE-45CE-9C86-D4AFDE68D49D}" type="slidenum">
              <a:rPr lang="en-US" altLang="en-US"/>
              <a:pPr/>
              <a:t>‹#›</a:t>
            </a:fld>
            <a:endParaRPr lang="en-US" altLang="en-US"/>
          </a:p>
        </p:txBody>
      </p:sp>
    </p:spTree>
    <p:extLst>
      <p:ext uri="{BB962C8B-B14F-4D97-AF65-F5344CB8AC3E}">
        <p14:creationId xmlns:p14="http://schemas.microsoft.com/office/powerpoint/2010/main" val="81404765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21F9316-D0A5-4F7D-BA85-D1606ECE7D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D53D23E-B6B1-44C8-A586-C3D194F6F1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1837C8-4755-46A5-B107-E293C4962345}"/>
              </a:ext>
            </a:extLst>
          </p:cNvPr>
          <p:cNvSpPr>
            <a:spLocks noGrp="1"/>
          </p:cNvSpPr>
          <p:nvPr>
            <p:ph type="sldNum" sz="quarter" idx="12"/>
          </p:nvPr>
        </p:nvSpPr>
        <p:spPr/>
        <p:txBody>
          <a:bodyPr/>
          <a:lstStyle>
            <a:lvl1pPr>
              <a:defRPr/>
            </a:lvl1pPr>
          </a:lstStyle>
          <a:p>
            <a:fld id="{F16CC09B-EFAC-4B59-940D-0D1565C3E25A}" type="slidenum">
              <a:rPr lang="en-US" altLang="en-US"/>
              <a:pPr/>
              <a:t>‹#›</a:t>
            </a:fld>
            <a:endParaRPr lang="en-US" altLang="en-US"/>
          </a:p>
        </p:txBody>
      </p:sp>
    </p:spTree>
    <p:extLst>
      <p:ext uri="{BB962C8B-B14F-4D97-AF65-F5344CB8AC3E}">
        <p14:creationId xmlns:p14="http://schemas.microsoft.com/office/powerpoint/2010/main" val="223313979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DA03ABA-409B-4860-9DE7-2AA56006C90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29657C5-C9B8-436D-A07C-CB089DD6310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0A247C6-2494-4EE1-909F-C1D39DF3508A}"/>
              </a:ext>
            </a:extLst>
          </p:cNvPr>
          <p:cNvSpPr>
            <a:spLocks noGrp="1"/>
          </p:cNvSpPr>
          <p:nvPr>
            <p:ph type="sldNum" sz="quarter" idx="12"/>
          </p:nvPr>
        </p:nvSpPr>
        <p:spPr/>
        <p:txBody>
          <a:bodyPr/>
          <a:lstStyle>
            <a:lvl1pPr>
              <a:defRPr/>
            </a:lvl1pPr>
          </a:lstStyle>
          <a:p>
            <a:fld id="{5CC75D93-5881-4AC3-BA78-BBDE4693A9B1}" type="slidenum">
              <a:rPr lang="en-US" altLang="en-US"/>
              <a:pPr/>
              <a:t>‹#›</a:t>
            </a:fld>
            <a:endParaRPr lang="en-US" altLang="en-US"/>
          </a:p>
        </p:txBody>
      </p:sp>
    </p:spTree>
    <p:extLst>
      <p:ext uri="{BB962C8B-B14F-4D97-AF65-F5344CB8AC3E}">
        <p14:creationId xmlns:p14="http://schemas.microsoft.com/office/powerpoint/2010/main" val="79168499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AEC0B7-1256-4CD1-A261-0E4E4E8B63F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BBA3D13-83FE-4498-A746-4CA5B0530A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0E1E96-DCCB-4C14-BE49-665C180F78A2}"/>
              </a:ext>
            </a:extLst>
          </p:cNvPr>
          <p:cNvSpPr>
            <a:spLocks noGrp="1"/>
          </p:cNvSpPr>
          <p:nvPr>
            <p:ph type="sldNum" sz="quarter" idx="12"/>
          </p:nvPr>
        </p:nvSpPr>
        <p:spPr/>
        <p:txBody>
          <a:bodyPr/>
          <a:lstStyle>
            <a:lvl1pPr>
              <a:defRPr/>
            </a:lvl1pPr>
          </a:lstStyle>
          <a:p>
            <a:fld id="{8B3BFC27-F6D0-4899-AA1C-55B1FD6CC258}" type="slidenum">
              <a:rPr lang="en-US" altLang="en-US"/>
              <a:pPr/>
              <a:t>‹#›</a:t>
            </a:fld>
            <a:endParaRPr lang="en-US" altLang="en-US"/>
          </a:p>
        </p:txBody>
      </p:sp>
    </p:spTree>
    <p:extLst>
      <p:ext uri="{BB962C8B-B14F-4D97-AF65-F5344CB8AC3E}">
        <p14:creationId xmlns:p14="http://schemas.microsoft.com/office/powerpoint/2010/main" val="210457525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65D0D63-5115-4636-BE1D-08464A06808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E0CEA64-F0CD-4F17-9B26-F4F1DBAB2E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683EF5-1511-4893-ADD5-AAEC5BEBBF04}"/>
              </a:ext>
            </a:extLst>
          </p:cNvPr>
          <p:cNvSpPr>
            <a:spLocks noGrp="1"/>
          </p:cNvSpPr>
          <p:nvPr>
            <p:ph type="sldNum" sz="quarter" idx="12"/>
          </p:nvPr>
        </p:nvSpPr>
        <p:spPr/>
        <p:txBody>
          <a:bodyPr/>
          <a:lstStyle>
            <a:lvl1pPr>
              <a:defRPr/>
            </a:lvl1pPr>
          </a:lstStyle>
          <a:p>
            <a:fld id="{03103EE5-6C3F-4060-AD3C-72F06B53194C}" type="slidenum">
              <a:rPr lang="en-US" altLang="en-US"/>
              <a:pPr/>
              <a:t>‹#›</a:t>
            </a:fld>
            <a:endParaRPr lang="en-US" altLang="en-US"/>
          </a:p>
        </p:txBody>
      </p:sp>
    </p:spTree>
    <p:extLst>
      <p:ext uri="{BB962C8B-B14F-4D97-AF65-F5344CB8AC3E}">
        <p14:creationId xmlns:p14="http://schemas.microsoft.com/office/powerpoint/2010/main" val="283745945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665A43C-D014-44C6-8E5C-9C0228F60F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FF25043-605E-4F17-8949-AEC19C6BEE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7D5A52-7BFE-4E71-B581-E9E68185452D}"/>
              </a:ext>
            </a:extLst>
          </p:cNvPr>
          <p:cNvSpPr>
            <a:spLocks noGrp="1"/>
          </p:cNvSpPr>
          <p:nvPr>
            <p:ph type="sldNum" sz="quarter" idx="12"/>
          </p:nvPr>
        </p:nvSpPr>
        <p:spPr/>
        <p:txBody>
          <a:bodyPr/>
          <a:lstStyle>
            <a:lvl1pPr>
              <a:defRPr/>
            </a:lvl1pPr>
          </a:lstStyle>
          <a:p>
            <a:fld id="{C07D1C65-C774-4ADB-9C7B-6DC5E1263F8D}" type="slidenum">
              <a:rPr lang="en-US" altLang="en-US"/>
              <a:pPr/>
              <a:t>‹#›</a:t>
            </a:fld>
            <a:endParaRPr lang="en-US" altLang="en-US"/>
          </a:p>
        </p:txBody>
      </p:sp>
    </p:spTree>
    <p:extLst>
      <p:ext uri="{BB962C8B-B14F-4D97-AF65-F5344CB8AC3E}">
        <p14:creationId xmlns:p14="http://schemas.microsoft.com/office/powerpoint/2010/main" val="314722210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F32304C6-AF0D-482E-B58A-576082F1FED8}"/>
              </a:ext>
            </a:extLst>
          </p:cNvPr>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56BD17A0-771C-4573-B865-C8A3A4A90287}"/>
              </a:ext>
            </a:extLst>
          </p:cNvPr>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32A2A6E4-A63E-41F6-82A9-984FD4C4CBD4}"/>
              </a:ext>
            </a:extLst>
          </p:cNvPr>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F8A8D030-2442-4354-9E17-9E698ED8A18E}"/>
              </a:ext>
            </a:extLst>
          </p:cNvPr>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8FDF8A5D-E54E-4FCD-856C-4257A26CA450}"/>
              </a:ext>
            </a:extLst>
          </p:cNvPr>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F7B7833-7F31-48B1-885D-3D3A62262E1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8B2E71B9-0EF6-464E-A900-F820C2B30C1B}"/>
              </a:ext>
            </a:extLst>
          </p:cNvPr>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D11E0205-22A6-4433-A712-32081668EA0C}"/>
              </a:ext>
            </a:extLst>
          </p:cNvPr>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A4C65C-74E8-4A69-AD80-17DE87742B99}"/>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D021AF3-450D-4BFC-8322-B0E4C495449B}"/>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FEADF9F-BC56-4632-8A7D-E9D67353FA98}"/>
              </a:ext>
            </a:extLst>
          </p:cNvPr>
          <p:cNvSpPr>
            <a:spLocks noGrp="1"/>
          </p:cNvSpPr>
          <p:nvPr>
            <p:ph type="sldNum" sz="quarter" idx="4"/>
          </p:nvPr>
        </p:nvSpPr>
        <p:spPr>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3C91DFAD-C8F5-4411-87B1-5E3A4E865EC7}"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92" r:id="rId12"/>
    <p:sldLayoutId id="2147485189" r:id="rId13"/>
    <p:sldLayoutId id="2147485193" r:id="rId14"/>
    <p:sldLayoutId id="2147485194" r:id="rId15"/>
    <p:sldLayoutId id="2147485190" r:id="rId16"/>
    <p:sldLayoutId id="2147485191" r:id="rId17"/>
  </p:sldLayoutIdLst>
  <p:transition>
    <p:random/>
  </p:transition>
  <p:hf sldNum="0" hd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ihi.org/networks/initiatives/age-friendly-health-systems" TargetMode="External"/><Relationship Id="rId2" Type="http://schemas.openxmlformats.org/officeDocument/2006/relationships/hyperlink" Target="https://mainecouncilonaging.org/agepositiveme/" TargetMode="External"/><Relationship Id="rId1" Type="http://schemas.openxmlformats.org/officeDocument/2006/relationships/slideLayout" Target="../slideLayouts/slideLayout2.xml"/><Relationship Id="rId6" Type="http://schemas.openxmlformats.org/officeDocument/2006/relationships/hyperlink" Target="https://www.newscentermaine.com/article/news/local/housing/maine-launching-matchmaking-program-younger-renters-empty-nesters-housing/97-79da2189-0728-4bed-8a5a-092bb195fdb0" TargetMode="External"/><Relationship Id="rId5" Type="http://schemas.openxmlformats.org/officeDocument/2006/relationships/hyperlink" Target="https://www.aarpinternational.org/living-100/outlook" TargetMode="External"/><Relationship Id="rId4" Type="http://schemas.openxmlformats.org/officeDocument/2006/relationships/hyperlink" Target="https://www.who.int/teams/social-determinants-of-health/demographic-change-and-healthy-ageing/combatting-ageism/global-report-on-ageis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tThSqTWsCs" TargetMode="External"/><Relationship Id="rId2" Type="http://schemas.openxmlformats.org/officeDocument/2006/relationships/slideLayout" Target="../slideLayouts/slideLayout2.xml"/><Relationship Id="rId1" Type="http://schemas.openxmlformats.org/officeDocument/2006/relationships/video" Target="https://www.youtube.com/embed/7tThSqTWsC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1C58E1-21E3-4D95-854F-58B6D9022C1E}"/>
              </a:ext>
            </a:extLst>
          </p:cNvPr>
          <p:cNvSpPr>
            <a:spLocks noGrp="1"/>
          </p:cNvSpPr>
          <p:nvPr>
            <p:ph type="ctrTitle"/>
          </p:nvPr>
        </p:nvSpPr>
        <p:spPr>
          <a:xfrm>
            <a:off x="700088" y="854075"/>
            <a:ext cx="8077200" cy="2971800"/>
          </a:xfrm>
        </p:spPr>
        <p:txBody>
          <a:bodyPr/>
          <a:lstStyle/>
          <a:p>
            <a:pPr eaLnBrk="1" hangingPunct="1"/>
            <a:r>
              <a:rPr lang="en-US" altLang="en-US" sz="4400" b="1" dirty="0">
                <a:solidFill>
                  <a:srgbClr val="FFC000"/>
                </a:solidFill>
              </a:rPr>
              <a:t>Addressing Ageism in Healthcare</a:t>
            </a:r>
            <a:br>
              <a:rPr lang="en-US" altLang="en-US" sz="4400" dirty="0">
                <a:solidFill>
                  <a:schemeClr val="hlink"/>
                </a:solidFill>
              </a:rPr>
            </a:br>
            <a:endParaRPr lang="en-US" altLang="en-US" dirty="0">
              <a:solidFill>
                <a:schemeClr val="hlink"/>
              </a:solidFill>
            </a:endParaRPr>
          </a:p>
        </p:txBody>
      </p:sp>
      <p:sp>
        <p:nvSpPr>
          <p:cNvPr id="5123" name="Rectangle 3">
            <a:extLst>
              <a:ext uri="{FF2B5EF4-FFF2-40B4-BE49-F238E27FC236}">
                <a16:creationId xmlns:a16="http://schemas.microsoft.com/office/drawing/2014/main" id="{20FFFACB-7C81-4A51-8CF8-B54CDA317CCD}"/>
              </a:ext>
            </a:extLst>
          </p:cNvPr>
          <p:cNvSpPr>
            <a:spLocks noGrp="1" noChangeArrowheads="1"/>
          </p:cNvSpPr>
          <p:nvPr>
            <p:ph type="subTitle" idx="1"/>
          </p:nvPr>
        </p:nvSpPr>
        <p:spPr>
          <a:xfrm>
            <a:off x="183356" y="2895600"/>
            <a:ext cx="8777287" cy="3581400"/>
          </a:xfrm>
        </p:spPr>
        <p:txBody>
          <a:bodyPr rtlCol="0">
            <a:normAutofit lnSpcReduction="10000"/>
          </a:bodyPr>
          <a:lstStyle/>
          <a:p>
            <a:pPr marL="514350" indent="-514350" eaLnBrk="1" fontAlgn="auto" hangingPunct="1">
              <a:spcAft>
                <a:spcPts val="0"/>
              </a:spcAft>
              <a:buFont typeface="Wingdings 3" charset="2"/>
              <a:buNone/>
              <a:defRPr/>
            </a:pPr>
            <a:r>
              <a:rPr lang="en-US" sz="2800" dirty="0">
                <a:solidFill>
                  <a:schemeClr val="tx1"/>
                </a:solidFill>
              </a:rPr>
              <a:t>Marilyn R. Gugliucci, </a:t>
            </a:r>
            <a:r>
              <a:rPr lang="en-US" sz="1800" dirty="0">
                <a:solidFill>
                  <a:schemeClr val="tx1"/>
                </a:solidFill>
              </a:rPr>
              <a:t>MA, PhD AGHEF, GSAF, AGSF, NAOMEF</a:t>
            </a:r>
          </a:p>
          <a:p>
            <a:pPr eaLnBrk="1" fontAlgn="auto" hangingPunct="1">
              <a:spcAft>
                <a:spcPts val="0"/>
              </a:spcAft>
              <a:buFont typeface="Wingdings 3" charset="2"/>
              <a:buNone/>
              <a:defRPr/>
            </a:pPr>
            <a:r>
              <a:rPr lang="en-US" cap="none" dirty="0">
                <a:solidFill>
                  <a:schemeClr val="tx1"/>
                </a:solidFill>
              </a:rPr>
              <a:t>Professor, Division of Geriatrics</a:t>
            </a:r>
          </a:p>
          <a:p>
            <a:pPr eaLnBrk="1" fontAlgn="auto" hangingPunct="1">
              <a:spcAft>
                <a:spcPts val="0"/>
              </a:spcAft>
              <a:buFont typeface="Wingdings 3" charset="2"/>
              <a:buNone/>
              <a:defRPr/>
            </a:pPr>
            <a:r>
              <a:rPr lang="en-US" cap="none" dirty="0">
                <a:solidFill>
                  <a:schemeClr val="tx1"/>
                </a:solidFill>
              </a:rPr>
              <a:t>Director, Geriatrics Education &amp; Research</a:t>
            </a:r>
          </a:p>
          <a:p>
            <a:pPr eaLnBrk="1" fontAlgn="auto" hangingPunct="1">
              <a:spcAft>
                <a:spcPts val="0"/>
              </a:spcAft>
              <a:buFont typeface="Wingdings 3" charset="2"/>
              <a:buNone/>
              <a:defRPr/>
            </a:pPr>
            <a:r>
              <a:rPr lang="en-US" cap="none" dirty="0">
                <a:solidFill>
                  <a:schemeClr val="tx1"/>
                </a:solidFill>
              </a:rPr>
              <a:t>University of New England College of Osteopathic Medicine </a:t>
            </a:r>
          </a:p>
          <a:p>
            <a:pPr eaLnBrk="1" fontAlgn="auto" hangingPunct="1">
              <a:spcAft>
                <a:spcPts val="0"/>
              </a:spcAft>
              <a:buFont typeface="Wingdings 3" charset="2"/>
              <a:buNone/>
              <a:defRPr/>
            </a:pPr>
            <a:endParaRPr lang="en-US" cap="none" dirty="0">
              <a:solidFill>
                <a:schemeClr val="tx1"/>
              </a:solidFill>
            </a:endParaRPr>
          </a:p>
          <a:p>
            <a:pPr eaLnBrk="1" fontAlgn="auto" hangingPunct="1">
              <a:spcAft>
                <a:spcPts val="0"/>
              </a:spcAft>
              <a:buFont typeface="Wingdings 3" charset="2"/>
              <a:buNone/>
              <a:defRPr/>
            </a:pPr>
            <a:r>
              <a:rPr lang="en-US" sz="2800" dirty="0">
                <a:solidFill>
                  <a:schemeClr val="tx1"/>
                </a:solidFill>
              </a:rPr>
              <a:t>Rebecca Spear, DO, FACP</a:t>
            </a:r>
          </a:p>
          <a:p>
            <a:pPr eaLnBrk="1" fontAlgn="auto" hangingPunct="1">
              <a:spcAft>
                <a:spcPts val="0"/>
              </a:spcAft>
              <a:buFont typeface="Wingdings 3" charset="2"/>
              <a:buNone/>
              <a:defRPr/>
            </a:pPr>
            <a:r>
              <a:rPr lang="en-US" cap="none" dirty="0">
                <a:solidFill>
                  <a:schemeClr val="tx1"/>
                </a:solidFill>
              </a:rPr>
              <a:t>Fellowship Program Director, Maine-Dartmouth</a:t>
            </a:r>
          </a:p>
          <a:p>
            <a:pPr eaLnBrk="1" fontAlgn="auto" hangingPunct="1">
              <a:spcAft>
                <a:spcPts val="0"/>
              </a:spcAft>
              <a:buFont typeface="Wingdings 3" charset="2"/>
              <a:buNone/>
              <a:defRPr/>
            </a:pPr>
            <a:r>
              <a:rPr lang="en-US" cap="none" dirty="0">
                <a:solidFill>
                  <a:schemeClr val="tx1"/>
                </a:solidFill>
              </a:rPr>
              <a:t>Clinical Assistant Professor, Internal Medicine, UNECOM </a:t>
            </a:r>
          </a:p>
          <a:p>
            <a:pPr eaLnBrk="1" fontAlgn="auto" hangingPunct="1">
              <a:spcAft>
                <a:spcPts val="0"/>
              </a:spcAft>
              <a:buFont typeface="Wingdings 3" charset="2"/>
              <a:buNone/>
              <a:defRPr/>
            </a:pPr>
            <a:endParaRPr lang="en-US" sz="1600" i="1" dirty="0">
              <a:solidFill>
                <a:schemeClr val="tx1"/>
              </a:solidFill>
              <a:latin typeface="Times New Roman" pitchFamily="18" charset="0"/>
              <a:cs typeface="Times New Roman" pitchFamily="18" charset="0"/>
            </a:endParaRPr>
          </a:p>
        </p:txBody>
      </p:sp>
      <p:pic>
        <p:nvPicPr>
          <p:cNvPr id="8" name="Picture 11">
            <a:extLst>
              <a:ext uri="{FF2B5EF4-FFF2-40B4-BE49-F238E27FC236}">
                <a16:creationId xmlns:a16="http://schemas.microsoft.com/office/drawing/2014/main" id="{49F4891B-DD0B-4E35-A55A-F963B9A3D56D}"/>
              </a:ext>
            </a:extLst>
          </p:cNvPr>
          <p:cNvPicPr>
            <a:picLocks noChangeAspect="1"/>
          </p:cNvPicPr>
          <p:nvPr/>
        </p:nvPicPr>
        <p:blipFill>
          <a:blip r:embed="rId3" cstate="print"/>
          <a:srcRect/>
          <a:stretch>
            <a:fillRect/>
          </a:stretch>
        </p:blipFill>
        <p:spPr bwMode="auto">
          <a:xfrm>
            <a:off x="6049964" y="146050"/>
            <a:ext cx="1341438" cy="1257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3" name="Picture 5">
            <a:extLst>
              <a:ext uri="{FF2B5EF4-FFF2-40B4-BE49-F238E27FC236}">
                <a16:creationId xmlns:a16="http://schemas.microsoft.com/office/drawing/2014/main" id="{4B8FC978-502E-48C2-919F-4609AF406D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6050"/>
            <a:ext cx="27130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23249178-7213-4DEC-B107-0AB20888B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63246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7">
            <a:extLst>
              <a:ext uri="{FF2B5EF4-FFF2-40B4-BE49-F238E27FC236}">
                <a16:creationId xmlns:a16="http://schemas.microsoft.com/office/drawing/2014/main" id="{27FEC46A-967D-4064-AA4A-5139766552F7}"/>
              </a:ext>
            </a:extLst>
          </p:cNvPr>
          <p:cNvSpPr>
            <a:spLocks noGrp="1"/>
          </p:cNvSpPr>
          <p:nvPr>
            <p:ph type="title"/>
          </p:nvPr>
        </p:nvSpPr>
        <p:spPr>
          <a:xfrm>
            <a:off x="296863" y="265113"/>
            <a:ext cx="6102350" cy="727075"/>
          </a:xfrm>
        </p:spPr>
        <p:txBody>
          <a:bodyPr/>
          <a:lstStyle/>
          <a:p>
            <a:pPr eaLnBrk="1" hangingPunct="1"/>
            <a:r>
              <a:rPr lang="en-US" altLang="en-US"/>
              <a:t>Reframing Aging</a:t>
            </a:r>
          </a:p>
        </p:txBody>
      </p:sp>
      <p:sp>
        <p:nvSpPr>
          <p:cNvPr id="22533" name="Text Box 2">
            <a:extLst>
              <a:ext uri="{FF2B5EF4-FFF2-40B4-BE49-F238E27FC236}">
                <a16:creationId xmlns:a16="http://schemas.microsoft.com/office/drawing/2014/main" id="{A686DA29-70F2-4DF4-BEC0-67B78A116580}"/>
              </a:ext>
            </a:extLst>
          </p:cNvPr>
          <p:cNvSpPr txBox="1">
            <a:spLocks noChangeArrowheads="1"/>
          </p:cNvSpPr>
          <p:nvPr/>
        </p:nvSpPr>
        <p:spPr bwMode="auto">
          <a:xfrm>
            <a:off x="0" y="2646363"/>
            <a:ext cx="9144000" cy="1277937"/>
          </a:xfrm>
          <a:prstGeom prst="rect">
            <a:avLst/>
          </a:prstGeom>
          <a:solidFill>
            <a:srgbClr val="FFFFFF"/>
          </a:solidFill>
          <a:ln w="9525">
            <a:solidFill>
              <a:srgbClr val="000000"/>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nSpc>
                <a:spcPct val="107000"/>
              </a:lnSpc>
              <a:spcBef>
                <a:spcPct val="0"/>
              </a:spcBef>
              <a:buClrTx/>
              <a:buSzTx/>
              <a:buFontTx/>
              <a:buNone/>
            </a:pPr>
            <a:r>
              <a:rPr lang="en-US" altLang="en-US" sz="1800" b="1">
                <a:solidFill>
                  <a:schemeClr val="bg1"/>
                </a:solidFill>
                <a:latin typeface="Arial" panose="020B0604020202020204" pitchFamily="34" charset="0"/>
                <a:ea typeface="Calibri" panose="020F0502020204030204" pitchFamily="34" charset="0"/>
                <a:cs typeface="Arial" panose="020B0604020202020204" pitchFamily="34" charset="0"/>
              </a:rPr>
              <a:t>           Senior              Elder	             Senior                Older	                    Older                                           						                     Citizen	           Person	             Adult	      </a:t>
            </a:r>
          </a:p>
          <a:p>
            <a:pPr>
              <a:lnSpc>
                <a:spcPct val="107000"/>
              </a:lnSpc>
              <a:spcBef>
                <a:spcPct val="0"/>
              </a:spcBef>
              <a:buClrTx/>
              <a:buSzTx/>
              <a:buFontTx/>
              <a:buNone/>
            </a:pPr>
            <a:endParaRPr lang="en-US" altLang="en-US" sz="180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Bef>
                <a:spcPct val="0"/>
              </a:spcBef>
              <a:buClrTx/>
              <a:buSzTx/>
              <a:buFontTx/>
              <a:buNone/>
            </a:pPr>
            <a:r>
              <a:rPr lang="en-US" altLang="en-US" sz="1800" i="1">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altLang="en-US" sz="1800" b="1" i="1">
                <a:solidFill>
                  <a:schemeClr val="bg1"/>
                </a:solidFill>
                <a:latin typeface="Arial" panose="020B0604020202020204" pitchFamily="34" charset="0"/>
                <a:ea typeface="Calibri" panose="020F0502020204030204" pitchFamily="34" charset="0"/>
                <a:cs typeface="Arial" panose="020B0604020202020204" pitchFamily="34" charset="0"/>
              </a:rPr>
              <a:t>69 yrs             69 yrs                  68 yrs                  64 yrs                   54 yrs</a:t>
            </a:r>
          </a:p>
        </p:txBody>
      </p:sp>
      <p:cxnSp>
        <p:nvCxnSpPr>
          <p:cNvPr id="3" name="Straight Arrow Connector 2">
            <a:extLst>
              <a:ext uri="{FF2B5EF4-FFF2-40B4-BE49-F238E27FC236}">
                <a16:creationId xmlns:a16="http://schemas.microsoft.com/office/drawing/2014/main" id="{AE9D5397-70F0-444E-BDB9-2BD16FF07618}"/>
              </a:ext>
            </a:extLst>
          </p:cNvPr>
          <p:cNvCxnSpPr/>
          <p:nvPr/>
        </p:nvCxnSpPr>
        <p:spPr>
          <a:xfrm>
            <a:off x="296863" y="3338513"/>
            <a:ext cx="8694737" cy="50800"/>
          </a:xfrm>
          <a:prstGeom prst="straightConnector1">
            <a:avLst/>
          </a:prstGeom>
          <a:ln w="76200">
            <a:solidFill>
              <a:schemeClr val="tx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E9BF31-3CFD-4BC3-8066-7A559A1E6326}"/>
              </a:ext>
            </a:extLst>
          </p:cNvPr>
          <p:cNvSpPr txBox="1"/>
          <p:nvPr/>
        </p:nvSpPr>
        <p:spPr>
          <a:xfrm>
            <a:off x="0" y="1822450"/>
            <a:ext cx="1611313" cy="831850"/>
          </a:xfrm>
          <a:prstGeom prst="rect">
            <a:avLst/>
          </a:prstGeom>
          <a:solidFill>
            <a:srgbClr val="FFFF00"/>
          </a:solidFill>
          <a:ln>
            <a:solidFill>
              <a:schemeClr val="tx2">
                <a:lumMod val="75000"/>
              </a:schemeClr>
            </a:solidFill>
          </a:ln>
        </p:spPr>
        <p:txBody>
          <a:bodyPr wrap="none">
            <a:spAutoFit/>
          </a:bodyPr>
          <a:lstStyle/>
          <a:p>
            <a:pPr algn="ctr">
              <a:defRP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Least</a:t>
            </a:r>
          </a:p>
          <a:p>
            <a:pPr algn="ctr">
              <a:defRPr/>
            </a:pPr>
            <a:r>
              <a:rPr lang="en-US" sz="2400" b="1" dirty="0">
                <a:solidFill>
                  <a:schemeClr val="bg1"/>
                </a:solidFill>
                <a:latin typeface="Calibri" panose="020F0502020204030204" pitchFamily="34" charset="0"/>
                <a:cs typeface="Times New Roman" panose="02020603050405020304" pitchFamily="18" charset="0"/>
              </a:rPr>
              <a:t>Competent</a:t>
            </a:r>
            <a:endParaRPr lang="en-US" sz="2400" b="1" dirty="0">
              <a:solidFill>
                <a:schemeClr val="bg1"/>
              </a:solidFill>
            </a:endParaRPr>
          </a:p>
        </p:txBody>
      </p:sp>
      <p:sp>
        <p:nvSpPr>
          <p:cNvPr id="10" name="TextBox 9">
            <a:extLst>
              <a:ext uri="{FF2B5EF4-FFF2-40B4-BE49-F238E27FC236}">
                <a16:creationId xmlns:a16="http://schemas.microsoft.com/office/drawing/2014/main" id="{945852DC-EC95-49F0-9719-47935445B3C5}"/>
              </a:ext>
            </a:extLst>
          </p:cNvPr>
          <p:cNvSpPr txBox="1"/>
          <p:nvPr/>
        </p:nvSpPr>
        <p:spPr>
          <a:xfrm>
            <a:off x="7532688" y="1816100"/>
            <a:ext cx="1611312" cy="830263"/>
          </a:xfrm>
          <a:prstGeom prst="rect">
            <a:avLst/>
          </a:prstGeom>
          <a:solidFill>
            <a:srgbClr val="92D050"/>
          </a:solidFill>
          <a:ln>
            <a:solidFill>
              <a:schemeClr val="tx2">
                <a:lumMod val="75000"/>
              </a:schemeClr>
            </a:solidFill>
          </a:ln>
        </p:spPr>
        <p:txBody>
          <a:bodyPr wrap="none">
            <a:spAutoFit/>
          </a:bodyPr>
          <a:lstStyle/>
          <a:p>
            <a:pPr algn="ctr">
              <a:defRP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Most</a:t>
            </a:r>
          </a:p>
          <a:p>
            <a:pPr algn="ctr">
              <a:defRPr/>
            </a:pPr>
            <a:r>
              <a:rPr lang="en-US" sz="2400" b="1" dirty="0">
                <a:solidFill>
                  <a:schemeClr val="bg1"/>
                </a:solidFill>
                <a:latin typeface="Calibri" panose="020F0502020204030204" pitchFamily="34" charset="0"/>
                <a:cs typeface="Times New Roman" panose="02020603050405020304" pitchFamily="18" charset="0"/>
              </a:rPr>
              <a:t>Competent</a:t>
            </a:r>
            <a:endParaRPr lang="en-US" sz="2400" b="1" dirty="0">
              <a:solidFill>
                <a:schemeClr val="bg1"/>
              </a:solidFill>
            </a:endParaRPr>
          </a:p>
        </p:txBody>
      </p:sp>
      <p:sp>
        <p:nvSpPr>
          <p:cNvPr id="11" name="Flowchart: Connector 10">
            <a:extLst>
              <a:ext uri="{FF2B5EF4-FFF2-40B4-BE49-F238E27FC236}">
                <a16:creationId xmlns:a16="http://schemas.microsoft.com/office/drawing/2014/main" id="{685793CE-1A82-4854-9A5E-BDDB024087E4}"/>
              </a:ext>
            </a:extLst>
          </p:cNvPr>
          <p:cNvSpPr/>
          <p:nvPr/>
        </p:nvSpPr>
        <p:spPr>
          <a:xfrm>
            <a:off x="1133475" y="3246438"/>
            <a:ext cx="85725" cy="141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Connector 11">
            <a:extLst>
              <a:ext uri="{FF2B5EF4-FFF2-40B4-BE49-F238E27FC236}">
                <a16:creationId xmlns:a16="http://schemas.microsoft.com/office/drawing/2014/main" id="{9A075E83-AE3A-4274-93D5-9CFC10F8B241}"/>
              </a:ext>
            </a:extLst>
          </p:cNvPr>
          <p:cNvSpPr/>
          <p:nvPr/>
        </p:nvSpPr>
        <p:spPr>
          <a:xfrm>
            <a:off x="8077200" y="3286125"/>
            <a:ext cx="85725" cy="1397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Connector 12">
            <a:extLst>
              <a:ext uri="{FF2B5EF4-FFF2-40B4-BE49-F238E27FC236}">
                <a16:creationId xmlns:a16="http://schemas.microsoft.com/office/drawing/2014/main" id="{2730B585-C0AC-416D-8400-84A5572A1669}"/>
              </a:ext>
            </a:extLst>
          </p:cNvPr>
          <p:cNvSpPr/>
          <p:nvPr/>
        </p:nvSpPr>
        <p:spPr>
          <a:xfrm>
            <a:off x="6172200" y="3286125"/>
            <a:ext cx="85725" cy="1397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Connector 13">
            <a:extLst>
              <a:ext uri="{FF2B5EF4-FFF2-40B4-BE49-F238E27FC236}">
                <a16:creationId xmlns:a16="http://schemas.microsoft.com/office/drawing/2014/main" id="{6E9B1176-3BC2-4FF1-AF7B-AEFB8E68E4E6}"/>
              </a:ext>
            </a:extLst>
          </p:cNvPr>
          <p:cNvSpPr/>
          <p:nvPr/>
        </p:nvSpPr>
        <p:spPr>
          <a:xfrm>
            <a:off x="4529138" y="3265488"/>
            <a:ext cx="85725" cy="141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Connector 14">
            <a:extLst>
              <a:ext uri="{FF2B5EF4-FFF2-40B4-BE49-F238E27FC236}">
                <a16:creationId xmlns:a16="http://schemas.microsoft.com/office/drawing/2014/main" id="{44080FFE-289D-46DB-96FB-40DD11100E15}"/>
              </a:ext>
            </a:extLst>
          </p:cNvPr>
          <p:cNvSpPr/>
          <p:nvPr/>
        </p:nvSpPr>
        <p:spPr>
          <a:xfrm>
            <a:off x="2690813" y="3246438"/>
            <a:ext cx="85725" cy="142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6" name="TextBox 15">
            <a:extLst>
              <a:ext uri="{FF2B5EF4-FFF2-40B4-BE49-F238E27FC236}">
                <a16:creationId xmlns:a16="http://schemas.microsoft.com/office/drawing/2014/main" id="{B7735D87-9130-423A-BA19-6AFE0202CA79}"/>
              </a:ext>
            </a:extLst>
          </p:cNvPr>
          <p:cNvSpPr txBox="1">
            <a:spLocks noChangeArrowheads="1"/>
          </p:cNvSpPr>
          <p:nvPr/>
        </p:nvSpPr>
        <p:spPr bwMode="auto">
          <a:xfrm>
            <a:off x="5387975" y="930275"/>
            <a:ext cx="29106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1500" b="1" i="1" dirty="0">
                <a:latin typeface="Times New Roman" panose="02020603050405020304" pitchFamily="18" charset="0"/>
                <a:cs typeface="Times New Roman" panose="02020603050405020304" pitchFamily="18" charset="0"/>
              </a:rPr>
              <a:t>Frameworks Institute, 2019</a:t>
            </a:r>
          </a:p>
          <a:p>
            <a:pPr>
              <a:spcBef>
                <a:spcPct val="0"/>
              </a:spcBef>
              <a:buClrTx/>
              <a:buSzTx/>
              <a:buFontTx/>
              <a:buNone/>
            </a:pPr>
            <a:r>
              <a:rPr lang="en-US" altLang="en-US" sz="1500" b="1" i="1" dirty="0">
                <a:latin typeface="Times New Roman" panose="02020603050405020304" pitchFamily="18" charset="0"/>
                <a:cs typeface="Times New Roman" panose="02020603050405020304" pitchFamily="18" charset="0"/>
              </a:rPr>
              <a:t>National Center to Reframe Aging</a:t>
            </a:r>
          </a:p>
        </p:txBody>
      </p:sp>
      <p:sp>
        <p:nvSpPr>
          <p:cNvPr id="17" name="Oval 1">
            <a:extLst>
              <a:ext uri="{FF2B5EF4-FFF2-40B4-BE49-F238E27FC236}">
                <a16:creationId xmlns:a16="http://schemas.microsoft.com/office/drawing/2014/main" id="{84F46A61-0525-4A88-B8E5-1E941FCEA889}"/>
              </a:ext>
            </a:extLst>
          </p:cNvPr>
          <p:cNvSpPr>
            <a:spLocks noChangeArrowheads="1"/>
          </p:cNvSpPr>
          <p:nvPr/>
        </p:nvSpPr>
        <p:spPr bwMode="auto">
          <a:xfrm>
            <a:off x="5457825" y="2506663"/>
            <a:ext cx="1608138" cy="1417637"/>
          </a:xfrm>
          <a:prstGeom prst="ellipse">
            <a:avLst/>
          </a:prstGeom>
          <a:noFill/>
          <a:ln w="76200" algn="ctr">
            <a:solidFill>
              <a:srgbClr val="FF0000"/>
            </a:solidFill>
            <a:round/>
            <a:headEnd/>
            <a:tailEnd/>
          </a:ln>
        </p:spPr>
        <p:txBody>
          <a:bodyPr wrap="none"/>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endParaRPr lang="en-US" altLang="en-US" sz="1350">
              <a:latin typeface="Times New Roman" panose="02020603050405020304" pitchFamily="18" charset="0"/>
            </a:endParaRPr>
          </a:p>
        </p:txBody>
      </p:sp>
      <p:sp>
        <p:nvSpPr>
          <p:cNvPr id="35856" name="TextBox 1">
            <a:extLst>
              <a:ext uri="{FF2B5EF4-FFF2-40B4-BE49-F238E27FC236}">
                <a16:creationId xmlns:a16="http://schemas.microsoft.com/office/drawing/2014/main" id="{09C2D4D8-6C74-48EC-91B3-DEBEABDBEB37}"/>
              </a:ext>
            </a:extLst>
          </p:cNvPr>
          <p:cNvSpPr txBox="1">
            <a:spLocks noChangeArrowheads="1"/>
          </p:cNvSpPr>
          <p:nvPr/>
        </p:nvSpPr>
        <p:spPr bwMode="auto">
          <a:xfrm>
            <a:off x="3455988" y="3905250"/>
            <a:ext cx="2551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800" b="1" i="1">
                <a:latin typeface="Times New Roman" panose="02020603050405020304" pitchFamily="18" charset="0"/>
                <a:cs typeface="Times New Roman" panose="02020603050405020304" pitchFamily="18" charset="0"/>
              </a:rPr>
              <a:t>Age Association</a:t>
            </a:r>
          </a:p>
        </p:txBody>
      </p:sp>
      <p:cxnSp>
        <p:nvCxnSpPr>
          <p:cNvPr id="18" name="Straight Arrow Connector 17">
            <a:extLst>
              <a:ext uri="{FF2B5EF4-FFF2-40B4-BE49-F238E27FC236}">
                <a16:creationId xmlns:a16="http://schemas.microsoft.com/office/drawing/2014/main" id="{FA6BEC04-1962-47D8-A407-DFDCA83C2423}"/>
              </a:ext>
            </a:extLst>
          </p:cNvPr>
          <p:cNvCxnSpPr/>
          <p:nvPr/>
        </p:nvCxnSpPr>
        <p:spPr>
          <a:xfrm flipV="1">
            <a:off x="6007100" y="4149725"/>
            <a:ext cx="2332038" cy="23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6E201E2-8DC5-4B10-9AAE-E110F7AACFD1}"/>
              </a:ext>
            </a:extLst>
          </p:cNvPr>
          <p:cNvCxnSpPr>
            <a:stCxn id="35856" idx="1"/>
          </p:cNvCxnSpPr>
          <p:nvPr/>
        </p:nvCxnSpPr>
        <p:spPr>
          <a:xfrm flipH="1" flipV="1">
            <a:off x="1219200" y="4149725"/>
            <a:ext cx="2236788" cy="174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521" name="Picture 4">
            <a:extLst>
              <a:ext uri="{FF2B5EF4-FFF2-40B4-BE49-F238E27FC236}">
                <a16:creationId xmlns:a16="http://schemas.microsoft.com/office/drawing/2014/main" id="{89F20127-AB54-4FB7-970D-341E7C3A3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4489450"/>
            <a:ext cx="2332037"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7">
            <a:extLst>
              <a:ext uri="{FF2B5EF4-FFF2-40B4-BE49-F238E27FC236}">
                <a16:creationId xmlns:a16="http://schemas.microsoft.com/office/drawing/2014/main" id="{273528E1-3BD2-43B2-8D43-D2AE25596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4522788"/>
            <a:ext cx="2332038"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a:extLst>
              <a:ext uri="{FF2B5EF4-FFF2-40B4-BE49-F238E27FC236}">
                <a16:creationId xmlns:a16="http://schemas.microsoft.com/office/drawing/2014/main" id="{67C93CA0-8B43-4729-826C-E1F7D7925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4489450"/>
            <a:ext cx="24193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1">
            <a:extLst>
              <a:ext uri="{FF2B5EF4-FFF2-40B4-BE49-F238E27FC236}">
                <a16:creationId xmlns:a16="http://schemas.microsoft.com/office/drawing/2014/main" id="{9FAC5B50-C562-4A4F-BD81-9913F35D8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213" y="4497388"/>
            <a:ext cx="233203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56"/>
                                        </p:tgtEl>
                                        <p:attrNameLst>
                                          <p:attrName>style.visibility</p:attrName>
                                        </p:attrNameLst>
                                      </p:cBhvr>
                                      <p:to>
                                        <p:strVal val="visible"/>
                                      </p:to>
                                    </p:set>
                                    <p:animEffect transition="in" filter="barn(inVertical)">
                                      <p:cBhvr>
                                        <p:cTn id="17" dur="500"/>
                                        <p:tgtEl>
                                          <p:spTgt spid="358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2533">
                                            <p:txEl>
                                              <p:pRg st="2" end="2"/>
                                            </p:txEl>
                                          </p:spTgt>
                                        </p:tgtEl>
                                        <p:attrNameLst>
                                          <p:attrName>style.visibility</p:attrName>
                                        </p:attrNameLst>
                                      </p:cBhvr>
                                      <p:to>
                                        <p:strVal val="visible"/>
                                      </p:to>
                                    </p:set>
                                    <p:animEffect transition="in" filter="fade">
                                      <p:cBhvr>
                                        <p:cTn id="22" dur="1000"/>
                                        <p:tgtEl>
                                          <p:spTgt spid="22533">
                                            <p:txEl>
                                              <p:pRg st="2" end="2"/>
                                            </p:txEl>
                                          </p:spTgt>
                                        </p:tgtEl>
                                      </p:cBhvr>
                                    </p:animEffect>
                                    <p:anim calcmode="lin" valueType="num">
                                      <p:cBhvr>
                                        <p:cTn id="23" dur="10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25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7" grpId="0" animBg="1"/>
      <p:bldP spid="358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B772A325-978C-40EB-9BFB-118244E17817}"/>
              </a:ext>
            </a:extLst>
          </p:cNvPr>
          <p:cNvSpPr>
            <a:spLocks noGrp="1"/>
          </p:cNvSpPr>
          <p:nvPr>
            <p:ph type="title"/>
          </p:nvPr>
        </p:nvSpPr>
        <p:spPr>
          <a:xfrm>
            <a:off x="307975" y="74613"/>
            <a:ext cx="7464425" cy="1400175"/>
          </a:xfrm>
        </p:spPr>
        <p:txBody>
          <a:bodyPr/>
          <a:lstStyle/>
          <a:p>
            <a:r>
              <a:rPr lang="en-US" altLang="en-US" sz="3600"/>
              <a:t>AGE Friendly Health Systems</a:t>
            </a:r>
            <a:br>
              <a:rPr lang="en-US" altLang="en-US"/>
            </a:br>
            <a:r>
              <a:rPr lang="en-US" altLang="en-US" sz="3200"/>
              <a:t>4 Ms</a:t>
            </a:r>
          </a:p>
        </p:txBody>
      </p:sp>
      <p:sp>
        <p:nvSpPr>
          <p:cNvPr id="2" name="Footer Placeholder 1">
            <a:extLst>
              <a:ext uri="{FF2B5EF4-FFF2-40B4-BE49-F238E27FC236}">
                <a16:creationId xmlns:a16="http://schemas.microsoft.com/office/drawing/2014/main" id="{21C3F45E-19E0-4FD1-9172-9ADB3EDF9D4F}"/>
              </a:ext>
            </a:extLst>
          </p:cNvPr>
          <p:cNvSpPr>
            <a:spLocks noGrp="1"/>
          </p:cNvSpPr>
          <p:nvPr>
            <p:ph type="ftr" sz="quarter" idx="11"/>
          </p:nvPr>
        </p:nvSpPr>
        <p:spPr/>
        <p:txBody>
          <a:bodyPr/>
          <a:lstStyle/>
          <a:p>
            <a:pPr>
              <a:defRPr/>
            </a:pPr>
            <a:endParaRPr lang="en-US"/>
          </a:p>
        </p:txBody>
      </p:sp>
      <p:pic>
        <p:nvPicPr>
          <p:cNvPr id="22532" name="Picture 2" descr="Age-Friendly_4Ms_Framework_2021_Descriptions.jpg">
            <a:extLst>
              <a:ext uri="{FF2B5EF4-FFF2-40B4-BE49-F238E27FC236}">
                <a16:creationId xmlns:a16="http://schemas.microsoft.com/office/drawing/2014/main" id="{479E4CD8-23E0-423F-82DE-10FEE84A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5" t="4160" r="2141" b="9526"/>
          <a:stretch>
            <a:fillRect/>
          </a:stretch>
        </p:blipFill>
        <p:spPr bwMode="auto">
          <a:xfrm>
            <a:off x="304800" y="1143000"/>
            <a:ext cx="87503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494C6C7-BE3E-4C05-A177-44858C834FBE}"/>
              </a:ext>
            </a:extLst>
          </p:cNvPr>
          <p:cNvSpPr>
            <a:spLocks noGrp="1"/>
          </p:cNvSpPr>
          <p:nvPr>
            <p:ph type="title"/>
          </p:nvPr>
        </p:nvSpPr>
        <p:spPr/>
        <p:txBody>
          <a:bodyPr/>
          <a:lstStyle/>
          <a:p>
            <a:r>
              <a:rPr lang="en-US" altLang="en-US"/>
              <a:t>Avoiding Elderspeak</a:t>
            </a:r>
          </a:p>
        </p:txBody>
      </p:sp>
      <p:sp>
        <p:nvSpPr>
          <p:cNvPr id="23555" name="Content Placeholder 2">
            <a:extLst>
              <a:ext uri="{FF2B5EF4-FFF2-40B4-BE49-F238E27FC236}">
                <a16:creationId xmlns:a16="http://schemas.microsoft.com/office/drawing/2014/main" id="{28511AA6-D133-42F3-8EE5-5AADA761E1F1}"/>
              </a:ext>
            </a:extLst>
          </p:cNvPr>
          <p:cNvSpPr>
            <a:spLocks noGrp="1"/>
          </p:cNvSpPr>
          <p:nvPr>
            <p:ph idx="1"/>
          </p:nvPr>
        </p:nvSpPr>
        <p:spPr>
          <a:xfrm>
            <a:off x="76200" y="1676400"/>
            <a:ext cx="8991600" cy="5029200"/>
          </a:xfrm>
        </p:spPr>
        <p:txBody>
          <a:bodyPr/>
          <a:lstStyle/>
          <a:p>
            <a:r>
              <a:rPr lang="en-US" altLang="en-US" sz="2800" u="sng"/>
              <a:t>Voice</a:t>
            </a:r>
            <a:r>
              <a:rPr lang="en-US" altLang="en-US" sz="2800"/>
              <a:t>: loud and slow </a:t>
            </a:r>
          </a:p>
          <a:p>
            <a:r>
              <a:rPr lang="en-US" altLang="en-US" sz="2800" u="sng"/>
              <a:t>Tone</a:t>
            </a:r>
            <a:r>
              <a:rPr lang="en-US" altLang="en-US" sz="2800"/>
              <a:t>: high pitched </a:t>
            </a:r>
          </a:p>
          <a:p>
            <a:r>
              <a:rPr lang="en-US" altLang="en-US" sz="2800" u="sng"/>
              <a:t>Body Language</a:t>
            </a:r>
            <a:r>
              <a:rPr lang="en-US" altLang="en-US" sz="2800"/>
              <a:t>: facing the care partner </a:t>
            </a:r>
          </a:p>
          <a:p>
            <a:endParaRPr lang="en-US" altLang="en-US" sz="2800"/>
          </a:p>
          <a:p>
            <a:r>
              <a:rPr lang="en-US" altLang="en-US" sz="2800"/>
              <a:t>Resistiveness to care:</a:t>
            </a:r>
          </a:p>
          <a:p>
            <a:pPr lvl="1"/>
            <a:r>
              <a:rPr lang="en-US" altLang="en-US" sz="2600"/>
              <a:t>Increased with the use of elderspeak</a:t>
            </a:r>
          </a:p>
        </p:txBody>
      </p:sp>
      <p:sp>
        <p:nvSpPr>
          <p:cNvPr id="23556" name="TextBox 4">
            <a:extLst>
              <a:ext uri="{FF2B5EF4-FFF2-40B4-BE49-F238E27FC236}">
                <a16:creationId xmlns:a16="http://schemas.microsoft.com/office/drawing/2014/main" id="{49BA451F-62EF-4EA5-93F4-F1CF5BD79183}"/>
              </a:ext>
            </a:extLst>
          </p:cNvPr>
          <p:cNvSpPr txBox="1">
            <a:spLocks noChangeArrowheads="1"/>
          </p:cNvSpPr>
          <p:nvPr/>
        </p:nvSpPr>
        <p:spPr bwMode="auto">
          <a:xfrm>
            <a:off x="6169025" y="6035675"/>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a:t>Williams et al. 2008</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0"/>
          <p:cNvSpPr>
            <a:spLocks noGrp="1" noChangeArrowheads="1"/>
          </p:cNvSpPr>
          <p:nvPr>
            <p:ph type="title"/>
          </p:nvPr>
        </p:nvSpPr>
        <p:spPr>
          <a:xfrm>
            <a:off x="228600" y="299051"/>
            <a:ext cx="8229600" cy="1143000"/>
          </a:xfrm>
        </p:spPr>
        <p:txBody>
          <a:bodyPr/>
          <a:lstStyle/>
          <a:p>
            <a:pPr eaLnBrk="1" hangingPunct="1"/>
            <a:r>
              <a:rPr lang="en-US" altLang="en-US" dirty="0">
                <a:latin typeface="Arial" panose="020B0604020202020204" pitchFamily="34" charset="0"/>
              </a:rPr>
              <a:t>Communication Pie Chart</a:t>
            </a:r>
          </a:p>
        </p:txBody>
      </p:sp>
      <p:graphicFrame>
        <p:nvGraphicFramePr>
          <p:cNvPr id="41987" name="Content Placeholder 6"/>
          <p:cNvGraphicFramePr>
            <a:graphicFrameLocks noGrp="1"/>
          </p:cNvGraphicFramePr>
          <p:nvPr>
            <p:ph idx="1"/>
            <p:extLst/>
          </p:nvPr>
        </p:nvGraphicFramePr>
        <p:xfrm>
          <a:off x="990600" y="1025807"/>
          <a:ext cx="7031038" cy="4678363"/>
        </p:xfrm>
        <a:graphic>
          <a:graphicData uri="http://schemas.openxmlformats.org/presentationml/2006/ole">
            <mc:AlternateContent xmlns:mc="http://schemas.openxmlformats.org/markup-compatibility/2006">
              <mc:Choice xmlns:v="urn:schemas-microsoft-com:vml" Requires="v">
                <p:oleObj spid="_x0000_s46083" name="Chart" r:id="rId3" imgW="7035394" imgH="4682134" progId="Excel.Chart.8">
                  <p:embed/>
                </p:oleObj>
              </mc:Choice>
              <mc:Fallback>
                <p:oleObj name="Chart" r:id="rId3" imgW="7035394" imgH="4682134" progId="Excel.Chart.8">
                  <p:embed/>
                  <p:pic>
                    <p:nvPicPr>
                      <p:cNvPr id="41987"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25807"/>
                        <a:ext cx="7031038" cy="4678363"/>
                      </a:xfrm>
                      <a:prstGeom prst="rect">
                        <a:avLst/>
                      </a:prstGeom>
                      <a:solidFill>
                        <a:srgbClr val="002060"/>
                      </a:solidFill>
                      <a:ln>
                        <a:noFill/>
                      </a:ln>
                    </p:spPr>
                  </p:pic>
                </p:oleObj>
              </mc:Fallback>
            </mc:AlternateContent>
          </a:graphicData>
        </a:graphic>
      </p:graphicFrame>
      <p:sp>
        <p:nvSpPr>
          <p:cNvPr id="41988" name="Text Box 2058"/>
          <p:cNvSpPr txBox="1">
            <a:spLocks noChangeArrowheads="1"/>
          </p:cNvSpPr>
          <p:nvPr/>
        </p:nvSpPr>
        <p:spPr bwMode="auto">
          <a:xfrm>
            <a:off x="3153186" y="2655094"/>
            <a:ext cx="13932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dirty="0">
                <a:latin typeface="Calibri" panose="020F0502020204030204" pitchFamily="34" charset="0"/>
                <a:cs typeface="Calibri" panose="020F0502020204030204" pitchFamily="34" charset="0"/>
              </a:rPr>
              <a:t>55%</a:t>
            </a:r>
          </a:p>
          <a:p>
            <a:pPr eaLnBrk="1" hangingPunct="1">
              <a:spcBef>
                <a:spcPct val="0"/>
              </a:spcBef>
              <a:buClrTx/>
              <a:buSzTx/>
              <a:buFontTx/>
              <a:buNone/>
            </a:pPr>
            <a:r>
              <a:rPr lang="en-US" altLang="en-US" sz="2400" b="1" dirty="0">
                <a:latin typeface="Calibri" panose="020F0502020204030204" pitchFamily="34" charset="0"/>
                <a:cs typeface="Calibri" panose="020F0502020204030204" pitchFamily="34" charset="0"/>
              </a:rPr>
              <a:t>Body</a:t>
            </a:r>
          </a:p>
          <a:p>
            <a:pPr eaLnBrk="1" hangingPunct="1">
              <a:spcBef>
                <a:spcPct val="0"/>
              </a:spcBef>
              <a:buClrTx/>
              <a:buSzTx/>
              <a:buFontTx/>
              <a:buNone/>
            </a:pPr>
            <a:r>
              <a:rPr lang="en-US" altLang="en-US" sz="2400" b="1" dirty="0">
                <a:latin typeface="Calibri" panose="020F0502020204030204" pitchFamily="34" charset="0"/>
                <a:cs typeface="Calibri" panose="020F0502020204030204" pitchFamily="34" charset="0"/>
              </a:rPr>
              <a:t>Language</a:t>
            </a:r>
          </a:p>
        </p:txBody>
      </p:sp>
      <p:sp>
        <p:nvSpPr>
          <p:cNvPr id="41989" name="Text Box 2059"/>
          <p:cNvSpPr txBox="1">
            <a:spLocks noChangeArrowheads="1"/>
          </p:cNvSpPr>
          <p:nvPr/>
        </p:nvSpPr>
        <p:spPr bwMode="auto">
          <a:xfrm>
            <a:off x="5024825" y="2678424"/>
            <a:ext cx="8772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dirty="0">
                <a:latin typeface="Calibri" panose="020F0502020204030204" pitchFamily="34" charset="0"/>
                <a:cs typeface="Calibri" panose="020F0502020204030204" pitchFamily="34" charset="0"/>
              </a:rPr>
              <a:t>38%</a:t>
            </a:r>
          </a:p>
          <a:p>
            <a:pPr eaLnBrk="1" hangingPunct="1">
              <a:spcBef>
                <a:spcPct val="0"/>
              </a:spcBef>
              <a:buClrTx/>
              <a:buSzTx/>
              <a:buFontTx/>
              <a:buNone/>
            </a:pPr>
            <a:r>
              <a:rPr lang="en-US" altLang="en-US" sz="2400" b="1" dirty="0">
                <a:latin typeface="Calibri" panose="020F0502020204030204" pitchFamily="34" charset="0"/>
                <a:cs typeface="Calibri" panose="020F0502020204030204" pitchFamily="34" charset="0"/>
              </a:rPr>
              <a:t>Voice</a:t>
            </a:r>
          </a:p>
          <a:p>
            <a:pPr eaLnBrk="1" hangingPunct="1">
              <a:spcBef>
                <a:spcPct val="0"/>
              </a:spcBef>
              <a:buClrTx/>
              <a:buSzTx/>
              <a:buFontTx/>
              <a:buNone/>
            </a:pPr>
            <a:r>
              <a:rPr lang="en-US" altLang="en-US" sz="2400" b="1" dirty="0">
                <a:latin typeface="Calibri" panose="020F0502020204030204" pitchFamily="34" charset="0"/>
                <a:cs typeface="Calibri" panose="020F0502020204030204" pitchFamily="34" charset="0"/>
              </a:rPr>
              <a:t>Tone</a:t>
            </a:r>
          </a:p>
        </p:txBody>
      </p:sp>
      <p:sp>
        <p:nvSpPr>
          <p:cNvPr id="41990" name="TextBox 12"/>
          <p:cNvSpPr txBox="1">
            <a:spLocks noChangeArrowheads="1"/>
          </p:cNvSpPr>
          <p:nvPr/>
        </p:nvSpPr>
        <p:spPr bwMode="auto">
          <a:xfrm>
            <a:off x="6657975" y="6240463"/>
            <a:ext cx="235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a:t>A. Mehrabian, 1987</a:t>
            </a:r>
          </a:p>
        </p:txBody>
      </p:sp>
      <p:sp>
        <p:nvSpPr>
          <p:cNvPr id="41991" name="TextBox 6"/>
          <p:cNvSpPr txBox="1">
            <a:spLocks noChangeArrowheads="1"/>
          </p:cNvSpPr>
          <p:nvPr/>
        </p:nvSpPr>
        <p:spPr bwMode="auto">
          <a:xfrm>
            <a:off x="484188" y="5724525"/>
            <a:ext cx="7223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i="1" dirty="0"/>
              <a:t>“…if words and body language disagree, one tends to believe the body language.”</a:t>
            </a:r>
            <a:endParaRPr lang="en-US" altLang="en-US" sz="2400" dirty="0"/>
          </a:p>
          <a:p>
            <a:pPr eaLnBrk="1" hangingPunct="1">
              <a:spcBef>
                <a:spcPct val="0"/>
              </a:spcBef>
              <a:buClrTx/>
              <a:buSzTx/>
              <a:buFontTx/>
              <a:buNone/>
            </a:pPr>
            <a:endParaRPr lang="en-US" altLang="en-US" sz="1800" dirty="0"/>
          </a:p>
        </p:txBody>
      </p:sp>
    </p:spTree>
    <p:extLst>
      <p:ext uri="{BB962C8B-B14F-4D97-AF65-F5344CB8AC3E}">
        <p14:creationId xmlns:p14="http://schemas.microsoft.com/office/powerpoint/2010/main" val="69566754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60EC046-7D8B-4FEB-9957-059E837CA2E4}"/>
              </a:ext>
            </a:extLst>
          </p:cNvPr>
          <p:cNvSpPr>
            <a:spLocks noGrp="1"/>
          </p:cNvSpPr>
          <p:nvPr>
            <p:ph type="title"/>
          </p:nvPr>
        </p:nvSpPr>
        <p:spPr/>
        <p:txBody>
          <a:bodyPr/>
          <a:lstStyle/>
          <a:p>
            <a:r>
              <a:rPr lang="en-US" altLang="en-US" dirty="0"/>
              <a:t>Intergenerational Experiences</a:t>
            </a:r>
          </a:p>
        </p:txBody>
      </p:sp>
      <p:sp>
        <p:nvSpPr>
          <p:cNvPr id="24579" name="Content Placeholder 2">
            <a:extLst>
              <a:ext uri="{FF2B5EF4-FFF2-40B4-BE49-F238E27FC236}">
                <a16:creationId xmlns:a16="http://schemas.microsoft.com/office/drawing/2014/main" id="{58FFF8BE-F673-42EB-9688-308BCEC575F6}"/>
              </a:ext>
            </a:extLst>
          </p:cNvPr>
          <p:cNvSpPr>
            <a:spLocks noGrp="1"/>
          </p:cNvSpPr>
          <p:nvPr>
            <p:ph idx="1"/>
          </p:nvPr>
        </p:nvSpPr>
        <p:spPr>
          <a:xfrm>
            <a:off x="367959" y="2206861"/>
            <a:ext cx="4202112" cy="4195762"/>
          </a:xfrm>
        </p:spPr>
        <p:txBody>
          <a:bodyPr/>
          <a:lstStyle/>
          <a:p>
            <a:r>
              <a:rPr lang="en-US" altLang="en-US" sz="2800" dirty="0"/>
              <a:t>Geriatrics Education Mentors (GEMs) </a:t>
            </a:r>
          </a:p>
          <a:p>
            <a:r>
              <a:rPr lang="en-US" altLang="en-US" sz="2800" dirty="0"/>
              <a:t>Adult Day </a:t>
            </a:r>
          </a:p>
          <a:p>
            <a:r>
              <a:rPr lang="en-US" altLang="en-US" sz="2800" dirty="0"/>
              <a:t>Intergenerational Housing</a:t>
            </a:r>
          </a:p>
          <a:p>
            <a:endParaRPr lang="en-US" altLang="en-US" dirty="0"/>
          </a:p>
        </p:txBody>
      </p:sp>
      <p:pic>
        <p:nvPicPr>
          <p:cNvPr id="24580" name="Picture 7">
            <a:extLst>
              <a:ext uri="{FF2B5EF4-FFF2-40B4-BE49-F238E27FC236}">
                <a16:creationId xmlns:a16="http://schemas.microsoft.com/office/drawing/2014/main" id="{51C51397-AB06-4BA0-AEBE-5A01EFEA8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74710"/>
            <a:ext cx="4390663" cy="558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0EBCCEF-076E-4032-8272-F69432E9B185}"/>
              </a:ext>
            </a:extLst>
          </p:cNvPr>
          <p:cNvSpPr>
            <a:spLocks noGrp="1"/>
          </p:cNvSpPr>
          <p:nvPr>
            <p:ph type="title"/>
          </p:nvPr>
        </p:nvSpPr>
        <p:spPr/>
        <p:txBody>
          <a:bodyPr/>
          <a:lstStyle/>
          <a:p>
            <a:r>
              <a:rPr lang="en-US" altLang="en-US"/>
              <a:t>Movements and Initiatives </a:t>
            </a:r>
          </a:p>
        </p:txBody>
      </p:sp>
      <p:sp>
        <p:nvSpPr>
          <p:cNvPr id="25603" name="Content Placeholder 2">
            <a:extLst>
              <a:ext uri="{FF2B5EF4-FFF2-40B4-BE49-F238E27FC236}">
                <a16:creationId xmlns:a16="http://schemas.microsoft.com/office/drawing/2014/main" id="{D68134B4-1C4D-45C0-BFAF-DE4AC3092881}"/>
              </a:ext>
            </a:extLst>
          </p:cNvPr>
          <p:cNvSpPr>
            <a:spLocks noGrp="1"/>
          </p:cNvSpPr>
          <p:nvPr>
            <p:ph idx="1"/>
          </p:nvPr>
        </p:nvSpPr>
        <p:spPr>
          <a:xfrm>
            <a:off x="827088" y="1317625"/>
            <a:ext cx="7402512" cy="4930775"/>
          </a:xfrm>
        </p:spPr>
        <p:txBody>
          <a:bodyPr/>
          <a:lstStyle/>
          <a:p>
            <a:pPr algn="ctr"/>
            <a:r>
              <a:rPr lang="en-US" altLang="en-US" sz="2800"/>
              <a:t>Age+ ME- MCOA</a:t>
            </a:r>
          </a:p>
          <a:p>
            <a:endParaRPr lang="en-US" altLang="en-US" sz="2800"/>
          </a:p>
          <a:p>
            <a:r>
              <a:rPr lang="en-US" altLang="en-US" sz="2800"/>
              <a:t>AARP</a:t>
            </a:r>
          </a:p>
          <a:p>
            <a:pPr algn="r"/>
            <a:r>
              <a:rPr lang="en-US" altLang="en-US" sz="2800"/>
              <a:t>World Health Organization  </a:t>
            </a:r>
          </a:p>
          <a:p>
            <a:endParaRPr lang="en-US" altLang="en-US" sz="2800"/>
          </a:p>
          <a:p>
            <a:endParaRPr lang="en-US" altLang="en-US"/>
          </a:p>
        </p:txBody>
      </p:sp>
      <p:pic>
        <p:nvPicPr>
          <p:cNvPr id="25604" name="Google Shape;330;g2407ea741f2_0_16" descr="Maine Council on Aging">
            <a:extLst>
              <a:ext uri="{FF2B5EF4-FFF2-40B4-BE49-F238E27FC236}">
                <a16:creationId xmlns:a16="http://schemas.microsoft.com/office/drawing/2014/main" id="{1BB34FF4-A8B1-4D5A-AC35-BEE1402A6A7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63" y="1317625"/>
            <a:ext cx="1071562" cy="1071563"/>
          </a:xfrm>
          <a:prstGeom prst="rect">
            <a:avLst/>
          </a:prstGeom>
          <a:noFill/>
          <a:ln w="9525">
            <a:solidFill>
              <a:srgbClr val="3E6E68"/>
            </a:solidFill>
            <a:round/>
            <a:headEnd type="none" w="sm" len="sm"/>
            <a:tailEnd type="none" w="sm" len="sm"/>
          </a:ln>
          <a:extLst>
            <a:ext uri="{909E8E84-426E-40DD-AFC4-6F175D3DCCD1}">
              <a14:hiddenFill xmlns:a14="http://schemas.microsoft.com/office/drawing/2010/main">
                <a:solidFill>
                  <a:srgbClr val="FFFFFF"/>
                </a:solidFill>
              </a14:hiddenFill>
            </a:ext>
          </a:extLst>
        </p:spPr>
      </p:pic>
      <p:pic>
        <p:nvPicPr>
          <p:cNvPr id="25605" name="Picture 6">
            <a:extLst>
              <a:ext uri="{FF2B5EF4-FFF2-40B4-BE49-F238E27FC236}">
                <a16:creationId xmlns:a16="http://schemas.microsoft.com/office/drawing/2014/main" id="{9EFDF039-98CC-4B8F-828A-AAE92854F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65525"/>
            <a:ext cx="5811838"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a:extLst>
              <a:ext uri="{FF2B5EF4-FFF2-40B4-BE49-F238E27FC236}">
                <a16:creationId xmlns:a16="http://schemas.microsoft.com/office/drawing/2014/main" id="{757C219C-B1BE-488D-86FD-101AAC04A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71813"/>
            <a:ext cx="17494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35FAF6FC-2CA1-4A18-BF47-7312F3CA3D9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b="1" u="sng">
                <a:latin typeface="Times New Roman" panose="02020603050405020304" pitchFamily="18" charset="0"/>
                <a:cs typeface="Times New Roman" panose="02020603050405020304" pitchFamily="18" charset="0"/>
              </a:rPr>
              <a:t>Weekly World News, London, Nov 28, 2000</a:t>
            </a:r>
            <a:r>
              <a:rPr lang="en-US" altLang="en-US" b="1">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endParaRPr>
          </a:p>
        </p:txBody>
      </p:sp>
      <p:pic>
        <p:nvPicPr>
          <p:cNvPr id="26627" name="Picture 2">
            <a:extLst>
              <a:ext uri="{FF2B5EF4-FFF2-40B4-BE49-F238E27FC236}">
                <a16:creationId xmlns:a16="http://schemas.microsoft.com/office/drawing/2014/main" id="{50751B8D-6F3D-4D42-8EF8-54532231A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525" b="934"/>
          <a:stretch>
            <a:fillRect/>
          </a:stretch>
        </p:blipFill>
        <p:spPr bwMode="auto">
          <a:xfrm>
            <a:off x="1255713" y="565150"/>
            <a:ext cx="7126287"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25D3A31-EA54-424E-AD86-CCBE58F4AFE3}"/>
              </a:ext>
            </a:extLst>
          </p:cNvPr>
          <p:cNvSpPr>
            <a:spLocks noGrp="1"/>
          </p:cNvSpPr>
          <p:nvPr>
            <p:ph type="title"/>
          </p:nvPr>
        </p:nvSpPr>
        <p:spPr>
          <a:xfrm>
            <a:off x="457200" y="228600"/>
            <a:ext cx="7056438" cy="1400175"/>
          </a:xfrm>
        </p:spPr>
        <p:txBody>
          <a:bodyPr/>
          <a:lstStyle/>
          <a:p>
            <a:r>
              <a:rPr lang="en-US" altLang="en-US"/>
              <a:t>References </a:t>
            </a:r>
          </a:p>
        </p:txBody>
      </p:sp>
      <p:sp>
        <p:nvSpPr>
          <p:cNvPr id="27651" name="Content Placeholder 2">
            <a:extLst>
              <a:ext uri="{FF2B5EF4-FFF2-40B4-BE49-F238E27FC236}">
                <a16:creationId xmlns:a16="http://schemas.microsoft.com/office/drawing/2014/main" id="{86CF0DC6-493F-4358-83E0-DB8057614084}"/>
              </a:ext>
            </a:extLst>
          </p:cNvPr>
          <p:cNvSpPr>
            <a:spLocks noGrp="1"/>
          </p:cNvSpPr>
          <p:nvPr>
            <p:ph idx="1"/>
          </p:nvPr>
        </p:nvSpPr>
        <p:spPr>
          <a:xfrm>
            <a:off x="269875" y="928688"/>
            <a:ext cx="8839200" cy="5181600"/>
          </a:xfrm>
        </p:spPr>
        <p:txBody>
          <a:bodyPr/>
          <a:lstStyle/>
          <a:p>
            <a:r>
              <a:rPr lang="en-US" altLang="en-US" sz="1600"/>
              <a:t>Age+ME. Maine Council on Aging. </a:t>
            </a:r>
            <a:r>
              <a:rPr lang="en-US" altLang="en-US" sz="1600">
                <a:hlinkClick r:id="rId2"/>
              </a:rPr>
              <a:t>https://mainecouncilonaging.org/agepositiveme/</a:t>
            </a:r>
            <a:endParaRPr lang="en-US" altLang="en-US" sz="1600"/>
          </a:p>
          <a:p>
            <a:r>
              <a:rPr lang="en-US" altLang="en-US" sz="1600"/>
              <a:t>Age Friendly Health Systems. Institute For Healthcare Improvement. </a:t>
            </a:r>
            <a:r>
              <a:rPr lang="en-US" altLang="en-US" sz="1600">
                <a:hlinkClick r:id="rId3"/>
              </a:rPr>
              <a:t>https://www.ihi.org/networks/initiatives/age-friendly-health-systems</a:t>
            </a:r>
            <a:endParaRPr lang="en-US" altLang="en-US" sz="1600"/>
          </a:p>
          <a:p>
            <a:r>
              <a:rPr lang="en-US" altLang="en-US" sz="1600"/>
              <a:t>Global Report on Ageism. World Health Organization. </a:t>
            </a:r>
            <a:r>
              <a:rPr lang="en-US" altLang="en-US" sz="1600">
                <a:hlinkClick r:id="rId4"/>
              </a:rPr>
              <a:t>https://www.who.int/teams/social-determinants-of-health/demographic-change-and-healthy-ageing/combatting-ageism/global-report-on-ageism</a:t>
            </a:r>
            <a:endParaRPr lang="en-US" altLang="en-US" sz="1600"/>
          </a:p>
          <a:p>
            <a:r>
              <a:rPr lang="en-US" altLang="en-US" sz="1600"/>
              <a:t>Living 100. AARP. </a:t>
            </a:r>
            <a:r>
              <a:rPr lang="en-US" altLang="en-US" sz="1600">
                <a:hlinkClick r:id="rId5"/>
              </a:rPr>
              <a:t>https://www.aarpinternational.org/living-100/outlook</a:t>
            </a:r>
            <a:endParaRPr lang="en-US" altLang="en-US" sz="1600"/>
          </a:p>
          <a:p>
            <a:r>
              <a:rPr lang="en-US" altLang="en-US" sz="1600"/>
              <a:t>Maine launching “matchmaking” program for younger renters and empty nesters. News Center Maine. Feb 21, 2024. </a:t>
            </a:r>
            <a:r>
              <a:rPr lang="en-US" altLang="en-US" sz="1600">
                <a:hlinkClick r:id="rId6"/>
              </a:rPr>
              <a:t>https://www.newscentermaine.com/article/news/local/housing/maine-launching-matchmaking-program-younger-renters-empty-nesters-housing/97-79da2189-0728-4bed-8a5a-092bb195fdb0</a:t>
            </a:r>
            <a:endParaRPr lang="en-US" altLang="en-US" sz="1600"/>
          </a:p>
          <a:p>
            <a:r>
              <a:rPr lang="en-US" altLang="en-US" sz="1600"/>
              <a:t>Nine Oldsters booted out of nursing home- for trying to have an orgy!. World Weekly news, London. Nov 28, 2000. </a:t>
            </a:r>
          </a:p>
          <a:p>
            <a:r>
              <a:rPr lang="en-US" altLang="en-US" sz="1600">
                <a:cs typeface="Calibri" panose="020F0502020204030204" pitchFamily="34" charset="0"/>
                <a:sym typeface="Calibri" panose="020F0502020204030204" pitchFamily="34" charset="0"/>
              </a:rPr>
              <a:t>Experiences with Everyday Ageism. University of Michigan National Poll on Healthy Aging. 2019</a:t>
            </a:r>
            <a:endParaRPr lang="en-US" altLang="en-US" sz="1600"/>
          </a:p>
          <a:p>
            <a:r>
              <a:rPr lang="en-US" altLang="en-US" sz="1600"/>
              <a:t>Williams KN, Herman R, Gajewski B, Wilson K. Elderspeak communication: impact on dementia care. Am J Alzheimers Dis Other Demen. 2009 Feb-Mar;24(1):11-20. doi: 10.1177/1533317508318472. Epub 2008 Jun 30. PMID: 18591210; PMCID: PMC2823803.</a:t>
            </a:r>
          </a:p>
          <a:p>
            <a:endParaRPr lang="en-US" altLang="en-US" sz="1600"/>
          </a:p>
          <a:p>
            <a:endParaRPr lang="en-US" altLang="en-US" sz="1600"/>
          </a:p>
          <a:p>
            <a:endParaRPr lang="en-US" altLang="en-US" sz="1600"/>
          </a:p>
          <a:p>
            <a:endParaRPr lang="en-US"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75B0C1A-D7BA-45FE-BED8-C677DA4B6BA8}"/>
              </a:ext>
            </a:extLst>
          </p:cNvPr>
          <p:cNvSpPr>
            <a:spLocks noGrp="1"/>
          </p:cNvSpPr>
          <p:nvPr>
            <p:ph type="title"/>
          </p:nvPr>
        </p:nvSpPr>
        <p:spPr/>
        <p:txBody>
          <a:bodyPr/>
          <a:lstStyle/>
          <a:p>
            <a:r>
              <a:rPr lang="en-US" altLang="en-US"/>
              <a:t>Objectives</a:t>
            </a:r>
          </a:p>
        </p:txBody>
      </p:sp>
      <p:sp>
        <p:nvSpPr>
          <p:cNvPr id="3" name="Content Placeholder 2">
            <a:extLst>
              <a:ext uri="{FF2B5EF4-FFF2-40B4-BE49-F238E27FC236}">
                <a16:creationId xmlns:a16="http://schemas.microsoft.com/office/drawing/2014/main" id="{1EB9E5E9-E19A-4AF3-B851-FA8244803727}"/>
              </a:ext>
            </a:extLst>
          </p:cNvPr>
          <p:cNvSpPr>
            <a:spLocks noGrp="1"/>
          </p:cNvSpPr>
          <p:nvPr>
            <p:ph idx="1"/>
          </p:nvPr>
        </p:nvSpPr>
        <p:spPr/>
        <p:txBody>
          <a:bodyPr/>
          <a:lstStyle/>
          <a:p>
            <a:pPr marL="0" indent="0">
              <a:buFont typeface="Wingdings 3" panose="05040102010807070707" pitchFamily="18" charset="2"/>
              <a:buNone/>
              <a:defRPr/>
            </a:pPr>
            <a:endParaRPr lang="en-US" dirty="0"/>
          </a:p>
          <a:p>
            <a:pPr>
              <a:buFont typeface="Wingdings" panose="05000000000000000000" pitchFamily="2" charset="2"/>
              <a:buChar char="Ø"/>
              <a:defRPr/>
            </a:pPr>
            <a:r>
              <a:rPr lang="en-US" sz="2800" dirty="0"/>
              <a:t>Define ageism and ageism in healthcare</a:t>
            </a:r>
          </a:p>
          <a:p>
            <a:pPr>
              <a:buFont typeface="Wingdings" panose="05000000000000000000" pitchFamily="2" charset="2"/>
              <a:buChar char="Ø"/>
              <a:defRPr/>
            </a:pPr>
            <a:r>
              <a:rPr lang="en-US" sz="2800" dirty="0"/>
              <a:t>Raise consciousness of how ageism occurs in healthcare</a:t>
            </a:r>
          </a:p>
          <a:p>
            <a:pPr>
              <a:buFont typeface="Wingdings" panose="05000000000000000000" pitchFamily="2" charset="2"/>
              <a:buChar char="Ø"/>
              <a:defRPr/>
            </a:pPr>
            <a:r>
              <a:rPr lang="en-US" sz="2800" dirty="0"/>
              <a:t>Address ageism in healthcare and how to impact lasting change </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9118485-92D1-4C1C-95B7-2D7B557CFA84}"/>
              </a:ext>
            </a:extLst>
          </p:cNvPr>
          <p:cNvSpPr>
            <a:spLocks noGrp="1"/>
          </p:cNvSpPr>
          <p:nvPr>
            <p:ph type="title"/>
          </p:nvPr>
        </p:nvSpPr>
        <p:spPr>
          <a:xfrm>
            <a:off x="1676400" y="5762625"/>
            <a:ext cx="6554788" cy="1524000"/>
          </a:xfrm>
        </p:spPr>
        <p:txBody>
          <a:bodyPr/>
          <a:lstStyle/>
          <a:p>
            <a:pPr eaLnBrk="1" hangingPunct="1"/>
            <a:r>
              <a:rPr lang="en-US" altLang="en-US"/>
              <a:t>Combat AGEISM ~ </a:t>
            </a:r>
            <a:r>
              <a:rPr lang="en-US" altLang="en-US" sz="3600"/>
              <a:t>WHO</a:t>
            </a:r>
            <a:r>
              <a:rPr lang="en-US" altLang="en-US"/>
              <a:t> </a:t>
            </a:r>
          </a:p>
        </p:txBody>
      </p:sp>
      <p:sp>
        <p:nvSpPr>
          <p:cNvPr id="11267" name="Content Placeholder 2">
            <a:extLst>
              <a:ext uri="{FF2B5EF4-FFF2-40B4-BE49-F238E27FC236}">
                <a16:creationId xmlns:a16="http://schemas.microsoft.com/office/drawing/2014/main" id="{AE04D5E6-3C24-4F81-8CE0-8B9D021F6D53}"/>
              </a:ext>
            </a:extLst>
          </p:cNvPr>
          <p:cNvSpPr>
            <a:spLocks noGrp="1"/>
          </p:cNvSpPr>
          <p:nvPr>
            <p:ph idx="1"/>
          </p:nvPr>
        </p:nvSpPr>
        <p:spPr>
          <a:xfrm>
            <a:off x="914400" y="152400"/>
            <a:ext cx="6554788" cy="1295400"/>
          </a:xfrm>
        </p:spPr>
        <p:txBody>
          <a:bodyPr/>
          <a:lstStyle/>
          <a:p>
            <a:pPr eaLnBrk="1" hangingPunct="1"/>
            <a:r>
              <a:rPr lang="en-US" altLang="en-US">
                <a:hlinkClick r:id="rId3"/>
              </a:rPr>
              <a:t>Global Campaign to Combat Ageism - #AWorld4AllAges – YouTube</a:t>
            </a:r>
            <a:endParaRPr lang="en-US" altLang="en-US"/>
          </a:p>
          <a:p>
            <a:pPr eaLnBrk="1" hangingPunct="1"/>
            <a:endParaRPr lang="en-US" altLang="en-US"/>
          </a:p>
        </p:txBody>
      </p:sp>
      <p:pic>
        <p:nvPicPr>
          <p:cNvPr id="4" name="7tThSqTWsCs">
            <a:extLst>
              <a:ext uri="{FF2B5EF4-FFF2-40B4-BE49-F238E27FC236}">
                <a16:creationId xmlns:a16="http://schemas.microsoft.com/office/drawing/2014/main" id="{AD8DA431-0F3C-47A9-A97B-A0DA8FB27114}"/>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79400" y="1219200"/>
            <a:ext cx="858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948F6BF-7C1E-474D-B07E-AB70016CB731}"/>
              </a:ext>
            </a:extLst>
          </p:cNvPr>
          <p:cNvSpPr>
            <a:spLocks noGrp="1"/>
          </p:cNvSpPr>
          <p:nvPr>
            <p:ph type="ctrTitle"/>
          </p:nvPr>
        </p:nvSpPr>
        <p:spPr>
          <a:xfrm>
            <a:off x="400050" y="366713"/>
            <a:ext cx="7772400" cy="1143000"/>
          </a:xfrm>
        </p:spPr>
        <p:txBody>
          <a:bodyPr/>
          <a:lstStyle/>
          <a:p>
            <a:pPr eaLnBrk="1" hangingPunct="1"/>
            <a:r>
              <a:rPr lang="en-US" altLang="en-US"/>
              <a:t>Definitions…</a:t>
            </a:r>
          </a:p>
        </p:txBody>
      </p:sp>
      <p:pic>
        <p:nvPicPr>
          <p:cNvPr id="12291" name="Picture 6">
            <a:extLst>
              <a:ext uri="{FF2B5EF4-FFF2-40B4-BE49-F238E27FC236}">
                <a16:creationId xmlns:a16="http://schemas.microsoft.com/office/drawing/2014/main" id="{BA6E2D55-ADCC-4A1B-8DA6-1713A3289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905000"/>
            <a:ext cx="6905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31A61E0-B211-4E29-961F-68426B0133A0}"/>
              </a:ext>
            </a:extLst>
          </p:cNvPr>
          <p:cNvSpPr>
            <a:spLocks noGrp="1"/>
          </p:cNvSpPr>
          <p:nvPr>
            <p:ph type="title"/>
          </p:nvPr>
        </p:nvSpPr>
        <p:spPr/>
        <p:txBody>
          <a:bodyPr/>
          <a:lstStyle/>
          <a:p>
            <a:pPr eaLnBrk="1" hangingPunct="1"/>
            <a:r>
              <a:rPr lang="en-US" altLang="en-US"/>
              <a:t>AGEISM Defined ~ WHO</a:t>
            </a:r>
          </a:p>
        </p:txBody>
      </p:sp>
      <p:sp>
        <p:nvSpPr>
          <p:cNvPr id="14339" name="Content Placeholder 2">
            <a:extLst>
              <a:ext uri="{FF2B5EF4-FFF2-40B4-BE49-F238E27FC236}">
                <a16:creationId xmlns:a16="http://schemas.microsoft.com/office/drawing/2014/main" id="{AEB33393-DD0F-4B67-A690-87FC897C664A}"/>
              </a:ext>
            </a:extLst>
          </p:cNvPr>
          <p:cNvSpPr>
            <a:spLocks noGrp="1"/>
          </p:cNvSpPr>
          <p:nvPr>
            <p:ph idx="1"/>
          </p:nvPr>
        </p:nvSpPr>
        <p:spPr>
          <a:xfrm>
            <a:off x="827088" y="1600200"/>
            <a:ext cx="7859712" cy="4648200"/>
          </a:xfrm>
        </p:spPr>
        <p:txBody>
          <a:bodyPr rtlCol="0">
            <a:normAutofit lnSpcReduction="10000"/>
          </a:bodyPr>
          <a:lstStyle/>
          <a:p>
            <a:pPr eaLnBrk="1" fontAlgn="auto" hangingPunct="1">
              <a:spcAft>
                <a:spcPts val="0"/>
              </a:spcAft>
              <a:buFont typeface="Wingdings 3" charset="2"/>
              <a:buChar char=""/>
              <a:defRPr/>
            </a:pPr>
            <a:r>
              <a:rPr lang="en-US" sz="2800" dirty="0"/>
              <a:t>The stereotypes </a:t>
            </a:r>
            <a:r>
              <a:rPr lang="en-US" dirty="0">
                <a:solidFill>
                  <a:srgbClr val="FFFF00"/>
                </a:solidFill>
              </a:rPr>
              <a:t>(how we think), </a:t>
            </a:r>
            <a:r>
              <a:rPr lang="en-US" sz="2800" dirty="0"/>
              <a:t>prejudice </a:t>
            </a:r>
            <a:r>
              <a:rPr lang="en-US" dirty="0">
                <a:solidFill>
                  <a:srgbClr val="FFFF00"/>
                </a:solidFill>
              </a:rPr>
              <a:t>(how we feel) </a:t>
            </a:r>
            <a:r>
              <a:rPr lang="en-US" sz="2800" dirty="0"/>
              <a:t>and discrimination </a:t>
            </a:r>
            <a:r>
              <a:rPr lang="en-US" dirty="0">
                <a:solidFill>
                  <a:srgbClr val="FFFF00"/>
                </a:solidFill>
              </a:rPr>
              <a:t>(how we act) </a:t>
            </a:r>
            <a:r>
              <a:rPr lang="en-US" sz="2800" dirty="0"/>
              <a:t>directed towards people on the basis of their age. </a:t>
            </a:r>
          </a:p>
          <a:p>
            <a:pPr eaLnBrk="1" fontAlgn="auto" hangingPunct="1">
              <a:spcAft>
                <a:spcPts val="0"/>
              </a:spcAft>
              <a:buFont typeface="Wingdings 3" charset="2"/>
              <a:buChar char=""/>
              <a:defRPr/>
            </a:pPr>
            <a:r>
              <a:rPr lang="en-US" sz="2800" dirty="0"/>
              <a:t>3 D</a:t>
            </a:r>
            <a:r>
              <a:rPr lang="en-US" altLang="en-US" sz="2800" dirty="0"/>
              <a:t>imensions </a:t>
            </a:r>
            <a:r>
              <a:rPr lang="en-US" altLang="en-US" dirty="0">
                <a:solidFill>
                  <a:srgbClr val="FFFF00"/>
                </a:solidFill>
              </a:rPr>
              <a:t>(Multifaceted social phenomenon)</a:t>
            </a:r>
            <a:endParaRPr lang="en-US" sz="2800" dirty="0"/>
          </a:p>
          <a:p>
            <a:pPr lvl="2" eaLnBrk="1" fontAlgn="auto" hangingPunct="1">
              <a:spcAft>
                <a:spcPts val="0"/>
              </a:spcAft>
              <a:buFont typeface="Wingdings 3" charset="2"/>
              <a:buChar char=""/>
              <a:defRPr/>
            </a:pPr>
            <a:r>
              <a:rPr lang="en-US" sz="2400" dirty="0"/>
              <a:t>Institutional/Societal</a:t>
            </a:r>
          </a:p>
          <a:p>
            <a:pPr lvl="2" eaLnBrk="1" fontAlgn="auto" hangingPunct="1">
              <a:spcAft>
                <a:spcPts val="0"/>
              </a:spcAft>
              <a:buFont typeface="Wingdings 3" charset="2"/>
              <a:buChar char=""/>
              <a:defRPr/>
            </a:pPr>
            <a:r>
              <a:rPr lang="en-US" sz="2400" dirty="0"/>
              <a:t>Interpersonal</a:t>
            </a:r>
          </a:p>
          <a:p>
            <a:pPr lvl="2" eaLnBrk="1" fontAlgn="auto" hangingPunct="1">
              <a:spcAft>
                <a:spcPts val="0"/>
              </a:spcAft>
              <a:buFont typeface="Wingdings 3" charset="2"/>
              <a:buChar char=""/>
              <a:defRPr/>
            </a:pPr>
            <a:r>
              <a:rPr lang="en-US" sz="2400" dirty="0"/>
              <a:t>Self-directed</a:t>
            </a:r>
            <a:r>
              <a:rPr lang="en-US" altLang="en-US" sz="2400" dirty="0"/>
              <a:t> </a:t>
            </a:r>
          </a:p>
          <a:p>
            <a:pPr marL="914400" lvl="2" indent="0" eaLnBrk="1" fontAlgn="auto" hangingPunct="1">
              <a:spcAft>
                <a:spcPts val="0"/>
              </a:spcAft>
              <a:buFont typeface="Wingdings 3" panose="05040102010807070707" pitchFamily="18" charset="2"/>
              <a:buNone/>
              <a:defRPr/>
            </a:pPr>
            <a:endParaRPr lang="en-US" altLang="en-US" sz="2400" dirty="0"/>
          </a:p>
          <a:p>
            <a:pPr lvl="4" eaLnBrk="1" fontAlgn="auto" hangingPunct="1">
              <a:spcAft>
                <a:spcPts val="0"/>
              </a:spcAft>
              <a:buFont typeface="Wingdings 3" charset="2"/>
              <a:buChar char=""/>
              <a:defRPr/>
            </a:pPr>
            <a:r>
              <a:rPr lang="en-US" altLang="en-US" dirty="0"/>
              <a:t>World Health Organization (WHO), 2021</a:t>
            </a:r>
          </a:p>
        </p:txBody>
      </p:sp>
      <p:sp>
        <p:nvSpPr>
          <p:cNvPr id="4" name="Oval 1">
            <a:extLst>
              <a:ext uri="{FF2B5EF4-FFF2-40B4-BE49-F238E27FC236}">
                <a16:creationId xmlns:a16="http://schemas.microsoft.com/office/drawing/2014/main" id="{9F9DF74A-DE5B-4808-B578-378F311CABE2}"/>
              </a:ext>
            </a:extLst>
          </p:cNvPr>
          <p:cNvSpPr>
            <a:spLocks noChangeArrowheads="1"/>
          </p:cNvSpPr>
          <p:nvPr/>
        </p:nvSpPr>
        <p:spPr bwMode="auto">
          <a:xfrm>
            <a:off x="1447800" y="4648200"/>
            <a:ext cx="3048000" cy="538163"/>
          </a:xfrm>
          <a:prstGeom prst="ellipse">
            <a:avLst/>
          </a:prstGeom>
          <a:noFill/>
          <a:ln w="762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5855CFF-19E3-4979-8B76-B02F8E49CD5C}"/>
              </a:ext>
            </a:extLst>
          </p:cNvPr>
          <p:cNvSpPr>
            <a:spLocks noGrp="1"/>
          </p:cNvSpPr>
          <p:nvPr>
            <p:ph type="title"/>
          </p:nvPr>
        </p:nvSpPr>
        <p:spPr>
          <a:xfrm>
            <a:off x="484188" y="452438"/>
            <a:ext cx="7516812" cy="766762"/>
          </a:xfrm>
        </p:spPr>
        <p:txBody>
          <a:bodyPr/>
          <a:lstStyle/>
          <a:p>
            <a:r>
              <a:rPr lang="en-US" altLang="en-US" b="1"/>
              <a:t>Important Info…</a:t>
            </a:r>
          </a:p>
        </p:txBody>
      </p:sp>
      <p:sp>
        <p:nvSpPr>
          <p:cNvPr id="18435" name="Content Placeholder 2">
            <a:extLst>
              <a:ext uri="{FF2B5EF4-FFF2-40B4-BE49-F238E27FC236}">
                <a16:creationId xmlns:a16="http://schemas.microsoft.com/office/drawing/2014/main" id="{9A9C015F-48D2-4D5F-983D-675BCFCADA66}"/>
              </a:ext>
            </a:extLst>
          </p:cNvPr>
          <p:cNvSpPr>
            <a:spLocks noGrp="1"/>
          </p:cNvSpPr>
          <p:nvPr>
            <p:ph idx="1"/>
          </p:nvPr>
        </p:nvSpPr>
        <p:spPr>
          <a:xfrm>
            <a:off x="990600" y="4343400"/>
            <a:ext cx="8001000" cy="2438400"/>
          </a:xfrm>
        </p:spPr>
        <p:txBody>
          <a:bodyPr/>
          <a:lstStyle/>
          <a:p>
            <a:pPr marL="0" indent="0">
              <a:buFont typeface="Wingdings 3" panose="05040102010807070707" pitchFamily="18" charset="2"/>
              <a:buNone/>
              <a:defRPr/>
            </a:pPr>
            <a:r>
              <a:rPr lang="en-US" altLang="en-US" b="1" dirty="0"/>
              <a:t>Age Categories in the US</a:t>
            </a:r>
          </a:p>
          <a:p>
            <a:pPr>
              <a:defRPr/>
            </a:pPr>
            <a:r>
              <a:rPr lang="en-US" altLang="en-US" dirty="0"/>
              <a:t>Young-Old = 65-74 years of age</a:t>
            </a:r>
          </a:p>
          <a:p>
            <a:pPr>
              <a:defRPr/>
            </a:pPr>
            <a:r>
              <a:rPr lang="en-US" altLang="en-US" dirty="0"/>
              <a:t>Old = 75-84 years of age</a:t>
            </a:r>
          </a:p>
          <a:p>
            <a:pPr>
              <a:defRPr/>
            </a:pPr>
            <a:r>
              <a:rPr lang="en-US" altLang="en-US" dirty="0"/>
              <a:t>Old(</a:t>
            </a:r>
            <a:r>
              <a:rPr lang="en-US" altLang="en-US" dirty="0" err="1"/>
              <a:t>est</a:t>
            </a:r>
            <a:r>
              <a:rPr lang="en-US" altLang="en-US" dirty="0"/>
              <a:t>)-Old = 85 years and better (older)</a:t>
            </a:r>
          </a:p>
          <a:p>
            <a:pPr>
              <a:defRPr/>
            </a:pPr>
            <a:r>
              <a:rPr lang="en-US" altLang="en-US" dirty="0"/>
              <a:t>Oldest-Old = 100+</a:t>
            </a:r>
          </a:p>
        </p:txBody>
      </p:sp>
      <p:pic>
        <p:nvPicPr>
          <p:cNvPr id="18436" name="Picture 3" descr="Young Under Shorts.jpg">
            <a:extLst>
              <a:ext uri="{FF2B5EF4-FFF2-40B4-BE49-F238E27FC236}">
                <a16:creationId xmlns:a16="http://schemas.microsoft.com/office/drawing/2014/main" id="{40887E1A-0AB2-4928-B5E2-DA90D6800021}"/>
              </a:ext>
            </a:extLst>
          </p:cNvPr>
          <p:cNvPicPr>
            <a:picLocks noChangeAspect="1"/>
          </p:cNvPicPr>
          <p:nvPr/>
        </p:nvPicPr>
        <p:blipFill>
          <a:blip r:embed="rId3"/>
          <a:srcRect r="37128"/>
          <a:stretch>
            <a:fillRect/>
          </a:stretch>
        </p:blipFill>
        <p:spPr bwMode="auto">
          <a:xfrm>
            <a:off x="5410200" y="1828800"/>
            <a:ext cx="3240258" cy="27115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365" name="Content Placeholder 2">
            <a:extLst>
              <a:ext uri="{FF2B5EF4-FFF2-40B4-BE49-F238E27FC236}">
                <a16:creationId xmlns:a16="http://schemas.microsoft.com/office/drawing/2014/main" id="{04D96B69-4198-4CA2-8407-390FE0133C04}"/>
              </a:ext>
            </a:extLst>
          </p:cNvPr>
          <p:cNvSpPr txBox="1">
            <a:spLocks/>
          </p:cNvSpPr>
          <p:nvPr/>
        </p:nvSpPr>
        <p:spPr bwMode="auto">
          <a:xfrm>
            <a:off x="381000" y="1247775"/>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r>
              <a:rPr lang="en-US" altLang="en-US" sz="2400"/>
              <a:t>5-7 Avg #...</a:t>
            </a:r>
          </a:p>
          <a:p>
            <a:r>
              <a:rPr lang="en-US" altLang="en-US" sz="2400"/>
              <a:t>10-14 ….</a:t>
            </a:r>
          </a:p>
          <a:p>
            <a:r>
              <a:rPr lang="en-US" altLang="en-US" sz="2400"/>
              <a:t>65% …. 17%</a:t>
            </a:r>
          </a:p>
          <a:p>
            <a:r>
              <a:rPr lang="en-US" altLang="en-US" sz="2400"/>
              <a:t>$63 Billion…</a:t>
            </a:r>
          </a:p>
          <a:p>
            <a:r>
              <a:rPr lang="en-US" altLang="en-US" sz="2400"/>
              <a:t>Geriatricians…</a:t>
            </a:r>
          </a:p>
          <a:p>
            <a:r>
              <a:rPr lang="en-US" altLang="en-US" sz="2400"/>
              <a:t>Highest Happiness Quotient </a:t>
            </a:r>
          </a:p>
          <a:p>
            <a:endParaRPr lang="en-US" altLang="en-US" sz="2400"/>
          </a:p>
        </p:txBody>
      </p:sp>
      <p:cxnSp>
        <p:nvCxnSpPr>
          <p:cNvPr id="3" name="Straight Connector 2">
            <a:extLst>
              <a:ext uri="{FF2B5EF4-FFF2-40B4-BE49-F238E27FC236}">
                <a16:creationId xmlns:a16="http://schemas.microsoft.com/office/drawing/2014/main" id="{C75D8B22-3DFA-45AE-85F5-31D38004766A}"/>
              </a:ext>
            </a:extLst>
          </p:cNvPr>
          <p:cNvCxnSpPr>
            <a:cxnSpLocks/>
          </p:cNvCxnSpPr>
          <p:nvPr/>
        </p:nvCxnSpPr>
        <p:spPr>
          <a:xfrm>
            <a:off x="990600" y="4419600"/>
            <a:ext cx="3810000" cy="1828800"/>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80">
                                          <p:stCondLst>
                                            <p:cond delay="0"/>
                                          </p:stCondLst>
                                        </p:cTn>
                                        <p:tgtEl>
                                          <p:spTgt spid="18435">
                                            <p:txEl>
                                              <p:pRg st="0" end="0"/>
                                            </p:txEl>
                                          </p:spTgt>
                                        </p:tgtEl>
                                      </p:cBhvr>
                                    </p:animEffect>
                                    <p:anim calcmode="lin" valueType="num">
                                      <p:cBhvr>
                                        <p:cTn id="8" dur="1822" tmFilter="0,0; 0.14,0.36; 0.43,0.73; 0.71,0.91; 1.0,1.0">
                                          <p:stCondLst>
                                            <p:cond delay="0"/>
                                          </p:stCondLst>
                                        </p:cTn>
                                        <p:tgtEl>
                                          <p:spTgt spid="184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xEl>
                                              <p:pRg st="0" end="0"/>
                                            </p:txEl>
                                          </p:spTgt>
                                        </p:tgtEl>
                                      </p:cBhvr>
                                      <p:to x="100000" y="60000"/>
                                    </p:animScale>
                                    <p:animScale>
                                      <p:cBhvr>
                                        <p:cTn id="14" dur="166" decel="50000">
                                          <p:stCondLst>
                                            <p:cond delay="676"/>
                                          </p:stCondLst>
                                        </p:cTn>
                                        <p:tgtEl>
                                          <p:spTgt spid="18435">
                                            <p:txEl>
                                              <p:pRg st="0" end="0"/>
                                            </p:txEl>
                                          </p:spTgt>
                                        </p:tgtEl>
                                      </p:cBhvr>
                                      <p:to x="100000" y="100000"/>
                                    </p:animScale>
                                    <p:animScale>
                                      <p:cBhvr>
                                        <p:cTn id="15" dur="26">
                                          <p:stCondLst>
                                            <p:cond delay="1312"/>
                                          </p:stCondLst>
                                        </p:cTn>
                                        <p:tgtEl>
                                          <p:spTgt spid="18435">
                                            <p:txEl>
                                              <p:pRg st="0" end="0"/>
                                            </p:txEl>
                                          </p:spTgt>
                                        </p:tgtEl>
                                      </p:cBhvr>
                                      <p:to x="100000" y="80000"/>
                                    </p:animScale>
                                    <p:animScale>
                                      <p:cBhvr>
                                        <p:cTn id="16" dur="166" decel="50000">
                                          <p:stCondLst>
                                            <p:cond delay="1338"/>
                                          </p:stCondLst>
                                        </p:cTn>
                                        <p:tgtEl>
                                          <p:spTgt spid="18435">
                                            <p:txEl>
                                              <p:pRg st="0" end="0"/>
                                            </p:txEl>
                                          </p:spTgt>
                                        </p:tgtEl>
                                      </p:cBhvr>
                                      <p:to x="100000" y="100000"/>
                                    </p:animScale>
                                    <p:animScale>
                                      <p:cBhvr>
                                        <p:cTn id="17" dur="26">
                                          <p:stCondLst>
                                            <p:cond delay="1642"/>
                                          </p:stCondLst>
                                        </p:cTn>
                                        <p:tgtEl>
                                          <p:spTgt spid="18435">
                                            <p:txEl>
                                              <p:pRg st="0" end="0"/>
                                            </p:txEl>
                                          </p:spTgt>
                                        </p:tgtEl>
                                      </p:cBhvr>
                                      <p:to x="100000" y="90000"/>
                                    </p:animScale>
                                    <p:animScale>
                                      <p:cBhvr>
                                        <p:cTn id="18" dur="166" decel="50000">
                                          <p:stCondLst>
                                            <p:cond delay="1668"/>
                                          </p:stCondLst>
                                        </p:cTn>
                                        <p:tgtEl>
                                          <p:spTgt spid="18435">
                                            <p:txEl>
                                              <p:pRg st="0" end="0"/>
                                            </p:txEl>
                                          </p:spTgt>
                                        </p:tgtEl>
                                      </p:cBhvr>
                                      <p:to x="100000" y="100000"/>
                                    </p:animScale>
                                    <p:animScale>
                                      <p:cBhvr>
                                        <p:cTn id="19" dur="26">
                                          <p:stCondLst>
                                            <p:cond delay="1808"/>
                                          </p:stCondLst>
                                        </p:cTn>
                                        <p:tgtEl>
                                          <p:spTgt spid="18435">
                                            <p:txEl>
                                              <p:pRg st="0" end="0"/>
                                            </p:txEl>
                                          </p:spTgt>
                                        </p:tgtEl>
                                      </p:cBhvr>
                                      <p:to x="100000" y="95000"/>
                                    </p:animScale>
                                    <p:animScale>
                                      <p:cBhvr>
                                        <p:cTn id="20" dur="166" decel="50000">
                                          <p:stCondLst>
                                            <p:cond delay="1834"/>
                                          </p:stCondLst>
                                        </p:cTn>
                                        <p:tgtEl>
                                          <p:spTgt spid="1843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wipe(down)">
                                      <p:cBhvr>
                                        <p:cTn id="25" dur="580">
                                          <p:stCondLst>
                                            <p:cond delay="0"/>
                                          </p:stCondLst>
                                        </p:cTn>
                                        <p:tgtEl>
                                          <p:spTgt spid="18435">
                                            <p:txEl>
                                              <p:pRg st="1" end="1"/>
                                            </p:txEl>
                                          </p:spTgt>
                                        </p:tgtEl>
                                      </p:cBhvr>
                                    </p:animEffect>
                                    <p:anim calcmode="lin" valueType="num">
                                      <p:cBhvr>
                                        <p:cTn id="26" dur="1822" tmFilter="0,0; 0.14,0.36; 0.43,0.73; 0.71,0.91; 1.0,1.0">
                                          <p:stCondLst>
                                            <p:cond delay="0"/>
                                          </p:stCondLst>
                                        </p:cTn>
                                        <p:tgtEl>
                                          <p:spTgt spid="1843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43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43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43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43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8435">
                                            <p:txEl>
                                              <p:pRg st="1" end="1"/>
                                            </p:txEl>
                                          </p:spTgt>
                                        </p:tgtEl>
                                      </p:cBhvr>
                                      <p:to x="100000" y="60000"/>
                                    </p:animScale>
                                    <p:animScale>
                                      <p:cBhvr>
                                        <p:cTn id="32" dur="166" decel="50000">
                                          <p:stCondLst>
                                            <p:cond delay="676"/>
                                          </p:stCondLst>
                                        </p:cTn>
                                        <p:tgtEl>
                                          <p:spTgt spid="18435">
                                            <p:txEl>
                                              <p:pRg st="1" end="1"/>
                                            </p:txEl>
                                          </p:spTgt>
                                        </p:tgtEl>
                                      </p:cBhvr>
                                      <p:to x="100000" y="100000"/>
                                    </p:animScale>
                                    <p:animScale>
                                      <p:cBhvr>
                                        <p:cTn id="33" dur="26">
                                          <p:stCondLst>
                                            <p:cond delay="1312"/>
                                          </p:stCondLst>
                                        </p:cTn>
                                        <p:tgtEl>
                                          <p:spTgt spid="18435">
                                            <p:txEl>
                                              <p:pRg st="1" end="1"/>
                                            </p:txEl>
                                          </p:spTgt>
                                        </p:tgtEl>
                                      </p:cBhvr>
                                      <p:to x="100000" y="80000"/>
                                    </p:animScale>
                                    <p:animScale>
                                      <p:cBhvr>
                                        <p:cTn id="34" dur="166" decel="50000">
                                          <p:stCondLst>
                                            <p:cond delay="1338"/>
                                          </p:stCondLst>
                                        </p:cTn>
                                        <p:tgtEl>
                                          <p:spTgt spid="18435">
                                            <p:txEl>
                                              <p:pRg st="1" end="1"/>
                                            </p:txEl>
                                          </p:spTgt>
                                        </p:tgtEl>
                                      </p:cBhvr>
                                      <p:to x="100000" y="100000"/>
                                    </p:animScale>
                                    <p:animScale>
                                      <p:cBhvr>
                                        <p:cTn id="35" dur="26">
                                          <p:stCondLst>
                                            <p:cond delay="1642"/>
                                          </p:stCondLst>
                                        </p:cTn>
                                        <p:tgtEl>
                                          <p:spTgt spid="18435">
                                            <p:txEl>
                                              <p:pRg st="1" end="1"/>
                                            </p:txEl>
                                          </p:spTgt>
                                        </p:tgtEl>
                                      </p:cBhvr>
                                      <p:to x="100000" y="90000"/>
                                    </p:animScale>
                                    <p:animScale>
                                      <p:cBhvr>
                                        <p:cTn id="36" dur="166" decel="50000">
                                          <p:stCondLst>
                                            <p:cond delay="1668"/>
                                          </p:stCondLst>
                                        </p:cTn>
                                        <p:tgtEl>
                                          <p:spTgt spid="18435">
                                            <p:txEl>
                                              <p:pRg st="1" end="1"/>
                                            </p:txEl>
                                          </p:spTgt>
                                        </p:tgtEl>
                                      </p:cBhvr>
                                      <p:to x="100000" y="100000"/>
                                    </p:animScale>
                                    <p:animScale>
                                      <p:cBhvr>
                                        <p:cTn id="37" dur="26">
                                          <p:stCondLst>
                                            <p:cond delay="1808"/>
                                          </p:stCondLst>
                                        </p:cTn>
                                        <p:tgtEl>
                                          <p:spTgt spid="18435">
                                            <p:txEl>
                                              <p:pRg st="1" end="1"/>
                                            </p:txEl>
                                          </p:spTgt>
                                        </p:tgtEl>
                                      </p:cBhvr>
                                      <p:to x="100000" y="95000"/>
                                    </p:animScale>
                                    <p:animScale>
                                      <p:cBhvr>
                                        <p:cTn id="38" dur="166" decel="50000">
                                          <p:stCondLst>
                                            <p:cond delay="1834"/>
                                          </p:stCondLst>
                                        </p:cTn>
                                        <p:tgtEl>
                                          <p:spTgt spid="18435">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435">
                                            <p:txEl>
                                              <p:pRg st="2" end="2"/>
                                            </p:txEl>
                                          </p:spTgt>
                                        </p:tgtEl>
                                        <p:attrNameLst>
                                          <p:attrName>style.visibility</p:attrName>
                                        </p:attrNameLst>
                                      </p:cBhvr>
                                      <p:to>
                                        <p:strVal val="visible"/>
                                      </p:to>
                                    </p:set>
                                    <p:animEffect transition="in" filter="wipe(down)">
                                      <p:cBhvr>
                                        <p:cTn id="43" dur="580">
                                          <p:stCondLst>
                                            <p:cond delay="0"/>
                                          </p:stCondLst>
                                        </p:cTn>
                                        <p:tgtEl>
                                          <p:spTgt spid="18435">
                                            <p:txEl>
                                              <p:pRg st="2" end="2"/>
                                            </p:txEl>
                                          </p:spTgt>
                                        </p:tgtEl>
                                      </p:cBhvr>
                                    </p:animEffect>
                                    <p:anim calcmode="lin" valueType="num">
                                      <p:cBhvr>
                                        <p:cTn id="44" dur="1822" tmFilter="0,0; 0.14,0.36; 0.43,0.73; 0.71,0.91; 1.0,1.0">
                                          <p:stCondLst>
                                            <p:cond delay="0"/>
                                          </p:stCondLst>
                                        </p:cTn>
                                        <p:tgtEl>
                                          <p:spTgt spid="1843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43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43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43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43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8435">
                                            <p:txEl>
                                              <p:pRg st="2" end="2"/>
                                            </p:txEl>
                                          </p:spTgt>
                                        </p:tgtEl>
                                      </p:cBhvr>
                                      <p:to x="100000" y="60000"/>
                                    </p:animScale>
                                    <p:animScale>
                                      <p:cBhvr>
                                        <p:cTn id="50" dur="166" decel="50000">
                                          <p:stCondLst>
                                            <p:cond delay="676"/>
                                          </p:stCondLst>
                                        </p:cTn>
                                        <p:tgtEl>
                                          <p:spTgt spid="18435">
                                            <p:txEl>
                                              <p:pRg st="2" end="2"/>
                                            </p:txEl>
                                          </p:spTgt>
                                        </p:tgtEl>
                                      </p:cBhvr>
                                      <p:to x="100000" y="100000"/>
                                    </p:animScale>
                                    <p:animScale>
                                      <p:cBhvr>
                                        <p:cTn id="51" dur="26">
                                          <p:stCondLst>
                                            <p:cond delay="1312"/>
                                          </p:stCondLst>
                                        </p:cTn>
                                        <p:tgtEl>
                                          <p:spTgt spid="18435">
                                            <p:txEl>
                                              <p:pRg st="2" end="2"/>
                                            </p:txEl>
                                          </p:spTgt>
                                        </p:tgtEl>
                                      </p:cBhvr>
                                      <p:to x="100000" y="80000"/>
                                    </p:animScale>
                                    <p:animScale>
                                      <p:cBhvr>
                                        <p:cTn id="52" dur="166" decel="50000">
                                          <p:stCondLst>
                                            <p:cond delay="1338"/>
                                          </p:stCondLst>
                                        </p:cTn>
                                        <p:tgtEl>
                                          <p:spTgt spid="18435">
                                            <p:txEl>
                                              <p:pRg st="2" end="2"/>
                                            </p:txEl>
                                          </p:spTgt>
                                        </p:tgtEl>
                                      </p:cBhvr>
                                      <p:to x="100000" y="100000"/>
                                    </p:animScale>
                                    <p:animScale>
                                      <p:cBhvr>
                                        <p:cTn id="53" dur="26">
                                          <p:stCondLst>
                                            <p:cond delay="1642"/>
                                          </p:stCondLst>
                                        </p:cTn>
                                        <p:tgtEl>
                                          <p:spTgt spid="18435">
                                            <p:txEl>
                                              <p:pRg st="2" end="2"/>
                                            </p:txEl>
                                          </p:spTgt>
                                        </p:tgtEl>
                                      </p:cBhvr>
                                      <p:to x="100000" y="90000"/>
                                    </p:animScale>
                                    <p:animScale>
                                      <p:cBhvr>
                                        <p:cTn id="54" dur="166" decel="50000">
                                          <p:stCondLst>
                                            <p:cond delay="1668"/>
                                          </p:stCondLst>
                                        </p:cTn>
                                        <p:tgtEl>
                                          <p:spTgt spid="18435">
                                            <p:txEl>
                                              <p:pRg st="2" end="2"/>
                                            </p:txEl>
                                          </p:spTgt>
                                        </p:tgtEl>
                                      </p:cBhvr>
                                      <p:to x="100000" y="100000"/>
                                    </p:animScale>
                                    <p:animScale>
                                      <p:cBhvr>
                                        <p:cTn id="55" dur="26">
                                          <p:stCondLst>
                                            <p:cond delay="1808"/>
                                          </p:stCondLst>
                                        </p:cTn>
                                        <p:tgtEl>
                                          <p:spTgt spid="18435">
                                            <p:txEl>
                                              <p:pRg st="2" end="2"/>
                                            </p:txEl>
                                          </p:spTgt>
                                        </p:tgtEl>
                                      </p:cBhvr>
                                      <p:to x="100000" y="95000"/>
                                    </p:animScale>
                                    <p:animScale>
                                      <p:cBhvr>
                                        <p:cTn id="56" dur="166" decel="50000">
                                          <p:stCondLst>
                                            <p:cond delay="1834"/>
                                          </p:stCondLst>
                                        </p:cTn>
                                        <p:tgtEl>
                                          <p:spTgt spid="18435">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435">
                                            <p:txEl>
                                              <p:pRg st="3" end="3"/>
                                            </p:txEl>
                                          </p:spTgt>
                                        </p:tgtEl>
                                        <p:attrNameLst>
                                          <p:attrName>style.visibility</p:attrName>
                                        </p:attrNameLst>
                                      </p:cBhvr>
                                      <p:to>
                                        <p:strVal val="visible"/>
                                      </p:to>
                                    </p:set>
                                    <p:animEffect transition="in" filter="wipe(down)">
                                      <p:cBhvr>
                                        <p:cTn id="61" dur="580">
                                          <p:stCondLst>
                                            <p:cond delay="0"/>
                                          </p:stCondLst>
                                        </p:cTn>
                                        <p:tgtEl>
                                          <p:spTgt spid="18435">
                                            <p:txEl>
                                              <p:pRg st="3" end="3"/>
                                            </p:txEl>
                                          </p:spTgt>
                                        </p:tgtEl>
                                      </p:cBhvr>
                                    </p:animEffect>
                                    <p:anim calcmode="lin" valueType="num">
                                      <p:cBhvr>
                                        <p:cTn id="62" dur="1822" tmFilter="0,0; 0.14,0.36; 0.43,0.73; 0.71,0.91; 1.0,1.0">
                                          <p:stCondLst>
                                            <p:cond delay="0"/>
                                          </p:stCondLst>
                                        </p:cTn>
                                        <p:tgtEl>
                                          <p:spTgt spid="1843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43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43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43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43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8435">
                                            <p:txEl>
                                              <p:pRg st="3" end="3"/>
                                            </p:txEl>
                                          </p:spTgt>
                                        </p:tgtEl>
                                      </p:cBhvr>
                                      <p:to x="100000" y="60000"/>
                                    </p:animScale>
                                    <p:animScale>
                                      <p:cBhvr>
                                        <p:cTn id="68" dur="166" decel="50000">
                                          <p:stCondLst>
                                            <p:cond delay="676"/>
                                          </p:stCondLst>
                                        </p:cTn>
                                        <p:tgtEl>
                                          <p:spTgt spid="18435">
                                            <p:txEl>
                                              <p:pRg st="3" end="3"/>
                                            </p:txEl>
                                          </p:spTgt>
                                        </p:tgtEl>
                                      </p:cBhvr>
                                      <p:to x="100000" y="100000"/>
                                    </p:animScale>
                                    <p:animScale>
                                      <p:cBhvr>
                                        <p:cTn id="69" dur="26">
                                          <p:stCondLst>
                                            <p:cond delay="1312"/>
                                          </p:stCondLst>
                                        </p:cTn>
                                        <p:tgtEl>
                                          <p:spTgt spid="18435">
                                            <p:txEl>
                                              <p:pRg st="3" end="3"/>
                                            </p:txEl>
                                          </p:spTgt>
                                        </p:tgtEl>
                                      </p:cBhvr>
                                      <p:to x="100000" y="80000"/>
                                    </p:animScale>
                                    <p:animScale>
                                      <p:cBhvr>
                                        <p:cTn id="70" dur="166" decel="50000">
                                          <p:stCondLst>
                                            <p:cond delay="1338"/>
                                          </p:stCondLst>
                                        </p:cTn>
                                        <p:tgtEl>
                                          <p:spTgt spid="18435">
                                            <p:txEl>
                                              <p:pRg st="3" end="3"/>
                                            </p:txEl>
                                          </p:spTgt>
                                        </p:tgtEl>
                                      </p:cBhvr>
                                      <p:to x="100000" y="100000"/>
                                    </p:animScale>
                                    <p:animScale>
                                      <p:cBhvr>
                                        <p:cTn id="71" dur="26">
                                          <p:stCondLst>
                                            <p:cond delay="1642"/>
                                          </p:stCondLst>
                                        </p:cTn>
                                        <p:tgtEl>
                                          <p:spTgt spid="18435">
                                            <p:txEl>
                                              <p:pRg st="3" end="3"/>
                                            </p:txEl>
                                          </p:spTgt>
                                        </p:tgtEl>
                                      </p:cBhvr>
                                      <p:to x="100000" y="90000"/>
                                    </p:animScale>
                                    <p:animScale>
                                      <p:cBhvr>
                                        <p:cTn id="72" dur="166" decel="50000">
                                          <p:stCondLst>
                                            <p:cond delay="1668"/>
                                          </p:stCondLst>
                                        </p:cTn>
                                        <p:tgtEl>
                                          <p:spTgt spid="18435">
                                            <p:txEl>
                                              <p:pRg st="3" end="3"/>
                                            </p:txEl>
                                          </p:spTgt>
                                        </p:tgtEl>
                                      </p:cBhvr>
                                      <p:to x="100000" y="100000"/>
                                    </p:animScale>
                                    <p:animScale>
                                      <p:cBhvr>
                                        <p:cTn id="73" dur="26">
                                          <p:stCondLst>
                                            <p:cond delay="1808"/>
                                          </p:stCondLst>
                                        </p:cTn>
                                        <p:tgtEl>
                                          <p:spTgt spid="18435">
                                            <p:txEl>
                                              <p:pRg st="3" end="3"/>
                                            </p:txEl>
                                          </p:spTgt>
                                        </p:tgtEl>
                                      </p:cBhvr>
                                      <p:to x="100000" y="95000"/>
                                    </p:animScale>
                                    <p:animScale>
                                      <p:cBhvr>
                                        <p:cTn id="74" dur="166" decel="50000">
                                          <p:stCondLst>
                                            <p:cond delay="1834"/>
                                          </p:stCondLst>
                                        </p:cTn>
                                        <p:tgtEl>
                                          <p:spTgt spid="18435">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435">
                                            <p:txEl>
                                              <p:pRg st="4" end="4"/>
                                            </p:txEl>
                                          </p:spTgt>
                                        </p:tgtEl>
                                        <p:attrNameLst>
                                          <p:attrName>style.visibility</p:attrName>
                                        </p:attrNameLst>
                                      </p:cBhvr>
                                      <p:to>
                                        <p:strVal val="visible"/>
                                      </p:to>
                                    </p:set>
                                    <p:animEffect transition="in" filter="wipe(down)">
                                      <p:cBhvr>
                                        <p:cTn id="79" dur="580">
                                          <p:stCondLst>
                                            <p:cond delay="0"/>
                                          </p:stCondLst>
                                        </p:cTn>
                                        <p:tgtEl>
                                          <p:spTgt spid="18435">
                                            <p:txEl>
                                              <p:pRg st="4" end="4"/>
                                            </p:txEl>
                                          </p:spTgt>
                                        </p:tgtEl>
                                      </p:cBhvr>
                                    </p:animEffect>
                                    <p:anim calcmode="lin" valueType="num">
                                      <p:cBhvr>
                                        <p:cTn id="80" dur="1822" tmFilter="0,0; 0.14,0.36; 0.43,0.73; 0.71,0.91; 1.0,1.0">
                                          <p:stCondLst>
                                            <p:cond delay="0"/>
                                          </p:stCondLst>
                                        </p:cTn>
                                        <p:tgtEl>
                                          <p:spTgt spid="1843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43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43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43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43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8435">
                                            <p:txEl>
                                              <p:pRg st="4" end="4"/>
                                            </p:txEl>
                                          </p:spTgt>
                                        </p:tgtEl>
                                      </p:cBhvr>
                                      <p:to x="100000" y="60000"/>
                                    </p:animScale>
                                    <p:animScale>
                                      <p:cBhvr>
                                        <p:cTn id="86" dur="166" decel="50000">
                                          <p:stCondLst>
                                            <p:cond delay="676"/>
                                          </p:stCondLst>
                                        </p:cTn>
                                        <p:tgtEl>
                                          <p:spTgt spid="18435">
                                            <p:txEl>
                                              <p:pRg st="4" end="4"/>
                                            </p:txEl>
                                          </p:spTgt>
                                        </p:tgtEl>
                                      </p:cBhvr>
                                      <p:to x="100000" y="100000"/>
                                    </p:animScale>
                                    <p:animScale>
                                      <p:cBhvr>
                                        <p:cTn id="87" dur="26">
                                          <p:stCondLst>
                                            <p:cond delay="1312"/>
                                          </p:stCondLst>
                                        </p:cTn>
                                        <p:tgtEl>
                                          <p:spTgt spid="18435">
                                            <p:txEl>
                                              <p:pRg st="4" end="4"/>
                                            </p:txEl>
                                          </p:spTgt>
                                        </p:tgtEl>
                                      </p:cBhvr>
                                      <p:to x="100000" y="80000"/>
                                    </p:animScale>
                                    <p:animScale>
                                      <p:cBhvr>
                                        <p:cTn id="88" dur="166" decel="50000">
                                          <p:stCondLst>
                                            <p:cond delay="1338"/>
                                          </p:stCondLst>
                                        </p:cTn>
                                        <p:tgtEl>
                                          <p:spTgt spid="18435">
                                            <p:txEl>
                                              <p:pRg st="4" end="4"/>
                                            </p:txEl>
                                          </p:spTgt>
                                        </p:tgtEl>
                                      </p:cBhvr>
                                      <p:to x="100000" y="100000"/>
                                    </p:animScale>
                                    <p:animScale>
                                      <p:cBhvr>
                                        <p:cTn id="89" dur="26">
                                          <p:stCondLst>
                                            <p:cond delay="1642"/>
                                          </p:stCondLst>
                                        </p:cTn>
                                        <p:tgtEl>
                                          <p:spTgt spid="18435">
                                            <p:txEl>
                                              <p:pRg st="4" end="4"/>
                                            </p:txEl>
                                          </p:spTgt>
                                        </p:tgtEl>
                                      </p:cBhvr>
                                      <p:to x="100000" y="90000"/>
                                    </p:animScale>
                                    <p:animScale>
                                      <p:cBhvr>
                                        <p:cTn id="90" dur="166" decel="50000">
                                          <p:stCondLst>
                                            <p:cond delay="1668"/>
                                          </p:stCondLst>
                                        </p:cTn>
                                        <p:tgtEl>
                                          <p:spTgt spid="18435">
                                            <p:txEl>
                                              <p:pRg st="4" end="4"/>
                                            </p:txEl>
                                          </p:spTgt>
                                        </p:tgtEl>
                                      </p:cBhvr>
                                      <p:to x="100000" y="100000"/>
                                    </p:animScale>
                                    <p:animScale>
                                      <p:cBhvr>
                                        <p:cTn id="91" dur="26">
                                          <p:stCondLst>
                                            <p:cond delay="1808"/>
                                          </p:stCondLst>
                                        </p:cTn>
                                        <p:tgtEl>
                                          <p:spTgt spid="18435">
                                            <p:txEl>
                                              <p:pRg st="4" end="4"/>
                                            </p:txEl>
                                          </p:spTgt>
                                        </p:tgtEl>
                                      </p:cBhvr>
                                      <p:to x="100000" y="95000"/>
                                    </p:animScale>
                                    <p:animScale>
                                      <p:cBhvr>
                                        <p:cTn id="92" dur="166" decel="50000">
                                          <p:stCondLst>
                                            <p:cond delay="1834"/>
                                          </p:stCondLst>
                                        </p:cTn>
                                        <p:tgtEl>
                                          <p:spTgt spid="18435">
                                            <p:txEl>
                                              <p:pRg st="4" end="4"/>
                                            </p:txEl>
                                          </p:spTgt>
                                        </p:tgtEl>
                                      </p:cBhvr>
                                      <p:to x="100000" y="100000"/>
                                    </p:animScale>
                                  </p:childTnLst>
                                </p:cTn>
                              </p:par>
                            </p:childTnLst>
                          </p:cTn>
                        </p:par>
                        <p:par>
                          <p:cTn id="93" fill="hold" nodeType="afterGroup">
                            <p:stCondLst>
                              <p:cond delay="2000"/>
                            </p:stCondLst>
                            <p:childTnLst>
                              <p:par>
                                <p:cTn id="94" presetID="22" presetClass="entr" presetSubtype="4" fill="hold" nodeType="after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ipe(down)">
                                      <p:cBhvr>
                                        <p:cTn id="9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4DFF6B-DE68-4B8B-877C-1FCA51557E78}"/>
              </a:ext>
            </a:extLst>
          </p:cNvPr>
          <p:cNvSpPr>
            <a:spLocks noGrp="1"/>
          </p:cNvSpPr>
          <p:nvPr>
            <p:ph type="title"/>
          </p:nvPr>
        </p:nvSpPr>
        <p:spPr>
          <a:xfrm>
            <a:off x="976313" y="493713"/>
            <a:ext cx="7056437" cy="1400175"/>
          </a:xfrm>
        </p:spPr>
        <p:txBody>
          <a:bodyPr/>
          <a:lstStyle/>
          <a:p>
            <a:r>
              <a:rPr lang="en-US" altLang="en-US"/>
              <a:t>Ageism Experiences </a:t>
            </a:r>
          </a:p>
        </p:txBody>
      </p:sp>
      <p:pic>
        <p:nvPicPr>
          <p:cNvPr id="17411" name="Google Shape;284;p77">
            <a:extLst>
              <a:ext uri="{FF2B5EF4-FFF2-40B4-BE49-F238E27FC236}">
                <a16:creationId xmlns:a16="http://schemas.microsoft.com/office/drawing/2014/main" id="{D392894F-7444-409A-B827-937149626AE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41388" y="2057400"/>
            <a:ext cx="6711950" cy="3027363"/>
          </a:xfrm>
        </p:spPr>
      </p:pic>
      <p:sp>
        <p:nvSpPr>
          <p:cNvPr id="17412" name="Google Shape;285;p77">
            <a:extLst>
              <a:ext uri="{FF2B5EF4-FFF2-40B4-BE49-F238E27FC236}">
                <a16:creationId xmlns:a16="http://schemas.microsoft.com/office/drawing/2014/main" id="{A456C16C-F492-4217-8396-287BB35F3ADC}"/>
              </a:ext>
            </a:extLst>
          </p:cNvPr>
          <p:cNvSpPr txBox="1">
            <a:spLocks noChangeArrowheads="1"/>
          </p:cNvSpPr>
          <p:nvPr/>
        </p:nvSpPr>
        <p:spPr bwMode="auto">
          <a:xfrm>
            <a:off x="622300" y="6011863"/>
            <a:ext cx="741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ct val="115000"/>
              </a:lnSpc>
              <a:spcBef>
                <a:spcPct val="0"/>
              </a:spcBef>
              <a:buClr>
                <a:srgbClr val="000000"/>
              </a:buClr>
              <a:buSzPts val="1800"/>
              <a:buFont typeface="Arial" panose="020B0604020202020204" pitchFamily="34" charset="0"/>
              <a:buNone/>
            </a:pPr>
            <a:r>
              <a:rPr lang="en-US" altLang="en-US" sz="1800">
                <a:latin typeface="Calibri" panose="020F0502020204030204" pitchFamily="34" charset="0"/>
                <a:cs typeface="Calibri" panose="020F0502020204030204" pitchFamily="34" charset="0"/>
                <a:sym typeface="Calibri" panose="020F0502020204030204" pitchFamily="34" charset="0"/>
              </a:rPr>
              <a:t>December 2019 University of Michigan National Poll on Healthy Aging</a:t>
            </a:r>
          </a:p>
        </p:txBody>
      </p:sp>
      <p:pic>
        <p:nvPicPr>
          <p:cNvPr id="17413" name="Google Shape;330;g2407ea741f2_0_16" descr="Maine Council on Aging">
            <a:extLst>
              <a:ext uri="{FF2B5EF4-FFF2-40B4-BE49-F238E27FC236}">
                <a16:creationId xmlns:a16="http://schemas.microsoft.com/office/drawing/2014/main" id="{1D011D81-0874-4AB6-8ADC-E5FB92259E9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8" y="327025"/>
            <a:ext cx="1071562" cy="1071563"/>
          </a:xfrm>
          <a:prstGeom prst="rect">
            <a:avLst/>
          </a:prstGeom>
          <a:noFill/>
          <a:ln w="9525">
            <a:solidFill>
              <a:srgbClr val="3E6E68"/>
            </a:solidFill>
            <a:round/>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450B494-8959-45D6-9F83-821497E6EF60}"/>
              </a:ext>
            </a:extLst>
          </p:cNvPr>
          <p:cNvSpPr>
            <a:spLocks noGrp="1"/>
          </p:cNvSpPr>
          <p:nvPr>
            <p:ph type="title"/>
          </p:nvPr>
        </p:nvSpPr>
        <p:spPr>
          <a:xfrm>
            <a:off x="1042988" y="152400"/>
            <a:ext cx="7058025" cy="1400175"/>
          </a:xfrm>
        </p:spPr>
        <p:txBody>
          <a:bodyPr/>
          <a:lstStyle/>
          <a:p>
            <a:pPr eaLnBrk="1" hangingPunct="1"/>
            <a:r>
              <a:rPr lang="en-US" altLang="en-US"/>
              <a:t>Dimensions of Ageism </a:t>
            </a:r>
          </a:p>
        </p:txBody>
      </p:sp>
      <p:pic>
        <p:nvPicPr>
          <p:cNvPr id="18435" name="Google Shape;148;p7">
            <a:extLst>
              <a:ext uri="{FF2B5EF4-FFF2-40B4-BE49-F238E27FC236}">
                <a16:creationId xmlns:a16="http://schemas.microsoft.com/office/drawing/2014/main" id="{F128BC47-45B0-4356-92D9-5A7C9CF0B6A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763000" cy="5715000"/>
          </a:xfrm>
        </p:spPr>
      </p:pic>
      <p:pic>
        <p:nvPicPr>
          <p:cNvPr id="18436" name="Google Shape;330;g2407ea741f2_0_16" descr="Maine Council on Aging">
            <a:extLst>
              <a:ext uri="{FF2B5EF4-FFF2-40B4-BE49-F238E27FC236}">
                <a16:creationId xmlns:a16="http://schemas.microsoft.com/office/drawing/2014/main" id="{0EC56618-33BC-477D-9401-D3FC746611F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36513"/>
            <a:ext cx="1071562" cy="1071562"/>
          </a:xfrm>
          <a:prstGeom prst="rect">
            <a:avLst/>
          </a:prstGeom>
          <a:noFill/>
          <a:ln w="9525">
            <a:solidFill>
              <a:srgbClr val="3E6E68"/>
            </a:solidFill>
            <a:round/>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BB2EBC9-9F6C-4054-A1D8-F46158D206FC}"/>
              </a:ext>
            </a:extLst>
          </p:cNvPr>
          <p:cNvSpPr>
            <a:spLocks noGrp="1"/>
          </p:cNvSpPr>
          <p:nvPr>
            <p:ph type="title"/>
          </p:nvPr>
        </p:nvSpPr>
        <p:spPr/>
        <p:txBody>
          <a:bodyPr/>
          <a:lstStyle/>
          <a:p>
            <a:r>
              <a:rPr lang="en-US" altLang="en-US"/>
              <a:t>Guiding Questions </a:t>
            </a:r>
          </a:p>
        </p:txBody>
      </p:sp>
      <p:sp>
        <p:nvSpPr>
          <p:cNvPr id="19459" name="Content Placeholder 2">
            <a:extLst>
              <a:ext uri="{FF2B5EF4-FFF2-40B4-BE49-F238E27FC236}">
                <a16:creationId xmlns:a16="http://schemas.microsoft.com/office/drawing/2014/main" id="{F2F8E8ED-86E1-425D-8772-202DC6D239D4}"/>
              </a:ext>
            </a:extLst>
          </p:cNvPr>
          <p:cNvSpPr>
            <a:spLocks noGrp="1"/>
          </p:cNvSpPr>
          <p:nvPr>
            <p:ph idx="1"/>
          </p:nvPr>
        </p:nvSpPr>
        <p:spPr/>
        <p:txBody>
          <a:bodyPr/>
          <a:lstStyle/>
          <a:p>
            <a:r>
              <a:rPr lang="en-US" altLang="en-US" sz="2800"/>
              <a:t>Where have you seen these domains of ageism in healthcare? </a:t>
            </a:r>
          </a:p>
          <a:p>
            <a:endParaRPr lang="en-US" altLang="en-US" sz="2800"/>
          </a:p>
          <a:p>
            <a:r>
              <a:rPr lang="en-US" altLang="en-US" sz="2800"/>
              <a:t>What can you do to impact this and move toward age positivity? </a:t>
            </a:r>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c3507e5-5a74-4506-9306-5e1174c32e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90775AC64D2B4396F934D70A296D1D" ma:contentTypeVersion="8" ma:contentTypeDescription="Create a new document." ma:contentTypeScope="" ma:versionID="85c8204c032d6c31933359c23332d40a">
  <xsd:schema xmlns:xsd="http://www.w3.org/2001/XMLSchema" xmlns:xs="http://www.w3.org/2001/XMLSchema" xmlns:p="http://schemas.microsoft.com/office/2006/metadata/properties" xmlns:ns3="b196d5df-1a43-4cd0-9992-92a549ea54f2" xmlns:ns4="ec3507e5-5a74-4506-9306-5e1174c32ee5" targetNamespace="http://schemas.microsoft.com/office/2006/metadata/properties" ma:root="true" ma:fieldsID="fd0ae51833b466d9553e8d990aa5eaa2" ns3:_="" ns4:_="">
    <xsd:import namespace="b196d5df-1a43-4cd0-9992-92a549ea54f2"/>
    <xsd:import namespace="ec3507e5-5a74-4506-9306-5e1174c32e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6d5df-1a43-4cd0-9992-92a549ea54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3507e5-5a74-4506-9306-5e1174c32e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41F32-935A-45DA-90B2-154FF8B53ED6}">
  <ds:schemaRefs>
    <ds:schemaRef ds:uri="http://purl.org/dc/elements/1.1/"/>
    <ds:schemaRef ds:uri="ec3507e5-5a74-4506-9306-5e1174c32ee5"/>
    <ds:schemaRef ds:uri="http://schemas.microsoft.com/office/2006/metadata/properties"/>
    <ds:schemaRef ds:uri="b196d5df-1a43-4cd0-9992-92a549ea54f2"/>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32ADD87-DB13-4A1F-BFA4-7EEF85D89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6d5df-1a43-4cd0-9992-92a549ea54f2"/>
    <ds:schemaRef ds:uri="ec3507e5-5a74-4506-9306-5e1174c32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4A3E8F-F648-4380-8096-B5FE389140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10220</TotalTime>
  <Words>710</Words>
  <Application>Microsoft Office PowerPoint</Application>
  <PresentationFormat>On-screen Show (4:3)</PresentationFormat>
  <Paragraphs>102</Paragraphs>
  <Slides>18</Slides>
  <Notes>3</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Century Gothic</vt:lpstr>
      <vt:lpstr>Arial</vt:lpstr>
      <vt:lpstr>Wingdings 3</vt:lpstr>
      <vt:lpstr>Times New Roman</vt:lpstr>
      <vt:lpstr>Calibri</vt:lpstr>
      <vt:lpstr>Wingdings</vt:lpstr>
      <vt:lpstr>Ion</vt:lpstr>
      <vt:lpstr>Chart</vt:lpstr>
      <vt:lpstr>Addressing Ageism in Healthcare </vt:lpstr>
      <vt:lpstr>Objectives</vt:lpstr>
      <vt:lpstr>Combat AGEISM ~ WHO </vt:lpstr>
      <vt:lpstr>Definitions…</vt:lpstr>
      <vt:lpstr>AGEISM Defined ~ WHO</vt:lpstr>
      <vt:lpstr>Important Info…</vt:lpstr>
      <vt:lpstr>Ageism Experiences </vt:lpstr>
      <vt:lpstr>Dimensions of Ageism </vt:lpstr>
      <vt:lpstr>Guiding Questions </vt:lpstr>
      <vt:lpstr>PowerPoint Presentation</vt:lpstr>
      <vt:lpstr>Reframing Aging</vt:lpstr>
      <vt:lpstr>AGE Friendly Health Systems 4 Ms</vt:lpstr>
      <vt:lpstr>Avoiding Elderspeak</vt:lpstr>
      <vt:lpstr>Communication Pie Chart</vt:lpstr>
      <vt:lpstr>Intergenerational Experiences</vt:lpstr>
      <vt:lpstr>Movements and Initiatives </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the Reflective Practitioner or The Aging “Loco”motion: You can’t be idle on a moving train!</dc:title>
  <dc:creator>Marilyn Gugliucci</dc:creator>
  <cp:lastModifiedBy>Reviewer</cp:lastModifiedBy>
  <cp:revision>302</cp:revision>
  <cp:lastPrinted>2022-03-02T22:27:13Z</cp:lastPrinted>
  <dcterms:created xsi:type="dcterms:W3CDTF">2003-04-08T17:49:29Z</dcterms:created>
  <dcterms:modified xsi:type="dcterms:W3CDTF">2025-05-16T21:08:05Z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0x010100CF90775AC64D2B4396F934D70A296D1D</vt:lpwstr>
  </property>
</Properties>
</file>