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Average" panose="020B0604020202020204" charset="0"/>
      <p:regular r:id="rId27"/>
    </p:embeddedFont>
    <p:embeddedFont>
      <p:font typeface="Montserrat" panose="00000500000000000000" pitchFamily="2" charset="0"/>
      <p:regular r:id="rId28"/>
      <p:bold r:id="rId29"/>
      <p:italic r:id="rId30"/>
      <p:boldItalic r:id="rId31"/>
    </p:embeddedFont>
    <p:embeddedFont>
      <p:font typeface="Montserrat Light" panose="00000400000000000000" pitchFamily="2" charset="0"/>
      <p:regular r:id="rId32"/>
      <p:bold r:id="rId33"/>
      <p:italic r:id="rId34"/>
      <p:boldItalic r:id="rId35"/>
    </p:embeddedFont>
    <p:embeddedFont>
      <p:font typeface="Montserrat SemiBold" panose="020F0502020204030204" pitchFamily="2"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swald" panose="00000500000000000000" pitchFamily="2" charset="0"/>
      <p:regular r:id="rId44"/>
      <p:bold r:id="rId45"/>
    </p:embeddedFont>
    <p:embeddedFont>
      <p:font typeface="Work Sans"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XbIjb69/odtQqzoc1yxcHrjtm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134"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customschemas.google.com/relationships/presentationmetadata" Target="meta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516eae57b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35516eae57b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516eae57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35516eae57b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4018d88a1_2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g354018d88a1_2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516eae57b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35516eae57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516eae57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35516eae57b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516eae5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35516eae5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516eae57b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35516eae57b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516eae57b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35516eae57b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5516eae57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35516eae57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54018d88a1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g354018d88a1_2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516eae57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35516eae57b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516eae57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g35516eae5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4018d88a1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g354018d88a1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516eae57b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g35516eae57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4018d88a1_2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354018d88a1_2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354018d88a1_2_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6" name="Google Shape;56;g354018d88a1_2_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7" name="Google Shape;57;g354018d88a1_2_5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g354018d88a1_2_5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g354018d88a1_2_5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g354018d88a1_2_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2" name="Google Shape;62;g354018d88a1_2_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3" name="Google Shape;63;g354018d88a1_2_5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
        <p:cNvGrpSpPr/>
        <p:nvPr/>
      </p:nvGrpSpPr>
      <p:grpSpPr>
        <a:xfrm>
          <a:off x="0" y="0"/>
          <a:ext cx="0" cy="0"/>
          <a:chOff x="0" y="0"/>
          <a:chExt cx="0" cy="0"/>
        </a:xfrm>
      </p:grpSpPr>
      <p:sp>
        <p:nvSpPr>
          <p:cNvPr id="65" name="Google Shape;65;g354018d88a1_2_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6" name="Google Shape;66;g354018d88a1_2_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 name="Google Shape;67;g354018d88a1_2_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g354018d88a1_2_4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9"/>
        <p:cNvGrpSpPr/>
        <p:nvPr/>
      </p:nvGrpSpPr>
      <p:grpSpPr>
        <a:xfrm>
          <a:off x="0" y="0"/>
          <a:ext cx="0" cy="0"/>
          <a:chOff x="0" y="0"/>
          <a:chExt cx="0" cy="0"/>
        </a:xfrm>
      </p:grpSpPr>
      <p:sp>
        <p:nvSpPr>
          <p:cNvPr id="70" name="Google Shape;70;g354018d88a1_2_6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1" name="Google Shape;71;g354018d88a1_2_6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2" name="Google Shape;72;g354018d88a1_2_6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g354018d88a1_2_6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grpSp>
        <p:nvGrpSpPr>
          <p:cNvPr id="76" name="Google Shape;76;g354018d88a1_2_67"/>
          <p:cNvGrpSpPr/>
          <p:nvPr/>
        </p:nvGrpSpPr>
        <p:grpSpPr>
          <a:xfrm>
            <a:off x="4350279" y="2855377"/>
            <a:ext cx="443589" cy="105632"/>
            <a:chOff x="4137525" y="2915950"/>
            <a:chExt cx="869100" cy="207000"/>
          </a:xfrm>
        </p:grpSpPr>
        <p:sp>
          <p:nvSpPr>
            <p:cNvPr id="77" name="Google Shape;77;g354018d88a1_2_67"/>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g354018d88a1_2_67"/>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g354018d88a1_2_67"/>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 name="Google Shape;80;g354018d88a1_2_67"/>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81" name="Google Shape;81;g354018d88a1_2_67"/>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 name="Google Shape;82;g354018d88a1_2_6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g354018d88a1_2_75"/>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5" name="Google Shape;85;g354018d88a1_2_7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g354018d88a1_2_78"/>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88" name="Google Shape;88;g354018d88a1_2_7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g354018d88a1_2_81"/>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 name="Google Shape;91;g354018d88a1_2_8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2" name="Google Shape;92;g354018d88a1_2_81"/>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3" name="Google Shape;93;g354018d88a1_2_81"/>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4" name="Google Shape;94;g354018d88a1_2_8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95" name="Google Shape;95;g354018d88a1_2_8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6"/>
        <p:cNvGrpSpPr/>
        <p:nvPr/>
      </p:nvGrpSpPr>
      <p:grpSpPr>
        <a:xfrm>
          <a:off x="0" y="0"/>
          <a:ext cx="0" cy="0"/>
          <a:chOff x="0" y="0"/>
          <a:chExt cx="0" cy="0"/>
        </a:xfrm>
      </p:grpSpPr>
      <p:sp>
        <p:nvSpPr>
          <p:cNvPr id="97" name="Google Shape;97;g354018d88a1_2_8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98" name="Google Shape;98;g354018d88a1_2_8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sp>
        <p:nvSpPr>
          <p:cNvPr id="100" name="Google Shape;100;g354018d88a1_2_91"/>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1" name="Google Shape;101;g354018d88a1_2_91"/>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2" name="Google Shape;102;g354018d88a1_2_9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rgbClr val="296458"/>
        </a:solidFill>
        <a:effectLst/>
      </p:bgPr>
    </p:bg>
    <p:spTree>
      <p:nvGrpSpPr>
        <p:cNvPr id="1" name="Shape 50"/>
        <p:cNvGrpSpPr/>
        <p:nvPr/>
      </p:nvGrpSpPr>
      <p:grpSpPr>
        <a:xfrm>
          <a:off x="0" y="0"/>
          <a:ext cx="0" cy="0"/>
          <a:chOff x="0" y="0"/>
          <a:chExt cx="0" cy="0"/>
        </a:xfrm>
      </p:grpSpPr>
      <p:sp>
        <p:nvSpPr>
          <p:cNvPr id="51" name="Google Shape;51;g354018d88a1_2_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52" name="Google Shape;52;g354018d88a1_2_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53" name="Google Shape;53;g354018d88a1_2_4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phinational.org/policy-research/workforce-data-center/#states=23&amp;var=Affordable+Hous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themainemonitor.org/maine-nursing-homes-face-ongoing-staff-shortages-a-problem-that-existed-before-the-pandemi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mailto:paul@3ihom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thehousingcenter.org/accessible-housing-isnt-just-a-need-its-a-mand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thehousingcenter.org/accessible-housing-isnt-just-a-need-its-a-mandat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p:nvPr/>
        </p:nvSpPr>
        <p:spPr>
          <a:xfrm>
            <a:off x="0" y="1842750"/>
            <a:ext cx="9144000" cy="1397400"/>
          </a:xfrm>
          <a:prstGeom prst="rect">
            <a:avLst/>
          </a:prstGeom>
          <a:solidFill>
            <a:srgbClr val="2A65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
          <p:cNvSpPr txBox="1">
            <a:spLocks noGrp="1"/>
          </p:cNvSpPr>
          <p:nvPr>
            <p:ph type="ctrTitle"/>
          </p:nvPr>
        </p:nvSpPr>
        <p:spPr>
          <a:xfrm>
            <a:off x="311650" y="2120275"/>
            <a:ext cx="8520600" cy="969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3200" b="1">
                <a:solidFill>
                  <a:schemeClr val="lt1"/>
                </a:solidFill>
                <a:latin typeface="Montserrat"/>
                <a:ea typeface="Montserrat"/>
                <a:cs typeface="Montserrat"/>
                <a:sym typeface="Montserrat"/>
              </a:rPr>
              <a:t>32</a:t>
            </a:r>
            <a:r>
              <a:rPr lang="en" sz="3200" b="1" baseline="30000">
                <a:solidFill>
                  <a:schemeClr val="lt1"/>
                </a:solidFill>
                <a:latin typeface="Montserrat"/>
                <a:ea typeface="Montserrat"/>
                <a:cs typeface="Montserrat"/>
                <a:sym typeface="Montserrat"/>
              </a:rPr>
              <a:t>nd</a:t>
            </a:r>
            <a:r>
              <a:rPr lang="en" sz="3200" b="1">
                <a:solidFill>
                  <a:schemeClr val="lt1"/>
                </a:solidFill>
                <a:latin typeface="Montserrat"/>
                <a:ea typeface="Montserrat"/>
                <a:cs typeface="Montserrat"/>
                <a:sym typeface="Montserrat"/>
              </a:rPr>
              <a:t> Maine Geriatrics Conference</a:t>
            </a:r>
            <a:endParaRPr sz="3200" b="1">
              <a:solidFill>
                <a:schemeClr val="lt1"/>
              </a:solidFill>
              <a:latin typeface="Montserrat"/>
              <a:ea typeface="Montserrat"/>
              <a:cs typeface="Montserrat"/>
              <a:sym typeface="Montserrat"/>
            </a:endParaRPr>
          </a:p>
          <a:p>
            <a:pPr marL="0" lvl="0" indent="0" algn="ctr" rtl="0">
              <a:lnSpc>
                <a:spcPct val="100000"/>
              </a:lnSpc>
              <a:spcBef>
                <a:spcPts val="0"/>
              </a:spcBef>
              <a:spcAft>
                <a:spcPts val="0"/>
              </a:spcAft>
              <a:buSzPts val="990"/>
              <a:buNone/>
            </a:pPr>
            <a:r>
              <a:rPr lang="en" sz="2400">
                <a:solidFill>
                  <a:schemeClr val="lt1"/>
                </a:solidFill>
                <a:latin typeface="Montserrat"/>
                <a:ea typeface="Montserrat"/>
                <a:cs typeface="Montserrat"/>
                <a:sym typeface="Montserrat"/>
              </a:rPr>
              <a:t>May 20-21, 2025</a:t>
            </a:r>
            <a:endParaRPr sz="2400">
              <a:solidFill>
                <a:schemeClr val="lt1"/>
              </a:solidFill>
              <a:latin typeface="Montserrat"/>
              <a:ea typeface="Montserrat"/>
              <a:cs typeface="Montserrat"/>
              <a:sym typeface="Montserrat"/>
            </a:endParaRPr>
          </a:p>
        </p:txBody>
      </p:sp>
      <p:pic>
        <p:nvPicPr>
          <p:cNvPr id="109" name="Google Shape;109;p1"/>
          <p:cNvPicPr preferRelativeResize="0"/>
          <p:nvPr/>
        </p:nvPicPr>
        <p:blipFill rotWithShape="1">
          <a:blip r:embed="rId3">
            <a:alphaModFix/>
          </a:blip>
          <a:srcRect/>
          <a:stretch/>
        </p:blipFill>
        <p:spPr>
          <a:xfrm>
            <a:off x="3206297" y="251800"/>
            <a:ext cx="2452150" cy="1032000"/>
          </a:xfrm>
          <a:prstGeom prst="rect">
            <a:avLst/>
          </a:prstGeom>
          <a:noFill/>
          <a:ln>
            <a:noFill/>
          </a:ln>
        </p:spPr>
      </p:pic>
      <p:sp>
        <p:nvSpPr>
          <p:cNvPr id="110" name="Google Shape;110;p1"/>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sp>
        <p:nvSpPr>
          <p:cNvPr id="111" name="Google Shape;111;p1"/>
          <p:cNvSpPr txBox="1"/>
          <p:nvPr/>
        </p:nvSpPr>
        <p:spPr>
          <a:xfrm>
            <a:off x="782875" y="2869775"/>
            <a:ext cx="7299000" cy="12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91"/>
              </a:spcBef>
              <a:spcAft>
                <a:spcPts val="0"/>
              </a:spcAft>
              <a:buClr>
                <a:srgbClr val="000000"/>
              </a:buClr>
              <a:buSzPts val="1608"/>
              <a:buFont typeface="Arial"/>
              <a:buNone/>
            </a:pPr>
            <a:endParaRPr sz="1608" b="1" i="0" u="none" strike="noStrike" cap="none">
              <a:solidFill>
                <a:srgbClr val="BF4E14"/>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580"/>
              <a:buFont typeface="Arial"/>
              <a:buNone/>
            </a:pPr>
            <a:endParaRPr sz="1580" b="1" i="0" u="none" strike="noStrike" cap="none">
              <a:solidFill>
                <a:srgbClr val="2A6559"/>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en" sz="2400" b="0" i="0" u="none" strike="noStrike" cap="none">
                <a:solidFill>
                  <a:srgbClr val="000000"/>
                </a:solidFill>
                <a:latin typeface="Open Sans"/>
                <a:ea typeface="Open Sans"/>
                <a:cs typeface="Open Sans"/>
                <a:sym typeface="Open Sans"/>
              </a:rPr>
              <a:t>Paul Linet, Founder &amp; CEO</a:t>
            </a:r>
            <a:endParaRPr sz="2400" b="0" i="0" u="none" strike="noStrike" cap="none">
              <a:solidFill>
                <a:srgbClr val="00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en" sz="2400" b="0" i="0" u="none" strike="noStrike" cap="none">
                <a:solidFill>
                  <a:srgbClr val="000000"/>
                </a:solidFill>
                <a:latin typeface="Open Sans"/>
                <a:ea typeface="Open Sans"/>
                <a:cs typeface="Open Sans"/>
                <a:sym typeface="Open Sans"/>
              </a:rPr>
              <a:t>3i Housing of Maine</a:t>
            </a:r>
            <a:endParaRPr sz="2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5516eae57b_1_23"/>
          <p:cNvSpPr txBox="1">
            <a:spLocks noGrp="1"/>
          </p:cNvSpPr>
          <p:nvPr>
            <p:ph type="title"/>
          </p:nvPr>
        </p:nvSpPr>
        <p:spPr>
          <a:xfrm>
            <a:off x="518350" y="262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b="1">
                <a:latin typeface="Montserrat"/>
                <a:ea typeface="Montserrat"/>
                <a:cs typeface="Montserrat"/>
                <a:sym typeface="Montserrat"/>
              </a:rPr>
              <a:t>How 3i HoME Works</a:t>
            </a:r>
            <a:endParaRPr b="1">
              <a:latin typeface="Montserrat"/>
              <a:ea typeface="Montserrat"/>
              <a:cs typeface="Montserrat"/>
              <a:sym typeface="Montserrat"/>
            </a:endParaRPr>
          </a:p>
        </p:txBody>
      </p:sp>
      <p:sp>
        <p:nvSpPr>
          <p:cNvPr id="206" name="Google Shape;206;g35516eae57b_1_23"/>
          <p:cNvSpPr txBox="1">
            <a:spLocks noGrp="1"/>
          </p:cNvSpPr>
          <p:nvPr>
            <p:ph type="title"/>
          </p:nvPr>
        </p:nvSpPr>
        <p:spPr>
          <a:xfrm>
            <a:off x="518350" y="1585700"/>
            <a:ext cx="6052500" cy="392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2400" b="1">
                <a:latin typeface="Montserrat"/>
                <a:ea typeface="Montserrat"/>
                <a:cs typeface="Montserrat"/>
                <a:sym typeface="Montserrat"/>
              </a:rPr>
              <a:t>3i HoME Caring Communities</a:t>
            </a:r>
            <a:r>
              <a:rPr lang="en" sz="2400">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207" name="Google Shape;207;g35516eae57b_1_23"/>
          <p:cNvSpPr txBox="1">
            <a:spLocks noGrp="1"/>
          </p:cNvSpPr>
          <p:nvPr>
            <p:ph type="body" idx="1"/>
          </p:nvPr>
        </p:nvSpPr>
        <p:spPr>
          <a:xfrm>
            <a:off x="518350" y="2135800"/>
            <a:ext cx="4665600" cy="100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200"/>
              </a:spcAft>
              <a:buSzPts val="1800"/>
              <a:buNone/>
            </a:pPr>
            <a:r>
              <a:rPr lang="en" sz="2400">
                <a:solidFill>
                  <a:schemeClr val="dk1"/>
                </a:solidFill>
                <a:latin typeface="Open Sans"/>
                <a:ea typeface="Open Sans"/>
                <a:cs typeface="Open Sans"/>
                <a:sym typeface="Open Sans"/>
              </a:rPr>
              <a:t>Mixed-income housing, AI/adaptive tech, workforce preference, diverse geographies; hub-and-spoke to Sturgeon Place  </a:t>
            </a:r>
            <a:endParaRPr sz="2400">
              <a:solidFill>
                <a:schemeClr val="dk1"/>
              </a:solidFill>
              <a:latin typeface="Open Sans"/>
              <a:ea typeface="Open Sans"/>
              <a:cs typeface="Open Sans"/>
              <a:sym typeface="Open Sans"/>
            </a:endParaRPr>
          </a:p>
        </p:txBody>
      </p:sp>
      <p:pic>
        <p:nvPicPr>
          <p:cNvPr id="208" name="Google Shape;208;g35516eae57b_1_23"/>
          <p:cNvPicPr preferRelativeResize="0"/>
          <p:nvPr/>
        </p:nvPicPr>
        <p:blipFill rotWithShape="1">
          <a:blip r:embed="rId3">
            <a:alphaModFix/>
          </a:blip>
          <a:srcRect l="1487" t="21016" b="7980"/>
          <a:stretch/>
        </p:blipFill>
        <p:spPr>
          <a:xfrm>
            <a:off x="5572042" y="1042450"/>
            <a:ext cx="3135600" cy="3095400"/>
          </a:xfrm>
          <a:prstGeom prst="ellipse">
            <a:avLst/>
          </a:prstGeom>
          <a:noFill/>
          <a:ln>
            <a:noFill/>
          </a:ln>
        </p:spPr>
      </p:pic>
      <p:sp>
        <p:nvSpPr>
          <p:cNvPr id="209" name="Google Shape;209;g35516eae57b_1_23"/>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5516eae57b_1_6"/>
          <p:cNvSpPr txBox="1">
            <a:spLocks noGrp="1"/>
          </p:cNvSpPr>
          <p:nvPr>
            <p:ph type="title"/>
          </p:nvPr>
        </p:nvSpPr>
        <p:spPr>
          <a:xfrm>
            <a:off x="477650" y="3637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b="1">
                <a:latin typeface="Montserrat"/>
                <a:ea typeface="Montserrat"/>
                <a:cs typeface="Montserrat"/>
                <a:sym typeface="Montserrat"/>
              </a:rPr>
              <a:t>How 3i HoME Works</a:t>
            </a:r>
            <a:endParaRPr b="1">
              <a:latin typeface="Montserrat"/>
              <a:ea typeface="Montserrat"/>
              <a:cs typeface="Montserrat"/>
              <a:sym typeface="Montserrat"/>
            </a:endParaRPr>
          </a:p>
        </p:txBody>
      </p:sp>
      <p:sp>
        <p:nvSpPr>
          <p:cNvPr id="215" name="Google Shape;215;g35516eae57b_1_6"/>
          <p:cNvSpPr txBox="1">
            <a:spLocks noGrp="1"/>
          </p:cNvSpPr>
          <p:nvPr>
            <p:ph type="title"/>
          </p:nvPr>
        </p:nvSpPr>
        <p:spPr>
          <a:xfrm>
            <a:off x="477650" y="1502113"/>
            <a:ext cx="4895400" cy="392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2400" b="1">
                <a:latin typeface="Montserrat"/>
                <a:ea typeface="Montserrat"/>
                <a:cs typeface="Montserrat"/>
                <a:sym typeface="Montserrat"/>
              </a:rPr>
              <a:t>AI/Adaptive Tech/Invention</a:t>
            </a:r>
            <a:endParaRPr sz="2400" b="1">
              <a:solidFill>
                <a:schemeClr val="dk1"/>
              </a:solidFill>
              <a:latin typeface="Montserrat"/>
              <a:ea typeface="Montserrat"/>
              <a:cs typeface="Montserrat"/>
              <a:sym typeface="Montserrat"/>
            </a:endParaRPr>
          </a:p>
        </p:txBody>
      </p:sp>
      <p:sp>
        <p:nvSpPr>
          <p:cNvPr id="216" name="Google Shape;216;g35516eae57b_1_6"/>
          <p:cNvSpPr txBox="1">
            <a:spLocks noGrp="1"/>
          </p:cNvSpPr>
          <p:nvPr>
            <p:ph type="body" idx="1"/>
          </p:nvPr>
        </p:nvSpPr>
        <p:spPr>
          <a:xfrm>
            <a:off x="481800" y="1959700"/>
            <a:ext cx="4895400" cy="88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200"/>
              </a:spcAft>
              <a:buSzPts val="935"/>
              <a:buNone/>
            </a:pPr>
            <a:r>
              <a:rPr lang="en" sz="2400">
                <a:solidFill>
                  <a:schemeClr val="dk1"/>
                </a:solidFill>
                <a:latin typeface="Open Sans"/>
                <a:ea typeface="Open Sans"/>
                <a:cs typeface="Open Sans"/>
                <a:sym typeface="Open Sans"/>
              </a:rPr>
              <a:t>R&amp;D with academia and industry testing adaptive technologies for supportive and person-centered solutions for individuals with disabilities</a:t>
            </a:r>
            <a:endParaRPr sz="2400">
              <a:solidFill>
                <a:schemeClr val="dk1"/>
              </a:solidFill>
              <a:latin typeface="Open Sans"/>
              <a:ea typeface="Open Sans"/>
              <a:cs typeface="Open Sans"/>
              <a:sym typeface="Open Sans"/>
            </a:endParaRPr>
          </a:p>
        </p:txBody>
      </p:sp>
      <p:pic>
        <p:nvPicPr>
          <p:cNvPr id="217" name="Google Shape;217;g35516eae57b_1_6"/>
          <p:cNvPicPr preferRelativeResize="0"/>
          <p:nvPr/>
        </p:nvPicPr>
        <p:blipFill rotWithShape="1">
          <a:blip r:embed="rId3">
            <a:alphaModFix/>
          </a:blip>
          <a:srcRect/>
          <a:stretch/>
        </p:blipFill>
        <p:spPr>
          <a:xfrm>
            <a:off x="5622751" y="1173350"/>
            <a:ext cx="3084000" cy="3084000"/>
          </a:xfrm>
          <a:prstGeom prst="ellipse">
            <a:avLst/>
          </a:prstGeom>
          <a:noFill/>
          <a:ln>
            <a:noFill/>
          </a:ln>
        </p:spPr>
      </p:pic>
      <p:sp>
        <p:nvSpPr>
          <p:cNvPr id="218" name="Google Shape;218;g35516eae57b_1_6"/>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54018d88a1_2_131"/>
          <p:cNvSpPr txBox="1"/>
          <p:nvPr/>
        </p:nvSpPr>
        <p:spPr>
          <a:xfrm>
            <a:off x="418700" y="1202325"/>
            <a:ext cx="3671700" cy="238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3000" b="1" i="0" u="none" strike="noStrike" cap="none">
                <a:solidFill>
                  <a:schemeClr val="dk1"/>
                </a:solidFill>
                <a:latin typeface="Montserrat"/>
                <a:ea typeface="Montserrat"/>
                <a:cs typeface="Montserrat"/>
                <a:sym typeface="Montserrat"/>
              </a:rPr>
              <a:t>Sturgeon Place</a:t>
            </a:r>
            <a:endParaRPr sz="3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230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chemeClr val="dk1"/>
                </a:solidFill>
                <a:latin typeface="Open Sans"/>
                <a:ea typeface="Open Sans"/>
                <a:cs typeface="Open Sans"/>
                <a:sym typeface="Open Sans"/>
              </a:rPr>
              <a:t>3i HoME Flagship Project with 51-unit Affordable Housing </a:t>
            </a:r>
            <a:br>
              <a:rPr lang="en" sz="2400" b="0" i="0" u="none" strike="noStrike" cap="none">
                <a:solidFill>
                  <a:schemeClr val="dk1"/>
                </a:solidFill>
                <a:latin typeface="Open Sans"/>
                <a:ea typeface="Open Sans"/>
                <a:cs typeface="Open Sans"/>
                <a:sym typeface="Open Sans"/>
              </a:rPr>
            </a:br>
            <a:r>
              <a:rPr lang="en" sz="2400" b="0" i="0" u="none" strike="noStrike" cap="none">
                <a:solidFill>
                  <a:schemeClr val="dk1"/>
                </a:solidFill>
                <a:latin typeface="Open Sans"/>
                <a:ea typeface="Open Sans"/>
                <a:cs typeface="Open Sans"/>
                <a:sym typeface="Open Sans"/>
              </a:rPr>
              <a:t>in Scarborough, ME </a:t>
            </a:r>
            <a:endParaRPr sz="2400" b="0" i="0" u="none" strike="noStrike" cap="none">
              <a:solidFill>
                <a:srgbClr val="000000"/>
              </a:solidFill>
              <a:latin typeface="Open Sans"/>
              <a:ea typeface="Open Sans"/>
              <a:cs typeface="Open Sans"/>
              <a:sym typeface="Open Sans"/>
            </a:endParaRPr>
          </a:p>
        </p:txBody>
      </p:sp>
      <p:pic>
        <p:nvPicPr>
          <p:cNvPr id="224" name="Google Shape;224;g354018d88a1_2_131"/>
          <p:cNvPicPr preferRelativeResize="0"/>
          <p:nvPr/>
        </p:nvPicPr>
        <p:blipFill rotWithShape="1">
          <a:blip r:embed="rId3">
            <a:alphaModFix/>
          </a:blip>
          <a:srcRect l="3576" t="14449" r="2790" b="17809"/>
          <a:stretch/>
        </p:blipFill>
        <p:spPr>
          <a:xfrm>
            <a:off x="4090400" y="1202325"/>
            <a:ext cx="4785426" cy="2672050"/>
          </a:xfrm>
          <a:prstGeom prst="rect">
            <a:avLst/>
          </a:prstGeom>
          <a:noFill/>
          <a:ln>
            <a:noFill/>
          </a:ln>
        </p:spPr>
      </p:pic>
      <p:sp>
        <p:nvSpPr>
          <p:cNvPr id="225" name="Google Shape;225;g354018d88a1_2_131"/>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5516eae57b_0_38"/>
          <p:cNvSpPr txBox="1">
            <a:spLocks noGrp="1"/>
          </p:cNvSpPr>
          <p:nvPr>
            <p:ph type="title"/>
          </p:nvPr>
        </p:nvSpPr>
        <p:spPr>
          <a:xfrm>
            <a:off x="521475" y="1088850"/>
            <a:ext cx="3388800" cy="1635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b="1">
                <a:latin typeface="Montserrat"/>
                <a:ea typeface="Montserrat"/>
                <a:cs typeface="Montserrat"/>
                <a:sym typeface="Montserrat"/>
              </a:rPr>
              <a:t>3i HoME Caring Communities</a:t>
            </a:r>
            <a:r>
              <a:rPr lang="en" sz="2600">
                <a:latin typeface="Montserrat"/>
                <a:ea typeface="Montserrat"/>
                <a:cs typeface="Montserrat"/>
                <a:sym typeface="Montserrat"/>
              </a:rPr>
              <a:t>™</a:t>
            </a:r>
            <a:endParaRPr sz="2600">
              <a:latin typeface="Montserrat"/>
              <a:ea typeface="Montserrat"/>
              <a:cs typeface="Montserrat"/>
              <a:sym typeface="Montserrat"/>
            </a:endParaRPr>
          </a:p>
          <a:p>
            <a:pPr marL="0" lvl="0" indent="0" algn="l" rtl="0">
              <a:lnSpc>
                <a:spcPct val="100000"/>
              </a:lnSpc>
              <a:spcBef>
                <a:spcPts val="0"/>
              </a:spcBef>
              <a:spcAft>
                <a:spcPts val="0"/>
              </a:spcAft>
              <a:buSzPts val="3000"/>
              <a:buNone/>
            </a:pPr>
            <a:endParaRPr sz="2400">
              <a:latin typeface="Open Sans"/>
              <a:ea typeface="Open Sans"/>
              <a:cs typeface="Open Sans"/>
              <a:sym typeface="Open Sans"/>
            </a:endParaRPr>
          </a:p>
          <a:p>
            <a:pPr marL="0" lvl="0" indent="0" algn="l" rtl="0">
              <a:lnSpc>
                <a:spcPct val="100000"/>
              </a:lnSpc>
              <a:spcBef>
                <a:spcPts val="0"/>
              </a:spcBef>
              <a:spcAft>
                <a:spcPts val="0"/>
              </a:spcAft>
              <a:buSzPts val="3000"/>
              <a:buNone/>
            </a:pPr>
            <a:r>
              <a:rPr lang="en" sz="2400">
                <a:latin typeface="Open Sans"/>
                <a:ea typeface="Open Sans"/>
                <a:cs typeface="Open Sans"/>
                <a:sym typeface="Open Sans"/>
              </a:rPr>
              <a:t>Single Family Homes and Apartments</a:t>
            </a:r>
            <a:endParaRPr sz="2400">
              <a:latin typeface="Open Sans"/>
              <a:ea typeface="Open Sans"/>
              <a:cs typeface="Open Sans"/>
              <a:sym typeface="Open Sans"/>
            </a:endParaRPr>
          </a:p>
        </p:txBody>
      </p:sp>
      <p:pic>
        <p:nvPicPr>
          <p:cNvPr id="231" name="Google Shape;231;g35516eae57b_0_38"/>
          <p:cNvPicPr preferRelativeResize="0"/>
          <p:nvPr/>
        </p:nvPicPr>
        <p:blipFill rotWithShape="1">
          <a:blip r:embed="rId3">
            <a:alphaModFix/>
          </a:blip>
          <a:srcRect t="1244"/>
          <a:stretch/>
        </p:blipFill>
        <p:spPr>
          <a:xfrm>
            <a:off x="4013150" y="1164900"/>
            <a:ext cx="4556672" cy="2513850"/>
          </a:xfrm>
          <a:prstGeom prst="rect">
            <a:avLst/>
          </a:prstGeom>
          <a:noFill/>
          <a:ln>
            <a:noFill/>
          </a:ln>
        </p:spPr>
      </p:pic>
      <p:sp>
        <p:nvSpPr>
          <p:cNvPr id="232" name="Google Shape;232;g35516eae57b_0_38"/>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238" name="Google Shape;238;p14"/>
          <p:cNvPicPr preferRelativeResize="0"/>
          <p:nvPr/>
        </p:nvPicPr>
        <p:blipFill rotWithShape="1">
          <a:blip r:embed="rId3">
            <a:alphaModFix/>
          </a:blip>
          <a:srcRect l="43815" r="35395" b="35730"/>
          <a:stretch/>
        </p:blipFill>
        <p:spPr>
          <a:xfrm>
            <a:off x="8221499" y="4124300"/>
            <a:ext cx="605407" cy="842525"/>
          </a:xfrm>
          <a:prstGeom prst="rect">
            <a:avLst/>
          </a:prstGeom>
          <a:noFill/>
          <a:ln>
            <a:noFill/>
          </a:ln>
        </p:spPr>
      </p:pic>
      <p:sp>
        <p:nvSpPr>
          <p:cNvPr id="239" name="Google Shape;239;p14"/>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240" name="Google Shape;240;p14"/>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4"/>
          <p:cNvSpPr/>
          <p:nvPr/>
        </p:nvSpPr>
        <p:spPr>
          <a:xfrm>
            <a:off x="0" y="154225"/>
            <a:ext cx="9144000" cy="1267200"/>
          </a:xfrm>
          <a:prstGeom prst="rect">
            <a:avLst/>
          </a:prstGeom>
          <a:solidFill>
            <a:srgbClr val="2A65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4"/>
          <p:cNvSpPr txBox="1"/>
          <p:nvPr/>
        </p:nvSpPr>
        <p:spPr>
          <a:xfrm>
            <a:off x="464100" y="316200"/>
            <a:ext cx="8468100" cy="10113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rgbClr val="000000"/>
              </a:buClr>
              <a:buSzPts val="3000"/>
              <a:buFont typeface="Arial"/>
              <a:buNone/>
            </a:pPr>
            <a:r>
              <a:rPr lang="en" sz="3000" b="1" i="0" u="none" strike="noStrike" cap="none">
                <a:solidFill>
                  <a:srgbClr val="FFFFFF"/>
                </a:solidFill>
                <a:latin typeface="Open Sans"/>
                <a:ea typeface="Open Sans"/>
                <a:cs typeface="Open Sans"/>
                <a:sym typeface="Open Sans"/>
              </a:rPr>
              <a:t>The Next Phase – </a:t>
            </a:r>
            <a:endParaRPr sz="3000" b="1" i="0" u="none" strike="noStrike" cap="none">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3000"/>
              <a:buFont typeface="Arial"/>
              <a:buNone/>
            </a:pPr>
            <a:r>
              <a:rPr lang="en" sz="3000" b="1" i="0" u="none" strike="noStrike" cap="none">
                <a:solidFill>
                  <a:srgbClr val="FFFFFF"/>
                </a:solidFill>
                <a:latin typeface="Open Sans"/>
                <a:ea typeface="Open Sans"/>
                <a:cs typeface="Open Sans"/>
                <a:sym typeface="Open Sans"/>
              </a:rPr>
              <a:t>3i HoME Caring Communities</a:t>
            </a:r>
            <a:endParaRPr sz="3000" b="1" i="0" u="none" strike="noStrike" cap="none">
              <a:solidFill>
                <a:srgbClr val="FFFFFF"/>
              </a:solidFill>
              <a:latin typeface="Open Sans"/>
              <a:ea typeface="Open Sans"/>
              <a:cs typeface="Open Sans"/>
              <a:sym typeface="Open Sans"/>
            </a:endParaRPr>
          </a:p>
        </p:txBody>
      </p:sp>
      <p:sp>
        <p:nvSpPr>
          <p:cNvPr id="243" name="Google Shape;243;p14"/>
          <p:cNvSpPr txBox="1"/>
          <p:nvPr/>
        </p:nvSpPr>
        <p:spPr>
          <a:xfrm>
            <a:off x="326425" y="1650700"/>
            <a:ext cx="8239200" cy="23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300" b="1" i="0" u="none" strike="noStrike" cap="none">
                <a:solidFill>
                  <a:srgbClr val="000000"/>
                </a:solidFill>
                <a:latin typeface="Open Sans"/>
                <a:ea typeface="Open Sans"/>
                <a:cs typeface="Open Sans"/>
                <a:sym typeface="Open Sans"/>
              </a:rPr>
              <a:t>Phase II -3i HoME Caring Communities</a:t>
            </a:r>
            <a:r>
              <a:rPr lang="en" sz="2300" b="0" i="0" u="none" strike="noStrike" cap="none">
                <a:solidFill>
                  <a:schemeClr val="dk1"/>
                </a:solidFill>
                <a:latin typeface="Open Sans"/>
                <a:ea typeface="Open Sans"/>
                <a:cs typeface="Open Sans"/>
                <a:sym typeface="Open Sans"/>
              </a:rPr>
              <a:t>™ </a:t>
            </a:r>
            <a:r>
              <a:rPr lang="en" sz="2300" b="0" i="0" u="none" strike="noStrike" cap="none">
                <a:solidFill>
                  <a:srgbClr val="000000"/>
                </a:solidFill>
                <a:latin typeface="Open Sans"/>
                <a:ea typeface="Open Sans"/>
                <a:cs typeface="Open Sans"/>
                <a:sym typeface="Open Sans"/>
              </a:rPr>
              <a:t>is our new mixed-income, person-center neighborhood model that will utilize enhanced care coordination and other important services (such as shared amenities including transportation, telehealth portals and more) to create an integrated community of smart, green-engineered homes – some with ADU’s for caregivers. </a:t>
            </a:r>
            <a:endParaRPr sz="2300" b="0" i="0" u="none" strike="noStrike" cap="none">
              <a:solidFill>
                <a:srgbClr val="000000"/>
              </a:solidFill>
              <a:latin typeface="Open Sans"/>
              <a:ea typeface="Open Sans"/>
              <a:cs typeface="Open Sans"/>
              <a:sym typeface="Open Sans"/>
            </a:endParaRPr>
          </a:p>
        </p:txBody>
      </p:sp>
      <p:sp>
        <p:nvSpPr>
          <p:cNvPr id="244" name="Google Shape;244;p14"/>
          <p:cNvSpPr txBox="1"/>
          <p:nvPr/>
        </p:nvSpPr>
        <p:spPr>
          <a:xfrm>
            <a:off x="7389350" y="1033150"/>
            <a:ext cx="4245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lt1"/>
                </a:solidFill>
                <a:latin typeface="Montserrat"/>
                <a:ea typeface="Montserrat"/>
                <a:cs typeface="Montserrat"/>
                <a:sym typeface="Montserrat"/>
              </a:rPr>
              <a:t>™</a:t>
            </a:r>
            <a:endParaRPr sz="23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49" name="Google Shape;249;g35516eae57b_0_19"/>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250" name="Google Shape;250;g35516eae57b_0_19"/>
          <p:cNvPicPr preferRelativeResize="0"/>
          <p:nvPr/>
        </p:nvPicPr>
        <p:blipFill rotWithShape="1">
          <a:blip r:embed="rId3">
            <a:alphaModFix/>
          </a:blip>
          <a:srcRect l="43814" r="35395" b="35728"/>
          <a:stretch/>
        </p:blipFill>
        <p:spPr>
          <a:xfrm>
            <a:off x="8221499" y="4124300"/>
            <a:ext cx="605407" cy="842525"/>
          </a:xfrm>
          <a:prstGeom prst="rect">
            <a:avLst/>
          </a:prstGeom>
          <a:noFill/>
          <a:ln>
            <a:noFill/>
          </a:ln>
        </p:spPr>
      </p:pic>
      <p:sp>
        <p:nvSpPr>
          <p:cNvPr id="251" name="Google Shape;251;g35516eae57b_0_19"/>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252" name="Google Shape;252;g35516eae57b_0_19"/>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35516eae57b_0_19"/>
          <p:cNvSpPr/>
          <p:nvPr/>
        </p:nvSpPr>
        <p:spPr>
          <a:xfrm>
            <a:off x="0" y="154225"/>
            <a:ext cx="9144000" cy="1267200"/>
          </a:xfrm>
          <a:prstGeom prst="rect">
            <a:avLst/>
          </a:prstGeom>
          <a:solidFill>
            <a:srgbClr val="2A65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35516eae57b_0_19"/>
          <p:cNvSpPr txBox="1"/>
          <p:nvPr/>
        </p:nvSpPr>
        <p:spPr>
          <a:xfrm>
            <a:off x="464100" y="316200"/>
            <a:ext cx="8468100" cy="10113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rgbClr val="000000"/>
              </a:buClr>
              <a:buSzPts val="3000"/>
              <a:buFont typeface="Arial"/>
              <a:buNone/>
            </a:pPr>
            <a:r>
              <a:rPr lang="en" sz="3000" b="1" i="0" u="none" strike="noStrike" cap="none">
                <a:solidFill>
                  <a:srgbClr val="FFFFFF"/>
                </a:solidFill>
                <a:latin typeface="Open Sans"/>
                <a:ea typeface="Open Sans"/>
                <a:cs typeface="Open Sans"/>
                <a:sym typeface="Open Sans"/>
              </a:rPr>
              <a:t>The Next Phase – </a:t>
            </a:r>
            <a:endParaRPr sz="3000" b="1" i="0" u="none" strike="noStrike" cap="none">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3000"/>
              <a:buFont typeface="Arial"/>
              <a:buNone/>
            </a:pPr>
            <a:r>
              <a:rPr lang="en" sz="3000" b="1" i="0" u="none" strike="noStrike" cap="none">
                <a:solidFill>
                  <a:srgbClr val="FFFFFF"/>
                </a:solidFill>
                <a:latin typeface="Open Sans"/>
                <a:ea typeface="Open Sans"/>
                <a:cs typeface="Open Sans"/>
                <a:sym typeface="Open Sans"/>
              </a:rPr>
              <a:t>3i HoME Caring Communities</a:t>
            </a:r>
            <a:endParaRPr sz="3000" b="1" i="0" u="none" strike="noStrike" cap="none">
              <a:solidFill>
                <a:srgbClr val="FFFFFF"/>
              </a:solidFill>
              <a:latin typeface="Open Sans"/>
              <a:ea typeface="Open Sans"/>
              <a:cs typeface="Open Sans"/>
              <a:sym typeface="Open Sans"/>
            </a:endParaRPr>
          </a:p>
        </p:txBody>
      </p:sp>
      <p:sp>
        <p:nvSpPr>
          <p:cNvPr id="255" name="Google Shape;255;g35516eae57b_0_19"/>
          <p:cNvSpPr txBox="1"/>
          <p:nvPr/>
        </p:nvSpPr>
        <p:spPr>
          <a:xfrm>
            <a:off x="326425" y="1726900"/>
            <a:ext cx="5215200" cy="23295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sz="2400" b="1">
                <a:solidFill>
                  <a:schemeClr val="dk1"/>
                </a:solidFill>
                <a:latin typeface="Open Sans"/>
                <a:ea typeface="Open Sans"/>
                <a:cs typeface="Open Sans"/>
                <a:sym typeface="Open Sans"/>
              </a:rPr>
              <a:t>3i HoME is developing solutions to address to following:</a:t>
            </a:r>
            <a:endParaRPr sz="2400">
              <a:solidFill>
                <a:schemeClr val="dk1"/>
              </a:solidFill>
              <a:latin typeface="Open Sans"/>
              <a:ea typeface="Open Sans"/>
              <a:cs typeface="Open Sans"/>
              <a:sym typeface="Open Sans"/>
            </a:endParaRPr>
          </a:p>
          <a:p>
            <a:pPr marL="1143000" lvl="2" indent="-263555" algn="l" rtl="0">
              <a:spcBef>
                <a:spcPts val="50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Institutional Resource Crisis</a:t>
            </a:r>
            <a:endParaRPr sz="2400">
              <a:solidFill>
                <a:schemeClr val="dk1"/>
              </a:solidFill>
              <a:latin typeface="Open Sans"/>
              <a:ea typeface="Open Sans"/>
              <a:cs typeface="Open Sans"/>
              <a:sym typeface="Open Sans"/>
            </a:endParaRPr>
          </a:p>
          <a:p>
            <a:pPr marL="1143000" lvl="2" indent="-263555" algn="l" rtl="0">
              <a:spcBef>
                <a:spcPts val="50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Workforce Crisis</a:t>
            </a:r>
            <a:endParaRPr sz="2400">
              <a:solidFill>
                <a:schemeClr val="dk1"/>
              </a:solidFill>
              <a:latin typeface="Open Sans"/>
              <a:ea typeface="Open Sans"/>
              <a:cs typeface="Open Sans"/>
              <a:sym typeface="Open Sans"/>
            </a:endParaRPr>
          </a:p>
          <a:p>
            <a:pPr marL="1143000" lvl="2" indent="-263555" algn="l" rtl="0">
              <a:spcBef>
                <a:spcPts val="50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Maine’s Population</a:t>
            </a:r>
            <a:endParaRPr sz="2400" b="1">
              <a:latin typeface="Open Sans"/>
              <a:ea typeface="Open Sans"/>
              <a:cs typeface="Open Sans"/>
              <a:sym typeface="Open Sans"/>
            </a:endParaRPr>
          </a:p>
        </p:txBody>
      </p:sp>
      <p:pic>
        <p:nvPicPr>
          <p:cNvPr id="256" name="Google Shape;256;g35516eae57b_0_19"/>
          <p:cNvPicPr preferRelativeResize="0"/>
          <p:nvPr/>
        </p:nvPicPr>
        <p:blipFill rotWithShape="1">
          <a:blip r:embed="rId4">
            <a:alphaModFix/>
          </a:blip>
          <a:srcRect t="12115" b="14726"/>
          <a:stretch/>
        </p:blipFill>
        <p:spPr>
          <a:xfrm>
            <a:off x="5142020" y="1327500"/>
            <a:ext cx="4029580" cy="3816000"/>
          </a:xfrm>
          <a:prstGeom prst="rect">
            <a:avLst/>
          </a:prstGeom>
          <a:noFill/>
          <a:ln>
            <a:noFill/>
          </a:ln>
        </p:spPr>
      </p:pic>
      <p:sp>
        <p:nvSpPr>
          <p:cNvPr id="257" name="Google Shape;257;g35516eae57b_0_19"/>
          <p:cNvSpPr txBox="1"/>
          <p:nvPr/>
        </p:nvSpPr>
        <p:spPr>
          <a:xfrm>
            <a:off x="7389350" y="1033150"/>
            <a:ext cx="4245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lt1"/>
                </a:solidFill>
                <a:latin typeface="Montserrat"/>
                <a:ea typeface="Montserrat"/>
                <a:cs typeface="Montserrat"/>
                <a:sym typeface="Montserrat"/>
              </a:rPr>
              <a:t>™</a:t>
            </a:r>
            <a:endParaRPr sz="23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g35516eae57b_0_0"/>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263" name="Google Shape;263;g35516eae57b_0_0"/>
          <p:cNvPicPr preferRelativeResize="0"/>
          <p:nvPr/>
        </p:nvPicPr>
        <p:blipFill rotWithShape="1">
          <a:blip r:embed="rId3">
            <a:alphaModFix/>
          </a:blip>
          <a:srcRect l="43814" r="35395" b="35728"/>
          <a:stretch/>
        </p:blipFill>
        <p:spPr>
          <a:xfrm>
            <a:off x="8297699" y="4124300"/>
            <a:ext cx="605407" cy="842525"/>
          </a:xfrm>
          <a:prstGeom prst="rect">
            <a:avLst/>
          </a:prstGeom>
          <a:noFill/>
          <a:ln>
            <a:noFill/>
          </a:ln>
        </p:spPr>
      </p:pic>
      <p:sp>
        <p:nvSpPr>
          <p:cNvPr id="264" name="Google Shape;264;g35516eae57b_0_0"/>
          <p:cNvSpPr txBox="1"/>
          <p:nvPr/>
        </p:nvSpPr>
        <p:spPr>
          <a:xfrm>
            <a:off x="86884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265" name="Google Shape;265;g35516eae57b_0_0"/>
          <p:cNvSpPr/>
          <p:nvPr/>
        </p:nvSpPr>
        <p:spPr>
          <a:xfrm>
            <a:off x="85946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35516eae57b_0_0"/>
          <p:cNvSpPr txBox="1"/>
          <p:nvPr/>
        </p:nvSpPr>
        <p:spPr>
          <a:xfrm>
            <a:off x="601726" y="406675"/>
            <a:ext cx="8137500" cy="74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2A6559"/>
                </a:solidFill>
                <a:latin typeface="Montserrat"/>
                <a:ea typeface="Montserrat"/>
                <a:cs typeface="Montserrat"/>
                <a:sym typeface="Montserrat"/>
              </a:rPr>
              <a:t>Why 3i HoME Caring Communities</a:t>
            </a:r>
            <a:r>
              <a:rPr lang="en" sz="3000" b="0" i="0" u="none" strike="noStrike" cap="none">
                <a:solidFill>
                  <a:srgbClr val="2A6559"/>
                </a:solidFill>
                <a:latin typeface="Montserrat"/>
                <a:ea typeface="Montserrat"/>
                <a:cs typeface="Montserrat"/>
                <a:sym typeface="Montserrat"/>
              </a:rPr>
              <a:t>™</a:t>
            </a:r>
            <a:r>
              <a:rPr lang="en" sz="3000" b="1" i="0" u="none" strike="noStrike" cap="none">
                <a:solidFill>
                  <a:srgbClr val="2A6559"/>
                </a:solidFill>
                <a:latin typeface="Montserrat"/>
                <a:ea typeface="Montserrat"/>
                <a:cs typeface="Montserrat"/>
                <a:sym typeface="Montserrat"/>
              </a:rPr>
              <a:t>  Are Needed Now?</a:t>
            </a:r>
            <a:endParaRPr sz="3000" b="1" i="0" u="none" strike="noStrike" cap="none">
              <a:solidFill>
                <a:srgbClr val="2A6559"/>
              </a:solidFill>
              <a:latin typeface="Montserrat"/>
              <a:ea typeface="Montserrat"/>
              <a:cs typeface="Montserrat"/>
              <a:sym typeface="Montserrat"/>
            </a:endParaRPr>
          </a:p>
        </p:txBody>
      </p:sp>
      <p:sp>
        <p:nvSpPr>
          <p:cNvPr id="267" name="Google Shape;267;g35516eae57b_0_0"/>
          <p:cNvSpPr txBox="1"/>
          <p:nvPr/>
        </p:nvSpPr>
        <p:spPr>
          <a:xfrm>
            <a:off x="643350" y="1364575"/>
            <a:ext cx="8219400" cy="327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b="1" i="0" u="none" strike="noStrike" cap="none">
                <a:solidFill>
                  <a:schemeClr val="dk1"/>
                </a:solidFill>
                <a:latin typeface="Open Sans"/>
                <a:ea typeface="Open Sans"/>
                <a:cs typeface="Open Sans"/>
                <a:sym typeface="Open Sans"/>
              </a:rPr>
              <a:t>WORKFORCE CRISIS</a:t>
            </a:r>
            <a:endParaRPr sz="2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r>
              <a:rPr lang="en" sz="2400" b="0"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PHI’s Workforce Data Center</a:t>
            </a:r>
            <a:r>
              <a:rPr lang="en" sz="2400" b="0" i="0" u="none" strike="noStrike" cap="none">
                <a:solidFill>
                  <a:schemeClr val="dk1"/>
                </a:solidFill>
                <a:latin typeface="Open Sans"/>
                <a:ea typeface="Open Sans"/>
                <a:cs typeface="Open Sans"/>
                <a:sym typeface="Open Sans"/>
              </a:rPr>
              <a:t> shows Maine’s direct care workforce faces serious economic instability:</a:t>
            </a:r>
            <a:endParaRPr sz="2400" b="0" i="0" u="none" strike="noStrike" cap="none">
              <a:solidFill>
                <a:schemeClr val="dk1"/>
              </a:solidFill>
              <a:latin typeface="Open Sans"/>
              <a:ea typeface="Open Sans"/>
              <a:cs typeface="Open Sans"/>
              <a:sym typeface="Open Sans"/>
            </a:endParaRPr>
          </a:p>
          <a:p>
            <a:pPr marL="342900" marR="0" lvl="0" indent="-425450" algn="l" rtl="0">
              <a:lnSpc>
                <a:spcPct val="100000"/>
              </a:lnSpc>
              <a:spcBef>
                <a:spcPts val="0"/>
              </a:spcBef>
              <a:spcAft>
                <a:spcPts val="0"/>
              </a:spcAft>
              <a:buClr>
                <a:schemeClr val="dk1"/>
              </a:buClr>
              <a:buSzPts val="2400"/>
              <a:buFont typeface="Open Sans"/>
              <a:buChar char="∙"/>
            </a:pPr>
            <a:r>
              <a:rPr lang="en" sz="2400" b="0" i="0" u="none" strike="noStrike" cap="none">
                <a:solidFill>
                  <a:schemeClr val="dk1"/>
                </a:solidFill>
                <a:latin typeface="Open Sans"/>
                <a:ea typeface="Open Sans"/>
                <a:cs typeface="Open Sans"/>
                <a:sym typeface="Open Sans"/>
              </a:rPr>
              <a:t>On average, workers are paid almost $2 less per hour than similar skilled workers in other fields, with median personal earnings less than $25,000 a year;  </a:t>
            </a:r>
            <a:endParaRPr sz="2400" b="0" i="0" u="none" strike="noStrike" cap="none">
              <a:solidFill>
                <a:schemeClr val="dk1"/>
              </a:solidFill>
              <a:latin typeface="Open Sans"/>
              <a:ea typeface="Open Sans"/>
              <a:cs typeface="Open Sans"/>
              <a:sym typeface="Open Sans"/>
            </a:endParaRPr>
          </a:p>
          <a:p>
            <a:pPr marL="342900" marR="0" lvl="0" indent="-425450" algn="l" rtl="0">
              <a:lnSpc>
                <a:spcPct val="100000"/>
              </a:lnSpc>
              <a:spcBef>
                <a:spcPts val="0"/>
              </a:spcBef>
              <a:spcAft>
                <a:spcPts val="0"/>
              </a:spcAft>
              <a:buClr>
                <a:schemeClr val="dk1"/>
              </a:buClr>
              <a:buSzPts val="2400"/>
              <a:buFont typeface="Open Sans"/>
              <a:buChar char="∙"/>
            </a:pPr>
            <a:r>
              <a:rPr lang="en" sz="2400" b="0" i="0" u="none" strike="noStrike" cap="none">
                <a:solidFill>
                  <a:schemeClr val="dk1"/>
                </a:solidFill>
                <a:latin typeface="Open Sans"/>
                <a:ea typeface="Open Sans"/>
                <a:cs typeface="Open Sans"/>
                <a:sym typeface="Open Sans"/>
              </a:rPr>
              <a:t>24% lack affordable housing;</a:t>
            </a:r>
            <a:endParaRPr sz="2400" b="0" i="0" u="none" strike="noStrike" cap="none">
              <a:solidFill>
                <a:schemeClr val="dk1"/>
              </a:solidFill>
              <a:latin typeface="Open Sans"/>
              <a:ea typeface="Open Sans"/>
              <a:cs typeface="Open Sans"/>
              <a:sym typeface="Open Sans"/>
            </a:endParaRPr>
          </a:p>
          <a:p>
            <a:pPr marL="342900" marR="0" lvl="0" indent="-425450" algn="l" rtl="0">
              <a:lnSpc>
                <a:spcPct val="100000"/>
              </a:lnSpc>
              <a:spcBef>
                <a:spcPts val="0"/>
              </a:spcBef>
              <a:spcAft>
                <a:spcPts val="0"/>
              </a:spcAft>
              <a:buClr>
                <a:schemeClr val="dk1"/>
              </a:buClr>
              <a:buSzPts val="2400"/>
              <a:buFont typeface="Open Sans"/>
              <a:buChar char="∙"/>
            </a:pPr>
            <a:r>
              <a:rPr lang="en" sz="2400" b="0" i="0" u="none" strike="noStrike" cap="none">
                <a:solidFill>
                  <a:schemeClr val="dk1"/>
                </a:solidFill>
                <a:latin typeface="Open Sans"/>
                <a:ea typeface="Open Sans"/>
                <a:cs typeface="Open Sans"/>
                <a:sym typeface="Open Sans"/>
              </a:rPr>
              <a:t>39% are in or near poverty; and</a:t>
            </a:r>
            <a:endParaRPr sz="2400" b="0" i="0" u="none" strike="noStrike" cap="none">
              <a:solidFill>
                <a:schemeClr val="dk1"/>
              </a:solidFill>
              <a:latin typeface="Open Sans"/>
              <a:ea typeface="Open Sans"/>
              <a:cs typeface="Open Sans"/>
              <a:sym typeface="Open Sans"/>
            </a:endParaRPr>
          </a:p>
          <a:p>
            <a:pPr marL="342900" marR="0" lvl="0" indent="-425450" algn="l" rtl="0">
              <a:lnSpc>
                <a:spcPct val="100000"/>
              </a:lnSpc>
              <a:spcBef>
                <a:spcPts val="0"/>
              </a:spcBef>
              <a:spcAft>
                <a:spcPts val="0"/>
              </a:spcAft>
              <a:buClr>
                <a:schemeClr val="dk1"/>
              </a:buClr>
              <a:buSzPts val="2400"/>
              <a:buFont typeface="Open Sans"/>
              <a:buChar char="∙"/>
            </a:pPr>
            <a:r>
              <a:rPr lang="en" sz="2400" b="0" i="0" u="none" strike="noStrike" cap="none">
                <a:solidFill>
                  <a:schemeClr val="dk1"/>
                </a:solidFill>
                <a:latin typeface="Open Sans"/>
                <a:ea typeface="Open Sans"/>
                <a:cs typeface="Open Sans"/>
                <a:sym typeface="Open Sans"/>
              </a:rPr>
              <a:t>37% rely on some form of public assistance.</a:t>
            </a:r>
            <a:endParaRPr sz="24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p15"/>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273" name="Google Shape;273;p15"/>
          <p:cNvPicPr preferRelativeResize="0"/>
          <p:nvPr/>
        </p:nvPicPr>
        <p:blipFill rotWithShape="1">
          <a:blip r:embed="rId3">
            <a:alphaModFix/>
          </a:blip>
          <a:srcRect l="43815" r="35395" b="35730"/>
          <a:stretch/>
        </p:blipFill>
        <p:spPr>
          <a:xfrm>
            <a:off x="8297699" y="4124300"/>
            <a:ext cx="605407" cy="842525"/>
          </a:xfrm>
          <a:prstGeom prst="rect">
            <a:avLst/>
          </a:prstGeom>
          <a:noFill/>
          <a:ln>
            <a:noFill/>
          </a:ln>
        </p:spPr>
      </p:pic>
      <p:sp>
        <p:nvSpPr>
          <p:cNvPr id="274" name="Google Shape;274;p15"/>
          <p:cNvSpPr txBox="1"/>
          <p:nvPr/>
        </p:nvSpPr>
        <p:spPr>
          <a:xfrm>
            <a:off x="86884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275" name="Google Shape;275;p15"/>
          <p:cNvSpPr/>
          <p:nvPr/>
        </p:nvSpPr>
        <p:spPr>
          <a:xfrm>
            <a:off x="85946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5"/>
          <p:cNvSpPr txBox="1"/>
          <p:nvPr/>
        </p:nvSpPr>
        <p:spPr>
          <a:xfrm>
            <a:off x="601726" y="406675"/>
            <a:ext cx="8137500" cy="74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2A6559"/>
                </a:solidFill>
                <a:latin typeface="Montserrat"/>
                <a:ea typeface="Montserrat"/>
                <a:cs typeface="Montserrat"/>
                <a:sym typeface="Montserrat"/>
              </a:rPr>
              <a:t>Why 3i HoME Caring Communities</a:t>
            </a:r>
            <a:r>
              <a:rPr lang="en" sz="3000" b="0" i="0" u="none" strike="noStrike" cap="none">
                <a:solidFill>
                  <a:srgbClr val="2A6559"/>
                </a:solidFill>
                <a:latin typeface="Montserrat"/>
                <a:ea typeface="Montserrat"/>
                <a:cs typeface="Montserrat"/>
                <a:sym typeface="Montserrat"/>
              </a:rPr>
              <a:t>™</a:t>
            </a:r>
            <a:r>
              <a:rPr lang="en" sz="3000" b="1" i="0" u="none" strike="noStrike" cap="none">
                <a:solidFill>
                  <a:srgbClr val="2A6559"/>
                </a:solidFill>
                <a:latin typeface="Montserrat"/>
                <a:ea typeface="Montserrat"/>
                <a:cs typeface="Montserrat"/>
                <a:sym typeface="Montserrat"/>
              </a:rPr>
              <a:t>  Are Needed Now?</a:t>
            </a:r>
            <a:endParaRPr sz="3000" b="1" i="0" u="none" strike="noStrike" cap="none">
              <a:solidFill>
                <a:srgbClr val="2A6559"/>
              </a:solidFill>
              <a:latin typeface="Montserrat"/>
              <a:ea typeface="Montserrat"/>
              <a:cs typeface="Montserrat"/>
              <a:sym typeface="Montserrat"/>
            </a:endParaRPr>
          </a:p>
        </p:txBody>
      </p:sp>
      <p:sp>
        <p:nvSpPr>
          <p:cNvPr id="277" name="Google Shape;277;p15"/>
          <p:cNvSpPr txBox="1"/>
          <p:nvPr/>
        </p:nvSpPr>
        <p:spPr>
          <a:xfrm>
            <a:off x="643625" y="1302775"/>
            <a:ext cx="8044800" cy="414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400" b="1" i="0" u="none" strike="noStrike" cap="none">
                <a:solidFill>
                  <a:schemeClr val="dk1"/>
                </a:solidFill>
                <a:latin typeface="Open Sans"/>
                <a:ea typeface="Open Sans"/>
                <a:cs typeface="Open Sans"/>
                <a:sym typeface="Open Sans"/>
              </a:rPr>
              <a:t>Long term care leaders urge more funding to prevent more closures of nursing homes, Rose Lundy, January 3, 2024 </a:t>
            </a:r>
            <a:r>
              <a:rPr lang="en" sz="1700" b="0" i="0" u="none" strike="noStrike" cap="none">
                <a:solidFill>
                  <a:schemeClr val="dk1"/>
                </a:solidFill>
                <a:latin typeface="Open Sans"/>
                <a:ea typeface="Open Sans"/>
                <a:cs typeface="Open Sans"/>
                <a:sym typeface="Open Sans"/>
              </a:rPr>
              <a:t>(https://themainemonitor.org/nursing-home-leaders-seek-more-funding/)</a:t>
            </a:r>
            <a:endParaRPr sz="1700" b="0" i="0" u="none" strike="noStrike" cap="none">
              <a:solidFill>
                <a:schemeClr val="dk1"/>
              </a:solidFill>
              <a:latin typeface="Open Sans"/>
              <a:ea typeface="Open Sans"/>
              <a:cs typeface="Open Sans"/>
              <a:sym typeface="Open Sans"/>
            </a:endParaRPr>
          </a:p>
          <a:p>
            <a:pPr marL="228600" marR="0" lvl="0" indent="-266700" algn="l" rtl="0">
              <a:lnSpc>
                <a:spcPct val="100000"/>
              </a:lnSpc>
              <a:spcBef>
                <a:spcPts val="1000"/>
              </a:spcBef>
              <a:spcAft>
                <a:spcPts val="0"/>
              </a:spcAft>
              <a:buClr>
                <a:schemeClr val="dk1"/>
              </a:buClr>
              <a:buSzPts val="2400"/>
              <a:buFont typeface="Open Sans"/>
              <a:buChar char="•"/>
            </a:pPr>
            <a:r>
              <a:rPr lang="en" sz="2400" b="0" i="0" u="none" strike="noStrike" cap="none">
                <a:solidFill>
                  <a:schemeClr val="dk1"/>
                </a:solidFill>
                <a:latin typeface="Open Sans"/>
                <a:ea typeface="Open Sans"/>
                <a:cs typeface="Open Sans"/>
                <a:sym typeface="Open Sans"/>
              </a:rPr>
              <a:t>To keep up with staffing minimums, nursing homes have turned to </a:t>
            </a:r>
            <a:r>
              <a:rPr lang="en" sz="2400" b="0"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temporary agency staffing</a:t>
            </a:r>
            <a:r>
              <a:rPr lang="en" sz="2400" b="0" i="0" u="none" strike="noStrike" cap="none">
                <a:solidFill>
                  <a:schemeClr val="dk1"/>
                </a:solidFill>
                <a:latin typeface="Open Sans"/>
                <a:ea typeface="Open Sans"/>
                <a:cs typeface="Open Sans"/>
                <a:sym typeface="Open Sans"/>
              </a:rPr>
              <a:t>, but the “cost of temporary staff has just exploded and reimbursement doesn’t keep pace with that,” Westhoff said.</a:t>
            </a:r>
            <a:endParaRPr sz="24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g35516eae57b_1_36"/>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283" name="Google Shape;283;g35516eae57b_1_36"/>
          <p:cNvPicPr preferRelativeResize="0"/>
          <p:nvPr/>
        </p:nvPicPr>
        <p:blipFill rotWithShape="1">
          <a:blip r:embed="rId3">
            <a:alphaModFix/>
          </a:blip>
          <a:srcRect l="43814" r="35395" b="35728"/>
          <a:stretch/>
        </p:blipFill>
        <p:spPr>
          <a:xfrm>
            <a:off x="8297699" y="4124300"/>
            <a:ext cx="605407" cy="842525"/>
          </a:xfrm>
          <a:prstGeom prst="rect">
            <a:avLst/>
          </a:prstGeom>
          <a:noFill/>
          <a:ln>
            <a:noFill/>
          </a:ln>
        </p:spPr>
      </p:pic>
      <p:sp>
        <p:nvSpPr>
          <p:cNvPr id="284" name="Google Shape;284;g35516eae57b_1_36"/>
          <p:cNvSpPr txBox="1"/>
          <p:nvPr/>
        </p:nvSpPr>
        <p:spPr>
          <a:xfrm>
            <a:off x="86884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285" name="Google Shape;285;g35516eae57b_1_36"/>
          <p:cNvSpPr/>
          <p:nvPr/>
        </p:nvSpPr>
        <p:spPr>
          <a:xfrm>
            <a:off x="85946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35516eae57b_1_36"/>
          <p:cNvSpPr txBox="1"/>
          <p:nvPr/>
        </p:nvSpPr>
        <p:spPr>
          <a:xfrm>
            <a:off x="601726" y="559075"/>
            <a:ext cx="8137500" cy="74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2A6559"/>
                </a:solidFill>
                <a:latin typeface="Montserrat"/>
                <a:ea typeface="Montserrat"/>
                <a:cs typeface="Montserrat"/>
                <a:sym typeface="Montserrat"/>
              </a:rPr>
              <a:t>Why 3i HoME Caring Communities</a:t>
            </a:r>
            <a:r>
              <a:rPr lang="en" sz="3000" b="0" i="0" u="none" strike="noStrike" cap="none">
                <a:solidFill>
                  <a:srgbClr val="2A6559"/>
                </a:solidFill>
                <a:latin typeface="Montserrat"/>
                <a:ea typeface="Montserrat"/>
                <a:cs typeface="Montserrat"/>
                <a:sym typeface="Montserrat"/>
              </a:rPr>
              <a:t>™</a:t>
            </a:r>
            <a:r>
              <a:rPr lang="en" sz="3000" b="1" i="0" u="none" strike="noStrike" cap="none">
                <a:solidFill>
                  <a:srgbClr val="2A6559"/>
                </a:solidFill>
                <a:latin typeface="Montserrat"/>
                <a:ea typeface="Montserrat"/>
                <a:cs typeface="Montserrat"/>
                <a:sym typeface="Montserrat"/>
              </a:rPr>
              <a:t>  Are Needed Now?</a:t>
            </a:r>
            <a:endParaRPr sz="3000" b="1" i="0" u="none" strike="noStrike" cap="none">
              <a:solidFill>
                <a:srgbClr val="2A6559"/>
              </a:solidFill>
              <a:latin typeface="Montserrat"/>
              <a:ea typeface="Montserrat"/>
              <a:cs typeface="Montserrat"/>
              <a:sym typeface="Montserrat"/>
            </a:endParaRPr>
          </a:p>
        </p:txBody>
      </p:sp>
      <p:sp>
        <p:nvSpPr>
          <p:cNvPr id="287" name="Google Shape;287;g35516eae57b_1_36"/>
          <p:cNvSpPr txBox="1"/>
          <p:nvPr/>
        </p:nvSpPr>
        <p:spPr>
          <a:xfrm>
            <a:off x="675000" y="1566025"/>
            <a:ext cx="7794000" cy="26526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1000"/>
              </a:spcBef>
              <a:spcAft>
                <a:spcPts val="0"/>
              </a:spcAft>
              <a:buClr>
                <a:schemeClr val="dk1"/>
              </a:buClr>
              <a:buSzPts val="2400"/>
              <a:buFont typeface="Open Sans"/>
              <a:buChar char="●"/>
            </a:pPr>
            <a:r>
              <a:rPr lang="en" sz="2400" b="0" i="0" u="none" strike="noStrike" cap="none">
                <a:solidFill>
                  <a:schemeClr val="dk1"/>
                </a:solidFill>
                <a:latin typeface="Open Sans"/>
                <a:ea typeface="Open Sans"/>
                <a:cs typeface="Open Sans"/>
                <a:sym typeface="Open Sans"/>
              </a:rPr>
              <a:t>Mary Jane Richards, CEO of North Country Associates, which operates 23 nursing homes across Maine and Massachusetts, said their costs related to agency staff increased from about $7 million in 2019 to $39 million in 2022. “We simply can’t sustain that,” she said.  </a:t>
            </a:r>
            <a:endParaRPr sz="24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19"/>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293" name="Google Shape;293;p19"/>
          <p:cNvPicPr preferRelativeResize="0"/>
          <p:nvPr/>
        </p:nvPicPr>
        <p:blipFill rotWithShape="1">
          <a:blip r:embed="rId3">
            <a:alphaModFix/>
          </a:blip>
          <a:srcRect l="43815" r="35395" b="35730"/>
          <a:stretch/>
        </p:blipFill>
        <p:spPr>
          <a:xfrm>
            <a:off x="8221499" y="4124300"/>
            <a:ext cx="605407" cy="842525"/>
          </a:xfrm>
          <a:prstGeom prst="rect">
            <a:avLst/>
          </a:prstGeom>
          <a:noFill/>
          <a:ln>
            <a:noFill/>
          </a:ln>
        </p:spPr>
      </p:pic>
      <p:sp>
        <p:nvSpPr>
          <p:cNvPr id="294" name="Google Shape;294;p19"/>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295" name="Google Shape;295;p19"/>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9"/>
          <p:cNvSpPr txBox="1"/>
          <p:nvPr/>
        </p:nvSpPr>
        <p:spPr>
          <a:xfrm>
            <a:off x="236700" y="812775"/>
            <a:ext cx="8706300" cy="26991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r>
              <a:rPr lang="en" sz="3000" b="1" i="1" u="none" strike="noStrike" cap="none">
                <a:solidFill>
                  <a:srgbClr val="2A6559"/>
                </a:solidFill>
                <a:latin typeface="Montserrat"/>
                <a:ea typeface="Montserrat"/>
                <a:cs typeface="Montserrat"/>
                <a:sym typeface="Montserrat"/>
              </a:rPr>
              <a:t>“Maine DHHS has prioritized efforts to strength the [long-term services and supports] system and the workforce at its heart to improve the health of older Maine people and those with disabilities.”</a:t>
            </a:r>
            <a:endParaRPr sz="3000" b="1" i="1" u="none" strike="noStrike" cap="none">
              <a:solidFill>
                <a:srgbClr val="2A6559"/>
              </a:solidFill>
              <a:latin typeface="Montserrat"/>
              <a:ea typeface="Montserrat"/>
              <a:cs typeface="Montserrat"/>
              <a:sym typeface="Montserrat"/>
            </a:endParaRPr>
          </a:p>
        </p:txBody>
      </p:sp>
      <p:sp>
        <p:nvSpPr>
          <p:cNvPr id="297" name="Google Shape;297;p19"/>
          <p:cNvSpPr txBox="1"/>
          <p:nvPr/>
        </p:nvSpPr>
        <p:spPr>
          <a:xfrm>
            <a:off x="311700" y="3596125"/>
            <a:ext cx="8520600" cy="654900"/>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en Sans"/>
                <a:ea typeface="Open Sans"/>
                <a:cs typeface="Open Sans"/>
                <a:sym typeface="Open Sans"/>
              </a:rPr>
              <a:t>-DHHS Spokesperson PPH on line 2/26/24</a:t>
            </a:r>
            <a:endParaRPr sz="18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p:nvPr/>
        </p:nvSpPr>
        <p:spPr>
          <a:xfrm>
            <a:off x="0" y="0"/>
            <a:ext cx="2788800" cy="5184000"/>
          </a:xfrm>
          <a:prstGeom prst="rect">
            <a:avLst/>
          </a:prstGeom>
          <a:solidFill>
            <a:srgbClr val="2A65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lt1"/>
                </a:solidFill>
                <a:latin typeface="Open Sans"/>
                <a:ea typeface="Open Sans"/>
                <a:cs typeface="Open Sans"/>
                <a:sym typeface="Open Sans"/>
              </a:rPr>
              <a:t>Copyright 2025: 3i Housing of Maine.  All rights reserved.</a:t>
            </a:r>
            <a:endParaRPr sz="1300" b="0" i="0" u="none" strike="noStrike" cap="none">
              <a:solidFill>
                <a:schemeClr val="lt1"/>
              </a:solidFill>
              <a:latin typeface="Open Sans"/>
              <a:ea typeface="Open Sans"/>
              <a:cs typeface="Open Sans"/>
              <a:sym typeface="Open Sans"/>
            </a:endParaRPr>
          </a:p>
        </p:txBody>
      </p:sp>
      <p:pic>
        <p:nvPicPr>
          <p:cNvPr id="118" name="Google Shape;118;p4"/>
          <p:cNvPicPr preferRelativeResize="0"/>
          <p:nvPr/>
        </p:nvPicPr>
        <p:blipFill rotWithShape="1">
          <a:blip r:embed="rId3">
            <a:alphaModFix/>
          </a:blip>
          <a:srcRect l="43815" r="35395" b="35730"/>
          <a:stretch/>
        </p:blipFill>
        <p:spPr>
          <a:xfrm>
            <a:off x="8221499" y="4124300"/>
            <a:ext cx="605407" cy="842525"/>
          </a:xfrm>
          <a:prstGeom prst="rect">
            <a:avLst/>
          </a:prstGeom>
          <a:noFill/>
          <a:ln>
            <a:noFill/>
          </a:ln>
        </p:spPr>
      </p:pic>
      <p:sp>
        <p:nvSpPr>
          <p:cNvPr id="119" name="Google Shape;119;p4"/>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120" name="Google Shape;120;p4"/>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
          <p:cNvSpPr txBox="1"/>
          <p:nvPr/>
        </p:nvSpPr>
        <p:spPr>
          <a:xfrm>
            <a:off x="200825" y="890385"/>
            <a:ext cx="56682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000" b="0" i="0" u="none" strike="noStrike" cap="none">
                <a:solidFill>
                  <a:srgbClr val="FFFFFF"/>
                </a:solidFill>
                <a:latin typeface="Montserrat SemiBold"/>
                <a:ea typeface="Montserrat SemiBold"/>
                <a:cs typeface="Montserrat SemiBold"/>
                <a:sym typeface="Montserrat SemiBold"/>
              </a:rPr>
              <a:t>THE </a:t>
            </a:r>
            <a:endParaRPr sz="3000" b="0" i="0" u="none" strike="noStrike" cap="none">
              <a:solidFill>
                <a:srgbClr val="FFFFFF"/>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3600"/>
              <a:buFont typeface="Arial"/>
              <a:buNone/>
            </a:pPr>
            <a:r>
              <a:rPr lang="en" sz="3000" b="0" i="0" u="none" strike="noStrike" cap="none">
                <a:solidFill>
                  <a:srgbClr val="FFFFFF"/>
                </a:solidFill>
                <a:latin typeface="Montserrat SemiBold"/>
                <a:ea typeface="Montserrat SemiBold"/>
                <a:cs typeface="Montserrat SemiBold"/>
                <a:sym typeface="Montserrat SemiBold"/>
              </a:rPr>
              <a:t>PROBLEMS</a:t>
            </a:r>
            <a:endParaRPr sz="3000" b="0" i="0" u="none" strike="noStrike" cap="none">
              <a:solidFill>
                <a:srgbClr val="FFFFFF"/>
              </a:solidFill>
              <a:latin typeface="Montserrat"/>
              <a:ea typeface="Montserrat"/>
              <a:cs typeface="Montserrat"/>
              <a:sym typeface="Montserrat"/>
            </a:endParaRPr>
          </a:p>
        </p:txBody>
      </p:sp>
      <p:pic>
        <p:nvPicPr>
          <p:cNvPr id="122" name="Google Shape;122;p4"/>
          <p:cNvPicPr preferRelativeResize="0"/>
          <p:nvPr/>
        </p:nvPicPr>
        <p:blipFill rotWithShape="1">
          <a:blip r:embed="rId4">
            <a:alphaModFix/>
          </a:blip>
          <a:srcRect t="13294" b="13292"/>
          <a:stretch/>
        </p:blipFill>
        <p:spPr>
          <a:xfrm>
            <a:off x="2905775" y="25450"/>
            <a:ext cx="5589350" cy="5041875"/>
          </a:xfrm>
          <a:prstGeom prst="rect">
            <a:avLst/>
          </a:prstGeom>
          <a:noFill/>
          <a:ln>
            <a:noFill/>
          </a:ln>
        </p:spPr>
      </p:pic>
      <p:sp>
        <p:nvSpPr>
          <p:cNvPr id="123" name="Google Shape;123;p4"/>
          <p:cNvSpPr txBox="1"/>
          <p:nvPr/>
        </p:nvSpPr>
        <p:spPr>
          <a:xfrm>
            <a:off x="5205600" y="3218550"/>
            <a:ext cx="880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24" name="Google Shape;124;p4"/>
          <p:cNvSpPr txBox="1"/>
          <p:nvPr/>
        </p:nvSpPr>
        <p:spPr>
          <a:xfrm>
            <a:off x="571125" y="2165525"/>
            <a:ext cx="2094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20"/>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303" name="Google Shape;303;p20"/>
          <p:cNvPicPr preferRelativeResize="0"/>
          <p:nvPr/>
        </p:nvPicPr>
        <p:blipFill rotWithShape="1">
          <a:blip r:embed="rId3">
            <a:alphaModFix/>
          </a:blip>
          <a:srcRect l="43815" r="35395" b="35730"/>
          <a:stretch/>
        </p:blipFill>
        <p:spPr>
          <a:xfrm>
            <a:off x="8221499" y="4124300"/>
            <a:ext cx="605407" cy="842525"/>
          </a:xfrm>
          <a:prstGeom prst="rect">
            <a:avLst/>
          </a:prstGeom>
          <a:noFill/>
          <a:ln>
            <a:noFill/>
          </a:ln>
        </p:spPr>
      </p:pic>
      <p:sp>
        <p:nvSpPr>
          <p:cNvPr id="304" name="Google Shape;304;p20"/>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305" name="Google Shape;305;p20"/>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0"/>
          <p:cNvSpPr txBox="1"/>
          <p:nvPr/>
        </p:nvSpPr>
        <p:spPr>
          <a:xfrm>
            <a:off x="461424" y="445332"/>
            <a:ext cx="751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1200"/>
              </a:spcBef>
              <a:spcAft>
                <a:spcPts val="0"/>
              </a:spcAft>
              <a:buClr>
                <a:srgbClr val="000000"/>
              </a:buClr>
              <a:buSzPts val="3000"/>
              <a:buFont typeface="Arial"/>
              <a:buNone/>
            </a:pPr>
            <a:r>
              <a:rPr lang="en" sz="3000" b="1" i="0" u="none" strike="noStrike" cap="none">
                <a:solidFill>
                  <a:srgbClr val="2A6559"/>
                </a:solidFill>
                <a:latin typeface="Montserrat"/>
                <a:ea typeface="Montserrat"/>
                <a:cs typeface="Montserrat"/>
                <a:sym typeface="Montserrat"/>
              </a:rPr>
              <a:t>80 YEARS LATER….</a:t>
            </a:r>
            <a:endParaRPr sz="3000" b="1" i="0" u="none" strike="noStrike" cap="none">
              <a:solidFill>
                <a:srgbClr val="2A6559"/>
              </a:solidFill>
              <a:latin typeface="Montserrat"/>
              <a:ea typeface="Montserrat"/>
              <a:cs typeface="Montserrat"/>
              <a:sym typeface="Montserrat"/>
            </a:endParaRPr>
          </a:p>
          <a:p>
            <a:pPr marL="0" marR="925195" lvl="0" indent="0" algn="l" rtl="0">
              <a:lnSpc>
                <a:spcPct val="105833"/>
              </a:lnSpc>
              <a:spcBef>
                <a:spcPts val="1200"/>
              </a:spcBef>
              <a:spcAft>
                <a:spcPts val="0"/>
              </a:spcAft>
              <a:buClr>
                <a:srgbClr val="000000"/>
              </a:buClr>
              <a:buSzPts val="2400"/>
              <a:buFont typeface="Arial"/>
              <a:buNone/>
            </a:pPr>
            <a:endParaRPr sz="240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FFFFFF"/>
              </a:solidFill>
              <a:latin typeface="Open Sans"/>
              <a:ea typeface="Open Sans"/>
              <a:cs typeface="Open Sans"/>
              <a:sym typeface="Open Sans"/>
            </a:endParaRPr>
          </a:p>
        </p:txBody>
      </p:sp>
      <p:sp>
        <p:nvSpPr>
          <p:cNvPr id="307" name="Google Shape;307;p20"/>
          <p:cNvSpPr txBox="1"/>
          <p:nvPr/>
        </p:nvSpPr>
        <p:spPr>
          <a:xfrm>
            <a:off x="537625" y="1123775"/>
            <a:ext cx="7332900" cy="31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b="0" i="0" u="none" strike="noStrike" cap="none">
                <a:solidFill>
                  <a:schemeClr val="dk1"/>
                </a:solidFill>
                <a:latin typeface="Open Sans"/>
                <a:ea typeface="Open Sans"/>
                <a:cs typeface="Open Sans"/>
                <a:sym typeface="Open Sans"/>
              </a:rPr>
              <a:t>Imagine a future where people with disabilities can access affordable housing built with principles of universal design; and the direct care (support) workforce is paid a living wage. </a:t>
            </a:r>
            <a:endParaRPr sz="24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4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g35516eae57b_1_45"/>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313" name="Google Shape;313;g35516eae57b_1_45"/>
          <p:cNvPicPr preferRelativeResize="0"/>
          <p:nvPr/>
        </p:nvPicPr>
        <p:blipFill rotWithShape="1">
          <a:blip r:embed="rId3">
            <a:alphaModFix/>
          </a:blip>
          <a:srcRect l="43814" r="35395" b="35728"/>
          <a:stretch/>
        </p:blipFill>
        <p:spPr>
          <a:xfrm>
            <a:off x="8221499" y="4124300"/>
            <a:ext cx="605407" cy="842525"/>
          </a:xfrm>
          <a:prstGeom prst="rect">
            <a:avLst/>
          </a:prstGeom>
          <a:noFill/>
          <a:ln>
            <a:noFill/>
          </a:ln>
        </p:spPr>
      </p:pic>
      <p:sp>
        <p:nvSpPr>
          <p:cNvPr id="314" name="Google Shape;314;g35516eae57b_1_45"/>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315" name="Google Shape;315;g35516eae57b_1_45"/>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35516eae57b_1_45"/>
          <p:cNvSpPr txBox="1"/>
          <p:nvPr/>
        </p:nvSpPr>
        <p:spPr>
          <a:xfrm>
            <a:off x="461424" y="445332"/>
            <a:ext cx="751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1200"/>
              </a:spcBef>
              <a:spcAft>
                <a:spcPts val="0"/>
              </a:spcAft>
              <a:buClr>
                <a:srgbClr val="000000"/>
              </a:buClr>
              <a:buSzPts val="3000"/>
              <a:buFont typeface="Arial"/>
              <a:buNone/>
            </a:pPr>
            <a:r>
              <a:rPr lang="en" sz="3000" b="1" i="0" u="none" strike="noStrike" cap="none">
                <a:solidFill>
                  <a:srgbClr val="2A6559"/>
                </a:solidFill>
                <a:latin typeface="Montserrat"/>
                <a:ea typeface="Montserrat"/>
                <a:cs typeface="Montserrat"/>
                <a:sym typeface="Montserrat"/>
              </a:rPr>
              <a:t>80 YEARS LATER….</a:t>
            </a:r>
            <a:endParaRPr sz="3000" b="1" i="0" u="none" strike="noStrike" cap="none">
              <a:solidFill>
                <a:srgbClr val="2A6559"/>
              </a:solidFill>
              <a:latin typeface="Montserrat"/>
              <a:ea typeface="Montserrat"/>
              <a:cs typeface="Montserrat"/>
              <a:sym typeface="Montserrat"/>
            </a:endParaRPr>
          </a:p>
          <a:p>
            <a:pPr marL="0" marR="925195" lvl="0" indent="0" algn="l" rtl="0">
              <a:lnSpc>
                <a:spcPct val="105833"/>
              </a:lnSpc>
              <a:spcBef>
                <a:spcPts val="1200"/>
              </a:spcBef>
              <a:spcAft>
                <a:spcPts val="0"/>
              </a:spcAft>
              <a:buClr>
                <a:srgbClr val="000000"/>
              </a:buClr>
              <a:buSzPts val="2400"/>
              <a:buFont typeface="Arial"/>
              <a:buNone/>
            </a:pPr>
            <a:endParaRPr sz="240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FFFFFF"/>
              </a:solidFill>
              <a:latin typeface="Open Sans"/>
              <a:ea typeface="Open Sans"/>
              <a:cs typeface="Open Sans"/>
              <a:sym typeface="Open Sans"/>
            </a:endParaRPr>
          </a:p>
        </p:txBody>
      </p:sp>
      <p:sp>
        <p:nvSpPr>
          <p:cNvPr id="317" name="Google Shape;317;g35516eae57b_1_45"/>
          <p:cNvSpPr txBox="1"/>
          <p:nvPr/>
        </p:nvSpPr>
        <p:spPr>
          <a:xfrm>
            <a:off x="537625" y="1123775"/>
            <a:ext cx="7353000" cy="31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b="0" i="0" u="none" strike="noStrike" cap="none">
                <a:solidFill>
                  <a:schemeClr val="dk1"/>
                </a:solidFill>
                <a:latin typeface="Open Sans"/>
                <a:ea typeface="Open Sans"/>
                <a:cs typeface="Open Sans"/>
                <a:sym typeface="Open Sans"/>
              </a:rPr>
              <a:t>“We cannot be content if some fraction of our people ... is ill-fed, ill-clothed, ill-housed and insecure,” declared Franklin Delano Roosevelt in his 1944 State of the Union address.  </a:t>
            </a:r>
            <a:r>
              <a:rPr lang="en" sz="2400" b="0" i="0" u="sng" strike="noStrike" cap="none">
                <a:solidFill>
                  <a:schemeClr val="dk1"/>
                </a:solidFill>
                <a:latin typeface="Open Sans"/>
                <a:ea typeface="Open Sans"/>
                <a:cs typeface="Open Sans"/>
                <a:sym typeface="Open Sans"/>
              </a:rPr>
              <a:t>In 1944, it was declared on the most public platform that, in our country, adequate housing should be a basic human right, yet </a:t>
            </a:r>
            <a:r>
              <a:rPr lang="en" sz="2400" b="1" i="0" u="sng" strike="noStrike" cap="none">
                <a:solidFill>
                  <a:schemeClr val="dk1"/>
                </a:solidFill>
                <a:latin typeface="Open Sans"/>
                <a:ea typeface="Open Sans"/>
                <a:cs typeface="Open Sans"/>
                <a:sym typeface="Open Sans"/>
              </a:rPr>
              <a:t>today</a:t>
            </a:r>
            <a:r>
              <a:rPr lang="en" sz="2400" b="0" i="0" u="sng" strike="noStrike" cap="none">
                <a:solidFill>
                  <a:schemeClr val="dk1"/>
                </a:solidFill>
                <a:latin typeface="Open Sans"/>
                <a:ea typeface="Open Sans"/>
                <a:cs typeface="Open Sans"/>
                <a:sym typeface="Open Sans"/>
              </a:rPr>
              <a:t>, 80 years later, a home remains a privilege.</a:t>
            </a:r>
            <a:r>
              <a:rPr lang="en" sz="1800" b="0" i="0" u="sng" strike="noStrike" cap="none">
                <a:solidFill>
                  <a:schemeClr val="dk1"/>
                </a:solidFill>
                <a:latin typeface="Open Sans"/>
                <a:ea typeface="Open Sans"/>
                <a:cs typeface="Open Sans"/>
                <a:sym typeface="Open Sans"/>
              </a:rPr>
              <a:t> </a:t>
            </a: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4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g35516eae57b_0_9"/>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pic>
        <p:nvPicPr>
          <p:cNvPr id="323" name="Google Shape;323;g35516eae57b_0_9"/>
          <p:cNvPicPr preferRelativeResize="0"/>
          <p:nvPr/>
        </p:nvPicPr>
        <p:blipFill rotWithShape="1">
          <a:blip r:embed="rId3">
            <a:alphaModFix/>
          </a:blip>
          <a:srcRect l="43814" r="35395" b="35728"/>
          <a:stretch/>
        </p:blipFill>
        <p:spPr>
          <a:xfrm>
            <a:off x="8221499" y="4124300"/>
            <a:ext cx="605407" cy="842525"/>
          </a:xfrm>
          <a:prstGeom prst="rect">
            <a:avLst/>
          </a:prstGeom>
          <a:noFill/>
          <a:ln>
            <a:noFill/>
          </a:ln>
        </p:spPr>
      </p:pic>
      <p:sp>
        <p:nvSpPr>
          <p:cNvPr id="324" name="Google Shape;324;g35516eae57b_0_9"/>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325" name="Google Shape;325;g35516eae57b_0_9"/>
          <p:cNvSpPr/>
          <p:nvPr/>
        </p:nvSpPr>
        <p:spPr>
          <a:xfrm>
            <a:off x="8518499" y="4765625"/>
            <a:ext cx="424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35516eae57b_0_9"/>
          <p:cNvSpPr txBox="1"/>
          <p:nvPr/>
        </p:nvSpPr>
        <p:spPr>
          <a:xfrm>
            <a:off x="461425" y="1199975"/>
            <a:ext cx="8023200" cy="31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200" b="1" i="0" u="none" strike="noStrike" cap="none">
                <a:solidFill>
                  <a:schemeClr val="dk1"/>
                </a:solidFill>
                <a:latin typeface="Open Sans"/>
                <a:ea typeface="Open Sans"/>
                <a:cs typeface="Open Sans"/>
                <a:sym typeface="Open Sans"/>
              </a:rPr>
              <a:t>The accessible housing, direct care worker and healthcare crises require bold, barrier breaking solutions</a:t>
            </a:r>
            <a:r>
              <a:rPr lang="en" sz="2200" b="0" i="0" u="none" strike="noStrike" cap="none">
                <a:solidFill>
                  <a:schemeClr val="dk1"/>
                </a:solidFill>
                <a:latin typeface="Open Sans"/>
                <a:ea typeface="Open Sans"/>
                <a:cs typeface="Open Sans"/>
                <a:sym typeface="Open Sans"/>
              </a:rPr>
              <a:t>!  3i Housing of Maine is committed to creating innovative supportive housing solutions that create a future of independent living options for people of all ages and income levels currently living with a disability and seeking to live in a neighborhood designed for access and engagement. </a:t>
            </a:r>
            <a:endParaRPr sz="2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endParaRPr sz="2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r>
              <a:rPr lang="en" sz="2200" b="1" i="0" u="none" strike="noStrike" cap="none">
                <a:solidFill>
                  <a:schemeClr val="dk1"/>
                </a:solidFill>
                <a:latin typeface="Open Sans"/>
                <a:ea typeface="Open Sans"/>
                <a:cs typeface="Open Sans"/>
                <a:sym typeface="Open Sans"/>
              </a:rPr>
              <a:t> JOIN US IN THIS EFFORT!!!</a:t>
            </a:r>
            <a:endParaRPr sz="2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endParaRPr sz="1400" b="0" i="1" u="sng"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4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000"/>
              <a:buFont typeface="Arial"/>
              <a:buNone/>
            </a:pPr>
            <a:endParaRPr sz="1400" b="0" i="0" u="none" strike="noStrike" cap="none">
              <a:solidFill>
                <a:schemeClr val="dk1"/>
              </a:solidFill>
              <a:latin typeface="Open Sans"/>
              <a:ea typeface="Open Sans"/>
              <a:cs typeface="Open Sans"/>
              <a:sym typeface="Open Sans"/>
            </a:endParaRPr>
          </a:p>
        </p:txBody>
      </p:sp>
      <p:sp>
        <p:nvSpPr>
          <p:cNvPr id="327" name="Google Shape;327;g35516eae57b_0_9"/>
          <p:cNvSpPr txBox="1"/>
          <p:nvPr/>
        </p:nvSpPr>
        <p:spPr>
          <a:xfrm>
            <a:off x="461424" y="445332"/>
            <a:ext cx="7514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1200"/>
              </a:spcBef>
              <a:spcAft>
                <a:spcPts val="0"/>
              </a:spcAft>
              <a:buClr>
                <a:srgbClr val="000000"/>
              </a:buClr>
              <a:buSzPts val="3000"/>
              <a:buFont typeface="Arial"/>
              <a:buNone/>
            </a:pPr>
            <a:r>
              <a:rPr lang="en" sz="3000" b="1" i="0" u="none" strike="noStrike" cap="none">
                <a:solidFill>
                  <a:srgbClr val="2A6559"/>
                </a:solidFill>
                <a:latin typeface="Montserrat"/>
                <a:ea typeface="Montserrat"/>
                <a:cs typeface="Montserrat"/>
                <a:sym typeface="Montserrat"/>
              </a:rPr>
              <a:t>80 YEARS LATER….</a:t>
            </a:r>
            <a:endParaRPr sz="3000" b="1" i="0" u="none" strike="noStrike" cap="none">
              <a:solidFill>
                <a:srgbClr val="2A6559"/>
              </a:solidFill>
              <a:latin typeface="Montserrat"/>
              <a:ea typeface="Montserrat"/>
              <a:cs typeface="Montserrat"/>
              <a:sym typeface="Montserrat"/>
            </a:endParaRPr>
          </a:p>
          <a:p>
            <a:pPr marL="0" marR="925195" lvl="0" indent="0" algn="l" rtl="0">
              <a:lnSpc>
                <a:spcPct val="105833"/>
              </a:lnSpc>
              <a:spcBef>
                <a:spcPts val="1200"/>
              </a:spcBef>
              <a:spcAft>
                <a:spcPts val="0"/>
              </a:spcAft>
              <a:buClr>
                <a:srgbClr val="000000"/>
              </a:buClr>
              <a:buSzPts val="2400"/>
              <a:buFont typeface="Arial"/>
              <a:buNone/>
            </a:pPr>
            <a:endParaRPr sz="240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54018d88a1_2_152"/>
          <p:cNvSpPr/>
          <p:nvPr/>
        </p:nvSpPr>
        <p:spPr>
          <a:xfrm>
            <a:off x="-82950" y="828425"/>
            <a:ext cx="9247800" cy="1070400"/>
          </a:xfrm>
          <a:prstGeom prst="rect">
            <a:avLst/>
          </a:prstGeom>
          <a:solidFill>
            <a:srgbClr val="2A65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354018d88a1_2_152"/>
          <p:cNvSpPr txBox="1"/>
          <p:nvPr/>
        </p:nvSpPr>
        <p:spPr>
          <a:xfrm>
            <a:off x="1682600" y="947975"/>
            <a:ext cx="56682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 sz="4200" b="0" i="0" u="none" strike="noStrike" cap="none">
                <a:solidFill>
                  <a:srgbClr val="FFFFFF"/>
                </a:solidFill>
                <a:latin typeface="Montserrat SemiBold"/>
                <a:ea typeface="Montserrat SemiBold"/>
                <a:cs typeface="Montserrat SemiBold"/>
                <a:sym typeface="Montserrat SemiBold"/>
              </a:rPr>
              <a:t>THANK YOU!</a:t>
            </a:r>
            <a:endParaRPr sz="2500" b="0" i="0" u="none" strike="noStrike" cap="none">
              <a:solidFill>
                <a:srgbClr val="FFFFFF"/>
              </a:solidFill>
              <a:latin typeface="Montserrat"/>
              <a:ea typeface="Montserrat"/>
              <a:cs typeface="Montserrat"/>
              <a:sym typeface="Montserrat"/>
            </a:endParaRPr>
          </a:p>
        </p:txBody>
      </p:sp>
      <p:pic>
        <p:nvPicPr>
          <p:cNvPr id="334" name="Google Shape;334;g354018d88a1_2_152"/>
          <p:cNvPicPr preferRelativeResize="0"/>
          <p:nvPr/>
        </p:nvPicPr>
        <p:blipFill rotWithShape="1">
          <a:blip r:embed="rId3">
            <a:alphaModFix/>
          </a:blip>
          <a:srcRect l="43814" r="35397" b="35730"/>
          <a:stretch/>
        </p:blipFill>
        <p:spPr>
          <a:xfrm>
            <a:off x="8221499" y="4124300"/>
            <a:ext cx="605407" cy="842525"/>
          </a:xfrm>
          <a:prstGeom prst="rect">
            <a:avLst/>
          </a:prstGeom>
          <a:noFill/>
          <a:ln>
            <a:noFill/>
          </a:ln>
        </p:spPr>
      </p:pic>
      <p:sp>
        <p:nvSpPr>
          <p:cNvPr id="335" name="Google Shape;335;g354018d88a1_2_152"/>
          <p:cNvSpPr txBox="1"/>
          <p:nvPr/>
        </p:nvSpPr>
        <p:spPr>
          <a:xfrm>
            <a:off x="8612234" y="4251053"/>
            <a:ext cx="275400" cy="4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74E13"/>
                </a:solidFill>
                <a:latin typeface="Montserrat"/>
                <a:ea typeface="Montserrat"/>
                <a:cs typeface="Montserrat"/>
                <a:sym typeface="Montserrat"/>
              </a:rPr>
              <a:t>™</a:t>
            </a:r>
            <a:endParaRPr sz="900" b="0" i="0" u="none" strike="noStrike" cap="none">
              <a:solidFill>
                <a:srgbClr val="274E13"/>
              </a:solidFill>
              <a:latin typeface="Montserrat"/>
              <a:ea typeface="Montserrat"/>
              <a:cs typeface="Montserrat"/>
              <a:sym typeface="Montserrat"/>
            </a:endParaRPr>
          </a:p>
        </p:txBody>
      </p:sp>
      <p:sp>
        <p:nvSpPr>
          <p:cNvPr id="336" name="Google Shape;336;g354018d88a1_2_152"/>
          <p:cNvSpPr/>
          <p:nvPr/>
        </p:nvSpPr>
        <p:spPr>
          <a:xfrm>
            <a:off x="8498675" y="4787475"/>
            <a:ext cx="475500" cy="1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354018d88a1_2_152"/>
          <p:cNvSpPr txBox="1"/>
          <p:nvPr/>
        </p:nvSpPr>
        <p:spPr>
          <a:xfrm>
            <a:off x="2615100" y="3677863"/>
            <a:ext cx="39138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endParaRPr sz="1900" b="0" i="0" u="none" strike="noStrike" cap="none">
              <a:solidFill>
                <a:srgbClr val="212121"/>
              </a:solidFill>
              <a:latin typeface="Montserrat Light"/>
              <a:ea typeface="Montserrat Light"/>
              <a:cs typeface="Montserrat Light"/>
              <a:sym typeface="Montserrat Light"/>
            </a:endParaRPr>
          </a:p>
        </p:txBody>
      </p:sp>
      <p:sp>
        <p:nvSpPr>
          <p:cNvPr id="338" name="Google Shape;338;g354018d88a1_2_152"/>
          <p:cNvSpPr txBox="1"/>
          <p:nvPr/>
        </p:nvSpPr>
        <p:spPr>
          <a:xfrm>
            <a:off x="4552925" y="2571738"/>
            <a:ext cx="40755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222222"/>
              </a:solidFill>
              <a:highlight>
                <a:srgbClr val="FFFFFF"/>
              </a:highlight>
              <a:latin typeface="Montserrat Light"/>
              <a:ea typeface="Montserrat Light"/>
              <a:cs typeface="Montserrat Light"/>
              <a:sym typeface="Montserrat Light"/>
            </a:endParaRPr>
          </a:p>
        </p:txBody>
      </p:sp>
      <p:sp>
        <p:nvSpPr>
          <p:cNvPr id="339" name="Google Shape;339;g354018d88a1_2_152"/>
          <p:cNvSpPr txBox="1"/>
          <p:nvPr/>
        </p:nvSpPr>
        <p:spPr>
          <a:xfrm>
            <a:off x="1903200" y="2184525"/>
            <a:ext cx="5337600" cy="212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800" b="1" i="0" u="none" strike="noStrike" cap="none">
                <a:solidFill>
                  <a:schemeClr val="dk1"/>
                </a:solidFill>
                <a:latin typeface="Open Sans"/>
                <a:ea typeface="Open Sans"/>
                <a:cs typeface="Open Sans"/>
                <a:sym typeface="Open Sans"/>
              </a:rPr>
              <a:t>FOR MORE INFORMATION AND QUESTIONS, PLEASE CONTACT:</a:t>
            </a:r>
            <a:endParaRPr sz="1800" b="1"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Open Sans"/>
                <a:ea typeface="Open Sans"/>
                <a:cs typeface="Open Sans"/>
                <a:sym typeface="Open Sans"/>
              </a:rPr>
              <a:t>Paul Linet, Founder and CEO</a:t>
            </a:r>
            <a:endParaRPr sz="1800" b="0"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Open Sans"/>
                <a:ea typeface="Open Sans"/>
                <a:cs typeface="Open Sans"/>
                <a:sym typeface="Open Sans"/>
              </a:rPr>
              <a:t>3i Housing of Maine</a:t>
            </a:r>
            <a:endParaRPr sz="1800" b="0"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1100"/>
              <a:buFont typeface="Arial"/>
              <a:buNone/>
            </a:pPr>
            <a:r>
              <a:rPr lang="en" sz="1800" b="0" i="0" u="sng" strike="noStrike" cap="none">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paul@3ihome.org</a:t>
            </a:r>
            <a:r>
              <a:rPr lang="en" sz="1800" b="0" i="0" u="none" strike="noStrike" cap="none">
                <a:solidFill>
                  <a:schemeClr val="dk1"/>
                </a:solidFill>
                <a:latin typeface="Open Sans"/>
                <a:ea typeface="Open Sans"/>
                <a:cs typeface="Open Sans"/>
                <a:sym typeface="Open Sans"/>
              </a:rPr>
              <a:t> | 207-489-4663</a:t>
            </a:r>
            <a:endParaRPr sz="1800" b="1" i="0" u="none" strike="noStrike" cap="none">
              <a:solidFill>
                <a:srgbClr val="2A6559"/>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Open Sans"/>
              <a:ea typeface="Open Sans"/>
              <a:cs typeface="Open Sans"/>
              <a:sym typeface="Open Sans"/>
            </a:endParaRPr>
          </a:p>
        </p:txBody>
      </p:sp>
      <p:sp>
        <p:nvSpPr>
          <p:cNvPr id="340" name="Google Shape;340;g354018d88a1_2_152"/>
          <p:cNvSpPr txBox="1"/>
          <p:nvPr/>
        </p:nvSpPr>
        <p:spPr>
          <a:xfrm>
            <a:off x="124375" y="4859225"/>
            <a:ext cx="3597900" cy="1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800" b="0" i="0" u="none" strike="noStrike" cap="none">
              <a:solidFill>
                <a:srgbClr val="444746"/>
              </a:solidFill>
              <a:latin typeface="Work Sans"/>
              <a:ea typeface="Work Sans"/>
              <a:cs typeface="Work Sans"/>
              <a:sym typeface="Work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txBox="1"/>
          <p:nvPr/>
        </p:nvSpPr>
        <p:spPr>
          <a:xfrm>
            <a:off x="585150" y="1022800"/>
            <a:ext cx="1617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rgbClr val="2A6559"/>
                </a:solidFill>
                <a:latin typeface="Montserrat"/>
                <a:ea typeface="Montserrat"/>
                <a:cs typeface="Montserrat"/>
                <a:sym typeface="Montserrat"/>
              </a:rPr>
              <a:t>8.2%</a:t>
            </a:r>
            <a:endParaRPr sz="3000" b="1" i="0" u="none" strike="noStrike" cap="none">
              <a:solidFill>
                <a:srgbClr val="2A6559"/>
              </a:solidFill>
              <a:latin typeface="Montserrat"/>
              <a:ea typeface="Montserrat"/>
              <a:cs typeface="Montserrat"/>
              <a:sym typeface="Montserrat"/>
            </a:endParaRPr>
          </a:p>
        </p:txBody>
      </p:sp>
      <p:sp>
        <p:nvSpPr>
          <p:cNvPr id="130" name="Google Shape;130;p6"/>
          <p:cNvSpPr txBox="1">
            <a:spLocks noGrp="1"/>
          </p:cNvSpPr>
          <p:nvPr>
            <p:ph type="subTitle" idx="1"/>
          </p:nvPr>
        </p:nvSpPr>
        <p:spPr>
          <a:xfrm>
            <a:off x="585150" y="1596250"/>
            <a:ext cx="3730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Americans</a:t>
            </a:r>
            <a:r>
              <a:rPr lang="en" sz="2400">
                <a:solidFill>
                  <a:schemeClr val="dk1"/>
                </a:solidFill>
                <a:highlight>
                  <a:srgbClr val="FFFFFF"/>
                </a:highlight>
                <a:latin typeface="Open Sans"/>
                <a:ea typeface="Open Sans"/>
                <a:cs typeface="Open Sans"/>
                <a:sym typeface="Open Sans"/>
              </a:rPr>
              <a:t> have a physical disability  </a:t>
            </a:r>
            <a:endParaRPr sz="2400">
              <a:solidFill>
                <a:schemeClr val="dk1"/>
              </a:solidFill>
              <a:latin typeface="Open Sans"/>
              <a:ea typeface="Open Sans"/>
              <a:cs typeface="Open Sans"/>
              <a:sym typeface="Open Sans"/>
            </a:endParaRPr>
          </a:p>
        </p:txBody>
      </p:sp>
      <p:sp>
        <p:nvSpPr>
          <p:cNvPr id="131" name="Google Shape;131;p6"/>
          <p:cNvSpPr txBox="1"/>
          <p:nvPr/>
        </p:nvSpPr>
        <p:spPr>
          <a:xfrm>
            <a:off x="548100" y="2697783"/>
            <a:ext cx="1416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rgbClr val="212121"/>
                </a:solidFill>
                <a:latin typeface="Montserrat"/>
                <a:ea typeface="Montserrat"/>
                <a:cs typeface="Montserrat"/>
                <a:sym typeface="Montserrat"/>
              </a:rPr>
              <a:t>28.6%</a:t>
            </a:r>
            <a:endParaRPr sz="3000" b="1" i="0" u="none" strike="noStrike" cap="none">
              <a:solidFill>
                <a:srgbClr val="212121"/>
              </a:solidFill>
              <a:latin typeface="Montserrat"/>
              <a:ea typeface="Montserrat"/>
              <a:cs typeface="Montserrat"/>
              <a:sym typeface="Montserrat"/>
            </a:endParaRPr>
          </a:p>
        </p:txBody>
      </p:sp>
      <p:sp>
        <p:nvSpPr>
          <p:cNvPr id="132" name="Google Shape;132;p6"/>
          <p:cNvSpPr txBox="1">
            <a:spLocks noGrp="1"/>
          </p:cNvSpPr>
          <p:nvPr>
            <p:ph type="subTitle" idx="1"/>
          </p:nvPr>
        </p:nvSpPr>
        <p:spPr>
          <a:xfrm>
            <a:off x="513300" y="3268075"/>
            <a:ext cx="36804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older Americans </a:t>
            </a:r>
            <a:r>
              <a:rPr lang="en" sz="2400">
                <a:solidFill>
                  <a:schemeClr val="dk1"/>
                </a:solidFill>
                <a:highlight>
                  <a:srgbClr val="FFFFFF"/>
                </a:highlight>
                <a:latin typeface="Open Sans"/>
                <a:ea typeface="Open Sans"/>
                <a:cs typeface="Open Sans"/>
                <a:sym typeface="Open Sans"/>
              </a:rPr>
              <a:t>have a physical disability</a:t>
            </a:r>
            <a:endParaRPr sz="2400">
              <a:solidFill>
                <a:schemeClr val="dk1"/>
              </a:solidFill>
              <a:latin typeface="Open Sans"/>
              <a:ea typeface="Open Sans"/>
              <a:cs typeface="Open Sans"/>
              <a:sym typeface="Open Sans"/>
            </a:endParaRPr>
          </a:p>
        </p:txBody>
      </p:sp>
      <p:sp>
        <p:nvSpPr>
          <p:cNvPr id="133" name="Google Shape;133;p6"/>
          <p:cNvSpPr txBox="1"/>
          <p:nvPr/>
        </p:nvSpPr>
        <p:spPr>
          <a:xfrm>
            <a:off x="4735663" y="1022800"/>
            <a:ext cx="1617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chemeClr val="dk1"/>
                </a:solidFill>
                <a:latin typeface="Montserrat"/>
                <a:ea typeface="Montserrat"/>
                <a:cs typeface="Montserrat"/>
                <a:sym typeface="Montserrat"/>
              </a:rPr>
              <a:t>&lt;5%</a:t>
            </a:r>
            <a:endParaRPr sz="3000" b="1" i="0" u="none" strike="noStrike" cap="none">
              <a:solidFill>
                <a:schemeClr val="dk1"/>
              </a:solidFill>
              <a:latin typeface="Montserrat"/>
              <a:ea typeface="Montserrat"/>
              <a:cs typeface="Montserrat"/>
              <a:sym typeface="Montserrat"/>
            </a:endParaRPr>
          </a:p>
        </p:txBody>
      </p:sp>
      <p:sp>
        <p:nvSpPr>
          <p:cNvPr id="134" name="Google Shape;134;p6"/>
          <p:cNvSpPr txBox="1">
            <a:spLocks noGrp="1"/>
          </p:cNvSpPr>
          <p:nvPr>
            <p:ph type="subTitle" idx="1"/>
          </p:nvPr>
        </p:nvSpPr>
        <p:spPr>
          <a:xfrm>
            <a:off x="4735675" y="1593100"/>
            <a:ext cx="3730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the national housing supply is accessible</a:t>
            </a:r>
            <a:endParaRPr sz="2400">
              <a:solidFill>
                <a:schemeClr val="dk1"/>
              </a:solidFill>
              <a:latin typeface="Open Sans"/>
              <a:ea typeface="Open Sans"/>
              <a:cs typeface="Open Sans"/>
              <a:sym typeface="Open Sans"/>
            </a:endParaRPr>
          </a:p>
        </p:txBody>
      </p:sp>
      <p:sp>
        <p:nvSpPr>
          <p:cNvPr id="135" name="Google Shape;135;p6"/>
          <p:cNvSpPr txBox="1"/>
          <p:nvPr/>
        </p:nvSpPr>
        <p:spPr>
          <a:xfrm>
            <a:off x="4746900" y="2697775"/>
            <a:ext cx="1416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rgbClr val="2A6559"/>
                </a:solidFill>
                <a:latin typeface="Montserrat"/>
                <a:ea typeface="Montserrat"/>
                <a:cs typeface="Montserrat"/>
                <a:sym typeface="Montserrat"/>
              </a:rPr>
              <a:t>&lt;1%</a:t>
            </a:r>
            <a:endParaRPr sz="3000" b="1" i="0" u="none" strike="noStrike" cap="none">
              <a:solidFill>
                <a:srgbClr val="2A6559"/>
              </a:solidFill>
              <a:latin typeface="Montserrat"/>
              <a:ea typeface="Montserrat"/>
              <a:cs typeface="Montserrat"/>
              <a:sym typeface="Montserrat"/>
            </a:endParaRPr>
          </a:p>
        </p:txBody>
      </p:sp>
      <p:sp>
        <p:nvSpPr>
          <p:cNvPr id="136" name="Google Shape;136;p6"/>
          <p:cNvSpPr txBox="1">
            <a:spLocks noGrp="1"/>
          </p:cNvSpPr>
          <p:nvPr>
            <p:ph type="subTitle" idx="1"/>
          </p:nvPr>
        </p:nvSpPr>
        <p:spPr>
          <a:xfrm>
            <a:off x="4759500" y="3268075"/>
            <a:ext cx="3730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housing is </a:t>
            </a:r>
            <a:r>
              <a:rPr lang="en" sz="2400" b="1">
                <a:solidFill>
                  <a:schemeClr val="dk1"/>
                </a:solidFill>
                <a:latin typeface="Open Sans"/>
                <a:ea typeface="Open Sans"/>
                <a:cs typeface="Open Sans"/>
                <a:sym typeface="Open Sans"/>
              </a:rPr>
              <a:t>wheelchair-accessible</a:t>
            </a:r>
            <a:endParaRPr sz="2400" b="1">
              <a:solidFill>
                <a:schemeClr val="dk1"/>
              </a:solidFill>
              <a:latin typeface="Open Sans"/>
              <a:ea typeface="Open Sans"/>
              <a:cs typeface="Open Sans"/>
              <a:sym typeface="Open Sans"/>
            </a:endParaRPr>
          </a:p>
        </p:txBody>
      </p:sp>
      <p:sp>
        <p:nvSpPr>
          <p:cNvPr id="137" name="Google Shape;137;p6"/>
          <p:cNvSpPr txBox="1"/>
          <p:nvPr/>
        </p:nvSpPr>
        <p:spPr>
          <a:xfrm>
            <a:off x="513300" y="299125"/>
            <a:ext cx="5668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chemeClr val="dk1"/>
                </a:solidFill>
                <a:latin typeface="Montserrat"/>
                <a:ea typeface="Montserrat"/>
                <a:cs typeface="Montserrat"/>
                <a:sym typeface="Montserrat"/>
              </a:rPr>
              <a:t>Accessible Housing Need</a:t>
            </a:r>
            <a:endParaRPr sz="3000" b="1" i="0" u="none" strike="noStrike" cap="none">
              <a:solidFill>
                <a:schemeClr val="dk1"/>
              </a:solidFill>
              <a:latin typeface="Montserrat"/>
              <a:ea typeface="Montserrat"/>
              <a:cs typeface="Montserrat"/>
              <a:sym typeface="Montserrat"/>
            </a:endParaRPr>
          </a:p>
        </p:txBody>
      </p:sp>
      <p:sp>
        <p:nvSpPr>
          <p:cNvPr id="138" name="Google Shape;138;p6"/>
          <p:cNvSpPr/>
          <p:nvPr/>
        </p:nvSpPr>
        <p:spPr>
          <a:xfrm>
            <a:off x="8603075" y="4768600"/>
            <a:ext cx="476700" cy="213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6"/>
          <p:cNvSpPr/>
          <p:nvPr/>
        </p:nvSpPr>
        <p:spPr>
          <a:xfrm>
            <a:off x="8536133" y="4730417"/>
            <a:ext cx="438300" cy="203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 name="Google Shape;140;p6"/>
          <p:cNvPicPr preferRelativeResize="0"/>
          <p:nvPr/>
        </p:nvPicPr>
        <p:blipFill rotWithShape="1">
          <a:blip r:embed="rId3">
            <a:alphaModFix/>
          </a:blip>
          <a:srcRect l="43814" r="35397" b="35730"/>
          <a:stretch/>
        </p:blipFill>
        <p:spPr>
          <a:xfrm>
            <a:off x="8265553" y="4101851"/>
            <a:ext cx="615819" cy="831962"/>
          </a:xfrm>
          <a:prstGeom prst="rect">
            <a:avLst/>
          </a:prstGeom>
          <a:noFill/>
          <a:ln>
            <a:noFill/>
          </a:ln>
        </p:spPr>
      </p:pic>
      <p:sp>
        <p:nvSpPr>
          <p:cNvPr id="141" name="Google Shape;141;p6"/>
          <p:cNvSpPr/>
          <p:nvPr/>
        </p:nvSpPr>
        <p:spPr>
          <a:xfrm>
            <a:off x="8557609" y="4765629"/>
            <a:ext cx="385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6"/>
          <p:cNvSpPr txBox="1"/>
          <p:nvPr/>
        </p:nvSpPr>
        <p:spPr>
          <a:xfrm>
            <a:off x="8651351" y="4248333"/>
            <a:ext cx="333300" cy="26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274E13"/>
                </a:solidFill>
                <a:latin typeface="Arial"/>
                <a:ea typeface="Arial"/>
                <a:cs typeface="Arial"/>
                <a:sym typeface="Arial"/>
              </a:rPr>
              <a:t>™</a:t>
            </a:r>
            <a:endParaRPr sz="800" b="0" i="0" u="none" strike="noStrike" cap="none">
              <a:solidFill>
                <a:srgbClr val="274E13"/>
              </a:solidFill>
              <a:latin typeface="Arial"/>
              <a:ea typeface="Arial"/>
              <a:cs typeface="Arial"/>
              <a:sym typeface="Arial"/>
            </a:endParaRPr>
          </a:p>
        </p:txBody>
      </p:sp>
      <p:sp>
        <p:nvSpPr>
          <p:cNvPr id="143" name="Google Shape;143;p6"/>
          <p:cNvSpPr txBox="1"/>
          <p:nvPr/>
        </p:nvSpPr>
        <p:spPr>
          <a:xfrm>
            <a:off x="283500" y="4426950"/>
            <a:ext cx="4279500" cy="2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1" u="none" strike="noStrike" cap="none">
                <a:solidFill>
                  <a:schemeClr val="dk1"/>
                </a:solidFill>
                <a:latin typeface="Open Sans"/>
                <a:ea typeface="Open Sans"/>
                <a:cs typeface="Open Sans"/>
                <a:sym typeface="Open Sans"/>
              </a:rPr>
              <a:t>Stats from the </a:t>
            </a:r>
            <a:r>
              <a:rPr lang="en" sz="1100" b="0" i="1"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Fair Housing Center for Rights &amp; Research, 2024</a:t>
            </a:r>
            <a:endParaRPr sz="1100" b="0" i="1" u="none" strike="noStrike" cap="none">
              <a:solidFill>
                <a:schemeClr val="dk1"/>
              </a:solidFill>
              <a:latin typeface="Open Sans"/>
              <a:ea typeface="Open Sans"/>
              <a:cs typeface="Open Sans"/>
              <a:sym typeface="Open Sans"/>
            </a:endParaRPr>
          </a:p>
        </p:txBody>
      </p:sp>
      <p:sp>
        <p:nvSpPr>
          <p:cNvPr id="144" name="Google Shape;144;p6"/>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5516eae57b_1_54"/>
          <p:cNvSpPr txBox="1"/>
          <p:nvPr/>
        </p:nvSpPr>
        <p:spPr>
          <a:xfrm>
            <a:off x="525900" y="870400"/>
            <a:ext cx="1617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rgbClr val="2A6559"/>
                </a:solidFill>
                <a:latin typeface="Montserrat"/>
                <a:ea typeface="Montserrat"/>
                <a:cs typeface="Montserrat"/>
                <a:sym typeface="Montserrat"/>
              </a:rPr>
              <a:t>6.8M</a:t>
            </a:r>
            <a:endParaRPr sz="3000" b="1" i="0" u="none" strike="noStrike" cap="none">
              <a:solidFill>
                <a:srgbClr val="2A6559"/>
              </a:solidFill>
              <a:latin typeface="Montserrat"/>
              <a:ea typeface="Montserrat"/>
              <a:cs typeface="Montserrat"/>
              <a:sym typeface="Montserrat"/>
            </a:endParaRPr>
          </a:p>
        </p:txBody>
      </p:sp>
      <p:sp>
        <p:nvSpPr>
          <p:cNvPr id="150" name="Google Shape;150;g35516eae57b_1_54"/>
          <p:cNvSpPr txBox="1">
            <a:spLocks noGrp="1"/>
          </p:cNvSpPr>
          <p:nvPr>
            <p:ph type="subTitle" idx="1"/>
          </p:nvPr>
        </p:nvSpPr>
        <p:spPr>
          <a:xfrm>
            <a:off x="496678" y="1424725"/>
            <a:ext cx="56838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Households experience accessibility challenges in their homes</a:t>
            </a:r>
            <a:endParaRPr sz="2400">
              <a:solidFill>
                <a:schemeClr val="dk1"/>
              </a:solidFill>
              <a:latin typeface="Open Sans"/>
              <a:ea typeface="Open Sans"/>
              <a:cs typeface="Open Sans"/>
              <a:sym typeface="Open Sans"/>
            </a:endParaRPr>
          </a:p>
        </p:txBody>
      </p:sp>
      <p:sp>
        <p:nvSpPr>
          <p:cNvPr id="151" name="Google Shape;151;g35516eae57b_1_54"/>
          <p:cNvSpPr txBox="1"/>
          <p:nvPr/>
        </p:nvSpPr>
        <p:spPr>
          <a:xfrm>
            <a:off x="513300" y="2469175"/>
            <a:ext cx="1781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rgbClr val="212121"/>
                </a:solidFill>
                <a:latin typeface="Montserrat"/>
                <a:ea typeface="Montserrat"/>
                <a:cs typeface="Montserrat"/>
                <a:sym typeface="Montserrat"/>
              </a:rPr>
              <a:t>3M-6M</a:t>
            </a:r>
            <a:endParaRPr sz="3000" b="1" i="0" u="none" strike="noStrike" cap="none">
              <a:solidFill>
                <a:srgbClr val="212121"/>
              </a:solidFill>
              <a:latin typeface="Montserrat"/>
              <a:ea typeface="Montserrat"/>
              <a:cs typeface="Montserrat"/>
              <a:sym typeface="Montserrat"/>
            </a:endParaRPr>
          </a:p>
        </p:txBody>
      </p:sp>
      <p:sp>
        <p:nvSpPr>
          <p:cNvPr id="152" name="Google Shape;152;g35516eae57b_1_54"/>
          <p:cNvSpPr txBox="1">
            <a:spLocks noGrp="1"/>
          </p:cNvSpPr>
          <p:nvPr>
            <p:ph type="subTitle" idx="1"/>
          </p:nvPr>
        </p:nvSpPr>
        <p:spPr>
          <a:xfrm>
            <a:off x="449700" y="3039475"/>
            <a:ext cx="59001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Is the number of </a:t>
            </a:r>
            <a:r>
              <a:rPr lang="en" sz="2400" b="1">
                <a:solidFill>
                  <a:schemeClr val="dk1"/>
                </a:solidFill>
                <a:latin typeface="Open Sans"/>
                <a:ea typeface="Open Sans"/>
                <a:cs typeface="Open Sans"/>
                <a:sym typeface="Open Sans"/>
              </a:rPr>
              <a:t>houses</a:t>
            </a:r>
            <a:r>
              <a:rPr lang="en" sz="2400">
                <a:solidFill>
                  <a:schemeClr val="dk1"/>
                </a:solidFill>
                <a:latin typeface="Open Sans"/>
                <a:ea typeface="Open Sans"/>
                <a:cs typeface="Open Sans"/>
                <a:sym typeface="Open Sans"/>
              </a:rPr>
              <a:t> the United States is </a:t>
            </a:r>
            <a:r>
              <a:rPr lang="en" sz="2400" b="1">
                <a:solidFill>
                  <a:schemeClr val="dk1"/>
                </a:solidFill>
                <a:latin typeface="Open Sans"/>
                <a:ea typeface="Open Sans"/>
                <a:cs typeface="Open Sans"/>
                <a:sym typeface="Open Sans"/>
              </a:rPr>
              <a:t>short to fill the accessible housing need.</a:t>
            </a:r>
            <a:endParaRPr sz="2400" b="1">
              <a:solidFill>
                <a:schemeClr val="dk1"/>
              </a:solidFill>
              <a:latin typeface="Open Sans"/>
              <a:ea typeface="Open Sans"/>
              <a:cs typeface="Open Sans"/>
              <a:sym typeface="Open Sans"/>
            </a:endParaRPr>
          </a:p>
        </p:txBody>
      </p:sp>
      <p:sp>
        <p:nvSpPr>
          <p:cNvPr id="153" name="Google Shape;153;g35516eae57b_1_54"/>
          <p:cNvSpPr txBox="1"/>
          <p:nvPr/>
        </p:nvSpPr>
        <p:spPr>
          <a:xfrm>
            <a:off x="513300" y="222925"/>
            <a:ext cx="5668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 sz="3000" b="1" i="0" u="none" strike="noStrike" cap="none">
                <a:solidFill>
                  <a:schemeClr val="dk1"/>
                </a:solidFill>
                <a:latin typeface="Montserrat"/>
                <a:ea typeface="Montserrat"/>
                <a:cs typeface="Montserrat"/>
                <a:sym typeface="Montserrat"/>
              </a:rPr>
              <a:t>Accessible Housing Need</a:t>
            </a:r>
            <a:endParaRPr sz="3000" b="1" i="0" u="none" strike="noStrike" cap="none">
              <a:solidFill>
                <a:schemeClr val="dk1"/>
              </a:solidFill>
              <a:latin typeface="Montserrat"/>
              <a:ea typeface="Montserrat"/>
              <a:cs typeface="Montserrat"/>
              <a:sym typeface="Montserrat"/>
            </a:endParaRPr>
          </a:p>
        </p:txBody>
      </p:sp>
      <p:sp>
        <p:nvSpPr>
          <p:cNvPr id="154" name="Google Shape;154;g35516eae57b_1_54"/>
          <p:cNvSpPr/>
          <p:nvPr/>
        </p:nvSpPr>
        <p:spPr>
          <a:xfrm>
            <a:off x="8603075" y="4768600"/>
            <a:ext cx="476700" cy="213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35516eae57b_1_54"/>
          <p:cNvSpPr/>
          <p:nvPr/>
        </p:nvSpPr>
        <p:spPr>
          <a:xfrm>
            <a:off x="8536133" y="4730417"/>
            <a:ext cx="438300" cy="203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 name="Google Shape;156;g35516eae57b_1_54"/>
          <p:cNvPicPr preferRelativeResize="0"/>
          <p:nvPr/>
        </p:nvPicPr>
        <p:blipFill rotWithShape="1">
          <a:blip r:embed="rId3">
            <a:alphaModFix/>
          </a:blip>
          <a:srcRect l="43815" r="35395" b="35728"/>
          <a:stretch/>
        </p:blipFill>
        <p:spPr>
          <a:xfrm>
            <a:off x="8265553" y="4101851"/>
            <a:ext cx="615819" cy="831962"/>
          </a:xfrm>
          <a:prstGeom prst="rect">
            <a:avLst/>
          </a:prstGeom>
          <a:noFill/>
          <a:ln>
            <a:noFill/>
          </a:ln>
        </p:spPr>
      </p:pic>
      <p:sp>
        <p:nvSpPr>
          <p:cNvPr id="157" name="Google Shape;157;g35516eae57b_1_54"/>
          <p:cNvSpPr/>
          <p:nvPr/>
        </p:nvSpPr>
        <p:spPr>
          <a:xfrm>
            <a:off x="8557609" y="4765629"/>
            <a:ext cx="385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35516eae57b_1_54"/>
          <p:cNvSpPr txBox="1"/>
          <p:nvPr/>
        </p:nvSpPr>
        <p:spPr>
          <a:xfrm>
            <a:off x="8651351" y="4248333"/>
            <a:ext cx="333300" cy="26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274E13"/>
                </a:solidFill>
                <a:latin typeface="Arial"/>
                <a:ea typeface="Arial"/>
                <a:cs typeface="Arial"/>
                <a:sym typeface="Arial"/>
              </a:rPr>
              <a:t>™</a:t>
            </a:r>
            <a:endParaRPr sz="800" b="0" i="0" u="none" strike="noStrike" cap="none">
              <a:solidFill>
                <a:srgbClr val="274E13"/>
              </a:solidFill>
              <a:latin typeface="Arial"/>
              <a:ea typeface="Arial"/>
              <a:cs typeface="Arial"/>
              <a:sym typeface="Arial"/>
            </a:endParaRPr>
          </a:p>
        </p:txBody>
      </p:sp>
      <p:sp>
        <p:nvSpPr>
          <p:cNvPr id="159" name="Google Shape;159;g35516eae57b_1_54"/>
          <p:cNvSpPr txBox="1"/>
          <p:nvPr/>
        </p:nvSpPr>
        <p:spPr>
          <a:xfrm>
            <a:off x="283500" y="4426950"/>
            <a:ext cx="4279500" cy="2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1" u="none" strike="noStrike" cap="none">
                <a:solidFill>
                  <a:schemeClr val="dk1"/>
                </a:solidFill>
                <a:latin typeface="Open Sans"/>
                <a:ea typeface="Open Sans"/>
                <a:cs typeface="Open Sans"/>
                <a:sym typeface="Open Sans"/>
              </a:rPr>
              <a:t>Stats from the </a:t>
            </a:r>
            <a:r>
              <a:rPr lang="en" sz="1100" b="0" i="1"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Fair Housing Center for Rights &amp; Research, 2024</a:t>
            </a:r>
            <a:endParaRPr sz="1100" b="0" i="1" u="none" strike="noStrike" cap="none">
              <a:solidFill>
                <a:schemeClr val="dk1"/>
              </a:solidFill>
              <a:latin typeface="Open Sans"/>
              <a:ea typeface="Open Sans"/>
              <a:cs typeface="Open Sans"/>
              <a:sym typeface="Open Sans"/>
            </a:endParaRPr>
          </a:p>
        </p:txBody>
      </p:sp>
      <p:sp>
        <p:nvSpPr>
          <p:cNvPr id="160" name="Google Shape;160;g35516eae57b_1_54"/>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5516eae57b_1_0"/>
          <p:cNvSpPr txBox="1">
            <a:spLocks noGrp="1"/>
          </p:cNvSpPr>
          <p:nvPr>
            <p:ph type="title"/>
          </p:nvPr>
        </p:nvSpPr>
        <p:spPr>
          <a:xfrm>
            <a:off x="451102" y="340100"/>
            <a:ext cx="488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latin typeface="Montserrat SemiBold"/>
                <a:ea typeface="Montserrat SemiBold"/>
                <a:cs typeface="Montserrat SemiBold"/>
                <a:sym typeface="Montserrat SemiBold"/>
              </a:rPr>
              <a:t>The 3i HoME Solution</a:t>
            </a:r>
            <a:endParaRPr>
              <a:latin typeface="Montserrat"/>
              <a:ea typeface="Montserrat"/>
              <a:cs typeface="Montserrat"/>
              <a:sym typeface="Montserrat"/>
            </a:endParaRPr>
          </a:p>
        </p:txBody>
      </p:sp>
      <p:sp>
        <p:nvSpPr>
          <p:cNvPr id="166" name="Google Shape;166;g35516eae57b_1_0"/>
          <p:cNvSpPr txBox="1">
            <a:spLocks noGrp="1"/>
          </p:cNvSpPr>
          <p:nvPr>
            <p:ph type="body" idx="1"/>
          </p:nvPr>
        </p:nvSpPr>
        <p:spPr>
          <a:xfrm>
            <a:off x="558300" y="1062025"/>
            <a:ext cx="8027400" cy="25107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Fully accessible homes and apartments, built with universal design principles equipped with smart assistive technologies and HCBS </a:t>
            </a:r>
            <a:endParaRPr sz="2400">
              <a:solidFill>
                <a:schemeClr val="dk1"/>
              </a:solidFill>
              <a:latin typeface="Open Sans"/>
              <a:ea typeface="Open Sans"/>
              <a:cs typeface="Open Sans"/>
              <a:sym typeface="Open Sans"/>
            </a:endParaRPr>
          </a:p>
          <a:p>
            <a:pPr marL="457200" lvl="0" indent="-381000" algn="l" rtl="0">
              <a:lnSpc>
                <a:spcPct val="100000"/>
              </a:lnSpc>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Housing options affordable at all economic levels</a:t>
            </a:r>
            <a:endParaRPr sz="2400">
              <a:solidFill>
                <a:schemeClr val="dk1"/>
              </a:solidFill>
              <a:latin typeface="Open Sans"/>
              <a:ea typeface="Open Sans"/>
              <a:cs typeface="Open Sans"/>
              <a:sym typeface="Open Sans"/>
            </a:endParaRPr>
          </a:p>
          <a:p>
            <a:pPr marL="457200" lvl="0" indent="-381000" algn="l" rtl="0">
              <a:lnSpc>
                <a:spcPct val="100000"/>
              </a:lnSpc>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Housing options suitable for urban or rural settings</a:t>
            </a:r>
            <a:endParaRPr sz="2400">
              <a:solidFill>
                <a:schemeClr val="dk1"/>
              </a:solidFill>
              <a:latin typeface="Open Sans"/>
              <a:ea typeface="Open Sans"/>
              <a:cs typeface="Open Sans"/>
              <a:sym typeface="Open Sans"/>
            </a:endParaRPr>
          </a:p>
        </p:txBody>
      </p:sp>
      <p:sp>
        <p:nvSpPr>
          <p:cNvPr id="167" name="Google Shape;167;g35516eae57b_1_0"/>
          <p:cNvSpPr txBox="1"/>
          <p:nvPr/>
        </p:nvSpPr>
        <p:spPr>
          <a:xfrm>
            <a:off x="103675" y="47494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54018d88a1_2_102"/>
          <p:cNvSpPr txBox="1">
            <a:spLocks noGrp="1"/>
          </p:cNvSpPr>
          <p:nvPr>
            <p:ph type="title"/>
          </p:nvPr>
        </p:nvSpPr>
        <p:spPr>
          <a:xfrm>
            <a:off x="451102" y="416300"/>
            <a:ext cx="488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latin typeface="Montserrat SemiBold"/>
                <a:ea typeface="Montserrat SemiBold"/>
                <a:cs typeface="Montserrat SemiBold"/>
                <a:sym typeface="Montserrat SemiBold"/>
              </a:rPr>
              <a:t>The 3i HoME Solution</a:t>
            </a:r>
            <a:endParaRPr>
              <a:latin typeface="Montserrat"/>
              <a:ea typeface="Montserrat"/>
              <a:cs typeface="Montserrat"/>
              <a:sym typeface="Montserrat"/>
            </a:endParaRPr>
          </a:p>
        </p:txBody>
      </p:sp>
      <p:sp>
        <p:nvSpPr>
          <p:cNvPr id="173" name="Google Shape;173;g354018d88a1_2_102"/>
          <p:cNvSpPr txBox="1">
            <a:spLocks noGrp="1"/>
          </p:cNvSpPr>
          <p:nvPr>
            <p:ph type="body" idx="1"/>
          </p:nvPr>
        </p:nvSpPr>
        <p:spPr>
          <a:xfrm>
            <a:off x="558300" y="1138225"/>
            <a:ext cx="8027400" cy="36144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Mobility Assistive Technology Hub (MATH)</a:t>
            </a:r>
            <a:r>
              <a:rPr lang="en" sz="2400">
                <a:solidFill>
                  <a:schemeClr val="dk1"/>
                </a:solidFill>
                <a:latin typeface="Open Sans"/>
                <a:ea typeface="Open Sans"/>
                <a:cs typeface="Open Sans"/>
                <a:sym typeface="Open Sans"/>
              </a:rPr>
              <a:t> providing spaces to partner with innovative assistive technology companies, academic institutions and community residents</a:t>
            </a:r>
            <a:endParaRPr sz="2400">
              <a:solidFill>
                <a:schemeClr val="dk1"/>
              </a:solidFill>
              <a:latin typeface="Open Sans"/>
              <a:ea typeface="Open Sans"/>
              <a:cs typeface="Open Sans"/>
              <a:sym typeface="Open Sans"/>
            </a:endParaRPr>
          </a:p>
          <a:p>
            <a:pPr marL="457200" lvl="0" indent="-381000" algn="l" rtl="0">
              <a:lnSpc>
                <a:spcPct val="100000"/>
              </a:lnSpc>
              <a:spcBef>
                <a:spcPts val="0"/>
              </a:spcBef>
              <a:spcAft>
                <a:spcPts val="0"/>
              </a:spcAft>
              <a:buClr>
                <a:schemeClr val="dk1"/>
              </a:buClr>
              <a:buSzPts val="2400"/>
              <a:buFont typeface="Open Sans"/>
              <a:buChar char="●"/>
            </a:pPr>
            <a:r>
              <a:rPr lang="en" sz="2400" b="1">
                <a:solidFill>
                  <a:schemeClr val="dk1"/>
                </a:solidFill>
                <a:latin typeface="Open Sans"/>
                <a:ea typeface="Open Sans"/>
                <a:cs typeface="Open Sans"/>
                <a:sym typeface="Open Sans"/>
              </a:rPr>
              <a:t>Assistive Technology Enhancement Center (ATEC)</a:t>
            </a:r>
            <a:r>
              <a:rPr lang="en" sz="2400">
                <a:solidFill>
                  <a:schemeClr val="dk1"/>
                </a:solidFill>
                <a:latin typeface="Open Sans"/>
                <a:ea typeface="Open Sans"/>
                <a:cs typeface="Open Sans"/>
                <a:sym typeface="Open Sans"/>
              </a:rPr>
              <a:t> is available to provide fixes and enhancements to assistive technologies.</a:t>
            </a:r>
            <a:endParaRPr sz="2400">
              <a:solidFill>
                <a:schemeClr val="dk1"/>
              </a:solidFill>
              <a:latin typeface="Open Sans"/>
              <a:ea typeface="Open Sans"/>
              <a:cs typeface="Open Sans"/>
              <a:sym typeface="Open Sans"/>
            </a:endParaRPr>
          </a:p>
        </p:txBody>
      </p:sp>
      <p:sp>
        <p:nvSpPr>
          <p:cNvPr id="174" name="Google Shape;174;g354018d88a1_2_102"/>
          <p:cNvSpPr txBox="1"/>
          <p:nvPr/>
        </p:nvSpPr>
        <p:spPr>
          <a:xfrm>
            <a:off x="103675" y="47494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5516eae57b_0_31"/>
          <p:cNvSpPr txBox="1">
            <a:spLocks noGrp="1"/>
          </p:cNvSpPr>
          <p:nvPr>
            <p:ph type="title"/>
          </p:nvPr>
        </p:nvSpPr>
        <p:spPr>
          <a:xfrm>
            <a:off x="374902" y="263900"/>
            <a:ext cx="488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latin typeface="Montserrat SemiBold"/>
                <a:ea typeface="Montserrat SemiBold"/>
                <a:cs typeface="Montserrat SemiBold"/>
                <a:sym typeface="Montserrat SemiBold"/>
              </a:rPr>
              <a:t>The 3i HoME </a:t>
            </a:r>
            <a:endParaRPr>
              <a:latin typeface="Montserrat SemiBold"/>
              <a:ea typeface="Montserrat SemiBold"/>
              <a:cs typeface="Montserrat SemiBold"/>
              <a:sym typeface="Montserrat SemiBold"/>
            </a:endParaRPr>
          </a:p>
          <a:p>
            <a:pPr marL="0" lvl="0" indent="0" algn="l" rtl="0">
              <a:lnSpc>
                <a:spcPct val="100000"/>
              </a:lnSpc>
              <a:spcBef>
                <a:spcPts val="0"/>
              </a:spcBef>
              <a:spcAft>
                <a:spcPts val="0"/>
              </a:spcAft>
              <a:buSzPts val="3000"/>
              <a:buNone/>
            </a:pPr>
            <a:r>
              <a:rPr lang="en">
                <a:latin typeface="Montserrat SemiBold"/>
                <a:ea typeface="Montserrat SemiBold"/>
                <a:cs typeface="Montserrat SemiBold"/>
                <a:sym typeface="Montserrat SemiBold"/>
              </a:rPr>
              <a:t>Solution</a:t>
            </a:r>
            <a:endParaRPr>
              <a:latin typeface="Montserrat"/>
              <a:ea typeface="Montserrat"/>
              <a:cs typeface="Montserrat"/>
              <a:sym typeface="Montserrat"/>
            </a:endParaRPr>
          </a:p>
        </p:txBody>
      </p:sp>
      <p:pic>
        <p:nvPicPr>
          <p:cNvPr id="180" name="Google Shape;180;g35516eae57b_0_31"/>
          <p:cNvPicPr preferRelativeResize="0"/>
          <p:nvPr/>
        </p:nvPicPr>
        <p:blipFill rotWithShape="1">
          <a:blip r:embed="rId3">
            <a:alphaModFix/>
          </a:blip>
          <a:srcRect t="7583" b="19000"/>
          <a:stretch/>
        </p:blipFill>
        <p:spPr>
          <a:xfrm>
            <a:off x="3850075" y="-31525"/>
            <a:ext cx="5363676" cy="5211275"/>
          </a:xfrm>
          <a:prstGeom prst="rect">
            <a:avLst/>
          </a:prstGeom>
          <a:noFill/>
          <a:ln>
            <a:noFill/>
          </a:ln>
        </p:spPr>
      </p:pic>
      <p:sp>
        <p:nvSpPr>
          <p:cNvPr id="181" name="Google Shape;181;g35516eae57b_0_31"/>
          <p:cNvSpPr txBox="1"/>
          <p:nvPr/>
        </p:nvSpPr>
        <p:spPr>
          <a:xfrm>
            <a:off x="256075" y="47494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p:nvPr/>
        </p:nvSpPr>
        <p:spPr>
          <a:xfrm>
            <a:off x="8612333" y="4730417"/>
            <a:ext cx="438300" cy="203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11"/>
          <p:cNvPicPr preferRelativeResize="0"/>
          <p:nvPr/>
        </p:nvPicPr>
        <p:blipFill rotWithShape="1">
          <a:blip r:embed="rId3">
            <a:alphaModFix/>
          </a:blip>
          <a:srcRect l="43814" r="35397" b="35730"/>
          <a:stretch/>
        </p:blipFill>
        <p:spPr>
          <a:xfrm>
            <a:off x="8341753" y="4101851"/>
            <a:ext cx="615819" cy="831962"/>
          </a:xfrm>
          <a:prstGeom prst="rect">
            <a:avLst/>
          </a:prstGeom>
          <a:noFill/>
          <a:ln>
            <a:noFill/>
          </a:ln>
        </p:spPr>
      </p:pic>
      <p:sp>
        <p:nvSpPr>
          <p:cNvPr id="188" name="Google Shape;188;p11"/>
          <p:cNvSpPr/>
          <p:nvPr/>
        </p:nvSpPr>
        <p:spPr>
          <a:xfrm>
            <a:off x="8633809" y="4765629"/>
            <a:ext cx="385500" cy="246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1"/>
          <p:cNvSpPr txBox="1"/>
          <p:nvPr/>
        </p:nvSpPr>
        <p:spPr>
          <a:xfrm>
            <a:off x="8727551" y="4248333"/>
            <a:ext cx="333300" cy="26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274E13"/>
                </a:solidFill>
                <a:latin typeface="Arial"/>
                <a:ea typeface="Arial"/>
                <a:cs typeface="Arial"/>
                <a:sym typeface="Arial"/>
              </a:rPr>
              <a:t>™</a:t>
            </a:r>
            <a:endParaRPr sz="800" b="0" i="0" u="none" strike="noStrike" cap="none">
              <a:solidFill>
                <a:srgbClr val="274E13"/>
              </a:solidFill>
              <a:latin typeface="Arial"/>
              <a:ea typeface="Arial"/>
              <a:cs typeface="Arial"/>
              <a:sym typeface="Arial"/>
            </a:endParaRPr>
          </a:p>
        </p:txBody>
      </p:sp>
      <p:pic>
        <p:nvPicPr>
          <p:cNvPr id="190" name="Google Shape;190;p11"/>
          <p:cNvPicPr preferRelativeResize="0"/>
          <p:nvPr/>
        </p:nvPicPr>
        <p:blipFill rotWithShape="1">
          <a:blip r:embed="rId4">
            <a:alphaModFix/>
          </a:blip>
          <a:srcRect/>
          <a:stretch/>
        </p:blipFill>
        <p:spPr>
          <a:xfrm>
            <a:off x="152400" y="16334"/>
            <a:ext cx="8189348" cy="4874415"/>
          </a:xfrm>
          <a:prstGeom prst="rect">
            <a:avLst/>
          </a:prstGeom>
          <a:noFill/>
          <a:ln>
            <a:noFill/>
          </a:ln>
        </p:spPr>
      </p:pic>
      <p:sp>
        <p:nvSpPr>
          <p:cNvPr id="191" name="Google Shape;191;p11"/>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Open Sans"/>
                <a:ea typeface="Open Sans"/>
                <a:cs typeface="Open Sans"/>
                <a:sym typeface="Open Sans"/>
              </a:rPr>
              <a:t>Copyright 2025: 3i Housing of Maine.  All rights reserved.</a:t>
            </a:r>
            <a:endParaRPr sz="13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54018d88a1_2_108"/>
          <p:cNvSpPr txBox="1">
            <a:spLocks noGrp="1"/>
          </p:cNvSpPr>
          <p:nvPr>
            <p:ph type="title"/>
          </p:nvPr>
        </p:nvSpPr>
        <p:spPr>
          <a:xfrm>
            <a:off x="414800" y="4109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b="1">
                <a:latin typeface="Montserrat"/>
                <a:ea typeface="Montserrat"/>
                <a:cs typeface="Montserrat"/>
                <a:sym typeface="Montserrat"/>
              </a:rPr>
              <a:t>How 3i HoME Works</a:t>
            </a:r>
            <a:endParaRPr b="1">
              <a:latin typeface="Montserrat"/>
              <a:ea typeface="Montserrat"/>
              <a:cs typeface="Montserrat"/>
              <a:sym typeface="Montserrat"/>
            </a:endParaRPr>
          </a:p>
        </p:txBody>
      </p:sp>
      <p:sp>
        <p:nvSpPr>
          <p:cNvPr id="197" name="Google Shape;197;g354018d88a1_2_108"/>
          <p:cNvSpPr txBox="1">
            <a:spLocks noGrp="1"/>
          </p:cNvSpPr>
          <p:nvPr>
            <p:ph type="title"/>
          </p:nvPr>
        </p:nvSpPr>
        <p:spPr>
          <a:xfrm>
            <a:off x="414800" y="1455400"/>
            <a:ext cx="49722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2400" b="1">
                <a:latin typeface="Montserrat"/>
                <a:ea typeface="Montserrat"/>
                <a:cs typeface="Montserrat"/>
                <a:sym typeface="Montserrat"/>
              </a:rPr>
              <a:t>Sturgeon Place at The Downs</a:t>
            </a:r>
            <a:endParaRPr sz="2400" b="1">
              <a:solidFill>
                <a:schemeClr val="dk1"/>
              </a:solidFill>
              <a:latin typeface="Montserrat"/>
              <a:ea typeface="Montserrat"/>
              <a:cs typeface="Montserrat"/>
              <a:sym typeface="Montserrat"/>
            </a:endParaRPr>
          </a:p>
        </p:txBody>
      </p:sp>
      <p:sp>
        <p:nvSpPr>
          <p:cNvPr id="198" name="Google Shape;198;g354018d88a1_2_108"/>
          <p:cNvSpPr txBox="1">
            <a:spLocks noGrp="1"/>
          </p:cNvSpPr>
          <p:nvPr>
            <p:ph type="body" idx="1"/>
          </p:nvPr>
        </p:nvSpPr>
        <p:spPr>
          <a:xfrm>
            <a:off x="414800" y="2104000"/>
            <a:ext cx="5055600" cy="1038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200"/>
              </a:spcAft>
              <a:buSzPts val="1018"/>
              <a:buNone/>
            </a:pPr>
            <a:r>
              <a:rPr lang="en" sz="2400">
                <a:solidFill>
                  <a:schemeClr val="dk1"/>
                </a:solidFill>
                <a:latin typeface="Open Sans"/>
                <a:ea typeface="Open Sans"/>
                <a:cs typeface="Open Sans"/>
                <a:sym typeface="Open Sans"/>
              </a:rPr>
              <a:t>Affordable housing with universal design, adaptive technology and supportive services and an innovation hub (MATH/ATEC)</a:t>
            </a:r>
            <a:endParaRPr sz="2400">
              <a:solidFill>
                <a:schemeClr val="dk1"/>
              </a:solidFill>
              <a:latin typeface="Open Sans"/>
              <a:ea typeface="Open Sans"/>
              <a:cs typeface="Open Sans"/>
              <a:sym typeface="Open Sans"/>
            </a:endParaRPr>
          </a:p>
        </p:txBody>
      </p:sp>
      <p:pic>
        <p:nvPicPr>
          <p:cNvPr id="199" name="Google Shape;199;g354018d88a1_2_108"/>
          <p:cNvPicPr preferRelativeResize="0"/>
          <p:nvPr/>
        </p:nvPicPr>
        <p:blipFill rotWithShape="1">
          <a:blip r:embed="rId3">
            <a:alphaModFix/>
          </a:blip>
          <a:srcRect l="5165" t="6206" r="9855" b="13605"/>
          <a:stretch/>
        </p:blipFill>
        <p:spPr>
          <a:xfrm>
            <a:off x="5539475" y="1096760"/>
            <a:ext cx="3199800" cy="2993700"/>
          </a:xfrm>
          <a:prstGeom prst="ellipse">
            <a:avLst/>
          </a:prstGeom>
          <a:noFill/>
          <a:ln>
            <a:noFill/>
          </a:ln>
        </p:spPr>
      </p:pic>
      <p:sp>
        <p:nvSpPr>
          <p:cNvPr id="200" name="Google Shape;200;g354018d88a1_2_108"/>
          <p:cNvSpPr txBox="1"/>
          <p:nvPr/>
        </p:nvSpPr>
        <p:spPr>
          <a:xfrm>
            <a:off x="103675" y="4825650"/>
            <a:ext cx="2685000" cy="2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Open Sans"/>
                <a:ea typeface="Open Sans"/>
                <a:cs typeface="Open Sans"/>
                <a:sym typeface="Open Sans"/>
              </a:rPr>
              <a:t>Copyright 2025: 3i Housing of Maine.  All rights reserved.</a:t>
            </a:r>
            <a:endParaRPr sz="1300" b="0" i="0" u="none" strike="noStrike" cap="none">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1166</Words>
  <Application>Microsoft Office PowerPoint</Application>
  <PresentationFormat>On-screen Show (16:9)</PresentationFormat>
  <Paragraphs>126</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Montserrat SemiBold</vt:lpstr>
      <vt:lpstr>Montserrat</vt:lpstr>
      <vt:lpstr>Oswald</vt:lpstr>
      <vt:lpstr>Open Sans</vt:lpstr>
      <vt:lpstr>Work Sans</vt:lpstr>
      <vt:lpstr>Montserrat Light</vt:lpstr>
      <vt:lpstr>Average</vt:lpstr>
      <vt:lpstr>Simple Light</vt:lpstr>
      <vt:lpstr>Slate</vt:lpstr>
      <vt:lpstr>32nd Maine Geriatrics Conference May 20-21, 2025</vt:lpstr>
      <vt:lpstr>PowerPoint Presentation</vt:lpstr>
      <vt:lpstr>PowerPoint Presentation</vt:lpstr>
      <vt:lpstr>PowerPoint Presentation</vt:lpstr>
      <vt:lpstr>The 3i HoME Solution</vt:lpstr>
      <vt:lpstr>The 3i HoME Solution</vt:lpstr>
      <vt:lpstr>The 3i HoME  Solution</vt:lpstr>
      <vt:lpstr>PowerPoint Presentation</vt:lpstr>
      <vt:lpstr>How 3i HoME Works</vt:lpstr>
      <vt:lpstr>How 3i HoME Works</vt:lpstr>
      <vt:lpstr>How 3i HoME Works</vt:lpstr>
      <vt:lpstr>PowerPoint Presentation</vt:lpstr>
      <vt:lpstr>3i HoME Caring Communities™  Single Family Homes and Apartments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Marilyn Gugliucci</dc:creator>
  <cp:lastModifiedBy>Julie Guerette</cp:lastModifiedBy>
  <cp:revision>1</cp:revision>
  <dcterms:modified xsi:type="dcterms:W3CDTF">2025-05-18T20:46:51Z</dcterms:modified>
</cp:coreProperties>
</file>