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  <p:sldMasterId id="2147483672" r:id="rId3"/>
    <p:sldMasterId id="2147483685" r:id="rId4"/>
    <p:sldMasterId id="2147483698" r:id="rId5"/>
    <p:sldMasterId id="2147483710" r:id="rId6"/>
    <p:sldMasterId id="2147483721" r:id="rId7"/>
  </p:sldMasterIdLst>
  <p:notesMasterIdLst>
    <p:notesMasterId r:id="rId56"/>
  </p:notesMasterIdLst>
  <p:sldIdLst>
    <p:sldId id="256" r:id="rId8"/>
    <p:sldId id="257" r:id="rId9"/>
    <p:sldId id="258" r:id="rId10"/>
    <p:sldId id="306" r:id="rId11"/>
    <p:sldId id="304" r:id="rId12"/>
    <p:sldId id="259" r:id="rId13"/>
    <p:sldId id="260" r:id="rId14"/>
    <p:sldId id="261" r:id="rId15"/>
    <p:sldId id="262" r:id="rId16"/>
    <p:sldId id="263" r:id="rId17"/>
    <p:sldId id="307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327" r:id="rId34"/>
    <p:sldId id="281" r:id="rId35"/>
    <p:sldId id="282" r:id="rId36"/>
    <p:sldId id="284" r:id="rId37"/>
    <p:sldId id="285" r:id="rId38"/>
    <p:sldId id="286" r:id="rId39"/>
    <p:sldId id="287" r:id="rId40"/>
    <p:sldId id="288" r:id="rId41"/>
    <p:sldId id="346" r:id="rId42"/>
    <p:sldId id="290" r:id="rId43"/>
    <p:sldId id="291" r:id="rId44"/>
    <p:sldId id="292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</p:sldIdLst>
  <p:sldSz cx="12188825" cy="6858000"/>
  <p:notesSz cx="6985000" cy="9271000"/>
  <p:embeddedFontLst>
    <p:embeddedFont>
      <p:font typeface="Atkinson Hyperlegible" panose="020B0604020202020204" charset="0"/>
      <p:regular r:id="rId57"/>
      <p:bold r:id="rId58"/>
      <p:italic r:id="rId59"/>
      <p:boldItalic r:id="rId60"/>
    </p:embeddedFont>
    <p:embeddedFont>
      <p:font typeface="Constantia" panose="02030602050306030303" pitchFamily="18" charset="0"/>
      <p:regular r:id="rId61"/>
      <p:bold r:id="rId62"/>
      <p:italic r:id="rId63"/>
      <p:boldItalic r:id="rId64"/>
    </p:embeddedFont>
    <p:embeddedFont>
      <p:font typeface="Roboto" panose="02000000000000000000" pitchFamily="2" charset="0"/>
      <p:regular r:id="rId65"/>
      <p:bold r:id="rId66"/>
      <p:italic r:id="rId67"/>
      <p:boldItalic r:id="rId68"/>
    </p:embeddedFont>
    <p:embeddedFont>
      <p:font typeface="Tahoma" panose="020B0604030504040204" pitchFamily="34" charset="0"/>
      <p:regular r:id="rId69"/>
      <p:bold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2" roundtripDataSignature="AMtx7mir6/9g7RzHk8+2+5wD+t5Vd3uD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270" y="31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920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5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customschemas.google.com/relationships/presentationmetadata" Target="meta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font" Target="fonts/font1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26833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75" tIns="46425" rIns="92875" bIns="46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56550" y="0"/>
            <a:ext cx="3026833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75" tIns="46425" rIns="92875" bIns="46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225" y="695325"/>
            <a:ext cx="6178550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98500" y="4403725"/>
            <a:ext cx="5588000" cy="417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75" tIns="46425" rIns="92875" bIns="46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05841"/>
            <a:ext cx="3026833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75" tIns="46425" rIns="92875" bIns="46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56550" y="8805841"/>
            <a:ext cx="3026833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75" tIns="46425" rIns="92875" bIns="464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6602030b27_1_0:notes"/>
          <p:cNvSpPr txBox="1">
            <a:spLocks noGrp="1"/>
          </p:cNvSpPr>
          <p:nvPr>
            <p:ph type="body" idx="1"/>
          </p:nvPr>
        </p:nvSpPr>
        <p:spPr>
          <a:xfrm>
            <a:off x="686947" y="4405842"/>
            <a:ext cx="5495700" cy="3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75" tIns="45725" rIns="91475" bIns="45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7" name="Google Shape;217;g26602030b2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0563" y="1144588"/>
            <a:ext cx="5489575" cy="3089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6:notes"/>
          <p:cNvSpPr txBox="1">
            <a:spLocks noGrp="1"/>
          </p:cNvSpPr>
          <p:nvPr>
            <p:ph type="body" idx="1"/>
          </p:nvPr>
        </p:nvSpPr>
        <p:spPr>
          <a:xfrm>
            <a:off x="698500" y="4403725"/>
            <a:ext cx="5588000" cy="417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75" tIns="46425" rIns="92875" bIns="46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2" name="Google Shape;29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695325"/>
            <a:ext cx="6178550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9" name="Google Shape;7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0" name="Google Shape;7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29cc32465c_4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1157288"/>
            <a:ext cx="5556250" cy="3125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g329cc32465c_4_320:notes"/>
          <p:cNvSpPr txBox="1">
            <a:spLocks noGrp="1"/>
          </p:cNvSpPr>
          <p:nvPr>
            <p:ph type="body" idx="1"/>
          </p:nvPr>
        </p:nvSpPr>
        <p:spPr>
          <a:xfrm>
            <a:off x="697334" y="4456310"/>
            <a:ext cx="5578800" cy="3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25" tIns="46350" rIns="92725" bIns="463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g329cc32465c_4_320:notes"/>
          <p:cNvSpPr txBox="1">
            <a:spLocks noGrp="1"/>
          </p:cNvSpPr>
          <p:nvPr>
            <p:ph type="sldNum" idx="12"/>
          </p:nvPr>
        </p:nvSpPr>
        <p:spPr>
          <a:xfrm>
            <a:off x="3949945" y="8795266"/>
            <a:ext cx="3021900" cy="4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25" tIns="46350" rIns="92725" bIns="463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695325"/>
            <a:ext cx="6178550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p45:notes"/>
          <p:cNvSpPr txBox="1">
            <a:spLocks noGrp="1"/>
          </p:cNvSpPr>
          <p:nvPr>
            <p:ph type="body" idx="1"/>
          </p:nvPr>
        </p:nvSpPr>
        <p:spPr>
          <a:xfrm>
            <a:off x="698500" y="4403725"/>
            <a:ext cx="5588000" cy="417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75" tIns="46425" rIns="92875" bIns="46425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ts val="1400"/>
              <a:buNone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45:notes"/>
          <p:cNvSpPr txBox="1">
            <a:spLocks noGrp="1"/>
          </p:cNvSpPr>
          <p:nvPr>
            <p:ph type="sldNum" idx="12"/>
          </p:nvPr>
        </p:nvSpPr>
        <p:spPr>
          <a:xfrm>
            <a:off x="3956550" y="8805841"/>
            <a:ext cx="3026833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75" tIns="46425" rIns="92875" bIns="46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29cc32465c_4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695325"/>
            <a:ext cx="6178550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g329cc32465c_4_384:notes"/>
          <p:cNvSpPr txBox="1">
            <a:spLocks noGrp="1"/>
          </p:cNvSpPr>
          <p:nvPr>
            <p:ph type="body" idx="1"/>
          </p:nvPr>
        </p:nvSpPr>
        <p:spPr>
          <a:xfrm>
            <a:off x="698500" y="4403725"/>
            <a:ext cx="5588100" cy="4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75" tIns="46425" rIns="92875" bIns="46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g329cc32465c_4_384:notes"/>
          <p:cNvSpPr txBox="1">
            <a:spLocks noGrp="1"/>
          </p:cNvSpPr>
          <p:nvPr>
            <p:ph type="sldNum" idx="12"/>
          </p:nvPr>
        </p:nvSpPr>
        <p:spPr>
          <a:xfrm>
            <a:off x="3956550" y="8805841"/>
            <a:ext cx="30267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75" tIns="46425" rIns="92875" bIns="46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7:notes"/>
          <p:cNvSpPr txBox="1">
            <a:spLocks noGrp="1"/>
          </p:cNvSpPr>
          <p:nvPr>
            <p:ph type="body" idx="1"/>
          </p:nvPr>
        </p:nvSpPr>
        <p:spPr>
          <a:xfrm>
            <a:off x="698500" y="4403725"/>
            <a:ext cx="5588000" cy="417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75" tIns="46425" rIns="92875" bIns="46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2" name="Google Shape;36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695325"/>
            <a:ext cx="6178550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8" name="Google Shape;36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nstantia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nstantia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695325"/>
            <a:ext cx="6178550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Google Shape;377;p14:notes"/>
          <p:cNvSpPr txBox="1">
            <a:spLocks noGrp="1"/>
          </p:cNvSpPr>
          <p:nvPr>
            <p:ph type="body" idx="1"/>
          </p:nvPr>
        </p:nvSpPr>
        <p:spPr>
          <a:xfrm>
            <a:off x="698500" y="4403725"/>
            <a:ext cx="5588000" cy="417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75" tIns="46425" rIns="92875" bIns="46425" anchor="t" anchorCtr="0">
            <a:no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14:notes"/>
          <p:cNvSpPr txBox="1">
            <a:spLocks noGrp="1"/>
          </p:cNvSpPr>
          <p:nvPr>
            <p:ph type="sldNum" idx="12"/>
          </p:nvPr>
        </p:nvSpPr>
        <p:spPr>
          <a:xfrm>
            <a:off x="3956550" y="8805841"/>
            <a:ext cx="3026833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75" tIns="46425" rIns="92875" bIns="464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29cc32465c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9228" y="1158875"/>
            <a:ext cx="5586600" cy="31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6" name="Google Shape;386;g329cc32465c_4_0:notes"/>
          <p:cNvSpPr txBox="1">
            <a:spLocks noGrp="1"/>
          </p:cNvSpPr>
          <p:nvPr>
            <p:ph type="body" idx="1"/>
          </p:nvPr>
        </p:nvSpPr>
        <p:spPr>
          <a:xfrm>
            <a:off x="698500" y="4461669"/>
            <a:ext cx="5588100" cy="36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75" tIns="46475" rIns="92975" bIns="464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KV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g329cc32465c_4_0:notes"/>
          <p:cNvSpPr txBox="1">
            <a:spLocks noGrp="1"/>
          </p:cNvSpPr>
          <p:nvPr>
            <p:ph type="sldNum" idx="12"/>
          </p:nvPr>
        </p:nvSpPr>
        <p:spPr>
          <a:xfrm>
            <a:off x="3956550" y="8805841"/>
            <a:ext cx="3026700" cy="4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75" tIns="46475" rIns="92975" bIns="464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nstantia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nstantia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29cc32465c_4_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5" name="Google Shape;395;g329cc32465c_4_4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nstantia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g329cc32465c_4_4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nstantia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1157288"/>
            <a:ext cx="5556250" cy="3125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18:notes"/>
          <p:cNvSpPr txBox="1">
            <a:spLocks noGrp="1"/>
          </p:cNvSpPr>
          <p:nvPr>
            <p:ph type="body" idx="1"/>
          </p:nvPr>
        </p:nvSpPr>
        <p:spPr>
          <a:xfrm>
            <a:off x="697334" y="4456310"/>
            <a:ext cx="5578671" cy="3646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25" tIns="46350" rIns="92725" bIns="463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18:notes"/>
          <p:cNvSpPr txBox="1">
            <a:spLocks noGrp="1"/>
          </p:cNvSpPr>
          <p:nvPr>
            <p:ph type="sldNum" idx="12"/>
          </p:nvPr>
        </p:nvSpPr>
        <p:spPr>
          <a:xfrm>
            <a:off x="3949945" y="8795266"/>
            <a:ext cx="3021780" cy="464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25" tIns="46350" rIns="92725" bIns="463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29cc32465c_4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1157288"/>
            <a:ext cx="5556250" cy="3125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4" name="Google Shape;414;g329cc32465c_4_512:notes"/>
          <p:cNvSpPr txBox="1">
            <a:spLocks noGrp="1"/>
          </p:cNvSpPr>
          <p:nvPr>
            <p:ph type="body" idx="1"/>
          </p:nvPr>
        </p:nvSpPr>
        <p:spPr>
          <a:xfrm>
            <a:off x="697334" y="4456310"/>
            <a:ext cx="5578800" cy="3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25" tIns="46350" rIns="92725" bIns="463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g329cc32465c_4_512:notes"/>
          <p:cNvSpPr txBox="1">
            <a:spLocks noGrp="1"/>
          </p:cNvSpPr>
          <p:nvPr>
            <p:ph type="sldNum" idx="12"/>
          </p:nvPr>
        </p:nvSpPr>
        <p:spPr>
          <a:xfrm>
            <a:off x="3949945" y="8795266"/>
            <a:ext cx="3021900" cy="4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25" tIns="46350" rIns="92725" bIns="463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329cc32465c_4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1157288"/>
            <a:ext cx="5556250" cy="3125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3" name="Google Shape;423;g329cc32465c_4_574:notes"/>
          <p:cNvSpPr txBox="1">
            <a:spLocks noGrp="1"/>
          </p:cNvSpPr>
          <p:nvPr>
            <p:ph type="body" idx="1"/>
          </p:nvPr>
        </p:nvSpPr>
        <p:spPr>
          <a:xfrm>
            <a:off x="697334" y="4456310"/>
            <a:ext cx="5578800" cy="3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25" tIns="46350" rIns="92725" bIns="463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g329cc32465c_4_574:notes"/>
          <p:cNvSpPr txBox="1">
            <a:spLocks noGrp="1"/>
          </p:cNvSpPr>
          <p:nvPr>
            <p:ph type="sldNum" idx="12"/>
          </p:nvPr>
        </p:nvSpPr>
        <p:spPr>
          <a:xfrm>
            <a:off x="3949945" y="8795266"/>
            <a:ext cx="3021900" cy="4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25" tIns="46350" rIns="92725" bIns="463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695325"/>
            <a:ext cx="6178550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p20:notes"/>
          <p:cNvSpPr txBox="1">
            <a:spLocks noGrp="1"/>
          </p:cNvSpPr>
          <p:nvPr>
            <p:ph type="body" idx="1"/>
          </p:nvPr>
        </p:nvSpPr>
        <p:spPr>
          <a:xfrm>
            <a:off x="698500" y="4403725"/>
            <a:ext cx="5588000" cy="417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75" tIns="46425" rIns="92875" bIns="46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/>
          </a:p>
        </p:txBody>
      </p:sp>
      <p:sp>
        <p:nvSpPr>
          <p:cNvPr id="434" name="Google Shape;434;p20:notes"/>
          <p:cNvSpPr txBox="1">
            <a:spLocks noGrp="1"/>
          </p:cNvSpPr>
          <p:nvPr>
            <p:ph type="sldNum" idx="12"/>
          </p:nvPr>
        </p:nvSpPr>
        <p:spPr>
          <a:xfrm>
            <a:off x="3956550" y="8805841"/>
            <a:ext cx="3026833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75" tIns="46425" rIns="92875" bIns="464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29cc32465c_4_637:notes"/>
          <p:cNvSpPr txBox="1">
            <a:spLocks noGrp="1"/>
          </p:cNvSpPr>
          <p:nvPr>
            <p:ph type="body" idx="1"/>
          </p:nvPr>
        </p:nvSpPr>
        <p:spPr>
          <a:xfrm>
            <a:off x="698500" y="4403725"/>
            <a:ext cx="5588100" cy="4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75" tIns="46425" rIns="92875" bIns="46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3" name="Google Shape;443;g329cc32465c_4_6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695325"/>
            <a:ext cx="6178550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29cc32465c_4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1158875"/>
            <a:ext cx="5562600" cy="31289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g329cc32465c_4_170:notes"/>
          <p:cNvSpPr txBox="1">
            <a:spLocks noGrp="1"/>
          </p:cNvSpPr>
          <p:nvPr>
            <p:ph type="body" idx="1"/>
          </p:nvPr>
        </p:nvSpPr>
        <p:spPr>
          <a:xfrm>
            <a:off x="698500" y="4461669"/>
            <a:ext cx="5588100" cy="36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75" tIns="46475" rIns="92975" bIns="464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KV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g329cc32465c_4_170:notes"/>
          <p:cNvSpPr txBox="1">
            <a:spLocks noGrp="1"/>
          </p:cNvSpPr>
          <p:nvPr>
            <p:ph type="sldNum" idx="12"/>
          </p:nvPr>
        </p:nvSpPr>
        <p:spPr>
          <a:xfrm>
            <a:off x="3956550" y="8805841"/>
            <a:ext cx="3026700" cy="4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75" tIns="46475" rIns="92975" bIns="464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6" name="Google Shape;956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Baby boomers–do we need to define?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7" name="Google Shape;957;p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29cc32465c_4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1158875"/>
            <a:ext cx="5562600" cy="31289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6" name="Google Shape;486;g329cc32465c_4_83:notes"/>
          <p:cNvSpPr txBox="1">
            <a:spLocks noGrp="1"/>
          </p:cNvSpPr>
          <p:nvPr>
            <p:ph type="body" idx="1"/>
          </p:nvPr>
        </p:nvSpPr>
        <p:spPr>
          <a:xfrm>
            <a:off x="698500" y="4461669"/>
            <a:ext cx="5588100" cy="36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75" tIns="46475" rIns="92975" bIns="464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KV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‘Ageism amplifies Cost &amp; Prevalence of Health Conditions’ Levy BR, Slade MD, Chang ES, Kannoth S, Wang SY. Gerontologist. 2020; 60: 174-181.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2020, the first study on the cost of ageism on the US economy was published – it found that annually one in every seven dollars (</a:t>
            </a:r>
            <a:r>
              <a:rPr lang="en-US" sz="12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$63 billion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spent on health care for the eight most expensive conditions was due to ageism.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g329cc32465c_4_83:notes"/>
          <p:cNvSpPr txBox="1">
            <a:spLocks noGrp="1"/>
          </p:cNvSpPr>
          <p:nvPr>
            <p:ph type="sldNum" idx="12"/>
          </p:nvPr>
        </p:nvSpPr>
        <p:spPr>
          <a:xfrm>
            <a:off x="3956550" y="8805841"/>
            <a:ext cx="3026700" cy="4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75" tIns="46475" rIns="92975" bIns="464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329cc32465c_4_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9" name="Google Shape;499;g329cc32465c_4_7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nstantia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g329cc32465c_4_7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nstantia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29cc32465c_4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695325"/>
            <a:ext cx="6178500" cy="3476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g329cc32465c_4_258:notes"/>
          <p:cNvSpPr txBox="1">
            <a:spLocks noGrp="1"/>
          </p:cNvSpPr>
          <p:nvPr>
            <p:ph type="body" idx="1"/>
          </p:nvPr>
        </p:nvSpPr>
        <p:spPr>
          <a:xfrm>
            <a:off x="698500" y="4403725"/>
            <a:ext cx="5588100" cy="4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75" tIns="46425" rIns="92875" bIns="46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g329cc32465c_4_258:notes"/>
          <p:cNvSpPr txBox="1">
            <a:spLocks noGrp="1"/>
          </p:cNvSpPr>
          <p:nvPr>
            <p:ph type="sldNum" idx="12"/>
          </p:nvPr>
        </p:nvSpPr>
        <p:spPr>
          <a:xfrm>
            <a:off x="3956550" y="8805841"/>
            <a:ext cx="30267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75" tIns="46425" rIns="92875" bIns="46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4" name="Google Shape;524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0" name="Google Shape;53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 b="0"/>
          </a:p>
        </p:txBody>
      </p:sp>
      <p:sp>
        <p:nvSpPr>
          <p:cNvPr id="531" name="Google Shape;531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nstantia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2" name="Google Shape;542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2" name="Google Shape;55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3" name="Google Shape;563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3" name="Google Shape;1133;p1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Voting Rights - SAVE Act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4" name="Google Shape;1134;p1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35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329cc32465c_4_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2" name="Google Shape;582;g329cc32465c_4_768:notes"/>
          <p:cNvSpPr txBox="1">
            <a:spLocks noGrp="1"/>
          </p:cNvSpPr>
          <p:nvPr>
            <p:ph type="body" idx="1"/>
          </p:nvPr>
        </p:nvSpPr>
        <p:spPr>
          <a:xfrm>
            <a:off x="710247" y="4518204"/>
            <a:ext cx="5682000" cy="36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300" tIns="47125" rIns="94300" bIns="471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g329cc32465c_4_768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300" tIns="47125" rIns="94300" bIns="471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1" name="Google Shape;591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2" name="Google Shape;592;p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26602030b27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1158875"/>
            <a:ext cx="5562600" cy="31289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1" name="Google Shape;601;g26602030b27_2_0:notes"/>
          <p:cNvSpPr txBox="1">
            <a:spLocks noGrp="1"/>
          </p:cNvSpPr>
          <p:nvPr>
            <p:ph type="body" idx="1"/>
          </p:nvPr>
        </p:nvSpPr>
        <p:spPr>
          <a:xfrm>
            <a:off x="698500" y="4461669"/>
            <a:ext cx="5588100" cy="36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75" tIns="46475" rIns="92975" bIns="464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g26602030b27_2_0:notes"/>
          <p:cNvSpPr txBox="1">
            <a:spLocks noGrp="1"/>
          </p:cNvSpPr>
          <p:nvPr>
            <p:ph type="sldNum" idx="12"/>
          </p:nvPr>
        </p:nvSpPr>
        <p:spPr>
          <a:xfrm>
            <a:off x="3956550" y="8805841"/>
            <a:ext cx="3026700" cy="4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75" tIns="46475" rIns="92975" bIns="464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26602030b27_2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695325"/>
            <a:ext cx="6178550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2" name="Google Shape;622;g26602030b27_2_23:notes"/>
          <p:cNvSpPr txBox="1">
            <a:spLocks noGrp="1"/>
          </p:cNvSpPr>
          <p:nvPr>
            <p:ph type="body" idx="1"/>
          </p:nvPr>
        </p:nvSpPr>
        <p:spPr>
          <a:xfrm>
            <a:off x="698500" y="4403725"/>
            <a:ext cx="5588100" cy="4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75" tIns="92975" rIns="92975" bIns="929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6" name="Google Shape;536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537" name="Google Shape;537;p7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/>
                <a:ea typeface="Constantia"/>
                <a:cs typeface="Constantia"/>
                <a:sym typeface="Constanti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0" name="Google Shape;630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40000"/>
              </a:lnSpc>
              <a:spcBef>
                <a:spcPts val="0"/>
              </a:spcBef>
              <a:spcAft>
                <a:spcPts val="13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1" name="Google Shape;631;p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9" name="Google Shape;639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40000"/>
              </a:lnSpc>
              <a:spcBef>
                <a:spcPts val="0"/>
              </a:spcBef>
              <a:spcAft>
                <a:spcPts val="13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0" name="Google Shape;640;p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40000"/>
              </a:lnSpc>
              <a:spcBef>
                <a:spcPts val="0"/>
              </a:spcBef>
              <a:spcAft>
                <a:spcPts val="13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3" name="Google Shape;653;p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1" name="Google Shape;661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nstantia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2" name="Google Shape;662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nstantia"/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329cc32465c_4_830:notes"/>
          <p:cNvSpPr txBox="1">
            <a:spLocks noGrp="1"/>
          </p:cNvSpPr>
          <p:nvPr>
            <p:ph type="body" idx="1"/>
          </p:nvPr>
        </p:nvSpPr>
        <p:spPr>
          <a:xfrm>
            <a:off x="698500" y="4403725"/>
            <a:ext cx="5588100" cy="4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75" tIns="46425" rIns="92875" bIns="46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71" name="Google Shape;671;g329cc32465c_4_8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695325"/>
            <a:ext cx="6178550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2" name="Google Shape;682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nstantia"/>
              <a:buNone/>
            </a:pPr>
            <a:endParaRPr/>
          </a:p>
        </p:txBody>
      </p:sp>
      <p:sp>
        <p:nvSpPr>
          <p:cNvPr id="683" name="Google Shape;683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nstantia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1157288"/>
            <a:ext cx="5556250" cy="3125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1" name="Google Shape;691;p28:notes"/>
          <p:cNvSpPr txBox="1">
            <a:spLocks noGrp="1"/>
          </p:cNvSpPr>
          <p:nvPr>
            <p:ph type="body" idx="1"/>
          </p:nvPr>
        </p:nvSpPr>
        <p:spPr>
          <a:xfrm>
            <a:off x="697334" y="4456310"/>
            <a:ext cx="5578671" cy="3646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25" tIns="46350" rIns="92725" bIns="463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Here’s what the Maine Council on Aging is doing – we’re ending ageism by 2032 – through all different kinds of conversation! 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2" name="Google Shape;692;p28:notes"/>
          <p:cNvSpPr txBox="1">
            <a:spLocks noGrp="1"/>
          </p:cNvSpPr>
          <p:nvPr>
            <p:ph type="sldNum" idx="12"/>
          </p:nvPr>
        </p:nvSpPr>
        <p:spPr>
          <a:xfrm>
            <a:off x="3949945" y="8795266"/>
            <a:ext cx="3021780" cy="464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25" tIns="46350" rIns="92725" bIns="463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66:notes"/>
          <p:cNvSpPr txBox="1">
            <a:spLocks noGrp="1"/>
          </p:cNvSpPr>
          <p:nvPr>
            <p:ph type="body" idx="1"/>
          </p:nvPr>
        </p:nvSpPr>
        <p:spPr>
          <a:xfrm>
            <a:off x="698500" y="4403725"/>
            <a:ext cx="5588000" cy="417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75" tIns="46425" rIns="92875" bIns="46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https://mainecouncilonaging.org/agepositiveme/</a:t>
            </a:r>
            <a:endParaRPr/>
          </a:p>
        </p:txBody>
      </p:sp>
      <p:sp>
        <p:nvSpPr>
          <p:cNvPr id="700" name="Google Shape;700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695325"/>
            <a:ext cx="6178550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1158875"/>
            <a:ext cx="5562600" cy="31289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7" name="Google Shape;707;p43:notes"/>
          <p:cNvSpPr txBox="1">
            <a:spLocks noGrp="1"/>
          </p:cNvSpPr>
          <p:nvPr>
            <p:ph type="body" idx="1"/>
          </p:nvPr>
        </p:nvSpPr>
        <p:spPr>
          <a:xfrm>
            <a:off x="698500" y="4461669"/>
            <a:ext cx="5588000" cy="3650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50" tIns="46400" rIns="92850" bIns="46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08" name="Google Shape;708;p43:notes"/>
          <p:cNvSpPr txBox="1">
            <a:spLocks noGrp="1"/>
          </p:cNvSpPr>
          <p:nvPr>
            <p:ph type="sldNum" idx="12"/>
          </p:nvPr>
        </p:nvSpPr>
        <p:spPr>
          <a:xfrm>
            <a:off x="3956550" y="8805841"/>
            <a:ext cx="3026833" cy="465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50" tIns="46400" rIns="92850" bIns="464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7" name="Google Shape;577;p107:notes"/>
          <p:cNvSpPr txBox="1">
            <a:spLocks noGrp="1"/>
          </p:cNvSpPr>
          <p:nvPr>
            <p:ph type="body" idx="1"/>
          </p:nvPr>
        </p:nvSpPr>
        <p:spPr>
          <a:xfrm>
            <a:off x="710247" y="4518204"/>
            <a:ext cx="5682082" cy="369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300" tIns="47125" rIns="94300" bIns="471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8" name="Google Shape;578;p107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604" cy="470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300" tIns="47125" rIns="94300" bIns="4712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4:notes"/>
          <p:cNvSpPr txBox="1">
            <a:spLocks noGrp="1"/>
          </p:cNvSpPr>
          <p:nvPr>
            <p:ph type="body" idx="1"/>
          </p:nvPr>
        </p:nvSpPr>
        <p:spPr>
          <a:xfrm>
            <a:off x="698500" y="4403725"/>
            <a:ext cx="5588000" cy="417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875" tIns="46425" rIns="92875" bIns="46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7" name="Google Shape;24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695325"/>
            <a:ext cx="6178550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6602030b27_1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0563" y="1144588"/>
            <a:ext cx="5489575" cy="3089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g26602030b27_1_54:notes"/>
          <p:cNvSpPr txBox="1">
            <a:spLocks noGrp="1"/>
          </p:cNvSpPr>
          <p:nvPr>
            <p:ph type="body" idx="1"/>
          </p:nvPr>
        </p:nvSpPr>
        <p:spPr>
          <a:xfrm>
            <a:off x="686947" y="4405842"/>
            <a:ext cx="5495700" cy="3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45775" rIns="91550" bIns="457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g26602030b27_1_54:notes"/>
          <p:cNvSpPr txBox="1">
            <a:spLocks noGrp="1"/>
          </p:cNvSpPr>
          <p:nvPr>
            <p:ph type="sldNum" idx="12"/>
          </p:nvPr>
        </p:nvSpPr>
        <p:spPr>
          <a:xfrm>
            <a:off x="3891109" y="8695656"/>
            <a:ext cx="2976600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45775" rIns="91550" bIns="457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6602030b27_1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90563" y="1144588"/>
            <a:ext cx="5489575" cy="3089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g26602030b27_1_106:notes"/>
          <p:cNvSpPr txBox="1">
            <a:spLocks noGrp="1"/>
          </p:cNvSpPr>
          <p:nvPr>
            <p:ph type="body" idx="1"/>
          </p:nvPr>
        </p:nvSpPr>
        <p:spPr>
          <a:xfrm>
            <a:off x="686947" y="4405842"/>
            <a:ext cx="5495700" cy="3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45775" rIns="91550" bIns="457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g26602030b27_1_106:notes"/>
          <p:cNvSpPr txBox="1">
            <a:spLocks noGrp="1"/>
          </p:cNvSpPr>
          <p:nvPr>
            <p:ph type="sldNum" idx="12"/>
          </p:nvPr>
        </p:nvSpPr>
        <p:spPr>
          <a:xfrm>
            <a:off x="3891109" y="8695656"/>
            <a:ext cx="2976600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50" tIns="45775" rIns="91550" bIns="457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1152b3e7e42_1_84"/>
          <p:cNvSpPr txBox="1">
            <a:spLocks noGrp="1"/>
          </p:cNvSpPr>
          <p:nvPr>
            <p:ph type="ctrTitle"/>
          </p:nvPr>
        </p:nvSpPr>
        <p:spPr>
          <a:xfrm>
            <a:off x="415503" y="992767"/>
            <a:ext cx="11357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5" name="Google Shape;15;g1152b3e7e42_1_84"/>
          <p:cNvSpPr txBox="1">
            <a:spLocks noGrp="1"/>
          </p:cNvSpPr>
          <p:nvPr>
            <p:ph type="subTitle" idx="1"/>
          </p:nvPr>
        </p:nvSpPr>
        <p:spPr>
          <a:xfrm>
            <a:off x="415492" y="3778833"/>
            <a:ext cx="11357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6" name="Google Shape;16;g1152b3e7e42_1_84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52b3e7e42_1_110"/>
          <p:cNvSpPr/>
          <p:nvPr/>
        </p:nvSpPr>
        <p:spPr>
          <a:xfrm>
            <a:off x="6094413" y="-167"/>
            <a:ext cx="60945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g1152b3e7e42_1_110"/>
          <p:cNvSpPr txBox="1">
            <a:spLocks noGrp="1"/>
          </p:cNvSpPr>
          <p:nvPr>
            <p:ph type="title"/>
          </p:nvPr>
        </p:nvSpPr>
        <p:spPr>
          <a:xfrm>
            <a:off x="353908" y="1644233"/>
            <a:ext cx="53922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53" name="Google Shape;53;g1152b3e7e42_1_110"/>
          <p:cNvSpPr txBox="1">
            <a:spLocks noGrp="1"/>
          </p:cNvSpPr>
          <p:nvPr>
            <p:ph type="subTitle" idx="1"/>
          </p:nvPr>
        </p:nvSpPr>
        <p:spPr>
          <a:xfrm>
            <a:off x="353908" y="3737433"/>
            <a:ext cx="53922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4" name="Google Shape;54;g1152b3e7e42_1_110"/>
          <p:cNvSpPr txBox="1">
            <a:spLocks noGrp="1"/>
          </p:cNvSpPr>
          <p:nvPr>
            <p:ph type="body" idx="2"/>
          </p:nvPr>
        </p:nvSpPr>
        <p:spPr>
          <a:xfrm>
            <a:off x="6584285" y="965433"/>
            <a:ext cx="51147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g1152b3e7e42_1_110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152b3e7e42_1_116"/>
          <p:cNvSpPr txBox="1">
            <a:spLocks noGrp="1"/>
          </p:cNvSpPr>
          <p:nvPr>
            <p:ph type="body" idx="1"/>
          </p:nvPr>
        </p:nvSpPr>
        <p:spPr>
          <a:xfrm>
            <a:off x="415492" y="5640767"/>
            <a:ext cx="79962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58" name="Google Shape;58;g1152b3e7e42_1_116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152b3e7e42_1_119"/>
          <p:cNvSpPr txBox="1">
            <a:spLocks noGrp="1"/>
          </p:cNvSpPr>
          <p:nvPr>
            <p:ph type="title" hasCustomPrompt="1"/>
          </p:nvPr>
        </p:nvSpPr>
        <p:spPr>
          <a:xfrm>
            <a:off x="415492" y="1474833"/>
            <a:ext cx="11357700" cy="26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1" name="Google Shape;61;g1152b3e7e42_1_119"/>
          <p:cNvSpPr txBox="1">
            <a:spLocks noGrp="1"/>
          </p:cNvSpPr>
          <p:nvPr>
            <p:ph type="body" idx="1"/>
          </p:nvPr>
        </p:nvSpPr>
        <p:spPr>
          <a:xfrm>
            <a:off x="415492" y="4202967"/>
            <a:ext cx="11357700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marL="457200" lvl="0" indent="-381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g1152b3e7e42_1_119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3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ctrTitle"/>
          </p:nvPr>
        </p:nvSpPr>
        <p:spPr>
          <a:xfrm>
            <a:off x="415503" y="992767"/>
            <a:ext cx="11357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subTitle" idx="1"/>
          </p:nvPr>
        </p:nvSpPr>
        <p:spPr>
          <a:xfrm>
            <a:off x="415492" y="3778833"/>
            <a:ext cx="11357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70"/>
          <p:cNvSpPr txBox="1">
            <a:spLocks noGrp="1"/>
          </p:cNvSpPr>
          <p:nvPr>
            <p:ph type="title"/>
          </p:nvPr>
        </p:nvSpPr>
        <p:spPr>
          <a:xfrm>
            <a:off x="415492" y="2867800"/>
            <a:ext cx="113577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5" name="Google Shape;75;p70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71"/>
          <p:cNvSpPr txBox="1">
            <a:spLocks noGrp="1"/>
          </p:cNvSpPr>
          <p:nvPr>
            <p:ph type="title"/>
          </p:nvPr>
        </p:nvSpPr>
        <p:spPr>
          <a:xfrm>
            <a:off x="415492" y="593367"/>
            <a:ext cx="11357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71"/>
          <p:cNvSpPr txBox="1">
            <a:spLocks noGrp="1"/>
          </p:cNvSpPr>
          <p:nvPr>
            <p:ph type="body" idx="1"/>
          </p:nvPr>
        </p:nvSpPr>
        <p:spPr>
          <a:xfrm>
            <a:off x="415492" y="1536633"/>
            <a:ext cx="5331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79" name="Google Shape;79;p71"/>
          <p:cNvSpPr txBox="1">
            <a:spLocks noGrp="1"/>
          </p:cNvSpPr>
          <p:nvPr>
            <p:ph type="body" idx="2"/>
          </p:nvPr>
        </p:nvSpPr>
        <p:spPr>
          <a:xfrm>
            <a:off x="6441522" y="1536633"/>
            <a:ext cx="5331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80" name="Google Shape;80;p71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72"/>
          <p:cNvSpPr txBox="1">
            <a:spLocks noGrp="1"/>
          </p:cNvSpPr>
          <p:nvPr>
            <p:ph type="title"/>
          </p:nvPr>
        </p:nvSpPr>
        <p:spPr>
          <a:xfrm>
            <a:off x="415492" y="740800"/>
            <a:ext cx="37431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83" name="Google Shape;83;p72"/>
          <p:cNvSpPr txBox="1">
            <a:spLocks noGrp="1"/>
          </p:cNvSpPr>
          <p:nvPr>
            <p:ph type="body" idx="1"/>
          </p:nvPr>
        </p:nvSpPr>
        <p:spPr>
          <a:xfrm>
            <a:off x="415492" y="1852800"/>
            <a:ext cx="37431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84" name="Google Shape;84;p72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3"/>
          <p:cNvSpPr txBox="1">
            <a:spLocks noGrp="1"/>
          </p:cNvSpPr>
          <p:nvPr>
            <p:ph type="title"/>
          </p:nvPr>
        </p:nvSpPr>
        <p:spPr>
          <a:xfrm>
            <a:off x="653496" y="600200"/>
            <a:ext cx="84882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87" name="Google Shape;87;p73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4"/>
          <p:cNvSpPr/>
          <p:nvPr/>
        </p:nvSpPr>
        <p:spPr>
          <a:xfrm>
            <a:off x="6094413" y="-167"/>
            <a:ext cx="60945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74"/>
          <p:cNvSpPr txBox="1">
            <a:spLocks noGrp="1"/>
          </p:cNvSpPr>
          <p:nvPr>
            <p:ph type="title"/>
          </p:nvPr>
        </p:nvSpPr>
        <p:spPr>
          <a:xfrm>
            <a:off x="353908" y="1644233"/>
            <a:ext cx="53922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91" name="Google Shape;91;p74"/>
          <p:cNvSpPr txBox="1">
            <a:spLocks noGrp="1"/>
          </p:cNvSpPr>
          <p:nvPr>
            <p:ph type="subTitle" idx="1"/>
          </p:nvPr>
        </p:nvSpPr>
        <p:spPr>
          <a:xfrm>
            <a:off x="353908" y="3737433"/>
            <a:ext cx="53922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2" name="Google Shape;92;p74"/>
          <p:cNvSpPr txBox="1">
            <a:spLocks noGrp="1"/>
          </p:cNvSpPr>
          <p:nvPr>
            <p:ph type="body" idx="2"/>
          </p:nvPr>
        </p:nvSpPr>
        <p:spPr>
          <a:xfrm>
            <a:off x="6584285" y="965433"/>
            <a:ext cx="51147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74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1152b3e7e42_1_123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75"/>
          <p:cNvSpPr txBox="1">
            <a:spLocks noGrp="1"/>
          </p:cNvSpPr>
          <p:nvPr>
            <p:ph type="body" idx="1"/>
          </p:nvPr>
        </p:nvSpPr>
        <p:spPr>
          <a:xfrm>
            <a:off x="415492" y="5640767"/>
            <a:ext cx="79962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6" name="Google Shape;96;p75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76"/>
          <p:cNvSpPr txBox="1">
            <a:spLocks noGrp="1"/>
          </p:cNvSpPr>
          <p:nvPr>
            <p:ph type="title"/>
          </p:nvPr>
        </p:nvSpPr>
        <p:spPr>
          <a:xfrm>
            <a:off x="415492" y="1474833"/>
            <a:ext cx="11357700" cy="26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endParaRPr/>
          </a:p>
        </p:txBody>
      </p:sp>
      <p:sp>
        <p:nvSpPr>
          <p:cNvPr id="99" name="Google Shape;99;p76"/>
          <p:cNvSpPr txBox="1">
            <a:spLocks noGrp="1"/>
          </p:cNvSpPr>
          <p:nvPr>
            <p:ph type="body" idx="1"/>
          </p:nvPr>
        </p:nvSpPr>
        <p:spPr>
          <a:xfrm>
            <a:off x="415492" y="4202967"/>
            <a:ext cx="11357700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marL="457200" lvl="0" indent="-381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76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77"/>
          <p:cNvSpPr txBox="1">
            <a:spLocks noGrp="1"/>
          </p:cNvSpPr>
          <p:nvPr>
            <p:ph type="title"/>
          </p:nvPr>
        </p:nvSpPr>
        <p:spPr>
          <a:xfrm>
            <a:off x="609441" y="274638"/>
            <a:ext cx="10969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77"/>
          <p:cNvSpPr txBox="1">
            <a:spLocks noGrp="1"/>
          </p:cNvSpPr>
          <p:nvPr>
            <p:ph type="body" idx="1"/>
          </p:nvPr>
        </p:nvSpPr>
        <p:spPr>
          <a:xfrm>
            <a:off x="609441" y="1600201"/>
            <a:ext cx="10969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77"/>
          <p:cNvSpPr txBox="1">
            <a:spLocks noGrp="1"/>
          </p:cNvSpPr>
          <p:nvPr>
            <p:ph type="dt" idx="10"/>
          </p:nvPr>
        </p:nvSpPr>
        <p:spPr>
          <a:xfrm>
            <a:off x="609441" y="6356351"/>
            <a:ext cx="284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77"/>
          <p:cNvSpPr txBox="1">
            <a:spLocks noGrp="1"/>
          </p:cNvSpPr>
          <p:nvPr>
            <p:ph type="ftr" idx="11"/>
          </p:nvPr>
        </p:nvSpPr>
        <p:spPr>
          <a:xfrm>
            <a:off x="4164515" y="6356351"/>
            <a:ext cx="3859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Google Shape;106;p77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6"/>
          <p:cNvSpPr txBox="1">
            <a:spLocks noGrp="1"/>
          </p:cNvSpPr>
          <p:nvPr>
            <p:ph type="title"/>
          </p:nvPr>
        </p:nvSpPr>
        <p:spPr>
          <a:xfrm>
            <a:off x="609441" y="274638"/>
            <a:ext cx="10969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6"/>
          <p:cNvSpPr txBox="1">
            <a:spLocks noGrp="1"/>
          </p:cNvSpPr>
          <p:nvPr>
            <p:ph type="body" idx="1"/>
          </p:nvPr>
        </p:nvSpPr>
        <p:spPr>
          <a:xfrm>
            <a:off x="609441" y="1600201"/>
            <a:ext cx="10969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14" name="Google Shape;114;p36"/>
          <p:cNvSpPr txBox="1">
            <a:spLocks noGrp="1"/>
          </p:cNvSpPr>
          <p:nvPr>
            <p:ph type="dt" idx="10"/>
          </p:nvPr>
        </p:nvSpPr>
        <p:spPr>
          <a:xfrm>
            <a:off x="609441" y="6356351"/>
            <a:ext cx="284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Google Shape;115;p36"/>
          <p:cNvSpPr txBox="1">
            <a:spLocks noGrp="1"/>
          </p:cNvSpPr>
          <p:nvPr>
            <p:ph type="ftr" idx="11"/>
          </p:nvPr>
        </p:nvSpPr>
        <p:spPr>
          <a:xfrm>
            <a:off x="4164515" y="6356351"/>
            <a:ext cx="3859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Google Shape;116;p36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8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9"/>
          <p:cNvSpPr txBox="1">
            <a:spLocks noGrp="1"/>
          </p:cNvSpPr>
          <p:nvPr>
            <p:ph type="ctrTitle"/>
          </p:nvPr>
        </p:nvSpPr>
        <p:spPr>
          <a:xfrm>
            <a:off x="415503" y="992767"/>
            <a:ext cx="11357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21" name="Google Shape;121;p39"/>
          <p:cNvSpPr txBox="1">
            <a:spLocks noGrp="1"/>
          </p:cNvSpPr>
          <p:nvPr>
            <p:ph type="subTitle" idx="1"/>
          </p:nvPr>
        </p:nvSpPr>
        <p:spPr>
          <a:xfrm>
            <a:off x="415492" y="3778833"/>
            <a:ext cx="11357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22" name="Google Shape;122;p39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1"/>
          <p:cNvSpPr txBox="1">
            <a:spLocks noGrp="1"/>
          </p:cNvSpPr>
          <p:nvPr>
            <p:ph type="title"/>
          </p:nvPr>
        </p:nvSpPr>
        <p:spPr>
          <a:xfrm>
            <a:off x="609441" y="274637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41"/>
          <p:cNvSpPr txBox="1">
            <a:spLocks noGrp="1"/>
          </p:cNvSpPr>
          <p:nvPr>
            <p:ph type="body" idx="1"/>
          </p:nvPr>
        </p:nvSpPr>
        <p:spPr>
          <a:xfrm>
            <a:off x="609441" y="1600201"/>
            <a:ext cx="538339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799"/>
            </a:lvl1pPr>
            <a:lvl2pPr marL="914400" lvl="1" indent="-3429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399"/>
            </a:lvl2pPr>
            <a:lvl3pPr marL="1371600" lvl="2" indent="-3238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3pPr>
            <a:lvl4pPr marL="182880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866"/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866"/>
            </a:lvl5pPr>
            <a:lvl6pPr marL="2743200" lvl="5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6"/>
            </a:lvl6pPr>
            <a:lvl7pPr marL="3200400" lvl="6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6"/>
            </a:lvl7pPr>
            <a:lvl8pPr marL="3657600" lvl="7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6"/>
            </a:lvl8pPr>
            <a:lvl9pPr marL="4114800" lvl="8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6"/>
            </a:lvl9pPr>
          </a:lstStyle>
          <a:p>
            <a:endParaRPr/>
          </a:p>
        </p:txBody>
      </p:sp>
      <p:sp>
        <p:nvSpPr>
          <p:cNvPr id="126" name="Google Shape;126;p41"/>
          <p:cNvSpPr txBox="1">
            <a:spLocks noGrp="1"/>
          </p:cNvSpPr>
          <p:nvPr>
            <p:ph type="body" idx="2"/>
          </p:nvPr>
        </p:nvSpPr>
        <p:spPr>
          <a:xfrm>
            <a:off x="6195986" y="1600201"/>
            <a:ext cx="538339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799"/>
            </a:lvl1pPr>
            <a:lvl2pPr marL="914400" lvl="1" indent="-3429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399"/>
            </a:lvl2pPr>
            <a:lvl3pPr marL="1371600" lvl="2" indent="-3238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3pPr>
            <a:lvl4pPr marL="182880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866"/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866"/>
            </a:lvl5pPr>
            <a:lvl6pPr marL="2743200" lvl="5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6"/>
            </a:lvl6pPr>
            <a:lvl7pPr marL="3200400" lvl="6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6"/>
            </a:lvl7pPr>
            <a:lvl8pPr marL="3657600" lvl="7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6"/>
            </a:lvl8pPr>
            <a:lvl9pPr marL="4114800" lvl="8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6"/>
            </a:lvl9pPr>
          </a:lstStyle>
          <a:p>
            <a:endParaRPr/>
          </a:p>
        </p:txBody>
      </p:sp>
      <p:sp>
        <p:nvSpPr>
          <p:cNvPr id="127" name="Google Shape;127;p41"/>
          <p:cNvSpPr txBox="1">
            <a:spLocks noGrp="1"/>
          </p:cNvSpPr>
          <p:nvPr>
            <p:ph type="dt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Google Shape;128;p41"/>
          <p:cNvSpPr txBox="1">
            <a:spLocks noGrp="1"/>
          </p:cNvSpPr>
          <p:nvPr>
            <p:ph type="ft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Google Shape;129;p41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2"/>
          <p:cNvSpPr txBox="1">
            <a:spLocks noGrp="1"/>
          </p:cNvSpPr>
          <p:nvPr>
            <p:ph type="title"/>
          </p:nvPr>
        </p:nvSpPr>
        <p:spPr>
          <a:xfrm>
            <a:off x="415492" y="2867800"/>
            <a:ext cx="113577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2" name="Google Shape;132;p42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2"/>
          <p:cNvSpPr txBox="1">
            <a:spLocks noGrp="1"/>
          </p:cNvSpPr>
          <p:nvPr>
            <p:ph type="title"/>
          </p:nvPr>
        </p:nvSpPr>
        <p:spPr>
          <a:xfrm>
            <a:off x="415492" y="593367"/>
            <a:ext cx="11357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52"/>
          <p:cNvSpPr txBox="1">
            <a:spLocks noGrp="1"/>
          </p:cNvSpPr>
          <p:nvPr>
            <p:ph type="body" idx="1"/>
          </p:nvPr>
        </p:nvSpPr>
        <p:spPr>
          <a:xfrm>
            <a:off x="415492" y="1536633"/>
            <a:ext cx="5331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36" name="Google Shape;136;p52"/>
          <p:cNvSpPr txBox="1">
            <a:spLocks noGrp="1"/>
          </p:cNvSpPr>
          <p:nvPr>
            <p:ph type="body" idx="2"/>
          </p:nvPr>
        </p:nvSpPr>
        <p:spPr>
          <a:xfrm>
            <a:off x="6441522" y="1536633"/>
            <a:ext cx="5331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37" name="Google Shape;137;p52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4"/>
          <p:cNvSpPr txBox="1">
            <a:spLocks noGrp="1"/>
          </p:cNvSpPr>
          <p:nvPr>
            <p:ph type="title"/>
          </p:nvPr>
        </p:nvSpPr>
        <p:spPr>
          <a:xfrm>
            <a:off x="415492" y="593367"/>
            <a:ext cx="11357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54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g1152b3e7e42_1_125"/>
          <p:cNvSpPr txBox="1">
            <a:spLocks noGrp="1"/>
          </p:cNvSpPr>
          <p:nvPr>
            <p:ph type="title"/>
          </p:nvPr>
        </p:nvSpPr>
        <p:spPr>
          <a:xfrm>
            <a:off x="609441" y="274638"/>
            <a:ext cx="10969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g1152b3e7e42_1_125"/>
          <p:cNvSpPr txBox="1">
            <a:spLocks noGrp="1"/>
          </p:cNvSpPr>
          <p:nvPr>
            <p:ph type="body" idx="1"/>
          </p:nvPr>
        </p:nvSpPr>
        <p:spPr>
          <a:xfrm>
            <a:off x="609441" y="1600201"/>
            <a:ext cx="10969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g1152b3e7e42_1_125"/>
          <p:cNvSpPr txBox="1">
            <a:spLocks noGrp="1"/>
          </p:cNvSpPr>
          <p:nvPr>
            <p:ph type="dt" idx="10"/>
          </p:nvPr>
        </p:nvSpPr>
        <p:spPr>
          <a:xfrm>
            <a:off x="609441" y="6356351"/>
            <a:ext cx="284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g1152b3e7e42_1_125"/>
          <p:cNvSpPr txBox="1">
            <a:spLocks noGrp="1"/>
          </p:cNvSpPr>
          <p:nvPr>
            <p:ph type="ftr" idx="11"/>
          </p:nvPr>
        </p:nvSpPr>
        <p:spPr>
          <a:xfrm>
            <a:off x="4164515" y="6356351"/>
            <a:ext cx="3859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g1152b3e7e42_1_125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9"/>
          <p:cNvSpPr txBox="1">
            <a:spLocks noGrp="1"/>
          </p:cNvSpPr>
          <p:nvPr>
            <p:ph type="title"/>
          </p:nvPr>
        </p:nvSpPr>
        <p:spPr>
          <a:xfrm>
            <a:off x="415492" y="740800"/>
            <a:ext cx="37431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43" name="Google Shape;143;p59"/>
          <p:cNvSpPr txBox="1">
            <a:spLocks noGrp="1"/>
          </p:cNvSpPr>
          <p:nvPr>
            <p:ph type="body" idx="1"/>
          </p:nvPr>
        </p:nvSpPr>
        <p:spPr>
          <a:xfrm>
            <a:off x="415492" y="1852800"/>
            <a:ext cx="37431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44" name="Google Shape;144;p59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0"/>
          <p:cNvSpPr txBox="1">
            <a:spLocks noGrp="1"/>
          </p:cNvSpPr>
          <p:nvPr>
            <p:ph type="title"/>
          </p:nvPr>
        </p:nvSpPr>
        <p:spPr>
          <a:xfrm>
            <a:off x="653496" y="600200"/>
            <a:ext cx="84882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147" name="Google Shape;147;p60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1"/>
          <p:cNvSpPr/>
          <p:nvPr/>
        </p:nvSpPr>
        <p:spPr>
          <a:xfrm>
            <a:off x="6094413" y="-167"/>
            <a:ext cx="60945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61"/>
          <p:cNvSpPr txBox="1">
            <a:spLocks noGrp="1"/>
          </p:cNvSpPr>
          <p:nvPr>
            <p:ph type="title"/>
          </p:nvPr>
        </p:nvSpPr>
        <p:spPr>
          <a:xfrm>
            <a:off x="353908" y="1644233"/>
            <a:ext cx="53922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151" name="Google Shape;151;p61"/>
          <p:cNvSpPr txBox="1">
            <a:spLocks noGrp="1"/>
          </p:cNvSpPr>
          <p:nvPr>
            <p:ph type="subTitle" idx="1"/>
          </p:nvPr>
        </p:nvSpPr>
        <p:spPr>
          <a:xfrm>
            <a:off x="353908" y="3737433"/>
            <a:ext cx="53922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2" name="Google Shape;152;p61"/>
          <p:cNvSpPr txBox="1">
            <a:spLocks noGrp="1"/>
          </p:cNvSpPr>
          <p:nvPr>
            <p:ph type="body" idx="2"/>
          </p:nvPr>
        </p:nvSpPr>
        <p:spPr>
          <a:xfrm>
            <a:off x="6584285" y="965433"/>
            <a:ext cx="51147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53" name="Google Shape;153;p61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2"/>
          <p:cNvSpPr txBox="1">
            <a:spLocks noGrp="1"/>
          </p:cNvSpPr>
          <p:nvPr>
            <p:ph type="body" idx="1"/>
          </p:nvPr>
        </p:nvSpPr>
        <p:spPr>
          <a:xfrm>
            <a:off x="415492" y="5640767"/>
            <a:ext cx="79962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56" name="Google Shape;156;p62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8"/>
          <p:cNvSpPr txBox="1">
            <a:spLocks noGrp="1"/>
          </p:cNvSpPr>
          <p:nvPr>
            <p:ph type="title"/>
          </p:nvPr>
        </p:nvSpPr>
        <p:spPr>
          <a:xfrm>
            <a:off x="415492" y="1474833"/>
            <a:ext cx="11357700" cy="26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endParaRPr/>
          </a:p>
        </p:txBody>
      </p:sp>
      <p:sp>
        <p:nvSpPr>
          <p:cNvPr id="159" name="Google Shape;159;p68"/>
          <p:cNvSpPr txBox="1">
            <a:spLocks noGrp="1"/>
          </p:cNvSpPr>
          <p:nvPr>
            <p:ph type="body" idx="1"/>
          </p:nvPr>
        </p:nvSpPr>
        <p:spPr>
          <a:xfrm>
            <a:off x="415492" y="4202967"/>
            <a:ext cx="11357700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marL="457200" lvl="0" indent="-381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" name="Google Shape;160;p68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5"/>
          <p:cNvSpPr txBox="1">
            <a:spLocks noGrp="1"/>
          </p:cNvSpPr>
          <p:nvPr>
            <p:ph type="ctrTitle"/>
          </p:nvPr>
        </p:nvSpPr>
        <p:spPr>
          <a:xfrm>
            <a:off x="415503" y="992767"/>
            <a:ext cx="11357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69" name="Google Shape;169;p25"/>
          <p:cNvSpPr txBox="1">
            <a:spLocks noGrp="1"/>
          </p:cNvSpPr>
          <p:nvPr>
            <p:ph type="subTitle" idx="1"/>
          </p:nvPr>
        </p:nvSpPr>
        <p:spPr>
          <a:xfrm>
            <a:off x="415492" y="3778833"/>
            <a:ext cx="11357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70" name="Google Shape;170;p25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53"/>
          <p:cNvSpPr txBox="1">
            <a:spLocks noGrp="1"/>
          </p:cNvSpPr>
          <p:nvPr>
            <p:ph type="title"/>
          </p:nvPr>
        </p:nvSpPr>
        <p:spPr>
          <a:xfrm>
            <a:off x="609441" y="274638"/>
            <a:ext cx="10969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53"/>
          <p:cNvSpPr txBox="1">
            <a:spLocks noGrp="1"/>
          </p:cNvSpPr>
          <p:nvPr>
            <p:ph type="body" idx="1"/>
          </p:nvPr>
        </p:nvSpPr>
        <p:spPr>
          <a:xfrm>
            <a:off x="609441" y="1600201"/>
            <a:ext cx="10969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74" name="Google Shape;174;p53"/>
          <p:cNvSpPr txBox="1">
            <a:spLocks noGrp="1"/>
          </p:cNvSpPr>
          <p:nvPr>
            <p:ph type="dt" idx="10"/>
          </p:nvPr>
        </p:nvSpPr>
        <p:spPr>
          <a:xfrm>
            <a:off x="609441" y="6356351"/>
            <a:ext cx="284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5" name="Google Shape;175;p53"/>
          <p:cNvSpPr txBox="1">
            <a:spLocks noGrp="1"/>
          </p:cNvSpPr>
          <p:nvPr>
            <p:ph type="ftr" idx="11"/>
          </p:nvPr>
        </p:nvSpPr>
        <p:spPr>
          <a:xfrm>
            <a:off x="4164515" y="6356351"/>
            <a:ext cx="3859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6" name="Google Shape;176;p53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8"/>
          <p:cNvSpPr txBox="1">
            <a:spLocks noGrp="1"/>
          </p:cNvSpPr>
          <p:nvPr>
            <p:ph type="title"/>
          </p:nvPr>
        </p:nvSpPr>
        <p:spPr>
          <a:xfrm>
            <a:off x="609441" y="274637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78"/>
          <p:cNvSpPr txBox="1">
            <a:spLocks noGrp="1"/>
          </p:cNvSpPr>
          <p:nvPr>
            <p:ph type="body" idx="1"/>
          </p:nvPr>
        </p:nvSpPr>
        <p:spPr>
          <a:xfrm>
            <a:off x="609441" y="1600201"/>
            <a:ext cx="538339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799"/>
            </a:lvl1pPr>
            <a:lvl2pPr marL="914400" lvl="1" indent="-3429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399"/>
            </a:lvl2pPr>
            <a:lvl3pPr marL="1371600" lvl="2" indent="-3238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3pPr>
            <a:lvl4pPr marL="182880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866"/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866"/>
            </a:lvl5pPr>
            <a:lvl6pPr marL="2743200" lvl="5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6"/>
            </a:lvl6pPr>
            <a:lvl7pPr marL="3200400" lvl="6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6"/>
            </a:lvl7pPr>
            <a:lvl8pPr marL="3657600" lvl="7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6"/>
            </a:lvl8pPr>
            <a:lvl9pPr marL="4114800" lvl="8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6"/>
            </a:lvl9pPr>
          </a:lstStyle>
          <a:p>
            <a:endParaRPr/>
          </a:p>
        </p:txBody>
      </p:sp>
      <p:sp>
        <p:nvSpPr>
          <p:cNvPr id="180" name="Google Shape;180;p78"/>
          <p:cNvSpPr txBox="1">
            <a:spLocks noGrp="1"/>
          </p:cNvSpPr>
          <p:nvPr>
            <p:ph type="body" idx="2"/>
          </p:nvPr>
        </p:nvSpPr>
        <p:spPr>
          <a:xfrm>
            <a:off x="6195986" y="1600201"/>
            <a:ext cx="538339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799"/>
            </a:lvl1pPr>
            <a:lvl2pPr marL="914400" lvl="1" indent="-3429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399"/>
            </a:lvl2pPr>
            <a:lvl3pPr marL="1371600" lvl="2" indent="-3238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3pPr>
            <a:lvl4pPr marL="182880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866"/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866"/>
            </a:lvl5pPr>
            <a:lvl6pPr marL="2743200" lvl="5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6"/>
            </a:lvl6pPr>
            <a:lvl7pPr marL="3200400" lvl="6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6"/>
            </a:lvl7pPr>
            <a:lvl8pPr marL="3657600" lvl="7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6"/>
            </a:lvl8pPr>
            <a:lvl9pPr marL="4114800" lvl="8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6"/>
            </a:lvl9pPr>
          </a:lstStyle>
          <a:p>
            <a:endParaRPr/>
          </a:p>
        </p:txBody>
      </p:sp>
      <p:sp>
        <p:nvSpPr>
          <p:cNvPr id="181" name="Google Shape;181;p78"/>
          <p:cNvSpPr txBox="1">
            <a:spLocks noGrp="1"/>
          </p:cNvSpPr>
          <p:nvPr>
            <p:ph type="dt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2" name="Google Shape;182;p78"/>
          <p:cNvSpPr txBox="1">
            <a:spLocks noGrp="1"/>
          </p:cNvSpPr>
          <p:nvPr>
            <p:ph type="ft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3" name="Google Shape;183;p78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79"/>
          <p:cNvSpPr txBox="1">
            <a:spLocks noGrp="1"/>
          </p:cNvSpPr>
          <p:nvPr>
            <p:ph type="title"/>
          </p:nvPr>
        </p:nvSpPr>
        <p:spPr>
          <a:xfrm>
            <a:off x="415492" y="2867800"/>
            <a:ext cx="113577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86" name="Google Shape;186;p79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7"/>
          <p:cNvSpPr txBox="1">
            <a:spLocks noGrp="1"/>
          </p:cNvSpPr>
          <p:nvPr>
            <p:ph type="title"/>
          </p:nvPr>
        </p:nvSpPr>
        <p:spPr>
          <a:xfrm>
            <a:off x="609441" y="274637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7"/>
          <p:cNvSpPr txBox="1">
            <a:spLocks noGrp="1"/>
          </p:cNvSpPr>
          <p:nvPr>
            <p:ph type="body" idx="1"/>
          </p:nvPr>
        </p:nvSpPr>
        <p:spPr>
          <a:xfrm>
            <a:off x="609441" y="1600201"/>
            <a:ext cx="538339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799"/>
            </a:lvl1pPr>
            <a:lvl2pPr marL="914400" lvl="1" indent="-3429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399"/>
            </a:lvl2pPr>
            <a:lvl3pPr marL="1371600" lvl="2" indent="-3238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3pPr>
            <a:lvl4pPr marL="182880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866"/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866"/>
            </a:lvl5pPr>
            <a:lvl6pPr marL="2743200" lvl="5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6"/>
            </a:lvl6pPr>
            <a:lvl7pPr marL="3200400" lvl="6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6"/>
            </a:lvl7pPr>
            <a:lvl8pPr marL="3657600" lvl="7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6"/>
            </a:lvl8pPr>
            <a:lvl9pPr marL="4114800" lvl="8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6"/>
            </a:lvl9pPr>
          </a:lstStyle>
          <a:p>
            <a:endParaRPr/>
          </a:p>
        </p:txBody>
      </p:sp>
      <p:sp>
        <p:nvSpPr>
          <p:cNvPr id="28" name="Google Shape;28;p67"/>
          <p:cNvSpPr txBox="1">
            <a:spLocks noGrp="1"/>
          </p:cNvSpPr>
          <p:nvPr>
            <p:ph type="body" idx="2"/>
          </p:nvPr>
        </p:nvSpPr>
        <p:spPr>
          <a:xfrm>
            <a:off x="6195986" y="1600201"/>
            <a:ext cx="538339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799"/>
            </a:lvl1pPr>
            <a:lvl2pPr marL="914400" lvl="1" indent="-3429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399"/>
            </a:lvl2pPr>
            <a:lvl3pPr marL="1371600" lvl="2" indent="-32385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3pPr>
            <a:lvl4pPr marL="1828800" lvl="3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866"/>
            </a:lvl4pPr>
            <a:lvl5pPr marL="2286000" lvl="4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866"/>
            </a:lvl5pPr>
            <a:lvl6pPr marL="2743200" lvl="5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6"/>
            </a:lvl6pPr>
            <a:lvl7pPr marL="3200400" lvl="6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6"/>
            </a:lvl7pPr>
            <a:lvl8pPr marL="3657600" lvl="7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6"/>
            </a:lvl8pPr>
            <a:lvl9pPr marL="4114800" lvl="8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6"/>
            </a:lvl9pPr>
          </a:lstStyle>
          <a:p>
            <a:endParaRPr/>
          </a:p>
        </p:txBody>
      </p:sp>
      <p:sp>
        <p:nvSpPr>
          <p:cNvPr id="29" name="Google Shape;29;p67"/>
          <p:cNvSpPr txBox="1">
            <a:spLocks noGrp="1"/>
          </p:cNvSpPr>
          <p:nvPr>
            <p:ph type="dt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67"/>
          <p:cNvSpPr txBox="1">
            <a:spLocks noGrp="1"/>
          </p:cNvSpPr>
          <p:nvPr>
            <p:ph type="ft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67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0"/>
          <p:cNvSpPr txBox="1">
            <a:spLocks noGrp="1"/>
          </p:cNvSpPr>
          <p:nvPr>
            <p:ph type="title"/>
          </p:nvPr>
        </p:nvSpPr>
        <p:spPr>
          <a:xfrm>
            <a:off x="415492" y="593367"/>
            <a:ext cx="11357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80"/>
          <p:cNvSpPr txBox="1">
            <a:spLocks noGrp="1"/>
          </p:cNvSpPr>
          <p:nvPr>
            <p:ph type="body" idx="1"/>
          </p:nvPr>
        </p:nvSpPr>
        <p:spPr>
          <a:xfrm>
            <a:off x="415492" y="1536633"/>
            <a:ext cx="5331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90" name="Google Shape;190;p80"/>
          <p:cNvSpPr txBox="1">
            <a:spLocks noGrp="1"/>
          </p:cNvSpPr>
          <p:nvPr>
            <p:ph type="body" idx="2"/>
          </p:nvPr>
        </p:nvSpPr>
        <p:spPr>
          <a:xfrm>
            <a:off x="6441522" y="1536633"/>
            <a:ext cx="5331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91" name="Google Shape;191;p80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81"/>
          <p:cNvSpPr txBox="1">
            <a:spLocks noGrp="1"/>
          </p:cNvSpPr>
          <p:nvPr>
            <p:ph type="title"/>
          </p:nvPr>
        </p:nvSpPr>
        <p:spPr>
          <a:xfrm>
            <a:off x="415492" y="593367"/>
            <a:ext cx="11357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81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82"/>
          <p:cNvSpPr txBox="1">
            <a:spLocks noGrp="1"/>
          </p:cNvSpPr>
          <p:nvPr>
            <p:ph type="title"/>
          </p:nvPr>
        </p:nvSpPr>
        <p:spPr>
          <a:xfrm>
            <a:off x="415492" y="740800"/>
            <a:ext cx="37431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97" name="Google Shape;197;p82"/>
          <p:cNvSpPr txBox="1">
            <a:spLocks noGrp="1"/>
          </p:cNvSpPr>
          <p:nvPr>
            <p:ph type="body" idx="1"/>
          </p:nvPr>
        </p:nvSpPr>
        <p:spPr>
          <a:xfrm>
            <a:off x="415492" y="1852800"/>
            <a:ext cx="37431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98" name="Google Shape;198;p82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83"/>
          <p:cNvSpPr txBox="1">
            <a:spLocks noGrp="1"/>
          </p:cNvSpPr>
          <p:nvPr>
            <p:ph type="title"/>
          </p:nvPr>
        </p:nvSpPr>
        <p:spPr>
          <a:xfrm>
            <a:off x="653496" y="600200"/>
            <a:ext cx="84882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201" name="Google Shape;201;p83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84"/>
          <p:cNvSpPr/>
          <p:nvPr/>
        </p:nvSpPr>
        <p:spPr>
          <a:xfrm>
            <a:off x="6094413" y="-167"/>
            <a:ext cx="60945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84"/>
          <p:cNvSpPr txBox="1">
            <a:spLocks noGrp="1"/>
          </p:cNvSpPr>
          <p:nvPr>
            <p:ph type="title"/>
          </p:nvPr>
        </p:nvSpPr>
        <p:spPr>
          <a:xfrm>
            <a:off x="353908" y="1644233"/>
            <a:ext cx="53922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205" name="Google Shape;205;p84"/>
          <p:cNvSpPr txBox="1">
            <a:spLocks noGrp="1"/>
          </p:cNvSpPr>
          <p:nvPr>
            <p:ph type="subTitle" idx="1"/>
          </p:nvPr>
        </p:nvSpPr>
        <p:spPr>
          <a:xfrm>
            <a:off x="353908" y="3737433"/>
            <a:ext cx="53922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6" name="Google Shape;206;p84"/>
          <p:cNvSpPr txBox="1">
            <a:spLocks noGrp="1"/>
          </p:cNvSpPr>
          <p:nvPr>
            <p:ph type="body" idx="2"/>
          </p:nvPr>
        </p:nvSpPr>
        <p:spPr>
          <a:xfrm>
            <a:off x="6584285" y="965433"/>
            <a:ext cx="51147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7" name="Google Shape;207;p84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85"/>
          <p:cNvSpPr txBox="1">
            <a:spLocks noGrp="1"/>
          </p:cNvSpPr>
          <p:nvPr>
            <p:ph type="body" idx="1"/>
          </p:nvPr>
        </p:nvSpPr>
        <p:spPr>
          <a:xfrm>
            <a:off x="415492" y="5640767"/>
            <a:ext cx="79962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0" name="Google Shape;210;p85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6"/>
          <p:cNvSpPr txBox="1">
            <a:spLocks noGrp="1"/>
          </p:cNvSpPr>
          <p:nvPr>
            <p:ph type="title"/>
          </p:nvPr>
        </p:nvSpPr>
        <p:spPr>
          <a:xfrm>
            <a:off x="415492" y="1474833"/>
            <a:ext cx="11357700" cy="26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endParaRPr/>
          </a:p>
        </p:txBody>
      </p:sp>
      <p:sp>
        <p:nvSpPr>
          <p:cNvPr id="213" name="Google Shape;213;p86"/>
          <p:cNvSpPr txBox="1">
            <a:spLocks noGrp="1"/>
          </p:cNvSpPr>
          <p:nvPr>
            <p:ph type="body" idx="1"/>
          </p:nvPr>
        </p:nvSpPr>
        <p:spPr>
          <a:xfrm>
            <a:off x="415492" y="4202967"/>
            <a:ext cx="11357700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marL="457200" lvl="0" indent="-381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4" name="Google Shape;214;p86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97"/>
          <p:cNvSpPr txBox="1">
            <a:spLocks noGrp="1"/>
          </p:cNvSpPr>
          <p:nvPr>
            <p:ph type="sldNum" idx="12"/>
          </p:nvPr>
        </p:nvSpPr>
        <p:spPr>
          <a:xfrm>
            <a:off x="11293670" y="6217623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397097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9"/>
          <p:cNvSpPr txBox="1">
            <a:spLocks noGrp="1"/>
          </p:cNvSpPr>
          <p:nvPr>
            <p:ph type="ctrTitle"/>
          </p:nvPr>
        </p:nvSpPr>
        <p:spPr>
          <a:xfrm>
            <a:off x="415503" y="992767"/>
            <a:ext cx="11357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8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8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8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8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8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8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8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8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898"/>
            </a:lvl9pPr>
          </a:lstStyle>
          <a:p>
            <a:endParaRPr/>
          </a:p>
        </p:txBody>
      </p:sp>
      <p:sp>
        <p:nvSpPr>
          <p:cNvPr id="141" name="Google Shape;141;p209"/>
          <p:cNvSpPr txBox="1">
            <a:spLocks noGrp="1"/>
          </p:cNvSpPr>
          <p:nvPr>
            <p:ph type="subTitle" idx="1"/>
          </p:nvPr>
        </p:nvSpPr>
        <p:spPr>
          <a:xfrm>
            <a:off x="415492" y="3778834"/>
            <a:ext cx="11357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6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6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6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6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6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6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6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6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699"/>
            </a:lvl9pPr>
          </a:lstStyle>
          <a:p>
            <a:endParaRPr/>
          </a:p>
        </p:txBody>
      </p:sp>
      <p:sp>
        <p:nvSpPr>
          <p:cNvPr id="142" name="Google Shape;142;p209"/>
          <p:cNvSpPr txBox="1">
            <a:spLocks noGrp="1"/>
          </p:cNvSpPr>
          <p:nvPr>
            <p:ph type="sldNum" idx="12"/>
          </p:nvPr>
        </p:nvSpPr>
        <p:spPr>
          <a:xfrm>
            <a:off x="11293670" y="6217623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926159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0"/>
          <p:cNvSpPr txBox="1">
            <a:spLocks noGrp="1"/>
          </p:cNvSpPr>
          <p:nvPr>
            <p:ph type="title"/>
          </p:nvPr>
        </p:nvSpPr>
        <p:spPr>
          <a:xfrm>
            <a:off x="609441" y="274637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10"/>
          <p:cNvSpPr txBox="1">
            <a:spLocks noGrp="1"/>
          </p:cNvSpPr>
          <p:nvPr>
            <p:ph type="body" idx="1"/>
          </p:nvPr>
        </p:nvSpPr>
        <p:spPr>
          <a:xfrm>
            <a:off x="609441" y="1600201"/>
            <a:ext cx="538339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448" lvl="0" indent="-482479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798"/>
            </a:lvl1pPr>
            <a:lvl2pPr marL="1218895" lvl="1" indent="-457086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398"/>
            </a:lvl2pPr>
            <a:lvl3pPr marL="1828343" lvl="2" indent="-4316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3pPr>
            <a:lvl4pPr marL="2437790" lvl="3" indent="-42322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866"/>
            </a:lvl4pPr>
            <a:lvl5pPr marL="3047238" lvl="4" indent="-42322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866"/>
            </a:lvl5pPr>
            <a:lvl6pPr marL="3656686" lvl="5" indent="-42322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6"/>
            </a:lvl6pPr>
            <a:lvl7pPr marL="4266133" lvl="6" indent="-42322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6"/>
            </a:lvl7pPr>
            <a:lvl8pPr marL="4875581" lvl="7" indent="-42322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6"/>
            </a:lvl8pPr>
            <a:lvl9pPr marL="5485028" lvl="8" indent="-42322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6"/>
            </a:lvl9pPr>
          </a:lstStyle>
          <a:p>
            <a:endParaRPr/>
          </a:p>
        </p:txBody>
      </p:sp>
      <p:sp>
        <p:nvSpPr>
          <p:cNvPr id="146" name="Google Shape;146;p210"/>
          <p:cNvSpPr txBox="1">
            <a:spLocks noGrp="1"/>
          </p:cNvSpPr>
          <p:nvPr>
            <p:ph type="body" idx="2"/>
          </p:nvPr>
        </p:nvSpPr>
        <p:spPr>
          <a:xfrm>
            <a:off x="6195986" y="1600201"/>
            <a:ext cx="538339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448" lvl="0" indent="-482479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798"/>
            </a:lvl1pPr>
            <a:lvl2pPr marL="1218895" lvl="1" indent="-457086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398"/>
            </a:lvl2pPr>
            <a:lvl3pPr marL="1828343" lvl="2" indent="-4316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3pPr>
            <a:lvl4pPr marL="2437790" lvl="3" indent="-42322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866"/>
            </a:lvl4pPr>
            <a:lvl5pPr marL="3047238" lvl="4" indent="-42322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866"/>
            </a:lvl5pPr>
            <a:lvl6pPr marL="3656686" lvl="5" indent="-42322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6"/>
            </a:lvl6pPr>
            <a:lvl7pPr marL="4266133" lvl="6" indent="-42322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6"/>
            </a:lvl7pPr>
            <a:lvl8pPr marL="4875581" lvl="7" indent="-42322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6"/>
            </a:lvl8pPr>
            <a:lvl9pPr marL="5485028" lvl="8" indent="-42322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866"/>
            </a:lvl9pPr>
          </a:lstStyle>
          <a:p>
            <a:endParaRPr/>
          </a:p>
        </p:txBody>
      </p:sp>
      <p:sp>
        <p:nvSpPr>
          <p:cNvPr id="147" name="Google Shape;147;p210"/>
          <p:cNvSpPr txBox="1">
            <a:spLocks noGrp="1"/>
          </p:cNvSpPr>
          <p:nvPr>
            <p:ph type="dt" idx="10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" name="Google Shape;148;p210"/>
          <p:cNvSpPr txBox="1">
            <a:spLocks noGrp="1"/>
          </p:cNvSpPr>
          <p:nvPr>
            <p:ph type="ftr" idx="11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" name="Google Shape;149;p210"/>
          <p:cNvSpPr txBox="1">
            <a:spLocks noGrp="1"/>
          </p:cNvSpPr>
          <p:nvPr>
            <p:ph type="sldNum" idx="12"/>
          </p:nvPr>
        </p:nvSpPr>
        <p:spPr>
          <a:xfrm>
            <a:off x="8735326" y="6356352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55152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1152b3e7e42_1_88"/>
          <p:cNvSpPr txBox="1">
            <a:spLocks noGrp="1"/>
          </p:cNvSpPr>
          <p:nvPr>
            <p:ph type="title"/>
          </p:nvPr>
        </p:nvSpPr>
        <p:spPr>
          <a:xfrm>
            <a:off x="415492" y="2867800"/>
            <a:ext cx="113577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g1152b3e7e42_1_88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11"/>
          <p:cNvSpPr txBox="1">
            <a:spLocks noGrp="1"/>
          </p:cNvSpPr>
          <p:nvPr>
            <p:ph type="title"/>
          </p:nvPr>
        </p:nvSpPr>
        <p:spPr>
          <a:xfrm>
            <a:off x="415492" y="2867801"/>
            <a:ext cx="113577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799"/>
            </a:lvl9pPr>
          </a:lstStyle>
          <a:p>
            <a:endParaRPr/>
          </a:p>
        </p:txBody>
      </p:sp>
      <p:sp>
        <p:nvSpPr>
          <p:cNvPr id="152" name="Google Shape;152;p211"/>
          <p:cNvSpPr txBox="1">
            <a:spLocks noGrp="1"/>
          </p:cNvSpPr>
          <p:nvPr>
            <p:ph type="sldNum" idx="12"/>
          </p:nvPr>
        </p:nvSpPr>
        <p:spPr>
          <a:xfrm>
            <a:off x="11293670" y="6217623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063560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12"/>
          <p:cNvSpPr txBox="1">
            <a:spLocks noGrp="1"/>
          </p:cNvSpPr>
          <p:nvPr>
            <p:ph type="title"/>
          </p:nvPr>
        </p:nvSpPr>
        <p:spPr>
          <a:xfrm>
            <a:off x="415492" y="593367"/>
            <a:ext cx="11357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12"/>
          <p:cNvSpPr txBox="1">
            <a:spLocks noGrp="1"/>
          </p:cNvSpPr>
          <p:nvPr>
            <p:ph type="body" idx="1"/>
          </p:nvPr>
        </p:nvSpPr>
        <p:spPr>
          <a:xfrm>
            <a:off x="415493" y="1536633"/>
            <a:ext cx="5331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marL="609448" lvl="0" indent="-465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1218895" lvl="1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828343" lvl="2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2437790" lvl="3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3047238" lvl="4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3656686" lvl="5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4266133" lvl="6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4875581" lvl="7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5485028" lvl="8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56" name="Google Shape;156;p212"/>
          <p:cNvSpPr txBox="1">
            <a:spLocks noGrp="1"/>
          </p:cNvSpPr>
          <p:nvPr>
            <p:ph type="body" idx="2"/>
          </p:nvPr>
        </p:nvSpPr>
        <p:spPr>
          <a:xfrm>
            <a:off x="6441523" y="1536633"/>
            <a:ext cx="5331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marL="609448" lvl="0" indent="-465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1218895" lvl="1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828343" lvl="2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2437790" lvl="3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3047238" lvl="4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3656686" lvl="5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4266133" lvl="6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4875581" lvl="7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5485028" lvl="8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57" name="Google Shape;157;p212"/>
          <p:cNvSpPr txBox="1">
            <a:spLocks noGrp="1"/>
          </p:cNvSpPr>
          <p:nvPr>
            <p:ph type="sldNum" idx="12"/>
          </p:nvPr>
        </p:nvSpPr>
        <p:spPr>
          <a:xfrm>
            <a:off x="11293670" y="6217623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070293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13"/>
          <p:cNvSpPr txBox="1">
            <a:spLocks noGrp="1"/>
          </p:cNvSpPr>
          <p:nvPr>
            <p:ph type="title"/>
          </p:nvPr>
        </p:nvSpPr>
        <p:spPr>
          <a:xfrm>
            <a:off x="415492" y="593367"/>
            <a:ext cx="11357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13"/>
          <p:cNvSpPr txBox="1">
            <a:spLocks noGrp="1"/>
          </p:cNvSpPr>
          <p:nvPr>
            <p:ph type="sldNum" idx="12"/>
          </p:nvPr>
        </p:nvSpPr>
        <p:spPr>
          <a:xfrm>
            <a:off x="11293670" y="6217623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191161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14"/>
          <p:cNvSpPr txBox="1">
            <a:spLocks noGrp="1"/>
          </p:cNvSpPr>
          <p:nvPr>
            <p:ph type="title"/>
          </p:nvPr>
        </p:nvSpPr>
        <p:spPr>
          <a:xfrm>
            <a:off x="415492" y="740801"/>
            <a:ext cx="37431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199"/>
            </a:lvl9pPr>
          </a:lstStyle>
          <a:p>
            <a:endParaRPr/>
          </a:p>
        </p:txBody>
      </p:sp>
      <p:sp>
        <p:nvSpPr>
          <p:cNvPr id="163" name="Google Shape;163;p214"/>
          <p:cNvSpPr txBox="1">
            <a:spLocks noGrp="1"/>
          </p:cNvSpPr>
          <p:nvPr>
            <p:ph type="body" idx="1"/>
          </p:nvPr>
        </p:nvSpPr>
        <p:spPr>
          <a:xfrm>
            <a:off x="415492" y="1852801"/>
            <a:ext cx="37431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marL="609448" lvl="0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1218895" lvl="1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828343" lvl="2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2437790" lvl="3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3047238" lvl="4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3656686" lvl="5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4266133" lvl="6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4875581" lvl="7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5485028" lvl="8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64" name="Google Shape;164;p214"/>
          <p:cNvSpPr txBox="1">
            <a:spLocks noGrp="1"/>
          </p:cNvSpPr>
          <p:nvPr>
            <p:ph type="sldNum" idx="12"/>
          </p:nvPr>
        </p:nvSpPr>
        <p:spPr>
          <a:xfrm>
            <a:off x="11293670" y="6217623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374788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15"/>
          <p:cNvSpPr txBox="1">
            <a:spLocks noGrp="1"/>
          </p:cNvSpPr>
          <p:nvPr>
            <p:ph type="title"/>
          </p:nvPr>
        </p:nvSpPr>
        <p:spPr>
          <a:xfrm>
            <a:off x="653496" y="600201"/>
            <a:ext cx="84882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398"/>
            </a:lvl9pPr>
          </a:lstStyle>
          <a:p>
            <a:endParaRPr/>
          </a:p>
        </p:txBody>
      </p:sp>
      <p:sp>
        <p:nvSpPr>
          <p:cNvPr id="167" name="Google Shape;167;p215"/>
          <p:cNvSpPr txBox="1">
            <a:spLocks noGrp="1"/>
          </p:cNvSpPr>
          <p:nvPr>
            <p:ph type="sldNum" idx="12"/>
          </p:nvPr>
        </p:nvSpPr>
        <p:spPr>
          <a:xfrm>
            <a:off x="11293670" y="6217623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75240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16"/>
          <p:cNvSpPr/>
          <p:nvPr/>
        </p:nvSpPr>
        <p:spPr>
          <a:xfrm>
            <a:off x="6094413" y="-167"/>
            <a:ext cx="60945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35" tIns="121835" rIns="121835" bIns="12183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16"/>
          <p:cNvSpPr txBox="1">
            <a:spLocks noGrp="1"/>
          </p:cNvSpPr>
          <p:nvPr>
            <p:ph type="title"/>
          </p:nvPr>
        </p:nvSpPr>
        <p:spPr>
          <a:xfrm>
            <a:off x="353909" y="1644233"/>
            <a:ext cx="5392199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5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5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5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5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5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5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5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5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599"/>
            </a:lvl9pPr>
          </a:lstStyle>
          <a:p>
            <a:endParaRPr/>
          </a:p>
        </p:txBody>
      </p:sp>
      <p:sp>
        <p:nvSpPr>
          <p:cNvPr id="171" name="Google Shape;171;p216"/>
          <p:cNvSpPr txBox="1">
            <a:spLocks noGrp="1"/>
          </p:cNvSpPr>
          <p:nvPr>
            <p:ph type="subTitle" idx="1"/>
          </p:nvPr>
        </p:nvSpPr>
        <p:spPr>
          <a:xfrm>
            <a:off x="353909" y="3737434"/>
            <a:ext cx="5392199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9pPr>
          </a:lstStyle>
          <a:p>
            <a:endParaRPr/>
          </a:p>
        </p:txBody>
      </p:sp>
      <p:sp>
        <p:nvSpPr>
          <p:cNvPr id="172" name="Google Shape;172;p216"/>
          <p:cNvSpPr txBox="1">
            <a:spLocks noGrp="1"/>
          </p:cNvSpPr>
          <p:nvPr>
            <p:ph type="body" idx="2"/>
          </p:nvPr>
        </p:nvSpPr>
        <p:spPr>
          <a:xfrm>
            <a:off x="6584285" y="965434"/>
            <a:ext cx="51147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609448" lvl="0" indent="-50787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1218895" lvl="1" indent="-465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828343" lvl="2" indent="-465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2437790" lvl="3" indent="-465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3047238" lvl="4" indent="-465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3656686" lvl="5" indent="-465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4266133" lvl="6" indent="-465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4875581" lvl="7" indent="-465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5485028" lvl="8" indent="-465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73" name="Google Shape;173;p216"/>
          <p:cNvSpPr txBox="1">
            <a:spLocks noGrp="1"/>
          </p:cNvSpPr>
          <p:nvPr>
            <p:ph type="sldNum" idx="12"/>
          </p:nvPr>
        </p:nvSpPr>
        <p:spPr>
          <a:xfrm>
            <a:off x="11293670" y="6217623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405361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17"/>
          <p:cNvSpPr txBox="1">
            <a:spLocks noGrp="1"/>
          </p:cNvSpPr>
          <p:nvPr>
            <p:ph type="body" idx="1"/>
          </p:nvPr>
        </p:nvSpPr>
        <p:spPr>
          <a:xfrm>
            <a:off x="415492" y="5640767"/>
            <a:ext cx="79962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609448" lvl="0" indent="-30472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marL="1218895" lvl="1" indent="-465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828343" lvl="2" indent="-465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2437790" lvl="3" indent="-465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3047238" lvl="4" indent="-465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3656686" lvl="5" indent="-465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4266133" lvl="6" indent="-465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4875581" lvl="7" indent="-465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5485028" lvl="8" indent="-465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76" name="Google Shape;176;p217"/>
          <p:cNvSpPr txBox="1">
            <a:spLocks noGrp="1"/>
          </p:cNvSpPr>
          <p:nvPr>
            <p:ph type="sldNum" idx="12"/>
          </p:nvPr>
        </p:nvSpPr>
        <p:spPr>
          <a:xfrm>
            <a:off x="11293670" y="6217623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04584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8"/>
          <p:cNvSpPr txBox="1">
            <a:spLocks noGrp="1"/>
          </p:cNvSpPr>
          <p:nvPr>
            <p:ph type="title"/>
          </p:nvPr>
        </p:nvSpPr>
        <p:spPr>
          <a:xfrm>
            <a:off x="415492" y="1474834"/>
            <a:ext cx="11357700" cy="26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599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599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599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599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599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599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599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599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5996"/>
            </a:lvl9pPr>
          </a:lstStyle>
          <a:p>
            <a:endParaRPr/>
          </a:p>
        </p:txBody>
      </p:sp>
      <p:sp>
        <p:nvSpPr>
          <p:cNvPr id="179" name="Google Shape;179;p218"/>
          <p:cNvSpPr txBox="1">
            <a:spLocks noGrp="1"/>
          </p:cNvSpPr>
          <p:nvPr>
            <p:ph type="body" idx="1"/>
          </p:nvPr>
        </p:nvSpPr>
        <p:spPr>
          <a:xfrm>
            <a:off x="415492" y="4202967"/>
            <a:ext cx="11357700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marL="609448" lvl="0" indent="-50787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1218895" lvl="1" indent="-4655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828343" lvl="2" indent="-4655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2437790" lvl="3" indent="-4655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3047238" lvl="4" indent="-4655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3656686" lvl="5" indent="-4655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4266133" lvl="6" indent="-4655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4875581" lvl="7" indent="-4655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5485028" lvl="8" indent="-4655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80" name="Google Shape;180;p218"/>
          <p:cNvSpPr txBox="1">
            <a:spLocks noGrp="1"/>
          </p:cNvSpPr>
          <p:nvPr>
            <p:ph type="sldNum" idx="12"/>
          </p:nvPr>
        </p:nvSpPr>
        <p:spPr>
          <a:xfrm>
            <a:off x="11293670" y="6217623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0935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Title and Conte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9"/>
          <p:cNvSpPr txBox="1">
            <a:spLocks noGrp="1"/>
          </p:cNvSpPr>
          <p:nvPr>
            <p:ph type="title"/>
          </p:nvPr>
        </p:nvSpPr>
        <p:spPr>
          <a:xfrm>
            <a:off x="609442" y="274639"/>
            <a:ext cx="10969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9"/>
          <p:cNvSpPr txBox="1">
            <a:spLocks noGrp="1"/>
          </p:cNvSpPr>
          <p:nvPr>
            <p:ph type="body" idx="1"/>
          </p:nvPr>
        </p:nvSpPr>
        <p:spPr>
          <a:xfrm>
            <a:off x="609442" y="1600202"/>
            <a:ext cx="10969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448" lvl="0" indent="-46555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1pPr>
            <a:lvl2pPr marL="1218895" lvl="1" indent="-4655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2pPr>
            <a:lvl3pPr marL="1828343" lvl="2" indent="-4655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3pPr>
            <a:lvl4pPr marL="2437790" lvl="3" indent="-4655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4pPr>
            <a:lvl5pPr marL="3047238" lvl="4" indent="-4655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5pPr>
            <a:lvl6pPr marL="3656686" lvl="5" indent="-4655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4266133" lvl="6" indent="-4655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4875581" lvl="7" indent="-46555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5485028" lvl="8" indent="-46555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59"/>
          <p:cNvSpPr txBox="1">
            <a:spLocks noGrp="1"/>
          </p:cNvSpPr>
          <p:nvPr>
            <p:ph type="dt" idx="10"/>
          </p:nvPr>
        </p:nvSpPr>
        <p:spPr>
          <a:xfrm>
            <a:off x="609441" y="6356351"/>
            <a:ext cx="2844001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159"/>
          <p:cNvSpPr txBox="1">
            <a:spLocks noGrp="1"/>
          </p:cNvSpPr>
          <p:nvPr>
            <p:ph type="ftr" idx="11"/>
          </p:nvPr>
        </p:nvSpPr>
        <p:spPr>
          <a:xfrm>
            <a:off x="4164515" y="6356351"/>
            <a:ext cx="3859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6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159"/>
          <p:cNvSpPr txBox="1">
            <a:spLocks noGrp="1"/>
          </p:cNvSpPr>
          <p:nvPr>
            <p:ph type="sldNum" idx="12"/>
          </p:nvPr>
        </p:nvSpPr>
        <p:spPr>
          <a:xfrm>
            <a:off x="8735324" y="6356351"/>
            <a:ext cx="2844001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503913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0"/>
          <p:cNvSpPr txBox="1">
            <a:spLocks noGrp="1"/>
          </p:cNvSpPr>
          <p:nvPr>
            <p:ph type="sldNum" idx="12"/>
          </p:nvPr>
        </p:nvSpPr>
        <p:spPr>
          <a:xfrm>
            <a:off x="11293670" y="6217623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50576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1152b3e7e42_1_95"/>
          <p:cNvSpPr txBox="1">
            <a:spLocks noGrp="1"/>
          </p:cNvSpPr>
          <p:nvPr>
            <p:ph type="title"/>
          </p:nvPr>
        </p:nvSpPr>
        <p:spPr>
          <a:xfrm>
            <a:off x="415492" y="593367"/>
            <a:ext cx="11357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g1152b3e7e42_1_95"/>
          <p:cNvSpPr txBox="1">
            <a:spLocks noGrp="1"/>
          </p:cNvSpPr>
          <p:nvPr>
            <p:ph type="body" idx="1"/>
          </p:nvPr>
        </p:nvSpPr>
        <p:spPr>
          <a:xfrm>
            <a:off x="415492" y="1536633"/>
            <a:ext cx="5331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" name="Google Shape;38;g1152b3e7e42_1_95"/>
          <p:cNvSpPr txBox="1">
            <a:spLocks noGrp="1"/>
          </p:cNvSpPr>
          <p:nvPr>
            <p:ph type="body" idx="2"/>
          </p:nvPr>
        </p:nvSpPr>
        <p:spPr>
          <a:xfrm>
            <a:off x="6441522" y="1536633"/>
            <a:ext cx="5331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9" name="Google Shape;39;g1152b3e7e42_1_95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1"/>
          <p:cNvSpPr txBox="1">
            <a:spLocks noGrp="1"/>
          </p:cNvSpPr>
          <p:nvPr>
            <p:ph type="title"/>
          </p:nvPr>
        </p:nvSpPr>
        <p:spPr>
          <a:xfrm>
            <a:off x="415492" y="593367"/>
            <a:ext cx="11357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1"/>
          <p:cNvSpPr txBox="1">
            <a:spLocks noGrp="1"/>
          </p:cNvSpPr>
          <p:nvPr>
            <p:ph type="body" idx="1"/>
          </p:nvPr>
        </p:nvSpPr>
        <p:spPr>
          <a:xfrm>
            <a:off x="415493" y="1536633"/>
            <a:ext cx="5331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marL="609448" lvl="0" indent="-465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1218895" lvl="1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828343" lvl="2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2437790" lvl="3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3047238" lvl="4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3656686" lvl="5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4266133" lvl="6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4875581" lvl="7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5485028" lvl="8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68" name="Google Shape;68;p161"/>
          <p:cNvSpPr txBox="1">
            <a:spLocks noGrp="1"/>
          </p:cNvSpPr>
          <p:nvPr>
            <p:ph type="body" idx="2"/>
          </p:nvPr>
        </p:nvSpPr>
        <p:spPr>
          <a:xfrm>
            <a:off x="6441523" y="1536633"/>
            <a:ext cx="5331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marL="609448" lvl="0" indent="-465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1218895" lvl="1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828343" lvl="2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2437790" lvl="3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3047238" lvl="4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3656686" lvl="5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4266133" lvl="6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4875581" lvl="7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5485028" lvl="8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69" name="Google Shape;69;p161"/>
          <p:cNvSpPr txBox="1">
            <a:spLocks noGrp="1"/>
          </p:cNvSpPr>
          <p:nvPr>
            <p:ph type="sldNum" idx="12"/>
          </p:nvPr>
        </p:nvSpPr>
        <p:spPr>
          <a:xfrm>
            <a:off x="11293670" y="6217623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854354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2"/>
          <p:cNvSpPr txBox="1">
            <a:spLocks noGrp="1"/>
          </p:cNvSpPr>
          <p:nvPr>
            <p:ph type="title"/>
          </p:nvPr>
        </p:nvSpPr>
        <p:spPr>
          <a:xfrm>
            <a:off x="415492" y="593367"/>
            <a:ext cx="11357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2"/>
          <p:cNvSpPr txBox="1">
            <a:spLocks noGrp="1"/>
          </p:cNvSpPr>
          <p:nvPr>
            <p:ph type="sldNum" idx="12"/>
          </p:nvPr>
        </p:nvSpPr>
        <p:spPr>
          <a:xfrm>
            <a:off x="11293670" y="6217623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357134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3"/>
          <p:cNvSpPr txBox="1">
            <a:spLocks noGrp="1"/>
          </p:cNvSpPr>
          <p:nvPr>
            <p:ph type="title"/>
          </p:nvPr>
        </p:nvSpPr>
        <p:spPr>
          <a:xfrm>
            <a:off x="415492" y="740801"/>
            <a:ext cx="37431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199"/>
            </a:lvl9pPr>
          </a:lstStyle>
          <a:p>
            <a:endParaRPr/>
          </a:p>
        </p:txBody>
      </p:sp>
      <p:sp>
        <p:nvSpPr>
          <p:cNvPr id="75" name="Google Shape;75;p163"/>
          <p:cNvSpPr txBox="1">
            <a:spLocks noGrp="1"/>
          </p:cNvSpPr>
          <p:nvPr>
            <p:ph type="body" idx="1"/>
          </p:nvPr>
        </p:nvSpPr>
        <p:spPr>
          <a:xfrm>
            <a:off x="415492" y="1852801"/>
            <a:ext cx="37431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marL="609448" lvl="0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1218895" lvl="1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828343" lvl="2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2437790" lvl="3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3047238" lvl="4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3656686" lvl="5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4266133" lvl="6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4875581" lvl="7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5485028" lvl="8" indent="-44015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76" name="Google Shape;76;p163"/>
          <p:cNvSpPr txBox="1">
            <a:spLocks noGrp="1"/>
          </p:cNvSpPr>
          <p:nvPr>
            <p:ph type="sldNum" idx="12"/>
          </p:nvPr>
        </p:nvSpPr>
        <p:spPr>
          <a:xfrm>
            <a:off x="11293670" y="6217623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153443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4"/>
          <p:cNvSpPr txBox="1">
            <a:spLocks noGrp="1"/>
          </p:cNvSpPr>
          <p:nvPr>
            <p:ph type="title"/>
          </p:nvPr>
        </p:nvSpPr>
        <p:spPr>
          <a:xfrm>
            <a:off x="653496" y="600201"/>
            <a:ext cx="84882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398"/>
            </a:lvl9pPr>
          </a:lstStyle>
          <a:p>
            <a:endParaRPr/>
          </a:p>
        </p:txBody>
      </p:sp>
      <p:sp>
        <p:nvSpPr>
          <p:cNvPr id="79" name="Google Shape;79;p164"/>
          <p:cNvSpPr txBox="1">
            <a:spLocks noGrp="1"/>
          </p:cNvSpPr>
          <p:nvPr>
            <p:ph type="sldNum" idx="12"/>
          </p:nvPr>
        </p:nvSpPr>
        <p:spPr>
          <a:xfrm>
            <a:off x="11293670" y="6217623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506598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5"/>
          <p:cNvSpPr/>
          <p:nvPr/>
        </p:nvSpPr>
        <p:spPr>
          <a:xfrm>
            <a:off x="6094413" y="-167"/>
            <a:ext cx="60945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35" tIns="121835" rIns="121835" bIns="12183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65"/>
          <p:cNvSpPr txBox="1">
            <a:spLocks noGrp="1"/>
          </p:cNvSpPr>
          <p:nvPr>
            <p:ph type="title"/>
          </p:nvPr>
        </p:nvSpPr>
        <p:spPr>
          <a:xfrm>
            <a:off x="353909" y="1644233"/>
            <a:ext cx="5392199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5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5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5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5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5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5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5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5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599"/>
            </a:lvl9pPr>
          </a:lstStyle>
          <a:p>
            <a:endParaRPr/>
          </a:p>
        </p:txBody>
      </p:sp>
      <p:sp>
        <p:nvSpPr>
          <p:cNvPr id="83" name="Google Shape;83;p165"/>
          <p:cNvSpPr txBox="1">
            <a:spLocks noGrp="1"/>
          </p:cNvSpPr>
          <p:nvPr>
            <p:ph type="subTitle" idx="1"/>
          </p:nvPr>
        </p:nvSpPr>
        <p:spPr>
          <a:xfrm>
            <a:off x="353909" y="3737434"/>
            <a:ext cx="5392199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9pPr>
          </a:lstStyle>
          <a:p>
            <a:endParaRPr/>
          </a:p>
        </p:txBody>
      </p:sp>
      <p:sp>
        <p:nvSpPr>
          <p:cNvPr id="84" name="Google Shape;84;p165"/>
          <p:cNvSpPr txBox="1">
            <a:spLocks noGrp="1"/>
          </p:cNvSpPr>
          <p:nvPr>
            <p:ph type="body" idx="2"/>
          </p:nvPr>
        </p:nvSpPr>
        <p:spPr>
          <a:xfrm>
            <a:off x="6584285" y="965434"/>
            <a:ext cx="51147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609448" lvl="0" indent="-50787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1218895" lvl="1" indent="-465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828343" lvl="2" indent="-465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2437790" lvl="3" indent="-465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3047238" lvl="4" indent="-465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3656686" lvl="5" indent="-465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4266133" lvl="6" indent="-465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4875581" lvl="7" indent="-465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5485028" lvl="8" indent="-465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165"/>
          <p:cNvSpPr txBox="1">
            <a:spLocks noGrp="1"/>
          </p:cNvSpPr>
          <p:nvPr>
            <p:ph type="sldNum" idx="12"/>
          </p:nvPr>
        </p:nvSpPr>
        <p:spPr>
          <a:xfrm>
            <a:off x="11293670" y="6217623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794905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6"/>
          <p:cNvSpPr txBox="1">
            <a:spLocks noGrp="1"/>
          </p:cNvSpPr>
          <p:nvPr>
            <p:ph type="body" idx="1"/>
          </p:nvPr>
        </p:nvSpPr>
        <p:spPr>
          <a:xfrm>
            <a:off x="415492" y="5640767"/>
            <a:ext cx="79962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609448" lvl="0" indent="-30472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marL="1218895" lvl="1" indent="-465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828343" lvl="2" indent="-465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2437790" lvl="3" indent="-465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3047238" lvl="4" indent="-465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3656686" lvl="5" indent="-465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4266133" lvl="6" indent="-465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4875581" lvl="7" indent="-465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5485028" lvl="8" indent="-4655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88" name="Google Shape;88;p166"/>
          <p:cNvSpPr txBox="1">
            <a:spLocks noGrp="1"/>
          </p:cNvSpPr>
          <p:nvPr>
            <p:ph type="sldNum" idx="12"/>
          </p:nvPr>
        </p:nvSpPr>
        <p:spPr>
          <a:xfrm>
            <a:off x="11293670" y="6217623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300397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7"/>
          <p:cNvSpPr txBox="1">
            <a:spLocks noGrp="1"/>
          </p:cNvSpPr>
          <p:nvPr>
            <p:ph type="title"/>
          </p:nvPr>
        </p:nvSpPr>
        <p:spPr>
          <a:xfrm>
            <a:off x="415492" y="1474834"/>
            <a:ext cx="11357700" cy="26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599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599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599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599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599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599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599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599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5996"/>
            </a:lvl9pPr>
          </a:lstStyle>
          <a:p>
            <a:endParaRPr/>
          </a:p>
        </p:txBody>
      </p:sp>
      <p:sp>
        <p:nvSpPr>
          <p:cNvPr id="91" name="Google Shape;91;p167"/>
          <p:cNvSpPr txBox="1">
            <a:spLocks noGrp="1"/>
          </p:cNvSpPr>
          <p:nvPr>
            <p:ph type="body" idx="1"/>
          </p:nvPr>
        </p:nvSpPr>
        <p:spPr>
          <a:xfrm>
            <a:off x="415492" y="4202967"/>
            <a:ext cx="11357700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marL="609448" lvl="0" indent="-50787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1218895" lvl="1" indent="-4655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828343" lvl="2" indent="-4655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2437790" lvl="3" indent="-4655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3047238" lvl="4" indent="-4655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3656686" lvl="5" indent="-4655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4266133" lvl="6" indent="-4655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4875581" lvl="7" indent="-4655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5485028" lvl="8" indent="-4655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167"/>
          <p:cNvSpPr txBox="1">
            <a:spLocks noGrp="1"/>
          </p:cNvSpPr>
          <p:nvPr>
            <p:ph type="sldNum" idx="12"/>
          </p:nvPr>
        </p:nvSpPr>
        <p:spPr>
          <a:xfrm>
            <a:off x="11293670" y="6217623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035881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8"/>
          <p:cNvSpPr txBox="1">
            <a:spLocks noGrp="1"/>
          </p:cNvSpPr>
          <p:nvPr>
            <p:ph type="ctrTitle"/>
          </p:nvPr>
        </p:nvSpPr>
        <p:spPr>
          <a:xfrm>
            <a:off x="415503" y="992767"/>
            <a:ext cx="11357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8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8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8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8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8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8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8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8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898"/>
            </a:lvl9pPr>
          </a:lstStyle>
          <a:p>
            <a:endParaRPr/>
          </a:p>
        </p:txBody>
      </p:sp>
      <p:sp>
        <p:nvSpPr>
          <p:cNvPr id="95" name="Google Shape;95;p168"/>
          <p:cNvSpPr txBox="1">
            <a:spLocks noGrp="1"/>
          </p:cNvSpPr>
          <p:nvPr>
            <p:ph type="subTitle" idx="1"/>
          </p:nvPr>
        </p:nvSpPr>
        <p:spPr>
          <a:xfrm>
            <a:off x="415492" y="3778834"/>
            <a:ext cx="11357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6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6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6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6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6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6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6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6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699"/>
            </a:lvl9pPr>
          </a:lstStyle>
          <a:p>
            <a:endParaRPr/>
          </a:p>
        </p:txBody>
      </p:sp>
      <p:sp>
        <p:nvSpPr>
          <p:cNvPr id="96" name="Google Shape;96;p168"/>
          <p:cNvSpPr txBox="1">
            <a:spLocks noGrp="1"/>
          </p:cNvSpPr>
          <p:nvPr>
            <p:ph type="sldNum" idx="12"/>
          </p:nvPr>
        </p:nvSpPr>
        <p:spPr>
          <a:xfrm>
            <a:off x="11293670" y="6217623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31082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3"/>
          <p:cNvSpPr txBox="1"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73"/>
          <p:cNvSpPr txBox="1"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173"/>
          <p:cNvSpPr txBox="1">
            <a:spLocks noGrp="1"/>
          </p:cNvSpPr>
          <p:nvPr>
            <p:ph type="dt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73"/>
          <p:cNvSpPr txBox="1">
            <a:spLocks noGrp="1"/>
          </p:cNvSpPr>
          <p:nvPr>
            <p:ph type="ft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73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587414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4"/>
          <p:cNvSpPr txBox="1">
            <a:spLocks noGrp="1"/>
          </p:cNvSpPr>
          <p:nvPr>
            <p:ph type="title"/>
          </p:nvPr>
        </p:nvSpPr>
        <p:spPr>
          <a:xfrm>
            <a:off x="609441" y="274637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4"/>
          <p:cNvSpPr txBox="1"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448" lvl="0" indent="-42322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1218895" lvl="1" indent="-42322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marL="1828343" lvl="2" indent="-42322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7790" lvl="3" indent="-42322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3047238" lvl="4" indent="-42322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marL="3656686" lvl="5" indent="-42322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6133" lvl="6" indent="-42322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5581" lvl="7" indent="-42322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5028" lvl="8" indent="-42322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74"/>
          <p:cNvSpPr txBox="1">
            <a:spLocks noGrp="1"/>
          </p:cNvSpPr>
          <p:nvPr>
            <p:ph type="dt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74"/>
          <p:cNvSpPr txBox="1">
            <a:spLocks noGrp="1"/>
          </p:cNvSpPr>
          <p:nvPr>
            <p:ph type="ft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74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66792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1152b3e7e42_1_100"/>
          <p:cNvSpPr txBox="1">
            <a:spLocks noGrp="1"/>
          </p:cNvSpPr>
          <p:nvPr>
            <p:ph type="title"/>
          </p:nvPr>
        </p:nvSpPr>
        <p:spPr>
          <a:xfrm>
            <a:off x="415492" y="593367"/>
            <a:ext cx="11357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g1152b3e7e42_1_100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79"/>
          <p:cNvSpPr txBox="1">
            <a:spLocks noGrp="1"/>
          </p:cNvSpPr>
          <p:nvPr>
            <p:ph type="dt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9"/>
          <p:cNvSpPr txBox="1">
            <a:spLocks noGrp="1"/>
          </p:cNvSpPr>
          <p:nvPr>
            <p:ph type="ft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79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952149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0"/>
          <p:cNvSpPr txBox="1">
            <a:spLocks noGrp="1"/>
          </p:cNvSpPr>
          <p:nvPr>
            <p:ph type="title"/>
          </p:nvPr>
        </p:nvSpPr>
        <p:spPr>
          <a:xfrm>
            <a:off x="609443" y="273052"/>
            <a:ext cx="4010039" cy="1162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80"/>
          <p:cNvSpPr txBox="1">
            <a:spLocks noGrp="1"/>
          </p:cNvSpPr>
          <p:nvPr>
            <p:ph type="body" idx="1"/>
          </p:nvPr>
        </p:nvSpPr>
        <p:spPr>
          <a:xfrm>
            <a:off x="4765492" y="273052"/>
            <a:ext cx="6813892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448" lvl="0" indent="-507873" algn="l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199"/>
            </a:lvl1pPr>
            <a:lvl2pPr marL="1218895" lvl="1" indent="-482479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799"/>
            </a:lvl2pPr>
            <a:lvl3pPr marL="1828343" lvl="2" indent="-457086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399"/>
            </a:lvl3pPr>
            <a:lvl4pPr marL="2437790" lvl="3" indent="-4316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2000"/>
            </a:lvl4pPr>
            <a:lvl5pPr marL="3047238" lvl="4" indent="-4316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2000"/>
            </a:lvl5pPr>
            <a:lvl6pPr marL="3656686" lvl="5" indent="-4316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6pPr>
            <a:lvl7pPr marL="4266133" lvl="6" indent="-4316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7pPr>
            <a:lvl8pPr marL="4875581" lvl="7" indent="-4316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8pPr>
            <a:lvl9pPr marL="5485028" lvl="8" indent="-4316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9pPr>
          </a:lstStyle>
          <a:p>
            <a:endParaRPr/>
          </a:p>
        </p:txBody>
      </p:sp>
      <p:sp>
        <p:nvSpPr>
          <p:cNvPr id="30" name="Google Shape;30;p180"/>
          <p:cNvSpPr txBox="1">
            <a:spLocks noGrp="1"/>
          </p:cNvSpPr>
          <p:nvPr>
            <p:ph type="body" idx="2"/>
          </p:nvPr>
        </p:nvSpPr>
        <p:spPr>
          <a:xfrm>
            <a:off x="609443" y="1435102"/>
            <a:ext cx="4010039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448" lvl="0" indent="-304724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6"/>
            </a:lvl1pPr>
            <a:lvl2pPr marL="1218895" lvl="1" indent="-304724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2pPr>
            <a:lvl3pPr marL="1828343" lvl="2" indent="-304724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6"/>
            </a:lvl3pPr>
            <a:lvl4pPr marL="2437790" lvl="3" indent="-304724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/>
            </a:lvl4pPr>
            <a:lvl5pPr marL="3047238" lvl="4" indent="-304724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/>
            </a:lvl5pPr>
            <a:lvl6pPr marL="3656686" lvl="5" indent="-304724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/>
            </a:lvl6pPr>
            <a:lvl7pPr marL="4266133" lvl="6" indent="-304724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/>
            </a:lvl7pPr>
            <a:lvl8pPr marL="4875581" lvl="7" indent="-304724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/>
            </a:lvl8pPr>
            <a:lvl9pPr marL="5485028" lvl="8" indent="-304724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/>
            </a:lvl9pPr>
          </a:lstStyle>
          <a:p>
            <a:endParaRPr/>
          </a:p>
        </p:txBody>
      </p:sp>
      <p:sp>
        <p:nvSpPr>
          <p:cNvPr id="31" name="Google Shape;31;p180"/>
          <p:cNvSpPr txBox="1">
            <a:spLocks noGrp="1"/>
          </p:cNvSpPr>
          <p:nvPr>
            <p:ph type="dt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80"/>
          <p:cNvSpPr txBox="1">
            <a:spLocks noGrp="1"/>
          </p:cNvSpPr>
          <p:nvPr>
            <p:ph type="ft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80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90990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81"/>
          <p:cNvSpPr txBox="1">
            <a:spLocks noGrp="1"/>
          </p:cNvSpPr>
          <p:nvPr>
            <p:ph type="title"/>
          </p:nvPr>
        </p:nvSpPr>
        <p:spPr>
          <a:xfrm>
            <a:off x="2389095" y="4800601"/>
            <a:ext cx="7313295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81"/>
          <p:cNvSpPr>
            <a:spLocks noGrp="1"/>
          </p:cNvSpPr>
          <p:nvPr>
            <p:ph type="pic" idx="2"/>
          </p:nvPr>
        </p:nvSpPr>
        <p:spPr>
          <a:xfrm>
            <a:off x="2389095" y="612775"/>
            <a:ext cx="7313295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7" name="Google Shape;37;p181"/>
          <p:cNvSpPr txBox="1">
            <a:spLocks noGrp="1"/>
          </p:cNvSpPr>
          <p:nvPr>
            <p:ph type="body" idx="1"/>
          </p:nvPr>
        </p:nvSpPr>
        <p:spPr>
          <a:xfrm>
            <a:off x="2389095" y="5367338"/>
            <a:ext cx="7313295" cy="804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448" lvl="0" indent="-304724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6"/>
            </a:lvl1pPr>
            <a:lvl2pPr marL="1218895" lvl="1" indent="-304724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2pPr>
            <a:lvl3pPr marL="1828343" lvl="2" indent="-304724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6"/>
            </a:lvl3pPr>
            <a:lvl4pPr marL="2437790" lvl="3" indent="-304724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/>
            </a:lvl4pPr>
            <a:lvl5pPr marL="3047238" lvl="4" indent="-304724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/>
            </a:lvl5pPr>
            <a:lvl6pPr marL="3656686" lvl="5" indent="-304724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/>
            </a:lvl6pPr>
            <a:lvl7pPr marL="4266133" lvl="6" indent="-304724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/>
            </a:lvl7pPr>
            <a:lvl8pPr marL="4875581" lvl="7" indent="-304724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/>
            </a:lvl8pPr>
            <a:lvl9pPr marL="5485028" lvl="8" indent="-304724" algn="l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933"/>
            </a:lvl9pPr>
          </a:lstStyle>
          <a:p>
            <a:endParaRPr/>
          </a:p>
        </p:txBody>
      </p:sp>
      <p:sp>
        <p:nvSpPr>
          <p:cNvPr id="38" name="Google Shape;38;p181"/>
          <p:cNvSpPr txBox="1">
            <a:spLocks noGrp="1"/>
          </p:cNvSpPr>
          <p:nvPr>
            <p:ph type="dt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81"/>
          <p:cNvSpPr txBox="1">
            <a:spLocks noGrp="1"/>
          </p:cNvSpPr>
          <p:nvPr>
            <p:ph type="ft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81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073267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Title and Vertical 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82"/>
          <p:cNvSpPr txBox="1">
            <a:spLocks noGrp="1"/>
          </p:cNvSpPr>
          <p:nvPr>
            <p:ph type="title"/>
          </p:nvPr>
        </p:nvSpPr>
        <p:spPr>
          <a:xfrm>
            <a:off x="609441" y="274637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82"/>
          <p:cNvSpPr txBox="1">
            <a:spLocks noGrp="1"/>
          </p:cNvSpPr>
          <p:nvPr>
            <p:ph type="body" idx="1"/>
          </p:nvPr>
        </p:nvSpPr>
        <p:spPr>
          <a:xfrm rot="5400000">
            <a:off x="3831431" y="-1621789"/>
            <a:ext cx="4525963" cy="10969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448" lvl="0" indent="-42322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8895" lvl="1" indent="-42322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marL="1828343" lvl="2" indent="-42322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7790" lvl="3" indent="-42322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3047238" lvl="4" indent="-42322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marL="3656686" lvl="5" indent="-42322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6133" lvl="6" indent="-42322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5581" lvl="7" indent="-42322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5028" lvl="8" indent="-42322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82"/>
          <p:cNvSpPr txBox="1">
            <a:spLocks noGrp="1"/>
          </p:cNvSpPr>
          <p:nvPr>
            <p:ph type="dt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82"/>
          <p:cNvSpPr txBox="1">
            <a:spLocks noGrp="1"/>
          </p:cNvSpPr>
          <p:nvPr>
            <p:ph type="ft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82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423668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83"/>
          <p:cNvSpPr txBox="1">
            <a:spLocks noGrp="1"/>
          </p:cNvSpPr>
          <p:nvPr>
            <p:ph type="title"/>
          </p:nvPr>
        </p:nvSpPr>
        <p:spPr>
          <a:xfrm rot="5400000">
            <a:off x="7282378" y="1829158"/>
            <a:ext cx="5851525" cy="274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83"/>
          <p:cNvSpPr txBox="1">
            <a:spLocks noGrp="1"/>
          </p:cNvSpPr>
          <p:nvPr>
            <p:ph type="body" idx="1"/>
          </p:nvPr>
        </p:nvSpPr>
        <p:spPr>
          <a:xfrm rot="5400000">
            <a:off x="1695834" y="-811754"/>
            <a:ext cx="5851525" cy="8024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448" lvl="0" indent="-42322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8895" lvl="1" indent="-42322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marL="1828343" lvl="2" indent="-42322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7790" lvl="3" indent="-42322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3047238" lvl="4" indent="-42322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marL="3656686" lvl="5" indent="-42322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6133" lvl="6" indent="-42322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5581" lvl="7" indent="-42322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5028" lvl="8" indent="-42322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83"/>
          <p:cNvSpPr txBox="1">
            <a:spLocks noGrp="1"/>
          </p:cNvSpPr>
          <p:nvPr>
            <p:ph type="dt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3"/>
          <p:cNvSpPr txBox="1">
            <a:spLocks noGrp="1"/>
          </p:cNvSpPr>
          <p:nvPr>
            <p:ph type="ft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3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5082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1152b3e7e42_1_103"/>
          <p:cNvSpPr txBox="1">
            <a:spLocks noGrp="1"/>
          </p:cNvSpPr>
          <p:nvPr>
            <p:ph type="title"/>
          </p:nvPr>
        </p:nvSpPr>
        <p:spPr>
          <a:xfrm>
            <a:off x="415492" y="740800"/>
            <a:ext cx="37431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45" name="Google Shape;45;g1152b3e7e42_1_103"/>
          <p:cNvSpPr txBox="1">
            <a:spLocks noGrp="1"/>
          </p:cNvSpPr>
          <p:nvPr>
            <p:ph type="body" idx="1"/>
          </p:nvPr>
        </p:nvSpPr>
        <p:spPr>
          <a:xfrm>
            <a:off x="415492" y="1852800"/>
            <a:ext cx="37431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6" name="Google Shape;46;g1152b3e7e42_1_103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1152b3e7e42_1_107"/>
          <p:cNvSpPr txBox="1">
            <a:spLocks noGrp="1"/>
          </p:cNvSpPr>
          <p:nvPr>
            <p:ph type="title"/>
          </p:nvPr>
        </p:nvSpPr>
        <p:spPr>
          <a:xfrm>
            <a:off x="653496" y="600200"/>
            <a:ext cx="84882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49" name="Google Shape;49;g1152b3e7e42_1_107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1152b3e7e42_1_80"/>
          <p:cNvSpPr txBox="1">
            <a:spLocks noGrp="1"/>
          </p:cNvSpPr>
          <p:nvPr>
            <p:ph type="title"/>
          </p:nvPr>
        </p:nvSpPr>
        <p:spPr>
          <a:xfrm>
            <a:off x="415492" y="593367"/>
            <a:ext cx="11357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g1152b3e7e42_1_80"/>
          <p:cNvSpPr txBox="1">
            <a:spLocks noGrp="1"/>
          </p:cNvSpPr>
          <p:nvPr>
            <p:ph type="body" idx="1"/>
          </p:nvPr>
        </p:nvSpPr>
        <p:spPr>
          <a:xfrm>
            <a:off x="415492" y="1536633"/>
            <a:ext cx="11357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g1152b3e7e42_1_80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1"/>
          <p:cNvSpPr txBox="1">
            <a:spLocks noGrp="1"/>
          </p:cNvSpPr>
          <p:nvPr>
            <p:ph type="title"/>
          </p:nvPr>
        </p:nvSpPr>
        <p:spPr>
          <a:xfrm>
            <a:off x="415492" y="593367"/>
            <a:ext cx="11357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body" idx="1"/>
          </p:nvPr>
        </p:nvSpPr>
        <p:spPr>
          <a:xfrm>
            <a:off x="415492" y="1536633"/>
            <a:ext cx="11357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5"/>
          <p:cNvSpPr txBox="1">
            <a:spLocks noGrp="1"/>
          </p:cNvSpPr>
          <p:nvPr>
            <p:ph type="title"/>
          </p:nvPr>
        </p:nvSpPr>
        <p:spPr>
          <a:xfrm>
            <a:off x="415492" y="593367"/>
            <a:ext cx="11357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35"/>
          <p:cNvSpPr txBox="1">
            <a:spLocks noGrp="1"/>
          </p:cNvSpPr>
          <p:nvPr>
            <p:ph type="body" idx="1"/>
          </p:nvPr>
        </p:nvSpPr>
        <p:spPr>
          <a:xfrm>
            <a:off x="415492" y="1536633"/>
            <a:ext cx="11357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35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415492" y="593367"/>
            <a:ext cx="11357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15492" y="1536633"/>
            <a:ext cx="11357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" name="Google Shape;164;p7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6"/>
          <p:cNvSpPr txBox="1">
            <a:spLocks noGrp="1"/>
          </p:cNvSpPr>
          <p:nvPr>
            <p:ph type="title"/>
          </p:nvPr>
        </p:nvSpPr>
        <p:spPr>
          <a:xfrm>
            <a:off x="415492" y="593367"/>
            <a:ext cx="11357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5" name="Google Shape;135;p196"/>
          <p:cNvSpPr txBox="1">
            <a:spLocks noGrp="1"/>
          </p:cNvSpPr>
          <p:nvPr>
            <p:ph type="body" idx="1"/>
          </p:nvPr>
        </p:nvSpPr>
        <p:spPr>
          <a:xfrm>
            <a:off x="415492" y="1536633"/>
            <a:ext cx="11357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Google Shape;136;p196"/>
          <p:cNvSpPr txBox="1">
            <a:spLocks noGrp="1"/>
          </p:cNvSpPr>
          <p:nvPr>
            <p:ph type="sldNum" idx="12"/>
          </p:nvPr>
        </p:nvSpPr>
        <p:spPr>
          <a:xfrm>
            <a:off x="11293670" y="6217623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548326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58"/>
          <p:cNvSpPr txBox="1">
            <a:spLocks noGrp="1"/>
          </p:cNvSpPr>
          <p:nvPr>
            <p:ph type="title"/>
          </p:nvPr>
        </p:nvSpPr>
        <p:spPr>
          <a:xfrm>
            <a:off x="415492" y="593367"/>
            <a:ext cx="11357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58"/>
          <p:cNvSpPr txBox="1">
            <a:spLocks noGrp="1"/>
          </p:cNvSpPr>
          <p:nvPr>
            <p:ph type="body" idx="1"/>
          </p:nvPr>
        </p:nvSpPr>
        <p:spPr>
          <a:xfrm>
            <a:off x="415492" y="1536633"/>
            <a:ext cx="11357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rmAutofit/>
          </a:bodyPr>
          <a:lstStyle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158"/>
          <p:cNvSpPr txBox="1">
            <a:spLocks noGrp="1"/>
          </p:cNvSpPr>
          <p:nvPr>
            <p:ph type="sldNum" idx="12"/>
          </p:nvPr>
        </p:nvSpPr>
        <p:spPr>
          <a:xfrm>
            <a:off x="11293670" y="6217623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75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831172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2"/>
          <p:cNvSpPr txBox="1">
            <a:spLocks noGrp="1"/>
          </p:cNvSpPr>
          <p:nvPr>
            <p:ph type="title"/>
          </p:nvPr>
        </p:nvSpPr>
        <p:spPr>
          <a:xfrm>
            <a:off x="609441" y="274637"/>
            <a:ext cx="109699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72"/>
          <p:cNvSpPr txBox="1"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72"/>
          <p:cNvSpPr txBox="1">
            <a:spLocks noGrp="1"/>
          </p:cNvSpPr>
          <p:nvPr>
            <p:ph type="dt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72"/>
          <p:cNvSpPr txBox="1">
            <a:spLocks noGrp="1"/>
          </p:cNvSpPr>
          <p:nvPr>
            <p:ph type="ft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72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599811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jp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frameworksinstitute.org/wp-content/uploads/2020/05/aging_research_report_final_2017.pdf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reativecommons.org/licenses/by-nd/3.0/" TargetMode="External"/><Relationship Id="rId5" Type="http://schemas.openxmlformats.org/officeDocument/2006/relationships/hyperlink" Target="https://policyoptions.irpp.org/2015/06/05/the-real-costs-of-informal-caregiving/" TargetMode="External"/><Relationship Id="rId4" Type="http://schemas.openxmlformats.org/officeDocument/2006/relationships/image" Target="../media/image4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g26602030b27_1_0" descr="Maine Council on Ag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4175" y="114479"/>
            <a:ext cx="2151400" cy="2128900"/>
          </a:xfrm>
          <a:prstGeom prst="rect">
            <a:avLst/>
          </a:prstGeom>
          <a:noFill/>
          <a:ln w="9525" cap="flat" cmpd="sng">
            <a:solidFill>
              <a:srgbClr val="3E6E6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0" name="Google Shape;220;g26602030b27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1424" y="114496"/>
            <a:ext cx="6610750" cy="199885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26602030b27_1_0"/>
          <p:cNvSpPr txBox="1"/>
          <p:nvPr/>
        </p:nvSpPr>
        <p:spPr>
          <a:xfrm>
            <a:off x="894825" y="2606623"/>
            <a:ext cx="10884300" cy="20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800" b="1" dirty="0">
                <a:solidFill>
                  <a:srgbClr val="0F69B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32</a:t>
            </a:r>
            <a:r>
              <a:rPr lang="en-US" sz="4800" b="1" baseline="30000" dirty="0">
                <a:solidFill>
                  <a:srgbClr val="0F69B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nd</a:t>
            </a:r>
            <a:r>
              <a:rPr lang="en-US" sz="4800" b="1" dirty="0">
                <a:solidFill>
                  <a:srgbClr val="0F69B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Maine Geriatrics Conference</a:t>
            </a:r>
            <a:endParaRPr sz="4800" b="0" i="0" u="none" strike="noStrike" cap="none" dirty="0">
              <a:solidFill>
                <a:srgbClr val="0F69B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“Ageism – Let’s Change the Conversation”</a:t>
            </a:r>
            <a:endParaRPr sz="40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3900" b="1" dirty="0">
                <a:solidFill>
                  <a:srgbClr val="0F69B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May 22, 2025</a:t>
            </a:r>
            <a:endParaRPr sz="31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2" name="Google Shape;222;g26602030b27_1_0"/>
          <p:cNvSpPr txBox="1"/>
          <p:nvPr/>
        </p:nvSpPr>
        <p:spPr>
          <a:xfrm>
            <a:off x="704175" y="4910806"/>
            <a:ext cx="112656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Presented by the Maine Council on Aging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Maureen O’Connor, Power in Aging Project Director &amp; </a:t>
            </a:r>
            <a:r>
              <a:rPr lang="en-US" sz="2000" b="1" dirty="0">
                <a:latin typeface="Times New Roman"/>
                <a:ea typeface="Times New Roman"/>
                <a:cs typeface="Times New Roman"/>
                <a:sym typeface="Times New Roman"/>
              </a:rPr>
              <a:t>Susan Gatti, PIA Co-Presenter</a:t>
            </a:r>
            <a:br>
              <a:rPr lang="en-US" sz="2000" b="1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2000" b="1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3" name="Google Shape;223;g26602030b27_1_0"/>
          <p:cNvSpPr txBox="1"/>
          <p:nvPr/>
        </p:nvSpPr>
        <p:spPr>
          <a:xfrm>
            <a:off x="1402725" y="5670716"/>
            <a:ext cx="9868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Funded by the Point32Health Foundation, John A. Hartford Foundation, Alpha One</a:t>
            </a:r>
            <a:endParaRPr sz="2200" b="1" i="1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4" name="Google Shape;224;g26602030b27_1_0"/>
          <p:cNvSpPr txBox="1"/>
          <p:nvPr/>
        </p:nvSpPr>
        <p:spPr>
          <a:xfrm>
            <a:off x="5875900" y="6485950"/>
            <a:ext cx="9782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g26602030b27_1_0"/>
          <p:cNvSpPr/>
          <p:nvPr/>
        </p:nvSpPr>
        <p:spPr>
          <a:xfrm>
            <a:off x="1289800" y="6127949"/>
            <a:ext cx="10205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These slides are adapted from the Maine Council on Aging’s Leadership Exchange on Ageism and Power in Aging programs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and include © copyrighted material.  </a:t>
            </a:r>
            <a:r>
              <a:rPr lang="en-US" sz="1400" b="1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Please ask permission to reproduce.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g26602030b27_1_0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6"/>
          <p:cNvSpPr/>
          <p:nvPr/>
        </p:nvSpPr>
        <p:spPr>
          <a:xfrm>
            <a:off x="1219500" y="0"/>
            <a:ext cx="10969200" cy="14283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br>
              <a:rPr lang="en-US" sz="4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Ending age-bias is simple!</a:t>
            </a:r>
            <a:endParaRPr sz="4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5" name="Google Shape;295;p6" descr="Maine Council on Ag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28378" cy="1428378"/>
          </a:xfrm>
          <a:prstGeom prst="rect">
            <a:avLst/>
          </a:prstGeom>
          <a:noFill/>
          <a:ln w="9525" cap="flat" cmpd="sng">
            <a:solidFill>
              <a:srgbClr val="3E6E6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96" name="Google Shape;296;p6"/>
          <p:cNvSpPr/>
          <p:nvPr/>
        </p:nvSpPr>
        <p:spPr>
          <a:xfrm flipH="1">
            <a:off x="4742370" y="1214676"/>
            <a:ext cx="850393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00"/>
              <a:buFont typeface="Arial"/>
              <a:buNone/>
            </a:pPr>
            <a:r>
              <a:rPr lang="en-US" sz="138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6"/>
          <p:cNvSpPr txBox="1"/>
          <p:nvPr/>
        </p:nvSpPr>
        <p:spPr>
          <a:xfrm>
            <a:off x="5927833" y="2062870"/>
            <a:ext cx="281359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Ageism is bad for us and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Bad for systemic change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6"/>
          <p:cNvSpPr/>
          <p:nvPr/>
        </p:nvSpPr>
        <p:spPr>
          <a:xfrm flipH="1">
            <a:off x="4706554" y="2782669"/>
            <a:ext cx="850393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00"/>
              <a:buFont typeface="Arial"/>
              <a:buNone/>
            </a:pPr>
            <a:r>
              <a:rPr lang="en-US" sz="138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6"/>
          <p:cNvSpPr/>
          <p:nvPr/>
        </p:nvSpPr>
        <p:spPr>
          <a:xfrm flipH="1">
            <a:off x="4742370" y="4642009"/>
            <a:ext cx="850393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00"/>
              <a:buFont typeface="Arial"/>
              <a:buNone/>
            </a:pPr>
            <a:r>
              <a:rPr lang="en-US" sz="13800" b="0" i="0" u="none" strike="noStrike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3800" b="0" i="0" u="none" strike="noStrike" cap="non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6"/>
          <p:cNvSpPr/>
          <p:nvPr/>
        </p:nvSpPr>
        <p:spPr>
          <a:xfrm flipH="1">
            <a:off x="3699168" y="2223234"/>
            <a:ext cx="850393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00"/>
              <a:buFont typeface="Arial"/>
              <a:buNone/>
            </a:pPr>
            <a:r>
              <a:rPr lang="en-US" sz="13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sz="138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6"/>
          <p:cNvSpPr/>
          <p:nvPr/>
        </p:nvSpPr>
        <p:spPr>
          <a:xfrm flipH="1">
            <a:off x="3448873" y="4870265"/>
            <a:ext cx="850393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00"/>
              <a:buFont typeface="Arial"/>
              <a:buNone/>
            </a:pPr>
            <a:r>
              <a:rPr lang="en-US" sz="13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endParaRPr sz="138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6"/>
          <p:cNvSpPr txBox="1"/>
          <p:nvPr/>
        </p:nvSpPr>
        <p:spPr>
          <a:xfrm>
            <a:off x="5878874" y="3429000"/>
            <a:ext cx="271099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Awareness of age bias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Reduces acts of ageism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6"/>
          <p:cNvSpPr txBox="1"/>
          <p:nvPr/>
        </p:nvSpPr>
        <p:spPr>
          <a:xfrm>
            <a:off x="5960068" y="5167337"/>
            <a:ext cx="2913477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Conversations that help people become aware of age-bias will lead to a more age-positive Maine and support for change!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4" name="Google Shape;304;p6"/>
          <p:cNvCxnSpPr/>
          <p:nvPr/>
        </p:nvCxnSpPr>
        <p:spPr>
          <a:xfrm>
            <a:off x="3448873" y="4870265"/>
            <a:ext cx="5620482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725"/>
              </a:srgbClr>
            </a:outerShdw>
          </a:effectLst>
        </p:spPr>
      </p:cxnSp>
      <p:sp>
        <p:nvSpPr>
          <p:cNvPr id="305" name="Google Shape;305;p6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7"/>
          <p:cNvSpPr/>
          <p:nvPr/>
        </p:nvSpPr>
        <p:spPr>
          <a:xfrm>
            <a:off x="1220766" y="1786"/>
            <a:ext cx="10966286" cy="1219365"/>
          </a:xfrm>
          <a:prstGeom prst="rect">
            <a:avLst/>
          </a:prstGeom>
          <a:solidFill>
            <a:srgbClr val="277CCB"/>
          </a:solidFill>
          <a:ln>
            <a:noFill/>
          </a:ln>
        </p:spPr>
        <p:txBody>
          <a:bodyPr spcFirstLastPara="1" wrap="square" lIns="91376" tIns="45655" rIns="91376" bIns="45655" anchor="ctr" anchorCtr="0">
            <a:noAutofit/>
          </a:bodyPr>
          <a:lstStyle/>
          <a:p>
            <a:pPr algn="ctr" defTabSz="1218895">
              <a:buSzPts val="2999"/>
            </a:pPr>
            <a:r>
              <a:rPr lang="en" sz="399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Life gets happier with age</a:t>
            </a:r>
            <a:endParaRPr sz="3998" i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3" name="Google Shape;773;p17" descr="Maine Council on Ag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" y="1787"/>
            <a:ext cx="1428005" cy="1428005"/>
          </a:xfrm>
          <a:prstGeom prst="rect">
            <a:avLst/>
          </a:prstGeom>
          <a:noFill/>
          <a:ln w="9525" cap="flat" cmpd="sng">
            <a:solidFill>
              <a:srgbClr val="3E6E6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74" name="Google Shape;774;p17"/>
          <p:cNvSpPr txBox="1"/>
          <p:nvPr/>
        </p:nvSpPr>
        <p:spPr>
          <a:xfrm>
            <a:off x="257322" y="5376718"/>
            <a:ext cx="11653415" cy="1107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2" tIns="121802" rIns="121802" bIns="121802" anchor="t" anchorCtr="0">
            <a:spAutoFit/>
          </a:bodyPr>
          <a:lstStyle/>
          <a:p>
            <a:pPr defTabSz="1218895">
              <a:buSzPts val="2100"/>
            </a:pPr>
            <a:r>
              <a:rPr lang="en" sz="2799"/>
              <a:t>Even </a:t>
            </a:r>
            <a:r>
              <a:rPr lang="en" sz="2799" b="1" i="1"/>
              <a:t>joy</a:t>
            </a:r>
            <a:r>
              <a:rPr lang="en" sz="2799"/>
              <a:t> and </a:t>
            </a:r>
            <a:r>
              <a:rPr lang="en" sz="2799" b="1" i="1"/>
              <a:t>gratitude</a:t>
            </a:r>
            <a:r>
              <a:rPr lang="en" sz="2799"/>
              <a:t> have been proven to reduce stress, increase sleep, and reduce serious health events like strokes.</a:t>
            </a:r>
            <a:endParaRPr/>
          </a:p>
        </p:txBody>
      </p:sp>
      <p:pic>
        <p:nvPicPr>
          <p:cNvPr id="775" name="Google Shape;77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9790" y="1384795"/>
            <a:ext cx="4853154" cy="395839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921"/>
              </a:srgbClr>
            </a:outerShdw>
          </a:effectLst>
        </p:spPr>
      </p:pic>
      <p:pic>
        <p:nvPicPr>
          <p:cNvPr id="776" name="Google Shape;776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29593" y="1384809"/>
            <a:ext cx="4602025" cy="389156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921"/>
              </a:srgbClr>
            </a:outerShdw>
          </a:effectLst>
        </p:spPr>
      </p:pic>
      <p:sp>
        <p:nvSpPr>
          <p:cNvPr id="777" name="Google Shape;777;p17"/>
          <p:cNvSpPr txBox="1">
            <a:spLocks noGrp="1"/>
          </p:cNvSpPr>
          <p:nvPr>
            <p:ph type="sldNum" idx="12"/>
          </p:nvPr>
        </p:nvSpPr>
        <p:spPr>
          <a:xfrm>
            <a:off x="8734638" y="6355589"/>
            <a:ext cx="2843259" cy="365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6" tIns="45688" rIns="91376" bIns="45688" anchor="ctr" anchorCtr="0">
            <a:normAutofit/>
          </a:bodyPr>
          <a:lstStyle/>
          <a:p>
            <a:pPr defTabSz="1218895">
              <a:buSzPts val="1300"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pPr defTabSz="1218895">
                <a:buSzPts val="1300"/>
              </a:pPr>
              <a:t>11</a:t>
            </a:fld>
            <a:endParaRPr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29cc32465c_4_320"/>
          <p:cNvSpPr/>
          <p:nvPr/>
        </p:nvSpPr>
        <p:spPr>
          <a:xfrm>
            <a:off x="1219495" y="893"/>
            <a:ext cx="10969200" cy="1219800"/>
          </a:xfrm>
          <a:prstGeom prst="rect">
            <a:avLst/>
          </a:prstGeom>
          <a:solidFill>
            <a:srgbClr val="277CCB"/>
          </a:solidFill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99"/>
              <a:buFont typeface="Arial"/>
              <a:buNone/>
            </a:pPr>
            <a:r>
              <a:rPr lang="en-US" sz="3999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Health Effects of Age-Positive View/Purpose</a:t>
            </a:r>
            <a:endParaRPr sz="3999" b="0" i="1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3" name="Google Shape;323;g329cc32465c_4_320" descr="Maine Council on Ag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93"/>
            <a:ext cx="1428378" cy="1428378"/>
          </a:xfrm>
          <a:prstGeom prst="rect">
            <a:avLst/>
          </a:prstGeom>
          <a:noFill/>
          <a:ln w="9525" cap="flat" cmpd="sng">
            <a:solidFill>
              <a:srgbClr val="3E6E6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4" name="Google Shape;324;g329cc32465c_4_320"/>
          <p:cNvSpPr txBox="1"/>
          <p:nvPr/>
        </p:nvSpPr>
        <p:spPr>
          <a:xfrm>
            <a:off x="1071224" y="1593723"/>
            <a:ext cx="11048100" cy="47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533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Older people who </a:t>
            </a:r>
            <a:r>
              <a:rPr lang="en-US" sz="2800" b="1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embrace positive views 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about aging and </a:t>
            </a:r>
            <a:r>
              <a:rPr lang="en-US" sz="2800" b="1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who have purpose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447" marR="0" lvl="0" indent="-474014" algn="l" rtl="0">
              <a:lnSpc>
                <a:spcPct val="115000"/>
              </a:lnSpc>
              <a:spcBef>
                <a:spcPts val="5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-US" sz="2800" b="1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Live 7.5 years longer 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than those with less positive perceptions of aging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447" marR="0" lvl="0" indent="-474014" algn="l" rtl="0">
              <a:lnSpc>
                <a:spcPct val="115000"/>
              </a:lnSpc>
              <a:spcBef>
                <a:spcPts val="533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Are </a:t>
            </a: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44% more likely to recover 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after experiencing a new disability 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447" marR="0" lvl="0" indent="-47401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Experience </a:t>
            </a: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less depression and anxiety </a:t>
            </a:r>
            <a:endParaRPr sz="2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447" marR="0" lvl="0" indent="-47401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Have </a:t>
            </a: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less cardiovascular disease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produce </a:t>
            </a: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less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cortisol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(a stress hormone) over time, and autopsy findings show </a:t>
            </a: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less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dementia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447" marR="0" lvl="0" indent="-47401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●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Have </a:t>
            </a: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fewer chronic conditions</a:t>
            </a:r>
            <a:endParaRPr sz="2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g329cc32465c_4_320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327" y="610734"/>
            <a:ext cx="4803090" cy="621840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32" name="Google Shape;332;p40"/>
          <p:cNvSpPr/>
          <p:nvPr/>
        </p:nvSpPr>
        <p:spPr>
          <a:xfrm>
            <a:off x="1219495" y="893"/>
            <a:ext cx="10969143" cy="1219682"/>
          </a:xfrm>
          <a:prstGeom prst="rect">
            <a:avLst/>
          </a:prstGeom>
          <a:solidFill>
            <a:srgbClr val="277CCB"/>
          </a:solidFill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99"/>
              <a:buFont typeface="Arial"/>
              <a:buNone/>
            </a:pPr>
            <a:r>
              <a:rPr lang="en-US" sz="3999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New Map of Life</a:t>
            </a:r>
            <a:endParaRPr sz="3999" b="0" i="1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3" name="Google Shape;333;p40" descr="Maine Council on Ag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893"/>
            <a:ext cx="1428377" cy="1428377"/>
          </a:xfrm>
          <a:prstGeom prst="rect">
            <a:avLst/>
          </a:prstGeom>
          <a:noFill/>
          <a:ln w="9525" cap="flat" cmpd="sng">
            <a:solidFill>
              <a:srgbClr val="3E6E6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34" name="Google Shape;334;p40"/>
          <p:cNvSpPr/>
          <p:nvPr/>
        </p:nvSpPr>
        <p:spPr>
          <a:xfrm>
            <a:off x="5295744" y="1608809"/>
            <a:ext cx="6901501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Report Recommends: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Align health span with life span 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Age-diversity is a net positive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Work more years with more flexibility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 longevity-ready communities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Ensure lifelong 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Life transitions an expected feature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100 years to thrive!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5" name="Google Shape;335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73033" y="5245640"/>
            <a:ext cx="1443359" cy="1443359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40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45" descr="Maine Council on Ag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218" y="81400"/>
            <a:ext cx="1219814" cy="1219814"/>
          </a:xfrm>
          <a:prstGeom prst="rect">
            <a:avLst/>
          </a:prstGeom>
          <a:noFill/>
          <a:ln w="9525" cap="flat" cmpd="sng">
            <a:solidFill>
              <a:srgbClr val="3E6E6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43" name="Google Shape;343;p45"/>
          <p:cNvSpPr/>
          <p:nvPr/>
        </p:nvSpPr>
        <p:spPr>
          <a:xfrm>
            <a:off x="1473032" y="90544"/>
            <a:ext cx="10715793" cy="1219814"/>
          </a:xfrm>
          <a:prstGeom prst="rect">
            <a:avLst/>
          </a:prstGeom>
          <a:solidFill>
            <a:srgbClr val="277CCB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What’s holding us back from…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45"/>
          <p:cNvSpPr txBox="1"/>
          <p:nvPr/>
        </p:nvSpPr>
        <p:spPr>
          <a:xfrm>
            <a:off x="6668606" y="1944248"/>
            <a:ext cx="5248406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Living our most productive and healthy lives as we age? </a:t>
            </a:r>
            <a:br>
              <a:rPr lang="en-US" sz="2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</a:br>
            <a:endParaRPr sz="2800" b="0" i="0" u="none" strike="noStrike" cap="none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Making investments to support our changing needs as we age together – allowing us to stay connected in all ways as we age?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45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346" name="Google Shape;346;p45"/>
          <p:cNvPicPr preferRelativeResize="0"/>
          <p:nvPr/>
        </p:nvPicPr>
        <p:blipFill rotWithShape="1">
          <a:blip r:embed="rId4">
            <a:alphaModFix/>
          </a:blip>
          <a:srcRect r="34546"/>
          <a:stretch/>
        </p:blipFill>
        <p:spPr>
          <a:xfrm>
            <a:off x="271813" y="1519226"/>
            <a:ext cx="5735853" cy="50196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g329cc32465c_4_3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1259" y="2039888"/>
            <a:ext cx="2812945" cy="421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g329cc32465c_4_384"/>
          <p:cNvPicPr preferRelativeResize="0"/>
          <p:nvPr/>
        </p:nvPicPr>
        <p:blipFill rotWithShape="1">
          <a:blip r:embed="rId4">
            <a:alphaModFix/>
          </a:blip>
          <a:srcRect r="11237"/>
          <a:stretch/>
        </p:blipFill>
        <p:spPr>
          <a:xfrm>
            <a:off x="9124611" y="1445440"/>
            <a:ext cx="3064214" cy="2304319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g329cc32465c_4_384"/>
          <p:cNvSpPr txBox="1">
            <a:spLocks noGrp="1"/>
          </p:cNvSpPr>
          <p:nvPr>
            <p:ph type="title"/>
          </p:nvPr>
        </p:nvSpPr>
        <p:spPr>
          <a:xfrm>
            <a:off x="608012" y="-82521"/>
            <a:ext cx="110490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93"/>
              <a:buNone/>
            </a:pPr>
            <a:r>
              <a:rPr lang="en-US" sz="4600"/>
              <a:t>What keeps us from seeing the whole person?</a:t>
            </a:r>
            <a:endParaRPr/>
          </a:p>
        </p:txBody>
      </p:sp>
      <p:pic>
        <p:nvPicPr>
          <p:cNvPr id="355" name="Google Shape;355;g329cc32465c_4_38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1125863" y="2147340"/>
            <a:ext cx="3082800" cy="410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g329cc32465c_4_38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59650" y="1844813"/>
            <a:ext cx="2516063" cy="2770613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g329cc32465c_4_384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pic>
        <p:nvPicPr>
          <p:cNvPr id="358" name="Google Shape;358;g329cc32465c_4_38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829964" y="3619968"/>
            <a:ext cx="3358860" cy="2519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g329cc32465c_4_38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51612" y="2264230"/>
            <a:ext cx="2906169" cy="3874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4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31112" y="526239"/>
            <a:ext cx="10700548" cy="6012348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7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5"/>
          <p:cNvSpPr/>
          <p:nvPr/>
        </p:nvSpPr>
        <p:spPr>
          <a:xfrm>
            <a:off x="1428375" y="900"/>
            <a:ext cx="10760400" cy="14283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US" sz="4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What is Ageism?</a:t>
            </a:r>
            <a:endParaRPr sz="4200" b="0" i="1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2" name="Google Shape;372;p15" descr="Maine Council on Ag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93"/>
            <a:ext cx="1428377" cy="1428377"/>
          </a:xfrm>
          <a:prstGeom prst="rect">
            <a:avLst/>
          </a:prstGeom>
          <a:noFill/>
          <a:ln w="9525" cap="flat" cmpd="sng">
            <a:solidFill>
              <a:srgbClr val="3E6E6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73" name="Google Shape;373;p15"/>
          <p:cNvSpPr txBox="1"/>
          <p:nvPr/>
        </p:nvSpPr>
        <p:spPr>
          <a:xfrm>
            <a:off x="626070" y="1976046"/>
            <a:ext cx="11260667" cy="3528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6"/>
              <a:buFont typeface="Arial"/>
              <a:buNone/>
            </a:pPr>
            <a:r>
              <a:rPr lang="en-US" sz="2666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Ageism is stereotyping, prejudice, bias or discrimination on the basis of age.</a:t>
            </a:r>
            <a:endParaRPr sz="2666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448" marR="0" lvl="0" indent="-4740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Stereotyping: how we </a:t>
            </a:r>
            <a:r>
              <a:rPr lang="en-US" sz="2666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think</a:t>
            </a:r>
            <a:endParaRPr sz="2666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448" marR="0" lvl="0" indent="-4740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Prejudice and bias: how we </a:t>
            </a:r>
            <a:r>
              <a:rPr lang="en-US" sz="2666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feel</a:t>
            </a:r>
            <a:endParaRPr sz="2666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448" marR="0" lvl="0" indent="-4740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Discrimination: how we </a:t>
            </a:r>
            <a:r>
              <a:rPr lang="en-US" sz="2666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</a:t>
            </a:r>
            <a:endParaRPr sz="2666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6"/>
              <a:buFont typeface="Arial"/>
              <a:buNone/>
            </a:pPr>
            <a:endParaRPr sz="2666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6"/>
              <a:buFont typeface="Arial"/>
              <a:buNone/>
            </a:pPr>
            <a:r>
              <a:rPr lang="en-US" sz="2666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Ageism manifests both as:</a:t>
            </a:r>
            <a:endParaRPr sz="2666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448" marR="0" lvl="0" indent="-4740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discrimination against older people (and sometimes younger people), </a:t>
            </a:r>
            <a:endParaRPr sz="2666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448" marR="0" lvl="0" indent="-4740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●"/>
            </a:pPr>
            <a:r>
              <a:rPr lang="en-US" sz="266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as a privileging or idealizing of youth.</a:t>
            </a:r>
            <a:endParaRPr sz="2666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15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4"/>
          <p:cNvSpPr txBox="1"/>
          <p:nvPr/>
        </p:nvSpPr>
        <p:spPr>
          <a:xfrm>
            <a:off x="379412" y="1828800"/>
            <a:ext cx="11506200" cy="427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US"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sz="3400" b="1" i="0" u="none" strike="noStrike" cap="none">
                <a:solidFill>
                  <a:srgbClr val="0509BB"/>
                </a:solidFill>
                <a:latin typeface="Calibri"/>
                <a:ea typeface="Calibri"/>
                <a:cs typeface="Calibri"/>
                <a:sym typeface="Calibri"/>
              </a:rPr>
              <a:t>Ageism pervades many institutions and sectors of society</a:t>
            </a:r>
            <a:r>
              <a:rPr lang="en-US"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including those providing </a:t>
            </a:r>
            <a:r>
              <a:rPr lang="en-US" sz="3400" b="1" i="0" u="none" strike="noStrike" cap="none">
                <a:solidFill>
                  <a:srgbClr val="2500C0"/>
                </a:solidFill>
                <a:latin typeface="Calibri"/>
                <a:ea typeface="Calibri"/>
                <a:cs typeface="Calibri"/>
                <a:sym typeface="Calibri"/>
              </a:rPr>
              <a:t>health and social care</a:t>
            </a:r>
            <a:r>
              <a:rPr lang="en-US"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the </a:t>
            </a:r>
            <a:r>
              <a:rPr lang="en-US" sz="3400" b="1" i="0" u="none" strike="noStrike" cap="none">
                <a:solidFill>
                  <a:srgbClr val="2500C0"/>
                </a:solidFill>
                <a:latin typeface="Calibri"/>
                <a:ea typeface="Calibri"/>
                <a:cs typeface="Calibri"/>
                <a:sym typeface="Calibri"/>
              </a:rPr>
              <a:t>workplace</a:t>
            </a:r>
            <a:r>
              <a:rPr lang="en-US"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the </a:t>
            </a:r>
            <a:r>
              <a:rPr lang="en-US" sz="3400" b="1" i="0" u="none" strike="noStrike" cap="none">
                <a:solidFill>
                  <a:srgbClr val="2500C0"/>
                </a:solidFill>
                <a:latin typeface="Calibri"/>
                <a:ea typeface="Calibri"/>
                <a:cs typeface="Calibri"/>
                <a:sym typeface="Calibri"/>
              </a:rPr>
              <a:t>media</a:t>
            </a:r>
            <a:r>
              <a:rPr lang="en-US" sz="3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the </a:t>
            </a:r>
            <a:r>
              <a:rPr lang="en-US" sz="3400" b="1" i="0" u="none" strike="noStrike" cap="none">
                <a:solidFill>
                  <a:srgbClr val="2500C0"/>
                </a:solidFill>
                <a:latin typeface="Calibri"/>
                <a:ea typeface="Calibri"/>
                <a:cs typeface="Calibri"/>
                <a:sym typeface="Calibri"/>
              </a:rPr>
              <a:t>legal system</a:t>
            </a:r>
            <a:r>
              <a:rPr lang="en-US"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.”		</a:t>
            </a:r>
            <a:br>
              <a:rPr lang="en-US"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US" sz="3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“Ageism…is associated with a shorter lifespan, poorer physical and mental health, slower recovery from disability and cognitive decline.”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US"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WHO Global Report on Ageism, March 2021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14"/>
          <p:cNvSpPr txBox="1">
            <a:spLocks noGrp="1"/>
          </p:cNvSpPr>
          <p:nvPr>
            <p:ph type="title" idx="4294967295"/>
          </p:nvPr>
        </p:nvSpPr>
        <p:spPr>
          <a:xfrm>
            <a:off x="1368425" y="37"/>
            <a:ext cx="10820400" cy="14283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</a:pPr>
            <a:r>
              <a:rPr lang="en-US" sz="4200">
                <a:solidFill>
                  <a:schemeClr val="lt1"/>
                </a:solidFill>
              </a:rPr>
              <a:t>A Global View on Ageism</a:t>
            </a:r>
            <a:endParaRPr sz="42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700"/>
              <a:buFont typeface="Calibri"/>
              <a:buNone/>
            </a:pPr>
            <a:endParaRPr sz="3000">
              <a:solidFill>
                <a:schemeClr val="lt1"/>
              </a:solidFill>
            </a:endParaRPr>
          </a:p>
        </p:txBody>
      </p:sp>
      <p:pic>
        <p:nvPicPr>
          <p:cNvPr id="382" name="Google Shape;382;p14" descr="Maine Council on Ag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28378" cy="1428378"/>
          </a:xfrm>
          <a:prstGeom prst="rect">
            <a:avLst/>
          </a:prstGeom>
          <a:noFill/>
          <a:ln w="9525" cap="flat" cmpd="sng">
            <a:solidFill>
              <a:srgbClr val="3E6E6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83" name="Google Shape;383;p14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29cc32465c_4_0"/>
          <p:cNvSpPr/>
          <p:nvPr/>
        </p:nvSpPr>
        <p:spPr>
          <a:xfrm>
            <a:off x="1219496" y="0"/>
            <a:ext cx="10969200" cy="1220100"/>
          </a:xfrm>
          <a:prstGeom prst="rect">
            <a:avLst/>
          </a:prstGeom>
          <a:solidFill>
            <a:srgbClr val="277C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Many Aspects of Ageism</a:t>
            </a:r>
            <a:endParaRPr sz="4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0" name="Google Shape;390;g329cc32465c_4_0" descr="Maine Council on Ag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28378" cy="1428378"/>
          </a:xfrm>
          <a:prstGeom prst="rect">
            <a:avLst/>
          </a:prstGeom>
          <a:noFill/>
          <a:ln w="9525" cap="flat" cmpd="sng">
            <a:solidFill>
              <a:srgbClr val="3E6E6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91" name="Google Shape;391;g329cc32465c_4_0"/>
          <p:cNvSpPr txBox="1"/>
          <p:nvPr/>
        </p:nvSpPr>
        <p:spPr>
          <a:xfrm>
            <a:off x="832983" y="2456733"/>
            <a:ext cx="105228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900"/>
              </a:spcBef>
              <a:spcAft>
                <a:spcPts val="190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2" name="Google Shape;392;g329cc32465c_4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56764" y="1405633"/>
            <a:ext cx="8075290" cy="5224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"/>
          <p:cNvSpPr/>
          <p:nvPr/>
        </p:nvSpPr>
        <p:spPr>
          <a:xfrm>
            <a:off x="1219500" y="901"/>
            <a:ext cx="10969200" cy="14283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99"/>
              <a:buFont typeface="Arial"/>
              <a:buNone/>
            </a:pPr>
            <a:r>
              <a:rPr lang="en-US" sz="4299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Questions For Today</a:t>
            </a:r>
            <a:endParaRPr sz="4299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" name="Google Shape;233;p2" descr="Maine Council on Ag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93"/>
            <a:ext cx="1428377" cy="1428377"/>
          </a:xfrm>
          <a:prstGeom prst="rect">
            <a:avLst/>
          </a:prstGeom>
          <a:noFill/>
          <a:ln w="9525" cap="flat" cmpd="sng">
            <a:solidFill>
              <a:srgbClr val="3E6E6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4" name="Google Shape;234;p2"/>
          <p:cNvSpPr txBox="1"/>
          <p:nvPr/>
        </p:nvSpPr>
        <p:spPr>
          <a:xfrm>
            <a:off x="942788" y="1618336"/>
            <a:ext cx="10715700" cy="3682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spAutoFit/>
          </a:bodyPr>
          <a:lstStyle/>
          <a:p>
            <a:pPr marL="609447" marR="0" lvl="0" indent="-533273" algn="l" rtl="0">
              <a:lnSpc>
                <a:spcPct val="100000"/>
              </a:lnSpc>
              <a:spcBef>
                <a:spcPts val="1866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ageism and what are its impacts? 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447" marR="0" lvl="0" indent="-533273" algn="l" rtl="0">
              <a:lnSpc>
                <a:spcPct val="100000"/>
              </a:lnSpc>
              <a:spcBef>
                <a:spcPts val="1866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can we see and change our own age-bias? 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447" marR="0" lvl="0" indent="-533273" algn="l" rtl="0">
              <a:lnSpc>
                <a:spcPct val="100000"/>
              </a:lnSpc>
              <a:spcBef>
                <a:spcPts val="1866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does what we think and say about aging matter?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447" marR="0" lvl="0" indent="-533273" algn="l" rtl="0">
              <a:lnSpc>
                <a:spcPct val="100000"/>
              </a:lnSpc>
              <a:spcBef>
                <a:spcPts val="1866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</a:pPr>
            <a:r>
              <a:rPr lang="en-US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can we live healthier lives as we age, through the benefits of age-positivity?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2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29cc32465c_4_450"/>
          <p:cNvSpPr/>
          <p:nvPr/>
        </p:nvSpPr>
        <p:spPr>
          <a:xfrm>
            <a:off x="1429590" y="1793"/>
            <a:ext cx="10757700" cy="142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375" tIns="45650" rIns="91375" bIns="45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99"/>
              <a:buFont typeface="Arial"/>
              <a:buNone/>
            </a:pPr>
            <a:r>
              <a:rPr lang="en-US" sz="4199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How does ageism work?</a:t>
            </a:r>
            <a:endParaRPr sz="4199" b="0" i="1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9" name="Google Shape;399;g329cc32465c_4_450" descr="Maine Council on Ag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9" y="1787"/>
            <a:ext cx="1428005" cy="1428005"/>
          </a:xfrm>
          <a:prstGeom prst="rect">
            <a:avLst/>
          </a:prstGeom>
          <a:noFill/>
          <a:ln w="9525" cap="flat" cmpd="sng">
            <a:solidFill>
              <a:srgbClr val="3E6E6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0" name="Google Shape;400;g329cc32465c_4_450"/>
          <p:cNvSpPr txBox="1"/>
          <p:nvPr/>
        </p:nvSpPr>
        <p:spPr>
          <a:xfrm>
            <a:off x="597110" y="1493508"/>
            <a:ext cx="11105400" cy="48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0" tIns="121800" rIns="121800" bIns="121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32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We’re culturally shaped to value youth and to avoid appearing old – it’s a pervasive narrative we seldom think about.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932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We bring our own internalized attitudes about older people and our own aging with us wherever we go.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932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We reinforce cultural stereotypes with one another – we give ageist cards, have “senior moments,” offer ageist compliments like “you never seem to age.” 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Clr>
                <a:srgbClr val="000000"/>
              </a:buClr>
              <a:buSzPts val="2932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These attitudes seep into our actions – skewing our perception and helping to build an unconscious culture of exclusion.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g329cc32465c_4_450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5250" y="1828800"/>
            <a:ext cx="5334000" cy="4531638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18"/>
          <p:cNvSpPr/>
          <p:nvPr/>
        </p:nvSpPr>
        <p:spPr>
          <a:xfrm>
            <a:off x="1428375" y="900"/>
            <a:ext cx="10760400" cy="14283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US" sz="4200" b="0" i="1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Cultural Messaging </a:t>
            </a:r>
            <a:endParaRPr sz="4200" b="0" i="1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US" sz="4200" b="0" i="1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“…50, which is basically dead.”</a:t>
            </a:r>
            <a:endParaRPr sz="4200" b="0" i="1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" name="Google Shape;409;p18" descr="Maine Council on Ag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893"/>
            <a:ext cx="1428377" cy="1428377"/>
          </a:xfrm>
          <a:prstGeom prst="rect">
            <a:avLst/>
          </a:prstGeom>
          <a:noFill/>
          <a:ln w="9525" cap="flat" cmpd="sng">
            <a:solidFill>
              <a:srgbClr val="3E6E6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10" name="Google Shape;410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37412" y="1828800"/>
            <a:ext cx="4038600" cy="4303038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18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g329cc32465c_4_5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4423" y="326825"/>
            <a:ext cx="9639989" cy="6204350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g329cc32465c_4_512"/>
          <p:cNvSpPr/>
          <p:nvPr/>
        </p:nvSpPr>
        <p:spPr>
          <a:xfrm>
            <a:off x="5977232" y="3275112"/>
            <a:ext cx="234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g329cc32465c_4_512"/>
          <p:cNvSpPr/>
          <p:nvPr/>
        </p:nvSpPr>
        <p:spPr>
          <a:xfrm>
            <a:off x="5977232" y="3275112"/>
            <a:ext cx="234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g329cc32465c_4_512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g329cc32465c_4_5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8012" y="1718557"/>
            <a:ext cx="3255026" cy="4957068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2750"/>
              </a:srgbClr>
            </a:outerShdw>
          </a:effectLst>
        </p:spPr>
      </p:pic>
      <p:sp>
        <p:nvSpPr>
          <p:cNvPr id="427" name="Google Shape;427;g329cc32465c_4_574"/>
          <p:cNvSpPr/>
          <p:nvPr/>
        </p:nvSpPr>
        <p:spPr>
          <a:xfrm>
            <a:off x="1428375" y="900"/>
            <a:ext cx="10760400" cy="14283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99"/>
              <a:buFont typeface="Arial"/>
              <a:buNone/>
            </a:pPr>
            <a:r>
              <a:rPr lang="en-US" sz="3999" b="0" i="1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Invisibility of Ageism</a:t>
            </a:r>
            <a:endParaRPr sz="3999" b="0" i="1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8" name="Google Shape;428;g329cc32465c_4_574" descr="Maine Council on Ag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893"/>
            <a:ext cx="1428378" cy="1428378"/>
          </a:xfrm>
          <a:prstGeom prst="rect">
            <a:avLst/>
          </a:prstGeom>
          <a:noFill/>
          <a:ln w="9525" cap="flat" cmpd="sng">
            <a:solidFill>
              <a:srgbClr val="3E6E6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29" name="Google Shape;429;g329cc32465c_4_5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1606" y="2299512"/>
            <a:ext cx="7762579" cy="365294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30" name="Google Shape;430;g329cc32465c_4_574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0"/>
          <p:cNvSpPr/>
          <p:nvPr/>
        </p:nvSpPr>
        <p:spPr>
          <a:xfrm>
            <a:off x="1428375" y="0"/>
            <a:ext cx="10760400" cy="14283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99"/>
              <a:buFont typeface="Arial"/>
              <a:buNone/>
            </a:pPr>
            <a:r>
              <a:rPr lang="en-US" sz="3999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2019 National Poll on Ageism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7" name="Google Shape;437;p20" descr="Maine Council on Ag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893"/>
            <a:ext cx="1428378" cy="1428378"/>
          </a:xfrm>
          <a:prstGeom prst="rect">
            <a:avLst/>
          </a:prstGeom>
          <a:noFill/>
          <a:ln w="9525" cap="flat" cmpd="sng">
            <a:solidFill>
              <a:srgbClr val="3E6E6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38" name="Google Shape;438;p20" descr="https://lh5.googleusercontent.com/PToMxTc3HF8DLi1ox2cMkJ9aCf2Q2RdlTg5e0-oLDgDeqhYOgG4pBTQL6Z1blV8rWgbcVVQ2j9rwCt4-IhtdLymsSCAHyaafMgC3WbleTkpT5CdU3_-cCl8oQ1wxl3IG_EiF7nh6=s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4188" y="1634413"/>
            <a:ext cx="10777487" cy="4853324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20"/>
          <p:cNvSpPr/>
          <p:nvPr/>
        </p:nvSpPr>
        <p:spPr>
          <a:xfrm>
            <a:off x="1070770" y="6488708"/>
            <a:ext cx="10047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99"/>
              <a:buFont typeface="Arial"/>
              <a:buNone/>
            </a:pPr>
            <a:r>
              <a:rPr lang="en-US" sz="1799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December 2019, the University of Michigan National Poll on Healthy Aging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20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29cc32465c_4_637"/>
          <p:cNvSpPr/>
          <p:nvPr/>
        </p:nvSpPr>
        <p:spPr>
          <a:xfrm>
            <a:off x="4702669" y="-2"/>
            <a:ext cx="7322400" cy="6858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g329cc32465c_4_637"/>
          <p:cNvSpPr txBox="1">
            <a:spLocks noGrp="1"/>
          </p:cNvSpPr>
          <p:nvPr>
            <p:ph type="title" idx="4294967295"/>
          </p:nvPr>
        </p:nvSpPr>
        <p:spPr>
          <a:xfrm>
            <a:off x="6865252" y="633422"/>
            <a:ext cx="3614700" cy="14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700"/>
              <a:buFont typeface="Calibri"/>
              <a:buNone/>
            </a:pPr>
            <a:r>
              <a:rPr lang="en-US" sz="4000" i="1">
                <a:latin typeface="Calibri"/>
                <a:ea typeface="Calibri"/>
                <a:cs typeface="Calibri"/>
                <a:sym typeface="Calibri"/>
              </a:rPr>
              <a:t>Ask Yourself: </a:t>
            </a:r>
            <a:endParaRPr sz="4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g329cc32465c_4_637"/>
          <p:cNvSpPr txBox="1">
            <a:spLocks noGrp="1"/>
          </p:cNvSpPr>
          <p:nvPr>
            <p:ph type="body" idx="4294967295"/>
          </p:nvPr>
        </p:nvSpPr>
        <p:spPr>
          <a:xfrm>
            <a:off x="5331490" y="2104958"/>
            <a:ext cx="5867400" cy="22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609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Have you ever witnessed or experienced age-bias or age discrimination? 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8" name="Google Shape;448;g329cc32465c_4_637" descr="Question mark on green pastel background"/>
          <p:cNvPicPr preferRelativeResize="0"/>
          <p:nvPr/>
        </p:nvPicPr>
        <p:blipFill rotWithShape="1">
          <a:blip r:embed="rId3">
            <a:alphaModFix/>
          </a:blip>
          <a:srcRect l="44600" r="4602"/>
          <a:stretch/>
        </p:blipFill>
        <p:spPr>
          <a:xfrm>
            <a:off x="25" y="0"/>
            <a:ext cx="4866499" cy="6857998"/>
          </a:xfrm>
          <a:prstGeom prst="rect">
            <a:avLst/>
          </a:prstGeom>
          <a:solidFill>
            <a:srgbClr val="0070C0"/>
          </a:solidFill>
          <a:ln>
            <a:noFill/>
          </a:ln>
        </p:spPr>
      </p:pic>
      <p:pic>
        <p:nvPicPr>
          <p:cNvPr id="449" name="Google Shape;449;g329cc32465c_4_637" descr="Maine Council on Aging"/>
          <p:cNvPicPr preferRelativeResize="0"/>
          <p:nvPr/>
        </p:nvPicPr>
        <p:blipFill rotWithShape="1">
          <a:blip r:embed="rId4">
            <a:alphaModFix/>
          </a:blip>
          <a:srcRect t="3166"/>
          <a:stretch/>
        </p:blipFill>
        <p:spPr>
          <a:xfrm>
            <a:off x="10760450" y="5474900"/>
            <a:ext cx="1428375" cy="1383100"/>
          </a:xfrm>
          <a:prstGeom prst="rect">
            <a:avLst/>
          </a:prstGeom>
          <a:noFill/>
          <a:ln w="9525" cap="flat" cmpd="sng">
            <a:solidFill>
              <a:srgbClr val="3E6E68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450" name="Google Shape;450;g329cc32465c_4_637"/>
          <p:cNvCxnSpPr/>
          <p:nvPr/>
        </p:nvCxnSpPr>
        <p:spPr>
          <a:xfrm>
            <a:off x="5331490" y="2086103"/>
            <a:ext cx="6169200" cy="0"/>
          </a:xfrm>
          <a:prstGeom prst="straightConnector1">
            <a:avLst/>
          </a:prstGeom>
          <a:noFill/>
          <a:ln w="9525" cap="flat" cmpd="sng">
            <a:solidFill>
              <a:srgbClr val="7F7F7F">
                <a:alpha val="8745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1" name="Google Shape;451;g329cc32465c_4_637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329cc32465c_4_170"/>
          <p:cNvSpPr/>
          <p:nvPr/>
        </p:nvSpPr>
        <p:spPr>
          <a:xfrm>
            <a:off x="1219496" y="0"/>
            <a:ext cx="10969200" cy="1220100"/>
          </a:xfrm>
          <a:prstGeom prst="rect">
            <a:avLst/>
          </a:prstGeom>
          <a:solidFill>
            <a:srgbClr val="277C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Impacts of Ageism - Workplace</a:t>
            </a:r>
            <a:endParaRPr sz="4000" b="1" i="1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8" name="Google Shape;458;g329cc32465c_4_170" descr="Maine Council on Ag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28378" cy="1428378"/>
          </a:xfrm>
          <a:prstGeom prst="rect">
            <a:avLst/>
          </a:prstGeom>
          <a:noFill/>
          <a:ln w="9525" cap="flat" cmpd="sng">
            <a:solidFill>
              <a:srgbClr val="3E6E6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59" name="Google Shape;459;g329cc32465c_4_170"/>
          <p:cNvSpPr txBox="1"/>
          <p:nvPr/>
        </p:nvSpPr>
        <p:spPr>
          <a:xfrm>
            <a:off x="7918352" y="1220001"/>
            <a:ext cx="4410900" cy="51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en-US" sz="3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Age discrimination leads to: </a:t>
            </a:r>
            <a:endParaRPr sz="1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635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</a:pPr>
            <a:r>
              <a:rPr lang="en-US" sz="3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personal economic challenges, </a:t>
            </a:r>
            <a:endParaRPr sz="1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635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</a:pPr>
            <a:r>
              <a:rPr lang="en-US" sz="3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social isolation</a:t>
            </a:r>
            <a:endParaRPr sz="1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635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</a:pPr>
            <a:r>
              <a:rPr lang="en-US" sz="3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challenges.</a:t>
            </a:r>
            <a:endParaRPr sz="3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en-US" sz="3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Systemically, age-bias keeps us from solving our workforce shortages by embracing older workers. </a:t>
            </a:r>
            <a:endParaRPr sz="32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0" name="Google Shape;460;g329cc32465c_4_1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001" y="1428751"/>
            <a:ext cx="7484749" cy="54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g329cc32465c_4_170"/>
          <p:cNvSpPr txBox="1"/>
          <p:nvPr/>
        </p:nvSpPr>
        <p:spPr>
          <a:xfrm>
            <a:off x="3814489" y="1428749"/>
            <a:ext cx="3709500" cy="1970100"/>
          </a:xfrm>
          <a:prstGeom prst="rect">
            <a:avLst/>
          </a:prstGeom>
          <a:solidFill>
            <a:srgbClr val="A3C5ED"/>
          </a:solidFill>
          <a:ln>
            <a:noFill/>
          </a:ln>
        </p:spPr>
        <p:txBody>
          <a:bodyPr spcFirstLastPara="1" wrap="square" lIns="121875" tIns="60925" rIns="121875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Bias against older workers cost the U.S. economy an estimated $850 billion in gross domestic product in 2018.</a:t>
            </a:r>
            <a:endParaRPr sz="19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61"/>
          <p:cNvSpPr/>
          <p:nvPr/>
        </p:nvSpPr>
        <p:spPr>
          <a:xfrm>
            <a:off x="1219682" y="0"/>
            <a:ext cx="10969143" cy="1219682"/>
          </a:xfrm>
          <a:prstGeom prst="rect">
            <a:avLst/>
          </a:prstGeom>
          <a:solidFill>
            <a:srgbClr val="277CCB"/>
          </a:solidFill>
          <a:ln>
            <a:noFill/>
          </a:ln>
        </p:spPr>
        <p:txBody>
          <a:bodyPr spcFirstLastPara="1" wrap="square" lIns="91410" tIns="45688" rIns="91410" bIns="45688" anchor="ctr" anchorCtr="0">
            <a:noAutofit/>
          </a:bodyPr>
          <a:lstStyle/>
          <a:p>
            <a:pPr algn="ctr" defTabSz="1218895">
              <a:buSzPts val="3000"/>
            </a:pPr>
            <a:r>
              <a:rPr lang="en" sz="3999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Impacts of Ageism - Business</a:t>
            </a:r>
            <a:endParaRPr sz="3999" b="1" i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0" name="Google Shape;960;p61" descr="Maine Council on Ag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93"/>
            <a:ext cx="1428377" cy="1428377"/>
          </a:xfrm>
          <a:prstGeom prst="rect">
            <a:avLst/>
          </a:prstGeom>
          <a:noFill/>
          <a:ln w="9525" cap="flat" cmpd="sng">
            <a:solidFill>
              <a:srgbClr val="3E6E6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61" name="Google Shape;961;p61"/>
          <p:cNvSpPr txBox="1"/>
          <p:nvPr/>
        </p:nvSpPr>
        <p:spPr>
          <a:xfrm>
            <a:off x="99640" y="1673224"/>
            <a:ext cx="7336489" cy="43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 defTabSz="1218895">
              <a:lnSpc>
                <a:spcPct val="90000"/>
              </a:lnSpc>
              <a:spcBef>
                <a:spcPts val="1066"/>
              </a:spcBef>
              <a:buSzPts val="1800"/>
            </a:pPr>
            <a:r>
              <a:rPr lang="en" sz="2399">
                <a:latin typeface="Calibri"/>
                <a:ea typeface="Calibri"/>
                <a:cs typeface="Calibri"/>
                <a:sym typeface="Calibri"/>
              </a:rPr>
              <a:t>“There are an estimated “</a:t>
            </a:r>
            <a:r>
              <a:rPr lang="en" sz="2399" u="sng">
                <a:latin typeface="Calibri"/>
                <a:ea typeface="Calibri"/>
                <a:cs typeface="Calibri"/>
                <a:sym typeface="Calibri"/>
              </a:rPr>
              <a:t>74 million</a:t>
            </a:r>
            <a:r>
              <a:rPr lang="en" sz="2399">
                <a:latin typeface="Calibri"/>
                <a:ea typeface="Calibri"/>
                <a:cs typeface="Calibri"/>
                <a:sym typeface="Calibri"/>
              </a:rPr>
              <a:t> baby boomers in America, and this group controlled </a:t>
            </a:r>
            <a:r>
              <a:rPr lang="en" sz="2399" u="sng">
                <a:latin typeface="Calibri"/>
                <a:ea typeface="Calibri"/>
                <a:cs typeface="Calibri"/>
                <a:sym typeface="Calibri"/>
              </a:rPr>
              <a:t>54%</a:t>
            </a:r>
            <a:r>
              <a:rPr lang="en" sz="2399">
                <a:latin typeface="Calibri"/>
                <a:ea typeface="Calibri"/>
                <a:cs typeface="Calibri"/>
                <a:sym typeface="Calibri"/>
              </a:rPr>
              <a:t> of total U.S. household wealth, giving boomers the most spending power of any generation.”</a:t>
            </a:r>
            <a:endParaRPr sz="2399">
              <a:latin typeface="Calibri"/>
              <a:ea typeface="Calibri"/>
              <a:cs typeface="Calibri"/>
              <a:sym typeface="Calibri"/>
            </a:endParaRPr>
          </a:p>
          <a:p>
            <a:pPr defTabSz="1218895">
              <a:lnSpc>
                <a:spcPct val="90000"/>
              </a:lnSpc>
              <a:spcBef>
                <a:spcPts val="1066"/>
              </a:spcBef>
              <a:buSzPts val="1800"/>
            </a:pPr>
            <a:r>
              <a:rPr lang="en" sz="2399">
                <a:latin typeface="Calibri"/>
                <a:ea typeface="Calibri"/>
                <a:cs typeface="Calibri"/>
                <a:sym typeface="Calibri"/>
              </a:rPr>
              <a:t>“In a SunLife survey conducted in the UK, 50,000 people over the age of 50 were asked about their perceptions of how the advertising industry portrayed them, and </a:t>
            </a:r>
            <a:r>
              <a:rPr lang="en" sz="2399" b="1" i="1" u="sng">
                <a:latin typeface="Calibri"/>
                <a:ea typeface="Calibri"/>
                <a:cs typeface="Calibri"/>
                <a:sym typeface="Calibri"/>
              </a:rPr>
              <a:t>75% thought they were never represented in mainstream ads. Not even once.”</a:t>
            </a:r>
            <a:endParaRPr sz="2399" b="1" i="1" u="sng">
              <a:latin typeface="Calibri"/>
              <a:ea typeface="Calibri"/>
              <a:cs typeface="Calibri"/>
              <a:sym typeface="Calibri"/>
            </a:endParaRPr>
          </a:p>
          <a:p>
            <a:pPr defTabSz="1218895">
              <a:lnSpc>
                <a:spcPct val="90000"/>
              </a:lnSpc>
              <a:spcBef>
                <a:spcPts val="1066"/>
              </a:spcBef>
              <a:buSzPts val="1800"/>
            </a:pPr>
            <a:endParaRPr sz="2399" b="1" i="1">
              <a:latin typeface="Calibri"/>
              <a:ea typeface="Calibri"/>
              <a:cs typeface="Calibri"/>
              <a:sym typeface="Calibri"/>
            </a:endParaRPr>
          </a:p>
          <a:p>
            <a:pPr defTabSz="1218895">
              <a:buSzPts val="1100"/>
            </a:pPr>
            <a:r>
              <a:rPr lang="en" sz="2533" b="1">
                <a:latin typeface="Calibri"/>
                <a:ea typeface="Calibri"/>
                <a:cs typeface="Calibri"/>
                <a:sym typeface="Calibri"/>
              </a:rPr>
              <a:t>2020 </a:t>
            </a:r>
            <a:r>
              <a:rPr lang="en" sz="2533" b="1" i="1">
                <a:latin typeface="Calibri"/>
                <a:ea typeface="Calibri"/>
                <a:cs typeface="Calibri"/>
                <a:sym typeface="Calibri"/>
              </a:rPr>
              <a:t>Forbes</a:t>
            </a:r>
            <a:r>
              <a:rPr lang="en" sz="2533" b="1">
                <a:latin typeface="Calibri"/>
                <a:ea typeface="Calibri"/>
                <a:cs typeface="Calibri"/>
                <a:sym typeface="Calibri"/>
              </a:rPr>
              <a:t>: “Ageism in Marketing is Bad Business.”</a:t>
            </a:r>
            <a:endParaRPr sz="2399" b="1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2" name="Google Shape;962;p61"/>
          <p:cNvSpPr txBox="1"/>
          <p:nvPr/>
        </p:nvSpPr>
        <p:spPr>
          <a:xfrm>
            <a:off x="7675333" y="5387424"/>
            <a:ext cx="4058543" cy="1025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 defTabSz="1218895">
              <a:buSzPts val="1900"/>
            </a:pPr>
            <a:r>
              <a:rPr lang="en" sz="2533" b="1" i="1">
                <a:latin typeface="Calibri"/>
                <a:ea typeface="Calibri"/>
                <a:cs typeface="Calibri"/>
                <a:sym typeface="Calibri"/>
              </a:rPr>
              <a:t>Ageist comments can also lead to a loss of customers.</a:t>
            </a:r>
            <a:endParaRPr sz="2533" b="1" i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3" name="Google Shape;963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74389" y="1943586"/>
            <a:ext cx="3108024" cy="3235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g329cc32465c_4_83"/>
          <p:cNvPicPr preferRelativeResize="0"/>
          <p:nvPr/>
        </p:nvPicPr>
        <p:blipFill rotWithShape="1">
          <a:blip r:embed="rId3">
            <a:alphaModFix/>
          </a:blip>
          <a:srcRect l="17877" t="4870"/>
          <a:stretch/>
        </p:blipFill>
        <p:spPr>
          <a:xfrm>
            <a:off x="0" y="1220000"/>
            <a:ext cx="7300849" cy="563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g329cc32465c_4_83"/>
          <p:cNvSpPr txBox="1"/>
          <p:nvPr/>
        </p:nvSpPr>
        <p:spPr>
          <a:xfrm>
            <a:off x="7475719" y="1220000"/>
            <a:ext cx="4552500" cy="34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en-US" sz="31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Ageism in healthcare drives poorer health outcomes for older people AND increased costs to our health system.</a:t>
            </a:r>
            <a:endParaRPr sz="32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1" name="Google Shape;491;g329cc32465c_4_83"/>
          <p:cNvGrpSpPr/>
          <p:nvPr/>
        </p:nvGrpSpPr>
        <p:grpSpPr>
          <a:xfrm>
            <a:off x="0" y="-16710"/>
            <a:ext cx="12188765" cy="1236680"/>
            <a:chOff x="0" y="-12533"/>
            <a:chExt cx="9143860" cy="927533"/>
          </a:xfrm>
        </p:grpSpPr>
        <p:sp>
          <p:nvSpPr>
            <p:cNvPr id="492" name="Google Shape;492;g329cc32465c_4_83"/>
            <p:cNvSpPr/>
            <p:nvPr/>
          </p:nvSpPr>
          <p:spPr>
            <a:xfrm>
              <a:off x="914860" y="0"/>
              <a:ext cx="8229000" cy="915000"/>
            </a:xfrm>
            <a:prstGeom prst="rect">
              <a:avLst/>
            </a:prstGeom>
            <a:solidFill>
              <a:srgbClr val="277C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endParaRPr sz="4000" b="0" i="1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93" name="Google Shape;493;g329cc32465c_4_83" descr="Maine Council on Agi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-12533"/>
              <a:ext cx="915000" cy="915000"/>
            </a:xfrm>
            <a:prstGeom prst="rect">
              <a:avLst/>
            </a:prstGeom>
            <a:noFill/>
            <a:ln w="9525" cap="flat" cmpd="sng">
              <a:solidFill>
                <a:srgbClr val="3E6E68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494" name="Google Shape;494;g329cc32465c_4_83"/>
          <p:cNvSpPr txBox="1"/>
          <p:nvPr/>
        </p:nvSpPr>
        <p:spPr>
          <a:xfrm>
            <a:off x="2212524" y="170651"/>
            <a:ext cx="80358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Impacts of Ageism – Health</a:t>
            </a:r>
            <a:endParaRPr sz="4000" b="1" i="1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g329cc32465c_4_83"/>
          <p:cNvSpPr txBox="1"/>
          <p:nvPr/>
        </p:nvSpPr>
        <p:spPr>
          <a:xfrm>
            <a:off x="7823717" y="4576492"/>
            <a:ext cx="3391500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Roboto"/>
              <a:buNone/>
            </a:pPr>
            <a:r>
              <a:rPr lang="en-US" sz="4900" b="1" i="0" u="none" strike="noStrike" cap="none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$63 billion</a:t>
            </a:r>
            <a:endParaRPr sz="4900" b="1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6" name="Google Shape;496;g329cc32465c_4_83"/>
          <p:cNvSpPr txBox="1"/>
          <p:nvPr/>
        </p:nvSpPr>
        <p:spPr>
          <a:xfrm>
            <a:off x="7684832" y="5298333"/>
            <a:ext cx="4076100" cy="12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in every 7 dollars attributed to ageism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2" name="Google Shape;502;g329cc32465c_4_701"/>
          <p:cNvCxnSpPr/>
          <p:nvPr/>
        </p:nvCxnSpPr>
        <p:spPr>
          <a:xfrm rot="10800000" flipH="1">
            <a:off x="5944961" y="1754677"/>
            <a:ext cx="517200" cy="70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03" name="Google Shape;503;g329cc32465c_4_701"/>
          <p:cNvSpPr/>
          <p:nvPr/>
        </p:nvSpPr>
        <p:spPr>
          <a:xfrm>
            <a:off x="1428375" y="900"/>
            <a:ext cx="10760400" cy="14283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US" sz="4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Impacts of Ageism During COVID</a:t>
            </a:r>
            <a:endParaRPr sz="4200" b="0" i="1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4" name="Google Shape;504;g329cc32465c_4_7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95318" y="1891430"/>
            <a:ext cx="7331081" cy="4962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g329cc32465c_4_701" descr="Maine Council on Ag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893"/>
            <a:ext cx="1428378" cy="1428378"/>
          </a:xfrm>
          <a:prstGeom prst="rect">
            <a:avLst/>
          </a:prstGeom>
          <a:noFill/>
          <a:ln w="9525" cap="flat" cmpd="sng">
            <a:solidFill>
              <a:srgbClr val="3E6E6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06" name="Google Shape;506;g329cc32465c_4_70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065" y="1528711"/>
            <a:ext cx="5878602" cy="3263421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g329cc32465c_4_701"/>
          <p:cNvSpPr txBox="1"/>
          <p:nvPr/>
        </p:nvSpPr>
        <p:spPr>
          <a:xfrm>
            <a:off x="237761" y="5106256"/>
            <a:ext cx="3858900" cy="1169700"/>
          </a:xfrm>
          <a:prstGeom prst="rect">
            <a:avLst/>
          </a:prstGeom>
          <a:gradFill>
            <a:gsLst>
              <a:gs pos="0">
                <a:srgbClr val="BDD5E1"/>
              </a:gs>
              <a:gs pos="35000">
                <a:srgbClr val="D2E1E7"/>
              </a:gs>
              <a:gs pos="100000">
                <a:srgbClr val="ECF3F6"/>
              </a:gs>
            </a:gsLst>
            <a:lin ang="16200038" scaled="0"/>
          </a:gradFill>
          <a:ln w="9525" cap="flat" cmpd="sng">
            <a:solidFill>
              <a:srgbClr val="748C98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121850" tIns="121850" rIns="121850" bIns="1218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99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“‘Systemic Ageism’ To Blame For COVID-19 Deaths In Quebec Care Homes, Inquest Hears” 11.1.21</a:t>
            </a:r>
            <a:endParaRPr sz="2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8" name="Google Shape;508;g329cc32465c_4_70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94973" y="3490755"/>
            <a:ext cx="2693798" cy="3367256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g329cc32465c_4_701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  <p:sp>
        <p:nvSpPr>
          <p:cNvPr id="510" name="Google Shape;510;g329cc32465c_4_701"/>
          <p:cNvSpPr txBox="1"/>
          <p:nvPr/>
        </p:nvSpPr>
        <p:spPr>
          <a:xfrm>
            <a:off x="5812077" y="1044961"/>
            <a:ext cx="5914200" cy="1230900"/>
          </a:xfrm>
          <a:prstGeom prst="rect">
            <a:avLst/>
          </a:prstGeom>
          <a:gradFill>
            <a:gsLst>
              <a:gs pos="0">
                <a:srgbClr val="BDD5E1"/>
              </a:gs>
              <a:gs pos="35000">
                <a:srgbClr val="D2E1E7"/>
              </a:gs>
              <a:gs pos="100000">
                <a:srgbClr val="ECF3F6"/>
              </a:gs>
            </a:gsLst>
            <a:lin ang="16200038" scaled="0"/>
          </a:gradFill>
          <a:ln w="9525" cap="flat" cmpd="sng">
            <a:solidFill>
              <a:srgbClr val="748C98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  <p:txBody>
          <a:bodyPr spcFirstLastPara="1" wrap="square" lIns="121850" tIns="121850" rIns="121850" bIns="1218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99"/>
              <a:buFont typeface="Arial"/>
              <a:buNone/>
            </a:pPr>
            <a:r>
              <a:rPr lang="en-US" sz="319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1,001,230 deaths of people 50+</a:t>
            </a:r>
            <a:br>
              <a:rPr lang="en-US" sz="319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99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93% of all U.S. Deaths 50+</a:t>
            </a:r>
            <a:endParaRPr sz="3199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29cc32465c_4_258"/>
          <p:cNvSpPr/>
          <p:nvPr/>
        </p:nvSpPr>
        <p:spPr>
          <a:xfrm>
            <a:off x="1219496" y="893"/>
            <a:ext cx="10969200" cy="1219500"/>
          </a:xfrm>
          <a:prstGeom prst="rect">
            <a:avLst/>
          </a:prstGeom>
          <a:solidFill>
            <a:srgbClr val="277C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99"/>
              <a:buFont typeface="Arial"/>
              <a:buNone/>
            </a:pPr>
            <a:r>
              <a:rPr lang="en-US" sz="39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Maine’s Demographics-2023</a:t>
            </a:r>
            <a:endParaRPr sz="3999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2" name="Google Shape;242;g329cc32465c_4_258" descr="Maine Council on Ag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893"/>
            <a:ext cx="1428376" cy="1219494"/>
          </a:xfrm>
          <a:prstGeom prst="rect">
            <a:avLst/>
          </a:prstGeom>
          <a:noFill/>
          <a:ln w="9525" cap="flat" cmpd="sng">
            <a:solidFill>
              <a:srgbClr val="3E6E6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3" name="Google Shape;243;g329cc32465c_4_258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244" name="Google Shape;244;g329cc32465c_4_2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742" y="1272941"/>
            <a:ext cx="11962792" cy="5518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148" y="0"/>
            <a:ext cx="1204967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50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7"/>
          <p:cNvSpPr/>
          <p:nvPr/>
        </p:nvSpPr>
        <p:spPr>
          <a:xfrm>
            <a:off x="1383575" y="950"/>
            <a:ext cx="10805400" cy="1428300"/>
          </a:xfrm>
          <a:prstGeom prst="rect">
            <a:avLst/>
          </a:prstGeom>
          <a:solidFill>
            <a:srgbClr val="277CCB"/>
          </a:solidFill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US" sz="4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Discrimination </a:t>
            </a:r>
            <a:r>
              <a:rPr lang="en-US" sz="42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Magnified</a:t>
            </a:r>
            <a:endParaRPr sz="4200" b="0" i="1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4" name="Google Shape;534;p17" descr="Maine Council on Ag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93"/>
            <a:ext cx="1428377" cy="1428377"/>
          </a:xfrm>
          <a:prstGeom prst="rect">
            <a:avLst/>
          </a:prstGeom>
          <a:noFill/>
          <a:ln w="9525" cap="flat" cmpd="sng">
            <a:solidFill>
              <a:srgbClr val="3E6E6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35" name="Google Shape;535;p17"/>
          <p:cNvSpPr txBox="1"/>
          <p:nvPr/>
        </p:nvSpPr>
        <p:spPr>
          <a:xfrm>
            <a:off x="627200" y="1585825"/>
            <a:ext cx="11031600" cy="11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rgbClr val="000000"/>
              </a:buClr>
              <a:buSzPts val="2933"/>
              <a:buFont typeface="Arial"/>
              <a:buNone/>
            </a:pPr>
            <a:r>
              <a:rPr lang="en-US" sz="29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Disparities from other systems of discrimination (race, gender, rurality, class, sexual orientation, ability, etc.) all get worse as people age.  </a:t>
            </a:r>
            <a:endParaRPr sz="2933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6" name="Google Shape;53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15154" y="2804178"/>
            <a:ext cx="8299123" cy="3405914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17"/>
          <p:cNvSpPr txBox="1"/>
          <p:nvPr/>
        </p:nvSpPr>
        <p:spPr>
          <a:xfrm>
            <a:off x="627200" y="2891379"/>
            <a:ext cx="3724230" cy="312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rgbClr val="000000"/>
              </a:buClr>
              <a:buSzPts val="2933"/>
              <a:buFont typeface="Arial"/>
              <a:buNone/>
            </a:pPr>
            <a:r>
              <a:rPr lang="en-US" sz="29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systems of discrimination are ALSO operating at all four levels and ALSO affect messages, resources and rules.</a:t>
            </a:r>
            <a:endParaRPr sz="239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8" name="Google Shape;538;p17" descr="Maine Council on Ag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93"/>
            <a:ext cx="1428378" cy="1428378"/>
          </a:xfrm>
          <a:prstGeom prst="rect">
            <a:avLst/>
          </a:prstGeom>
          <a:noFill/>
          <a:ln w="9525" cap="flat" cmpd="sng">
            <a:solidFill>
              <a:srgbClr val="3E6E6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39" name="Google Shape;539;p17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51"/>
          <p:cNvSpPr/>
          <p:nvPr/>
        </p:nvSpPr>
        <p:spPr>
          <a:xfrm>
            <a:off x="1219495" y="893"/>
            <a:ext cx="10969143" cy="1219682"/>
          </a:xfrm>
          <a:prstGeom prst="rect">
            <a:avLst/>
          </a:prstGeom>
          <a:solidFill>
            <a:srgbClr val="277CCB"/>
          </a:solidFill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99"/>
              <a:buFont typeface="Arial"/>
              <a:buNone/>
            </a:pPr>
            <a:r>
              <a:rPr lang="en-US" sz="3999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intersection of age, gender, race and poverty</a:t>
            </a:r>
            <a:endParaRPr sz="3999" b="0" i="1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6" name="Google Shape;546;p51" descr="Maine Council on Ag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93"/>
            <a:ext cx="1428377" cy="1428377"/>
          </a:xfrm>
          <a:prstGeom prst="rect">
            <a:avLst/>
          </a:prstGeom>
          <a:noFill/>
          <a:ln w="9525" cap="flat" cmpd="sng">
            <a:solidFill>
              <a:srgbClr val="3E6E6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47" name="Google Shape;547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05" y="2124573"/>
            <a:ext cx="5986108" cy="39859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529"/>
              </a:srgbClr>
            </a:outerShdw>
          </a:effectLst>
        </p:spPr>
      </p:pic>
      <p:pic>
        <p:nvPicPr>
          <p:cNvPr id="548" name="Google Shape;548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28322" y="2124573"/>
            <a:ext cx="5681177" cy="39859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529"/>
              </a:srgbClr>
            </a:outerShdw>
          </a:effectLst>
        </p:spPr>
      </p:pic>
      <p:sp>
        <p:nvSpPr>
          <p:cNvPr id="549" name="Google Shape;549;p51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8"/>
          <p:cNvSpPr/>
          <p:nvPr/>
        </p:nvSpPr>
        <p:spPr>
          <a:xfrm>
            <a:off x="1219495" y="893"/>
            <a:ext cx="10969143" cy="1219682"/>
          </a:xfrm>
          <a:prstGeom prst="rect">
            <a:avLst/>
          </a:prstGeom>
          <a:solidFill>
            <a:srgbClr val="277CCB"/>
          </a:solidFill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99"/>
              <a:buFont typeface="Arial"/>
              <a:buNone/>
            </a:pPr>
            <a:r>
              <a:rPr lang="en-US" sz="3999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Ageism and Ableism</a:t>
            </a:r>
            <a:endParaRPr sz="3999" b="0" i="1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6" name="Google Shape;556;p8" descr="Maine Council on Ag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93"/>
            <a:ext cx="1428377" cy="1428377"/>
          </a:xfrm>
          <a:prstGeom prst="rect">
            <a:avLst/>
          </a:prstGeom>
          <a:noFill/>
          <a:ln w="9525" cap="flat" cmpd="sng">
            <a:solidFill>
              <a:srgbClr val="3E6E6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57" name="Google Shape;557;p8"/>
          <p:cNvSpPr txBox="1"/>
          <p:nvPr/>
        </p:nvSpPr>
        <p:spPr>
          <a:xfrm>
            <a:off x="271329" y="2059557"/>
            <a:ext cx="2568131" cy="3572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rgbClr val="000000"/>
              </a:buClr>
              <a:buSzPts val="2933"/>
              <a:buFont typeface="Arial"/>
              <a:buNone/>
            </a:pPr>
            <a:r>
              <a:rPr lang="en-US" sz="29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more disability prejudice a person has, the more likely they are to be ageist.</a:t>
            </a:r>
            <a:endParaRPr sz="29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8"/>
          <p:cNvSpPr txBox="1"/>
          <p:nvPr/>
        </p:nvSpPr>
        <p:spPr>
          <a:xfrm>
            <a:off x="90909" y="3229919"/>
            <a:ext cx="3724230" cy="699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333"/>
              </a:spcAft>
              <a:buClr>
                <a:srgbClr val="000000"/>
              </a:buClr>
              <a:buSzPts val="1866"/>
              <a:buFont typeface="Arial"/>
              <a:buNone/>
            </a:pPr>
            <a:endParaRPr sz="1866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9" name="Google Shape;559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75909" y="1429254"/>
            <a:ext cx="9112914" cy="522470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529"/>
              </a:srgbClr>
            </a:outerShdw>
          </a:effectLst>
        </p:spPr>
      </p:pic>
      <p:sp>
        <p:nvSpPr>
          <p:cNvPr id="560" name="Google Shape;560;p8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Google Shape;566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684" y="5000215"/>
            <a:ext cx="2635385" cy="1790792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55"/>
          <p:cNvSpPr/>
          <p:nvPr/>
        </p:nvSpPr>
        <p:spPr>
          <a:xfrm>
            <a:off x="1219495" y="893"/>
            <a:ext cx="10969143" cy="1219682"/>
          </a:xfrm>
          <a:prstGeom prst="rect">
            <a:avLst/>
          </a:prstGeom>
          <a:solidFill>
            <a:srgbClr val="277CCB"/>
          </a:solidFill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99"/>
              <a:buFont typeface="Arial"/>
              <a:buNone/>
            </a:pPr>
            <a:r>
              <a:rPr lang="en-US" sz="3999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Age Equity</a:t>
            </a:r>
            <a:endParaRPr sz="3999" b="0" i="1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8" name="Google Shape;568;p55" descr="Maine Council on Ag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893"/>
            <a:ext cx="1428377" cy="1428377"/>
          </a:xfrm>
          <a:prstGeom prst="rect">
            <a:avLst/>
          </a:prstGeom>
          <a:noFill/>
          <a:ln w="9525" cap="flat" cmpd="sng">
            <a:solidFill>
              <a:srgbClr val="3E6E6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69" name="Google Shape;569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71190" y="1429270"/>
            <a:ext cx="9523750" cy="536173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8627"/>
              </a:srgbClr>
            </a:outerShdw>
          </a:effectLst>
        </p:spPr>
      </p:pic>
      <p:sp>
        <p:nvSpPr>
          <p:cNvPr id="570" name="Google Shape;570;p55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p191"/>
          <p:cNvSpPr/>
          <p:nvPr/>
        </p:nvSpPr>
        <p:spPr>
          <a:xfrm>
            <a:off x="1219495" y="893"/>
            <a:ext cx="10969143" cy="1219682"/>
          </a:xfrm>
          <a:prstGeom prst="rect">
            <a:avLst/>
          </a:prstGeom>
          <a:solidFill>
            <a:srgbClr val="277CCB"/>
          </a:solidFill>
          <a:ln>
            <a:noFill/>
          </a:ln>
        </p:spPr>
        <p:txBody>
          <a:bodyPr spcFirstLastPara="1" wrap="square" lIns="91410" tIns="45688" rIns="91410" bIns="45688" anchor="ctr" anchorCtr="0">
            <a:noAutofit/>
          </a:bodyPr>
          <a:lstStyle/>
          <a:p>
            <a:pPr algn="ctr" defTabSz="1218895">
              <a:buSzPts val="3000"/>
            </a:pPr>
            <a:r>
              <a:rPr lang="en" sz="4266">
                <a:solidFill>
                  <a:srgbClr val="FFFFFF"/>
                </a:solidFill>
              </a:rPr>
              <a:t>The “</a:t>
            </a:r>
            <a:r>
              <a:rPr lang="en" sz="4266" b="1">
                <a:solidFill>
                  <a:srgbClr val="FFFFFF"/>
                </a:solidFill>
              </a:rPr>
              <a:t>Age Equity Lens</a:t>
            </a:r>
            <a:r>
              <a:rPr lang="en" sz="4266">
                <a:solidFill>
                  <a:srgbClr val="FFFFFF"/>
                </a:solidFill>
              </a:rPr>
              <a:t>”</a:t>
            </a:r>
            <a:endParaRPr sz="4266" i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7" name="Google Shape;1137;p191" descr="Maine Council on Ag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93"/>
            <a:ext cx="1428377" cy="1428377"/>
          </a:xfrm>
          <a:prstGeom prst="rect">
            <a:avLst/>
          </a:prstGeom>
          <a:noFill/>
          <a:ln w="9525" cap="flat" cmpd="sng">
            <a:solidFill>
              <a:srgbClr val="3E6E6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38" name="Google Shape;1138;p191"/>
          <p:cNvSpPr txBox="1"/>
          <p:nvPr/>
        </p:nvSpPr>
        <p:spPr>
          <a:xfrm>
            <a:off x="1641517" y="1634337"/>
            <a:ext cx="9792249" cy="4369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 defTabSz="1218895">
              <a:buSzPts val="2650"/>
            </a:pPr>
            <a:r>
              <a:rPr lang="en" sz="2933">
                <a:latin typeface="Calibri"/>
                <a:ea typeface="Calibri"/>
                <a:cs typeface="Calibri"/>
                <a:sym typeface="Calibri"/>
              </a:rPr>
              <a:t>How can we build intentional awareness of the needs of older people into our work to:</a:t>
            </a:r>
            <a:endParaRPr sz="1866"/>
          </a:p>
          <a:p>
            <a:pPr marL="457086" indent="-457086" defTabSz="1218895">
              <a:spcBef>
                <a:spcPts val="800"/>
              </a:spcBef>
              <a:buSzPts val="1958"/>
              <a:buFont typeface="Arial"/>
              <a:buChar char="•"/>
            </a:pPr>
            <a:r>
              <a:rPr lang="en" sz="2933">
                <a:latin typeface="Calibri"/>
                <a:ea typeface="Calibri"/>
                <a:cs typeface="Calibri"/>
                <a:sym typeface="Calibri"/>
              </a:rPr>
              <a:t>Promote and support older adult health and wellbeing</a:t>
            </a:r>
            <a:endParaRPr sz="1866"/>
          </a:p>
          <a:p>
            <a:pPr marL="457086" indent="-457086" defTabSz="1218895">
              <a:spcBef>
                <a:spcPts val="800"/>
              </a:spcBef>
              <a:buSzPts val="1958"/>
              <a:buFont typeface="Arial"/>
              <a:buChar char="•"/>
            </a:pPr>
            <a:r>
              <a:rPr lang="en" sz="2933">
                <a:latin typeface="Calibri"/>
                <a:ea typeface="Calibri"/>
                <a:cs typeface="Calibri"/>
                <a:sym typeface="Calibri"/>
              </a:rPr>
              <a:t>Inform the development of interventions, policies, and programs – and allocation of resources</a:t>
            </a:r>
            <a:endParaRPr sz="1866"/>
          </a:p>
          <a:p>
            <a:pPr marL="457086" indent="-457086" defTabSz="1218895">
              <a:spcBef>
                <a:spcPts val="800"/>
              </a:spcBef>
              <a:buSzPts val="1958"/>
              <a:buFont typeface="Arial"/>
              <a:buChar char="•"/>
            </a:pPr>
            <a:r>
              <a:rPr lang="en" sz="2933">
                <a:latin typeface="Calibri"/>
                <a:ea typeface="Calibri"/>
                <a:cs typeface="Calibri"/>
                <a:sym typeface="Calibri"/>
              </a:rPr>
              <a:t>Target efforts to include older adults</a:t>
            </a:r>
            <a:endParaRPr sz="2933">
              <a:latin typeface="Calibri"/>
              <a:ea typeface="Calibri"/>
              <a:cs typeface="Calibri"/>
              <a:sym typeface="Calibri"/>
            </a:endParaRPr>
          </a:p>
          <a:p>
            <a:pPr marL="457086" indent="-457086" defTabSz="1218895">
              <a:spcBef>
                <a:spcPts val="800"/>
              </a:spcBef>
              <a:spcAft>
                <a:spcPts val="800"/>
              </a:spcAft>
              <a:buSzPts val="1958"/>
              <a:buFont typeface="Arial"/>
              <a:buChar char="•"/>
            </a:pPr>
            <a:r>
              <a:rPr lang="en" sz="2933">
                <a:latin typeface="Calibri"/>
                <a:ea typeface="Calibri"/>
                <a:cs typeface="Calibri"/>
                <a:sym typeface="Calibri"/>
              </a:rPr>
              <a:t>Identify gaps, increase access to services, and coordinate to reduce cost and duplication of efforts</a:t>
            </a:r>
            <a:endParaRPr sz="2933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9" name="Google Shape;1139;p1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36866" y="5223664"/>
            <a:ext cx="1755343" cy="1275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329cc32465c_4_768"/>
          <p:cNvSpPr/>
          <p:nvPr/>
        </p:nvSpPr>
        <p:spPr>
          <a:xfrm>
            <a:off x="1429590" y="893"/>
            <a:ext cx="10757700" cy="142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99"/>
              <a:buFont typeface="Arial"/>
              <a:buNone/>
            </a:pPr>
            <a:r>
              <a:rPr lang="en-US" sz="4199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Why it Matters: </a:t>
            </a:r>
            <a:endParaRPr sz="4199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99"/>
              <a:buFont typeface="Arial"/>
              <a:buNone/>
            </a:pPr>
            <a:r>
              <a:rPr lang="en-US" sz="4199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Multigenerational strengths</a:t>
            </a:r>
            <a:endParaRPr sz="4199" b="0" i="1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6" name="Google Shape;586;g329cc32465c_4_768" descr="Maine Council on Ag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7" y="893"/>
            <a:ext cx="1428006" cy="1428006"/>
          </a:xfrm>
          <a:prstGeom prst="rect">
            <a:avLst/>
          </a:prstGeom>
          <a:noFill/>
          <a:ln w="9525" cap="flat" cmpd="sng">
            <a:solidFill>
              <a:srgbClr val="3E6E6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87" name="Google Shape;587;g329cc32465c_4_768"/>
          <p:cNvSpPr txBox="1"/>
          <p:nvPr/>
        </p:nvSpPr>
        <p:spPr>
          <a:xfrm>
            <a:off x="541412" y="1428821"/>
            <a:ext cx="11106000" cy="47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25" tIns="121825" rIns="121825" bIns="1218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Arial"/>
              <a:buNone/>
            </a:pPr>
            <a:r>
              <a:rPr lang="en-US" sz="3000" b="1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3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multigenerational – or intergenerational – approach can </a:t>
            </a:r>
            <a:r>
              <a:rPr lang="en-US" sz="3000" b="1">
                <a:latin typeface="Calibri"/>
                <a:ea typeface="Calibri"/>
                <a:cs typeface="Calibri"/>
                <a:sym typeface="Calibri"/>
              </a:rPr>
              <a:t>offer</a:t>
            </a:r>
            <a:r>
              <a:rPr lang="en-US" sz="3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062" marR="0" lvl="0" indent="-45706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Arial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different perspectives of </a:t>
            </a:r>
            <a:r>
              <a:rPr lang="en-US" sz="3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different ages</a:t>
            </a: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3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life experiences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062" marR="0" lvl="0" indent="-45706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Arial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Broad range of </a:t>
            </a:r>
            <a:r>
              <a:rPr lang="en-US" sz="3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abilities</a:t>
            </a: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3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knowledge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062" marR="0" lvl="0" indent="-45706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Arial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Multiple </a:t>
            </a:r>
            <a:r>
              <a:rPr lang="en-US" sz="3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perspectives</a:t>
            </a: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that can combine to make creative solutions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061" marR="0" lvl="0" indent="-457061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Arial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Learning/mentoring/knowledge transfer </a:t>
            </a:r>
            <a:r>
              <a:rPr lang="en-US" sz="3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possibilities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061" marR="0" lvl="0" indent="-457061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Arial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Mastery of </a:t>
            </a:r>
            <a:r>
              <a:rPr lang="en-US" sz="3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current technology</a:t>
            </a: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plus experience with </a:t>
            </a:r>
            <a:r>
              <a:rPr lang="en-US" sz="3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tech evolution </a:t>
            </a: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lang="en-US" sz="30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beware of stereotypes</a:t>
            </a:r>
            <a:endParaRPr sz="3000" b="0" i="1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062" marR="0" lvl="0" indent="-45706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Arial"/>
              <a:buChar char="•"/>
            </a:pPr>
            <a:r>
              <a:rPr lang="en-US" sz="3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Greater </a:t>
            </a:r>
            <a:r>
              <a:rPr lang="en-US" sz="3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job &amp; life satisfaction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g329cc32465c_4_768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Google Shape;594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8379" y="1557084"/>
            <a:ext cx="9984138" cy="5017104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57"/>
          <p:cNvSpPr txBox="1">
            <a:spLocks noGrp="1"/>
          </p:cNvSpPr>
          <p:nvPr>
            <p:ph type="title"/>
          </p:nvPr>
        </p:nvSpPr>
        <p:spPr>
          <a:xfrm>
            <a:off x="1429593" y="894"/>
            <a:ext cx="10757646" cy="1345400"/>
          </a:xfrm>
          <a:prstGeom prst="rect">
            <a:avLst/>
          </a:prstGeom>
          <a:solidFill>
            <a:srgbClr val="277CCB"/>
          </a:solidFill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</a:pPr>
            <a:r>
              <a:rPr lang="en-US" sz="399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How do we flip the script on ageism?</a:t>
            </a:r>
            <a:endParaRPr/>
          </a:p>
        </p:txBody>
      </p:sp>
      <p:pic>
        <p:nvPicPr>
          <p:cNvPr id="596" name="Google Shape;596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7" y="1787"/>
            <a:ext cx="1428006" cy="1345400"/>
          </a:xfrm>
          <a:prstGeom prst="rect">
            <a:avLst/>
          </a:prstGeom>
          <a:noFill/>
          <a:ln w="9525" cap="flat" cmpd="sng">
            <a:solidFill>
              <a:srgbClr val="3E6E6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97" name="Google Shape;597;p57"/>
          <p:cNvSpPr/>
          <p:nvPr/>
        </p:nvSpPr>
        <p:spPr>
          <a:xfrm>
            <a:off x="242219" y="2839453"/>
            <a:ext cx="2099928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 Cloud from a group sharing positive messages about aging and </a:t>
            </a:r>
            <a:endParaRPr sz="24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older people.</a:t>
            </a:r>
            <a:endParaRPr sz="24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8" name="Google Shape;598;p57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26602030b27_2_0"/>
          <p:cNvSpPr/>
          <p:nvPr/>
        </p:nvSpPr>
        <p:spPr>
          <a:xfrm>
            <a:off x="1219496" y="0"/>
            <a:ext cx="10969200" cy="1220100"/>
          </a:xfrm>
          <a:prstGeom prst="rect">
            <a:avLst/>
          </a:prstGeom>
          <a:solidFill>
            <a:srgbClr val="277C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1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Language Matters</a:t>
            </a:r>
            <a:endParaRPr sz="4000" b="0" i="1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5" name="Google Shape;605;g26602030b27_2_0" descr="Maine Council on Ag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28378" cy="1428378"/>
          </a:xfrm>
          <a:prstGeom prst="rect">
            <a:avLst/>
          </a:prstGeom>
          <a:noFill/>
          <a:ln w="9525" cap="flat" cmpd="sng">
            <a:solidFill>
              <a:srgbClr val="3E6E6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06" name="Google Shape;606;g26602030b27_2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3150" y="3046800"/>
            <a:ext cx="11782524" cy="141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g26602030b27_2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3150" y="4792200"/>
            <a:ext cx="11782526" cy="1499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g26602030b27_2_0"/>
          <p:cNvSpPr txBox="1"/>
          <p:nvPr/>
        </p:nvSpPr>
        <p:spPr>
          <a:xfrm>
            <a:off x="203147" y="1960467"/>
            <a:ext cx="116919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en-US" sz="3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do Americans view words describing older people?</a:t>
            </a:r>
            <a:endParaRPr sz="39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g26602030b27_2_0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  <p:sp>
        <p:nvSpPr>
          <p:cNvPr id="610" name="Google Shape;610;g26602030b27_2_0"/>
          <p:cNvSpPr txBox="1"/>
          <p:nvPr/>
        </p:nvSpPr>
        <p:spPr>
          <a:xfrm>
            <a:off x="203150" y="6289425"/>
            <a:ext cx="10435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rgbClr val="2200CC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Aging_Research_Report_2017 (frameworksinstitute.org)</a:t>
            </a:r>
            <a:endParaRPr sz="17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26602030b27_2_23"/>
          <p:cNvSpPr/>
          <p:nvPr/>
        </p:nvSpPr>
        <p:spPr>
          <a:xfrm>
            <a:off x="-201" y="0"/>
            <a:ext cx="12188700" cy="1220100"/>
          </a:xfrm>
          <a:prstGeom prst="rect">
            <a:avLst/>
          </a:prstGeom>
          <a:solidFill>
            <a:srgbClr val="277C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Recommendations</a:t>
            </a:r>
            <a:endParaRPr sz="4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5" name="Google Shape;625;g26602030b27_2_23" descr="Maine Council on Ag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28378" cy="1428378"/>
          </a:xfrm>
          <a:prstGeom prst="rect">
            <a:avLst/>
          </a:prstGeom>
          <a:noFill/>
          <a:ln w="9525" cap="flat" cmpd="sng">
            <a:solidFill>
              <a:srgbClr val="3E6E6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26" name="Google Shape;626;g26602030b27_2_23"/>
          <p:cNvSpPr txBox="1"/>
          <p:nvPr/>
        </p:nvSpPr>
        <p:spPr>
          <a:xfrm>
            <a:off x="611341" y="1520000"/>
            <a:ext cx="11163900" cy="4678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Today and always: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marR="0" lvl="0" indent="-50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Describe the person as the person wants to be described.</a:t>
            </a:r>
            <a:endParaRPr sz="3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marR="0" lvl="0" indent="-50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Generally, use older people/person as a non-offensive term instead of senior, senior citizen, and elderly.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600" marR="0" lvl="0" indent="-50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 specific when possible, e.g., people over 60.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600" marR="0" lvl="0" indent="-50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“Elder” is often used by BIPOC and LGBTQ folks to refer to older community members with respect.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marR="0" lvl="0" indent="-508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NEVER use “the elderly” 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refer to a group - it’s really not cool and older people </a:t>
            </a:r>
            <a:r>
              <a:rPr lang="en-US" sz="32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really do not like this!</a:t>
            </a:r>
            <a:endParaRPr sz="32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7" name="Google Shape;627;g26602030b27_2_23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71"/>
          <p:cNvSpPr txBox="1">
            <a:spLocks noGrp="1"/>
          </p:cNvSpPr>
          <p:nvPr>
            <p:ph type="title"/>
          </p:nvPr>
        </p:nvSpPr>
        <p:spPr>
          <a:xfrm>
            <a:off x="609441" y="275461"/>
            <a:ext cx="10969800" cy="1143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ctr" anchorCtr="0">
            <a:normAutofit/>
          </a:bodyPr>
          <a:lstStyle/>
          <a:p>
            <a:r>
              <a:rPr lang="en" sz="3598" b="1">
                <a:latin typeface="Atkinson Hyperlegible"/>
                <a:ea typeface="Atkinson Hyperlegible"/>
                <a:cs typeface="Atkinson Hyperlegible"/>
                <a:sym typeface="Atkinson Hyperlegible"/>
              </a:rPr>
              <a:t>Worldwide Birthrate shift</a:t>
            </a:r>
            <a:endParaRPr/>
          </a:p>
        </p:txBody>
      </p:sp>
      <p:sp>
        <p:nvSpPr>
          <p:cNvPr id="540" name="Google Shape;540;p71"/>
          <p:cNvSpPr txBox="1">
            <a:spLocks noGrp="1"/>
          </p:cNvSpPr>
          <p:nvPr>
            <p:ph type="body" idx="1"/>
          </p:nvPr>
        </p:nvSpPr>
        <p:spPr>
          <a:xfrm>
            <a:off x="474918" y="1247957"/>
            <a:ext cx="11023871" cy="4799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6" tIns="45688" rIns="91376" bIns="45688" anchor="t" anchorCtr="0">
            <a:noAutofit/>
          </a:bodyPr>
          <a:lstStyle/>
          <a:p>
            <a:pPr marL="1371257" lvl="2" indent="-188336">
              <a:spcBef>
                <a:spcPts val="0"/>
              </a:spcBef>
              <a:buNone/>
            </a:pPr>
            <a:endParaRPr dirty="0"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457086" indent="-188337">
              <a:spcBef>
                <a:spcPts val="0"/>
              </a:spcBef>
              <a:buNone/>
            </a:pPr>
            <a:endParaRPr sz="1600" dirty="0"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914171" lvl="1" indent="-188336">
              <a:spcBef>
                <a:spcPts val="0"/>
              </a:spcBef>
              <a:buNone/>
            </a:pPr>
            <a:endParaRPr sz="1200" dirty="0"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457086" indent="-188337">
              <a:spcBef>
                <a:spcPts val="0"/>
              </a:spcBef>
              <a:buNone/>
            </a:pPr>
            <a:endParaRPr sz="1400" dirty="0">
              <a:latin typeface="Atkinson Hyperlegible"/>
              <a:ea typeface="Atkinson Hyperlegible"/>
              <a:cs typeface="Atkinson Hyperlegible"/>
              <a:sym typeface="Atkinson Hyperlegible"/>
            </a:endParaRPr>
          </a:p>
          <a:p>
            <a:pPr marL="457086" indent="-188337">
              <a:spcBef>
                <a:spcPts val="0"/>
              </a:spcBef>
              <a:buNone/>
            </a:pPr>
            <a:endParaRPr sz="1400" dirty="0"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  <p:sp>
        <p:nvSpPr>
          <p:cNvPr id="541" name="Google Shape;541;p71"/>
          <p:cNvSpPr txBox="1"/>
          <p:nvPr/>
        </p:nvSpPr>
        <p:spPr>
          <a:xfrm>
            <a:off x="1620359" y="1255343"/>
            <a:ext cx="2578571" cy="615146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algn="ctr" defTabSz="1218895">
              <a:buSzPts val="2399"/>
            </a:pPr>
            <a:r>
              <a:rPr lang="en" sz="3198">
                <a:latin typeface="Twentieth Century"/>
                <a:ea typeface="Twentieth Century"/>
                <a:cs typeface="Twentieth Century"/>
                <a:sym typeface="Twentieth Century"/>
              </a:rPr>
              <a:t>Year 1968</a:t>
            </a:r>
            <a:endParaRPr sz="1866"/>
          </a:p>
        </p:txBody>
      </p:sp>
      <p:sp>
        <p:nvSpPr>
          <p:cNvPr id="542" name="Google Shape;542;p71"/>
          <p:cNvSpPr txBox="1"/>
          <p:nvPr/>
        </p:nvSpPr>
        <p:spPr>
          <a:xfrm>
            <a:off x="8185606" y="1228110"/>
            <a:ext cx="2578571" cy="615146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algn="ctr" defTabSz="1218895">
              <a:buSzPts val="2399"/>
            </a:pPr>
            <a:r>
              <a:rPr lang="en" sz="3198">
                <a:latin typeface="Twentieth Century"/>
                <a:ea typeface="Twentieth Century"/>
                <a:cs typeface="Twentieth Century"/>
                <a:sym typeface="Twentieth Century"/>
              </a:rPr>
              <a:t>Year 2022</a:t>
            </a:r>
            <a:endParaRPr sz="1866"/>
          </a:p>
        </p:txBody>
      </p:sp>
      <p:sp>
        <p:nvSpPr>
          <p:cNvPr id="543" name="Google Shape;543;p71"/>
          <p:cNvSpPr txBox="1"/>
          <p:nvPr/>
        </p:nvSpPr>
        <p:spPr>
          <a:xfrm>
            <a:off x="4756095" y="2033372"/>
            <a:ext cx="2676493" cy="141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algn="ctr" defTabSz="1218895">
              <a:buSzPts val="2099"/>
            </a:pPr>
            <a:r>
              <a:rPr lang="en" sz="2798">
                <a:latin typeface="Twentieth Century"/>
                <a:ea typeface="Twentieth Century"/>
                <a:cs typeface="Twentieth Century"/>
                <a:sym typeface="Twentieth Century"/>
              </a:rPr>
              <a:t>Women had 5+ children on average</a:t>
            </a:r>
            <a:endParaRPr sz="1866"/>
          </a:p>
        </p:txBody>
      </p:sp>
      <p:sp>
        <p:nvSpPr>
          <p:cNvPr id="544" name="Google Shape;544;p71"/>
          <p:cNvSpPr txBox="1"/>
          <p:nvPr/>
        </p:nvSpPr>
        <p:spPr>
          <a:xfrm>
            <a:off x="4819181" y="3647709"/>
            <a:ext cx="2676493" cy="141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algn="ctr" defTabSz="1218895">
              <a:buSzPts val="2099"/>
            </a:pPr>
            <a:r>
              <a:rPr lang="en" sz="2798">
                <a:latin typeface="Twentieth Century"/>
                <a:ea typeface="Twentieth Century"/>
                <a:cs typeface="Twentieth Century"/>
                <a:sym typeface="Twentieth Century"/>
              </a:rPr>
              <a:t>Women had ≤2 children on average</a:t>
            </a:r>
            <a:endParaRPr sz="1866"/>
          </a:p>
        </p:txBody>
      </p:sp>
      <p:sp>
        <p:nvSpPr>
          <p:cNvPr id="545" name="Google Shape;545;p71"/>
          <p:cNvSpPr/>
          <p:nvPr/>
        </p:nvSpPr>
        <p:spPr>
          <a:xfrm>
            <a:off x="1603703" y="2077765"/>
            <a:ext cx="2611210" cy="24559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 defTabSz="1218895">
              <a:buSzPts val="1050"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546" name="Google Shape;546;p71"/>
          <p:cNvSpPr/>
          <p:nvPr/>
        </p:nvSpPr>
        <p:spPr>
          <a:xfrm>
            <a:off x="8327584" y="2765228"/>
            <a:ext cx="2611210" cy="24559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 defTabSz="1218895">
              <a:buSzPts val="1050"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547" name="Google Shape;547;p71"/>
          <p:cNvSpPr/>
          <p:nvPr/>
        </p:nvSpPr>
        <p:spPr>
          <a:xfrm>
            <a:off x="2648187" y="4740423"/>
            <a:ext cx="522243" cy="4816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 defTabSz="1218895">
              <a:buSzPts val="1050"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548" name="Google Shape;548;p71"/>
          <p:cNvSpPr/>
          <p:nvPr/>
        </p:nvSpPr>
        <p:spPr>
          <a:xfrm>
            <a:off x="9333010" y="2167902"/>
            <a:ext cx="522243" cy="4816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868" tIns="60917" rIns="121868" bIns="60917" anchor="ctr" anchorCtr="0">
            <a:noAutofit/>
          </a:bodyPr>
          <a:lstStyle/>
          <a:p>
            <a:pPr algn="ctr" defTabSz="1218895">
              <a:buSzPts val="1050"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549" name="Google Shape;549;p71"/>
          <p:cNvSpPr/>
          <p:nvPr/>
        </p:nvSpPr>
        <p:spPr>
          <a:xfrm>
            <a:off x="238181" y="5608366"/>
            <a:ext cx="11712321" cy="1209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defTabSz="1218895">
              <a:lnSpc>
                <a:spcPct val="107000"/>
              </a:lnSpc>
              <a:buSzPts val="1650"/>
            </a:pPr>
            <a:r>
              <a:rPr lang="en" sz="2199" dirty="0">
                <a:latin typeface="Times New Roman"/>
                <a:ea typeface="Times New Roman"/>
                <a:cs typeface="Times New Roman"/>
                <a:sym typeface="Times New Roman"/>
              </a:rPr>
              <a:t>“This shift towards fewer babies is permanent and not a problem to be solved…That’s why I always start by putting this in global context. This is not some fluke; this is not an exception; </a:t>
            </a:r>
            <a:r>
              <a:rPr lang="en" sz="2199" b="1" dirty="0">
                <a:latin typeface="Times New Roman"/>
                <a:ea typeface="Times New Roman"/>
                <a:cs typeface="Times New Roman"/>
                <a:sym typeface="Times New Roman"/>
              </a:rPr>
              <a:t>this is a permanent shift the likes of which we’ve never seen before</a:t>
            </a:r>
            <a:r>
              <a:rPr lang="en" sz="2199" dirty="0">
                <a:latin typeface="Times New Roman"/>
                <a:ea typeface="Times New Roman"/>
                <a:cs typeface="Times New Roman"/>
                <a:sym typeface="Times New Roman"/>
              </a:rPr>
              <a:t>.”</a:t>
            </a:r>
            <a:endParaRPr sz="2199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71"/>
          <p:cNvSpPr/>
          <p:nvPr/>
        </p:nvSpPr>
        <p:spPr>
          <a:xfrm>
            <a:off x="395892" y="4037084"/>
            <a:ext cx="1711113" cy="1354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defTabSz="1218895">
              <a:buSzPts val="1800"/>
            </a:pPr>
            <a:r>
              <a:rPr lang="en" sz="2000" dirty="0">
                <a:latin typeface="Times New Roman"/>
                <a:ea typeface="Times New Roman"/>
                <a:cs typeface="Times New Roman"/>
                <a:sym typeface="Times New Roman"/>
              </a:rPr>
              <a:t>Source:</a:t>
            </a:r>
            <a:endParaRPr sz="2000" dirty="0"/>
          </a:p>
          <a:p>
            <a:pPr defTabSz="1218895">
              <a:buSzPts val="1800"/>
            </a:pPr>
            <a:r>
              <a:rPr lang="en" sz="2000" dirty="0">
                <a:latin typeface="Times New Roman"/>
                <a:ea typeface="Times New Roman"/>
                <a:cs typeface="Times New Roman"/>
                <a:sym typeface="Times New Roman"/>
              </a:rPr>
              <a:t>Jennifer Sciubba, Ph.D.</a:t>
            </a:r>
            <a:endParaRPr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63"/>
          <p:cNvSpPr/>
          <p:nvPr/>
        </p:nvSpPr>
        <p:spPr>
          <a:xfrm>
            <a:off x="1219495" y="893"/>
            <a:ext cx="10969143" cy="1219682"/>
          </a:xfrm>
          <a:prstGeom prst="rect">
            <a:avLst/>
          </a:prstGeom>
          <a:solidFill>
            <a:srgbClr val="277CCB"/>
          </a:solidFill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99"/>
              <a:buFont typeface="Arial"/>
              <a:buNone/>
            </a:pPr>
            <a:r>
              <a:rPr lang="en-US" sz="3999" b="0" i="1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Elderspeak</a:t>
            </a:r>
            <a:endParaRPr sz="3999" b="0" i="1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4" name="Google Shape;634;p63" descr="Maine Council on Ag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93"/>
            <a:ext cx="1428377" cy="1428377"/>
          </a:xfrm>
          <a:prstGeom prst="rect">
            <a:avLst/>
          </a:prstGeom>
          <a:noFill/>
          <a:ln w="9525" cap="flat" cmpd="sng">
            <a:solidFill>
              <a:srgbClr val="3E6E6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35" name="Google Shape;635;p63"/>
          <p:cNvSpPr txBox="1"/>
          <p:nvPr/>
        </p:nvSpPr>
        <p:spPr>
          <a:xfrm>
            <a:off x="1144113" y="1477695"/>
            <a:ext cx="10368300" cy="4926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99"/>
              <a:buFont typeface="Arial"/>
              <a:buNone/>
            </a:pPr>
            <a:r>
              <a:rPr lang="en-US" sz="2999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Refers to the way some people speak to older adults:</a:t>
            </a:r>
            <a:endParaRPr sz="2999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2829" marR="0" lvl="0" indent="-457200" algn="l" rtl="0">
              <a:lnSpc>
                <a:spcPct val="140000"/>
              </a:lnSpc>
              <a:spcBef>
                <a:spcPts val="1733"/>
              </a:spcBef>
              <a:spcAft>
                <a:spcPts val="0"/>
              </a:spcAft>
              <a:buClr>
                <a:srgbClr val="000000"/>
              </a:buClr>
              <a:buSzPts val="2733"/>
              <a:buFont typeface="Noto Sans Symbols"/>
              <a:buChar char="▪"/>
            </a:pPr>
            <a:r>
              <a:rPr lang="en-US" sz="2733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Automatically speaking slowly and loudly </a:t>
            </a:r>
            <a:endParaRPr sz="2733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2829" marR="0" lvl="0" indent="-457200" algn="l" rtl="0">
              <a:lnSpc>
                <a:spcPct val="140000"/>
              </a:lnSpc>
              <a:spcBef>
                <a:spcPts val="1733"/>
              </a:spcBef>
              <a:spcAft>
                <a:spcPts val="0"/>
              </a:spcAft>
              <a:buClr>
                <a:srgbClr val="000000"/>
              </a:buClr>
              <a:buSzPts val="2733"/>
              <a:buFont typeface="Noto Sans Symbols"/>
              <a:buChar char="▪"/>
            </a:pPr>
            <a:r>
              <a:rPr lang="en-US" sz="2733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Using a high-pitched voice</a:t>
            </a:r>
            <a:endParaRPr sz="2733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2829" marR="0" lvl="0" indent="-457200" algn="l" rtl="0">
              <a:lnSpc>
                <a:spcPct val="140000"/>
              </a:lnSpc>
              <a:spcBef>
                <a:spcPts val="1733"/>
              </a:spcBef>
              <a:spcAft>
                <a:spcPts val="0"/>
              </a:spcAft>
              <a:buClr>
                <a:srgbClr val="000000"/>
              </a:buClr>
              <a:buSzPts val="2733"/>
              <a:buFont typeface="Noto Sans Symbols"/>
              <a:buChar char="▪"/>
            </a:pPr>
            <a:r>
              <a:rPr lang="en-US" sz="2733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Using terms of endearment such as honey, dear, sweetie</a:t>
            </a:r>
            <a:endParaRPr sz="2733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2829" marR="0" lvl="0" indent="-457200" algn="l" rtl="0">
              <a:lnSpc>
                <a:spcPct val="140000"/>
              </a:lnSpc>
              <a:spcBef>
                <a:spcPts val="1733"/>
              </a:spcBef>
              <a:spcAft>
                <a:spcPts val="0"/>
              </a:spcAft>
              <a:buClr>
                <a:srgbClr val="000000"/>
              </a:buClr>
              <a:buSzPts val="2733"/>
              <a:buFont typeface="Noto Sans Symbols"/>
              <a:buChar char="▪"/>
            </a:pPr>
            <a:r>
              <a:rPr lang="en-US" sz="2733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Speaking to an adult as if they were a young child</a:t>
            </a:r>
            <a:endParaRPr sz="2733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2829" marR="0" lvl="0" indent="-457200" algn="l" rtl="0">
              <a:lnSpc>
                <a:spcPct val="140000"/>
              </a:lnSpc>
              <a:spcBef>
                <a:spcPts val="1733"/>
              </a:spcBef>
              <a:spcAft>
                <a:spcPts val="0"/>
              </a:spcAft>
              <a:buClr>
                <a:srgbClr val="000000"/>
              </a:buClr>
              <a:buSzPts val="2733"/>
              <a:buFont typeface="Noto Sans Symbols"/>
              <a:buChar char="▪"/>
            </a:pPr>
            <a:r>
              <a:rPr lang="en-US" sz="2733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Speaking to the </a:t>
            </a:r>
            <a:r>
              <a:rPr lang="en-US" sz="2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care partner </a:t>
            </a:r>
            <a:r>
              <a:rPr lang="en-US" sz="2733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instead of the older person</a:t>
            </a:r>
            <a:endParaRPr sz="2733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63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64"/>
          <p:cNvSpPr/>
          <p:nvPr/>
        </p:nvSpPr>
        <p:spPr>
          <a:xfrm>
            <a:off x="1219495" y="893"/>
            <a:ext cx="10969143" cy="1219682"/>
          </a:xfrm>
          <a:prstGeom prst="rect">
            <a:avLst/>
          </a:prstGeom>
          <a:solidFill>
            <a:srgbClr val="277CCB"/>
          </a:solidFill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99"/>
              <a:buFont typeface="Arial"/>
              <a:buNone/>
            </a:pPr>
            <a:endParaRPr sz="3999" b="0" i="1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3" name="Google Shape;643;p64" descr="Maine Council on Ag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93"/>
            <a:ext cx="1428377" cy="1428377"/>
          </a:xfrm>
          <a:prstGeom prst="rect">
            <a:avLst/>
          </a:prstGeom>
          <a:noFill/>
          <a:ln w="9525" cap="flat" cmpd="sng">
            <a:solidFill>
              <a:srgbClr val="3E6E6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44" name="Google Shape;644;p64"/>
          <p:cNvSpPr txBox="1"/>
          <p:nvPr/>
        </p:nvSpPr>
        <p:spPr>
          <a:xfrm>
            <a:off x="1071920" y="1755270"/>
            <a:ext cx="10039385" cy="1328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spAutoFit/>
          </a:bodyPr>
          <a:lstStyle/>
          <a:p>
            <a:pPr marL="1523619" marR="0" lvl="0" indent="-761810" algn="l" rtl="0">
              <a:lnSpc>
                <a:spcPct val="140000"/>
              </a:lnSpc>
              <a:spcBef>
                <a:spcPts val="1733"/>
              </a:spcBef>
              <a:spcAft>
                <a:spcPts val="1733"/>
              </a:spcAft>
              <a:buClr>
                <a:srgbClr val="000000"/>
              </a:buClr>
              <a:buSzPts val="2999"/>
              <a:buFont typeface="Arial"/>
              <a:buNone/>
            </a:pPr>
            <a:endParaRPr sz="2999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64"/>
          <p:cNvSpPr txBox="1">
            <a:spLocks noGrp="1"/>
          </p:cNvSpPr>
          <p:nvPr>
            <p:ph type="title"/>
          </p:nvPr>
        </p:nvSpPr>
        <p:spPr>
          <a:xfrm>
            <a:off x="609441" y="275459"/>
            <a:ext cx="10969943" cy="1142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>
                <a:solidFill>
                  <a:schemeClr val="lt1"/>
                </a:solidFill>
              </a:rPr>
              <a:t>Elderspeak: Why not?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46" name="Google Shape;646;p64"/>
          <p:cNvSpPr txBox="1">
            <a:spLocks noGrp="1"/>
          </p:cNvSpPr>
          <p:nvPr>
            <p:ph type="body" idx="1"/>
          </p:nvPr>
        </p:nvSpPr>
        <p:spPr>
          <a:xfrm>
            <a:off x="609450" y="1755275"/>
            <a:ext cx="6449718" cy="43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675" rIns="91400" bIns="45675" anchor="t" anchorCtr="0">
            <a:normAutofit fontScale="77500" lnSpcReduction="20000"/>
          </a:bodyPr>
          <a:lstStyle/>
          <a:p>
            <a:pPr marL="609447" lvl="0" indent="-460399" algn="l" rtl="0">
              <a:lnSpc>
                <a:spcPct val="115000"/>
              </a:lnSpc>
              <a:spcBef>
                <a:spcPts val="533"/>
              </a:spcBef>
              <a:spcAft>
                <a:spcPts val="0"/>
              </a:spcAft>
              <a:buSzPct val="100000"/>
              <a:buChar char="•"/>
            </a:pPr>
            <a:r>
              <a:rPr lang="en-US" sz="3500">
                <a:solidFill>
                  <a:schemeClr val="dk1"/>
                </a:solidFill>
              </a:rPr>
              <a:t>It’s degrading and patronizing</a:t>
            </a:r>
            <a:endParaRPr sz="3500">
              <a:solidFill>
                <a:schemeClr val="dk1"/>
              </a:solidFill>
            </a:endParaRPr>
          </a:p>
          <a:p>
            <a:pPr marL="609447" lvl="0" indent="0" algn="l" rtl="0">
              <a:lnSpc>
                <a:spcPct val="115000"/>
              </a:lnSpc>
              <a:spcBef>
                <a:spcPts val="533"/>
              </a:spcBef>
              <a:spcAft>
                <a:spcPts val="0"/>
              </a:spcAft>
              <a:buSzPct val="85714"/>
              <a:buNone/>
            </a:pPr>
            <a:endParaRPr sz="3500">
              <a:solidFill>
                <a:schemeClr val="dk1"/>
              </a:solidFill>
            </a:endParaRPr>
          </a:p>
          <a:p>
            <a:pPr marL="609447" lvl="0" indent="-4603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3500">
                <a:solidFill>
                  <a:schemeClr val="dk1"/>
                </a:solidFill>
              </a:rPr>
              <a:t>Contributes to depersonalization</a:t>
            </a:r>
            <a:endParaRPr sz="3500">
              <a:solidFill>
                <a:schemeClr val="dk1"/>
              </a:solidFill>
            </a:endParaRPr>
          </a:p>
          <a:p>
            <a:pPr marL="60944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85714"/>
              <a:buNone/>
            </a:pPr>
            <a:endParaRPr sz="3500">
              <a:solidFill>
                <a:schemeClr val="dk1"/>
              </a:solidFill>
            </a:endParaRPr>
          </a:p>
          <a:p>
            <a:pPr marL="609447" lvl="0" indent="-4603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3500">
                <a:solidFill>
                  <a:schemeClr val="dk1"/>
                </a:solidFill>
              </a:rPr>
              <a:t>Implies power/ powerlessness</a:t>
            </a:r>
            <a:endParaRPr sz="3500">
              <a:solidFill>
                <a:schemeClr val="dk1"/>
              </a:solidFill>
            </a:endParaRPr>
          </a:p>
          <a:p>
            <a:pPr marL="60944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85714"/>
              <a:buNone/>
            </a:pPr>
            <a:endParaRPr sz="3500">
              <a:solidFill>
                <a:schemeClr val="dk1"/>
              </a:solidFill>
            </a:endParaRPr>
          </a:p>
          <a:p>
            <a:pPr marL="609447" lvl="0" indent="-4603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3500">
                <a:solidFill>
                  <a:schemeClr val="dk1"/>
                </a:solidFill>
              </a:rPr>
              <a:t>Conveys presumed incompetence</a:t>
            </a:r>
            <a:endParaRPr sz="3500">
              <a:solidFill>
                <a:schemeClr val="dk1"/>
              </a:solidFill>
            </a:endParaRPr>
          </a:p>
          <a:p>
            <a:pPr marL="609447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85714"/>
              <a:buNone/>
            </a:pPr>
            <a:endParaRPr sz="3500">
              <a:solidFill>
                <a:schemeClr val="dk1"/>
              </a:solidFill>
            </a:endParaRPr>
          </a:p>
          <a:p>
            <a:pPr marL="609448" lvl="0" indent="-460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3500">
                <a:solidFill>
                  <a:schemeClr val="dk1"/>
                </a:solidFill>
              </a:rPr>
              <a:t>Increases challenging behavior</a:t>
            </a:r>
            <a:endParaRPr sz="35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ct val="81110"/>
              <a:buNone/>
            </a:pPr>
            <a:endParaRPr/>
          </a:p>
        </p:txBody>
      </p:sp>
      <p:pic>
        <p:nvPicPr>
          <p:cNvPr id="647" name="Google Shape;647;p64" descr="A person helping a person in a wheelchai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2230" r="16480"/>
          <a:stretch/>
        </p:blipFill>
        <p:spPr>
          <a:xfrm>
            <a:off x="7352907" y="1727388"/>
            <a:ext cx="4355183" cy="4178818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64"/>
          <p:cNvSpPr txBox="1"/>
          <p:nvPr/>
        </p:nvSpPr>
        <p:spPr>
          <a:xfrm>
            <a:off x="8900286" y="5890874"/>
            <a:ext cx="3169794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7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by Unknown Author is licensed under </a:t>
            </a:r>
            <a:r>
              <a:rPr lang="en-US" sz="7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64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65"/>
          <p:cNvSpPr/>
          <p:nvPr/>
        </p:nvSpPr>
        <p:spPr>
          <a:xfrm>
            <a:off x="1219495" y="893"/>
            <a:ext cx="10969143" cy="1219682"/>
          </a:xfrm>
          <a:prstGeom prst="rect">
            <a:avLst/>
          </a:prstGeom>
          <a:solidFill>
            <a:srgbClr val="277CCB"/>
          </a:solidFill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99"/>
              <a:buFont typeface="Arial"/>
              <a:buNone/>
            </a:pPr>
            <a:r>
              <a:rPr lang="en-US" sz="3999" b="0" i="1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Elderspeak:  Avoid it!</a:t>
            </a:r>
            <a:endParaRPr sz="3999" b="0" i="1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6" name="Google Shape;656;p65" descr="Maine Council on Ag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93"/>
            <a:ext cx="1428377" cy="1428377"/>
          </a:xfrm>
          <a:prstGeom prst="rect">
            <a:avLst/>
          </a:prstGeom>
          <a:noFill/>
          <a:ln w="9525" cap="flat" cmpd="sng">
            <a:solidFill>
              <a:srgbClr val="3E6E6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57" name="Google Shape;657;p65"/>
          <p:cNvSpPr txBox="1"/>
          <p:nvPr/>
        </p:nvSpPr>
        <p:spPr>
          <a:xfrm>
            <a:off x="714188" y="1686609"/>
            <a:ext cx="10258612" cy="4340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spAutoFit/>
          </a:bodyPr>
          <a:lstStyle/>
          <a:p>
            <a:pPr marL="609448" marR="0" lvl="0" indent="-495176" algn="l" rtl="0">
              <a:lnSpc>
                <a:spcPct val="140000"/>
              </a:lnSpc>
              <a:spcBef>
                <a:spcPts val="1733"/>
              </a:spcBef>
              <a:spcAft>
                <a:spcPts val="0"/>
              </a:spcAft>
              <a:buClr>
                <a:schemeClr val="dk1"/>
              </a:buClr>
              <a:buSzPts val="2250"/>
              <a:buFont typeface="Noto Sans Symbols"/>
              <a:buChar char="▪"/>
            </a:pPr>
            <a:r>
              <a:rPr lang="en-US" sz="29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Focus on the older person as much as possible, even if they have limited capacity</a:t>
            </a:r>
            <a:endParaRPr sz="2999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448" marR="0" lvl="0" indent="-495176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Noto Sans Symbols"/>
              <a:buChar char="▪"/>
            </a:pPr>
            <a:r>
              <a:rPr lang="en-US" sz="29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Individualize – don’t rely on stereotypes</a:t>
            </a:r>
            <a:endParaRPr sz="2999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448" marR="0" lvl="0" indent="-495176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Noto Sans Symbols"/>
              <a:buChar char="▪"/>
            </a:pPr>
            <a:r>
              <a:rPr lang="en-US" sz="29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Avoid speech mannerisms of elderspeak</a:t>
            </a:r>
            <a:endParaRPr sz="2999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448" marR="0" lvl="0" indent="-495176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Noto Sans Symbols"/>
              <a:buChar char="▪"/>
            </a:pPr>
            <a:r>
              <a:rPr lang="en-US" sz="299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Ensure that people around you know about elderspeak and avoid it, too</a:t>
            </a:r>
            <a:endParaRPr sz="2999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65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34"/>
          <p:cNvSpPr/>
          <p:nvPr/>
        </p:nvSpPr>
        <p:spPr>
          <a:xfrm>
            <a:off x="1428375" y="900"/>
            <a:ext cx="10760400" cy="14283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99"/>
              <a:buFont typeface="Arial"/>
              <a:buNone/>
            </a:pPr>
            <a:r>
              <a:rPr lang="en-US" sz="3999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Reducing ageism starts with you!</a:t>
            </a:r>
            <a:endParaRPr sz="3999" b="0" i="1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5" name="Google Shape;665;p34" descr="Maine Council on Ag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93"/>
            <a:ext cx="1428377" cy="1428377"/>
          </a:xfrm>
          <a:prstGeom prst="rect">
            <a:avLst/>
          </a:prstGeom>
          <a:noFill/>
          <a:ln w="9525" cap="flat" cmpd="sng">
            <a:solidFill>
              <a:srgbClr val="3E6E6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66" name="Google Shape;666;p34"/>
          <p:cNvSpPr txBox="1"/>
          <p:nvPr/>
        </p:nvSpPr>
        <p:spPr>
          <a:xfrm>
            <a:off x="172249" y="1723500"/>
            <a:ext cx="11731200" cy="47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spAutoFit/>
          </a:bodyPr>
          <a:lstStyle/>
          <a:p>
            <a:pPr marL="609448" marR="0" lvl="0" indent="-51211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AutoNum type="arabicPeriod"/>
            </a:pPr>
            <a:r>
              <a:rPr lang="en-US" sz="26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Don’t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participate in sharing ageist messages. (Watch those birthday cards!)</a:t>
            </a:r>
            <a:endParaRPr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447" marR="0" lvl="0" indent="-51211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AutoNum type="arabicPeriod"/>
            </a:pPr>
            <a:r>
              <a:rPr lang="en-US" sz="26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call people out (gently) for ageist remarks.</a:t>
            </a:r>
            <a:endParaRPr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447" marR="0" lvl="0" indent="-51211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AutoNum type="arabicPeriod"/>
            </a:pPr>
            <a:r>
              <a:rPr lang="en-US" sz="26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include yourself – we’re all aging. Shift to “us” instead of “them.”</a:t>
            </a:r>
            <a:endParaRPr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447" marR="0" lvl="0" indent="-51211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AutoNum type="arabicPeriod"/>
            </a:pPr>
            <a:r>
              <a:rPr lang="en-US" sz="26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lead by example by embracing your own age and the accumulated skills and knowledge that come with aging.</a:t>
            </a:r>
            <a:endParaRPr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447" marR="0" lvl="0" indent="-51211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AutoNum type="arabicPeriod"/>
            </a:pPr>
            <a:r>
              <a:rPr lang="en-US" sz="26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use neutral words to describe older people – avoid “senior” “elderly” “elder” – let’s just say “people” or older people if you have to.</a:t>
            </a:r>
            <a:endParaRPr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447" marR="0" lvl="0" indent="-51211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AutoNum type="arabicPeriod"/>
            </a:pPr>
            <a:r>
              <a:rPr lang="en-US" sz="26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avoid painting all older people with the same brush.</a:t>
            </a:r>
            <a:endParaRPr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448" marR="0" lvl="0" indent="-51211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AutoNum type="arabicPeriod"/>
            </a:pPr>
            <a:r>
              <a:rPr lang="en-US" sz="26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</a:t>
            </a:r>
            <a:r>
              <a:rPr lang="en-US" sz="2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build defenses against the ageism present in everyday culture. </a:t>
            </a:r>
            <a:endParaRPr sz="2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endParaRPr sz="2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7" name="Google Shape;667;p34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  <p:sp>
        <p:nvSpPr>
          <p:cNvPr id="668" name="Google Shape;668;p34"/>
          <p:cNvSpPr txBox="1"/>
          <p:nvPr/>
        </p:nvSpPr>
        <p:spPr>
          <a:xfrm>
            <a:off x="3038061" y="3268486"/>
            <a:ext cx="610262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329cc32465c_4_830"/>
          <p:cNvSpPr/>
          <p:nvPr/>
        </p:nvSpPr>
        <p:spPr>
          <a:xfrm>
            <a:off x="4912030" y="0"/>
            <a:ext cx="7322400" cy="6858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g329cc32465c_4_830"/>
          <p:cNvSpPr txBox="1">
            <a:spLocks noGrp="1"/>
          </p:cNvSpPr>
          <p:nvPr>
            <p:ph type="title" idx="4294967295"/>
          </p:nvPr>
        </p:nvSpPr>
        <p:spPr>
          <a:xfrm>
            <a:off x="5935453" y="657425"/>
            <a:ext cx="5275500" cy="14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5222"/>
              <a:buFont typeface="Calibri"/>
              <a:buNone/>
            </a:pPr>
            <a:r>
              <a:rPr lang="en-US" i="1">
                <a:latin typeface="Calibri"/>
                <a:ea typeface="Calibri"/>
                <a:cs typeface="Calibri"/>
                <a:sym typeface="Calibri"/>
              </a:rPr>
              <a:t>Self Reflection:</a:t>
            </a:r>
            <a:br>
              <a:rPr lang="en-US" i="1">
                <a:latin typeface="Calibri"/>
                <a:ea typeface="Calibri"/>
                <a:cs typeface="Calibri"/>
                <a:sym typeface="Calibri"/>
              </a:rPr>
            </a:b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5" name="Google Shape;675;g329cc32465c_4_830"/>
          <p:cNvSpPr txBox="1">
            <a:spLocks noGrp="1"/>
          </p:cNvSpPr>
          <p:nvPr>
            <p:ph type="body" idx="4294967295"/>
          </p:nvPr>
        </p:nvSpPr>
        <p:spPr>
          <a:xfrm>
            <a:off x="5698272" y="1956325"/>
            <a:ext cx="5668800" cy="35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290512" lvl="0" indent="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Thinking about all you’ve heard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90512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28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90512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one thing that you will try to do differently to live a more age-positive life?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290512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endParaRPr sz="3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endParaRPr sz="3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0960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r>
              <a:rPr lang="en-US" sz="3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3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76" name="Google Shape;676;g329cc32465c_4_830" descr="Question mark on green pastel background"/>
          <p:cNvPicPr preferRelativeResize="0"/>
          <p:nvPr/>
        </p:nvPicPr>
        <p:blipFill rotWithShape="1">
          <a:blip r:embed="rId3">
            <a:alphaModFix/>
          </a:blip>
          <a:srcRect l="44600" r="4602"/>
          <a:stretch/>
        </p:blipFill>
        <p:spPr>
          <a:xfrm>
            <a:off x="18732" y="0"/>
            <a:ext cx="4866499" cy="6857998"/>
          </a:xfrm>
          <a:prstGeom prst="rect">
            <a:avLst/>
          </a:prstGeom>
          <a:solidFill>
            <a:srgbClr val="0070C0"/>
          </a:solidFill>
          <a:ln>
            <a:noFill/>
          </a:ln>
        </p:spPr>
      </p:pic>
      <p:pic>
        <p:nvPicPr>
          <p:cNvPr id="677" name="Google Shape;677;g329cc32465c_4_830" descr="Maine Council on Aging"/>
          <p:cNvPicPr preferRelativeResize="0"/>
          <p:nvPr/>
        </p:nvPicPr>
        <p:blipFill rotWithShape="1">
          <a:blip r:embed="rId4">
            <a:alphaModFix/>
          </a:blip>
          <a:srcRect t="3166"/>
          <a:stretch/>
        </p:blipFill>
        <p:spPr>
          <a:xfrm>
            <a:off x="-8067" y="5403330"/>
            <a:ext cx="1428375" cy="1383100"/>
          </a:xfrm>
          <a:prstGeom prst="rect">
            <a:avLst/>
          </a:prstGeom>
          <a:noFill/>
          <a:ln w="9525" cap="flat" cmpd="sng">
            <a:solidFill>
              <a:srgbClr val="3E6E68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678" name="Google Shape;678;g329cc32465c_4_830"/>
          <p:cNvCxnSpPr/>
          <p:nvPr/>
        </p:nvCxnSpPr>
        <p:spPr>
          <a:xfrm>
            <a:off x="5268090" y="1749953"/>
            <a:ext cx="6169200" cy="0"/>
          </a:xfrm>
          <a:prstGeom prst="straightConnector1">
            <a:avLst/>
          </a:prstGeom>
          <a:noFill/>
          <a:ln w="9525" cap="flat" cmpd="sng">
            <a:solidFill>
              <a:srgbClr val="7F7F7F">
                <a:alpha val="8706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79" name="Google Shape;679;g329cc32465c_4_830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27"/>
          <p:cNvSpPr/>
          <p:nvPr/>
        </p:nvSpPr>
        <p:spPr>
          <a:xfrm>
            <a:off x="1428375" y="900"/>
            <a:ext cx="10760400" cy="14283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US" sz="4200" b="0" i="1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What if We Shift?</a:t>
            </a:r>
            <a:endParaRPr sz="4200" b="0" i="1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6" name="Google Shape;686;p27" descr="Maine Council on Ag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93"/>
            <a:ext cx="1428378" cy="1428378"/>
          </a:xfrm>
          <a:prstGeom prst="rect">
            <a:avLst/>
          </a:prstGeom>
          <a:noFill/>
          <a:ln w="9525" cap="flat" cmpd="sng">
            <a:solidFill>
              <a:srgbClr val="3E6E6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87" name="Google Shape;687;p27"/>
          <p:cNvSpPr/>
          <p:nvPr/>
        </p:nvSpPr>
        <p:spPr>
          <a:xfrm>
            <a:off x="179538" y="1759437"/>
            <a:ext cx="11820395" cy="4832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33"/>
              <a:buFont typeface="Arial"/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if</a:t>
            </a: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… this really starts with us?  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33"/>
              <a:buFont typeface="Arial"/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if</a:t>
            </a: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… we change our perspective about our own aging and embrace the view that an </a:t>
            </a:r>
            <a:r>
              <a:rPr lang="en-US" sz="3200" b="0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age-positive culture is key</a:t>
            </a: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to better health, longer life, and better quality of life?</a:t>
            </a: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33"/>
              <a:buFont typeface="Arial"/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if</a:t>
            </a: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… we embrace our new longevity and </a:t>
            </a:r>
            <a:r>
              <a:rPr lang="en-US" sz="3200" b="0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see older people as valuable </a:t>
            </a: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our families, communities and workforce instead of a problem to be solved?</a:t>
            </a: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2933"/>
              <a:buFont typeface="Arial"/>
              <a:buNone/>
            </a:pPr>
            <a:r>
              <a:rPr lang="en-US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Could we build healthier people and communities, and a stronger workforce and economy?</a:t>
            </a: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32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know we could!</a:t>
            </a:r>
            <a:endParaRPr sz="32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27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8"/>
          <p:cNvSpPr/>
          <p:nvPr/>
        </p:nvSpPr>
        <p:spPr>
          <a:xfrm>
            <a:off x="1428375" y="900"/>
            <a:ext cx="10760400" cy="14283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US" sz="42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2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Maine Council on Aging </a:t>
            </a:r>
            <a:r>
              <a:rPr lang="en-US" sz="42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can help!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5" name="Google Shape;695;p28" descr="Maine Council on Ag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93"/>
            <a:ext cx="1428377" cy="1428377"/>
          </a:xfrm>
          <a:prstGeom prst="rect">
            <a:avLst/>
          </a:prstGeom>
          <a:noFill/>
          <a:ln w="9525" cap="flat" cmpd="sng">
            <a:solidFill>
              <a:srgbClr val="3E6E6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96" name="Google Shape;696;p28"/>
          <p:cNvSpPr txBox="1"/>
          <p:nvPr/>
        </p:nvSpPr>
        <p:spPr>
          <a:xfrm>
            <a:off x="465666" y="1574801"/>
            <a:ext cx="11283869" cy="4985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Maine is the </a:t>
            </a:r>
            <a:r>
              <a:rPr lang="en-US" sz="28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first state in the country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to launch a statewide initiative to end ageism. The Maine Council on Aging can help with learning and action: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3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Leadership Exchange on Ageism 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(LEA) – 14-hour intensive peer learning experience – leads people to take rapid action within their spheres of influence – 330+ grads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Disrupting Ageism Intensive 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– 8-hour in-service for leadership teams with integrated action planning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Power in Aging presentations 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– like this one – thousands reached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Age-Positive Healthcare </a:t>
            </a:r>
            <a:r>
              <a:rPr lang="en-US" sz="2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Age-Positive Employment trainings</a:t>
            </a:r>
            <a:r>
              <a:rPr lang="en-US" sz="2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adapted to different settings and needs</a:t>
            </a:r>
            <a:endParaRPr sz="14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Technical assistance </a:t>
            </a:r>
            <a:r>
              <a:rPr lang="en-US" sz="2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when you want to take action and need expertise</a:t>
            </a:r>
            <a:endParaRPr sz="14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28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2" name="Google Shape;702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905000"/>
            <a:ext cx="12188825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1085" y="4715760"/>
            <a:ext cx="1757992" cy="1757992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66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43"/>
          <p:cNvSpPr txBox="1">
            <a:spLocks noGrp="1"/>
          </p:cNvSpPr>
          <p:nvPr>
            <p:ph type="title" idx="4294967295"/>
          </p:nvPr>
        </p:nvSpPr>
        <p:spPr>
          <a:xfrm>
            <a:off x="428590" y="378027"/>
            <a:ext cx="4577013" cy="1924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 sz="4799" dirty="0">
                <a:solidFill>
                  <a:srgbClr val="FFFFFF"/>
                </a:solidFill>
              </a:rPr>
              <a:t>Thank you! </a:t>
            </a:r>
            <a:br>
              <a:rPr lang="en-US" sz="4799" dirty="0">
                <a:solidFill>
                  <a:srgbClr val="FFFFFF"/>
                </a:solidFill>
              </a:rPr>
            </a:br>
            <a:br>
              <a:rPr lang="en-US" sz="16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Maureen O’Connor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moconnor@mainecouncilonaging.org</a:t>
            </a:r>
            <a:endParaRPr sz="2000" dirty="0">
              <a:solidFill>
                <a:srgbClr val="FFFFFF"/>
              </a:solidFill>
            </a:endParaRPr>
          </a:p>
        </p:txBody>
      </p:sp>
      <p:sp>
        <p:nvSpPr>
          <p:cNvPr id="711" name="Google Shape;711;p43"/>
          <p:cNvSpPr/>
          <p:nvPr/>
        </p:nvSpPr>
        <p:spPr>
          <a:xfrm>
            <a:off x="5998464" y="205630"/>
            <a:ext cx="4114800" cy="2673038"/>
          </a:xfrm>
          <a:prstGeom prst="wedgeEllipseCallout">
            <a:avLst>
              <a:gd name="adj1" fmla="val -49726"/>
              <a:gd name="adj2" fmla="val 51145"/>
            </a:avLst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99"/>
              <a:buFont typeface="Arial"/>
              <a:buNone/>
            </a:pPr>
            <a:r>
              <a:rPr lang="en-US" sz="3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Questions?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2" name="Google Shape;712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17714" y="4682354"/>
            <a:ext cx="1779638" cy="1850184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43"/>
          <p:cNvSpPr txBox="1"/>
          <p:nvPr/>
        </p:nvSpPr>
        <p:spPr>
          <a:xfrm>
            <a:off x="9591455" y="4282244"/>
            <a:ext cx="163215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Survey Link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43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  <p:grpSp>
        <p:nvGrpSpPr>
          <p:cNvPr id="715" name="Google Shape;715;p43"/>
          <p:cNvGrpSpPr/>
          <p:nvPr/>
        </p:nvGrpSpPr>
        <p:grpSpPr>
          <a:xfrm>
            <a:off x="428590" y="2990088"/>
            <a:ext cx="5944778" cy="3489885"/>
            <a:chOff x="3600682" y="4025351"/>
            <a:chExt cx="4343167" cy="2489810"/>
          </a:xfrm>
        </p:grpSpPr>
        <p:sp>
          <p:nvSpPr>
            <p:cNvPr id="716" name="Google Shape;716;p43"/>
            <p:cNvSpPr txBox="1"/>
            <p:nvPr/>
          </p:nvSpPr>
          <p:spPr>
            <a:xfrm>
              <a:off x="3600682" y="4025351"/>
              <a:ext cx="4343167" cy="2489810"/>
            </a:xfrm>
            <a:prstGeom prst="rect">
              <a:avLst/>
            </a:prstGeom>
            <a:noFill/>
            <a:ln w="38100" cap="flat" cmpd="sng">
              <a:solidFill>
                <a:srgbClr val="0070C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17" name="Google Shape;717;p4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848845" y="4722850"/>
              <a:ext cx="1421416" cy="14214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8" name="Google Shape;718;p43"/>
            <p:cNvPicPr preferRelativeResize="0"/>
            <p:nvPr/>
          </p:nvPicPr>
          <p:blipFill rotWithShape="1">
            <a:blip r:embed="rId5">
              <a:alphaModFix/>
            </a:blip>
            <a:srcRect t="18441" b="16525"/>
            <a:stretch/>
          </p:blipFill>
          <p:spPr>
            <a:xfrm>
              <a:off x="4150901" y="4229100"/>
              <a:ext cx="1478537" cy="2082312"/>
            </a:xfrm>
            <a:prstGeom prst="rect">
              <a:avLst/>
            </a:prstGeom>
            <a:solidFill>
              <a:srgbClr val="ECECEC"/>
            </a:solidFill>
            <a:ln w="1905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000" algn="tl" rotWithShape="0">
                <a:srgbClr val="000000">
                  <a:alpha val="40392"/>
                </a:srgb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107"/>
          <p:cNvSpPr/>
          <p:nvPr/>
        </p:nvSpPr>
        <p:spPr>
          <a:xfrm>
            <a:off x="1430805" y="1786"/>
            <a:ext cx="10754797" cy="142755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376" tIns="45655" rIns="91376" bIns="45655" anchor="ctr" anchorCtr="0">
            <a:noAutofit/>
          </a:bodyPr>
          <a:lstStyle/>
          <a:p>
            <a:pPr algn="ctr" defTabSz="1218895">
              <a:buSzPts val="4199"/>
            </a:pPr>
            <a:r>
              <a:rPr lang="en" sz="4198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Another shift – and some </a:t>
            </a:r>
            <a:r>
              <a:rPr lang="en" sz="4198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great</a:t>
            </a:r>
            <a:r>
              <a:rPr lang="en" sz="4198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news!</a:t>
            </a:r>
            <a:endParaRPr sz="4198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1" name="Google Shape;581;p107" descr="Maine Council on Ag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4" y="1787"/>
            <a:ext cx="1427635" cy="1427635"/>
          </a:xfrm>
          <a:prstGeom prst="rect">
            <a:avLst/>
          </a:prstGeom>
          <a:noFill/>
          <a:ln w="9525" cap="flat" cmpd="sng">
            <a:solidFill>
              <a:srgbClr val="3E6E6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82" name="Google Shape;582;p107"/>
          <p:cNvSpPr txBox="1">
            <a:spLocks noGrp="1"/>
          </p:cNvSpPr>
          <p:nvPr>
            <p:ph type="sldNum" idx="12"/>
          </p:nvPr>
        </p:nvSpPr>
        <p:spPr>
          <a:xfrm>
            <a:off x="11292315" y="6216897"/>
            <a:ext cx="731210" cy="524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35" tIns="121835" rIns="121835" bIns="121835" anchor="ctr" anchorCtr="0">
            <a:normAutofit/>
          </a:bodyPr>
          <a:lstStyle/>
          <a:p>
            <a:pPr defTabSz="1218895"/>
            <a:fld id="{00000000-1234-1234-1234-123412341234}" type="slidenum">
              <a:rPr lang="en">
                <a:solidFill>
                  <a:srgbClr val="595959"/>
                </a:solidFill>
              </a:rPr>
              <a:pPr defTabSz="1218895"/>
              <a:t>5</a:t>
            </a:fld>
            <a:endParaRPr>
              <a:solidFill>
                <a:srgbClr val="595959"/>
              </a:solidFill>
            </a:endParaRPr>
          </a:p>
        </p:txBody>
      </p:sp>
      <p:sp>
        <p:nvSpPr>
          <p:cNvPr id="583" name="Google Shape;583;p107"/>
          <p:cNvSpPr txBox="1"/>
          <p:nvPr/>
        </p:nvSpPr>
        <p:spPr>
          <a:xfrm>
            <a:off x="235905" y="1839481"/>
            <a:ext cx="11537795" cy="410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spAutoFit/>
          </a:bodyPr>
          <a:lstStyle/>
          <a:p>
            <a:pPr algn="ctr" defTabSz="1218895"/>
            <a:endParaRPr sz="1866"/>
          </a:p>
        </p:txBody>
      </p:sp>
      <p:pic>
        <p:nvPicPr>
          <p:cNvPr id="584" name="Google Shape;584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7022" y="1632569"/>
            <a:ext cx="7734200" cy="5224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4"/>
          <p:cNvSpPr/>
          <p:nvPr/>
        </p:nvSpPr>
        <p:spPr>
          <a:xfrm>
            <a:off x="0" y="1"/>
            <a:ext cx="121887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44"/>
          <p:cNvSpPr/>
          <p:nvPr/>
        </p:nvSpPr>
        <p:spPr>
          <a:xfrm>
            <a:off x="0" y="0"/>
            <a:ext cx="12188825" cy="633431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44"/>
          <p:cNvSpPr txBox="1">
            <a:spLocks noGrp="1"/>
          </p:cNvSpPr>
          <p:nvPr>
            <p:ph type="title" idx="4294967295"/>
          </p:nvPr>
        </p:nvSpPr>
        <p:spPr>
          <a:xfrm>
            <a:off x="5180250" y="634949"/>
            <a:ext cx="6366600" cy="11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700"/>
              <a:buFont typeface="Calibri"/>
              <a:buNone/>
            </a:pPr>
            <a:r>
              <a:rPr lang="en-US" i="1"/>
              <a:t>Shout Out Loud</a:t>
            </a:r>
            <a:endParaRPr i="1"/>
          </a:p>
        </p:txBody>
      </p:sp>
      <p:pic>
        <p:nvPicPr>
          <p:cNvPr id="252" name="Google Shape;252;p44" descr="Question mark on green pastel background"/>
          <p:cNvPicPr preferRelativeResize="0"/>
          <p:nvPr/>
        </p:nvPicPr>
        <p:blipFill rotWithShape="1">
          <a:blip r:embed="rId3">
            <a:alphaModFix/>
          </a:blip>
          <a:srcRect l="44508" r="4693" b="-2"/>
          <a:stretch/>
        </p:blipFill>
        <p:spPr>
          <a:xfrm>
            <a:off x="25" y="-12125"/>
            <a:ext cx="4644838" cy="6857998"/>
          </a:xfrm>
          <a:prstGeom prst="rect">
            <a:avLst/>
          </a:prstGeom>
          <a:solidFill>
            <a:srgbClr val="0070C0"/>
          </a:solidFill>
          <a:ln>
            <a:noFill/>
          </a:ln>
        </p:spPr>
      </p:pic>
      <p:cxnSp>
        <p:nvCxnSpPr>
          <p:cNvPr id="253" name="Google Shape;253;p44"/>
          <p:cNvCxnSpPr/>
          <p:nvPr/>
        </p:nvCxnSpPr>
        <p:spPr>
          <a:xfrm>
            <a:off x="5286240" y="2085703"/>
            <a:ext cx="6169079" cy="0"/>
          </a:xfrm>
          <a:prstGeom prst="straightConnector1">
            <a:avLst/>
          </a:prstGeom>
          <a:noFill/>
          <a:ln w="9525" cap="flat" cmpd="sng">
            <a:solidFill>
              <a:srgbClr val="7F7F7F">
                <a:alpha val="87058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4" name="Google Shape;254;p44"/>
          <p:cNvSpPr txBox="1">
            <a:spLocks noGrp="1"/>
          </p:cNvSpPr>
          <p:nvPr>
            <p:ph type="body" idx="4294967295"/>
          </p:nvPr>
        </p:nvSpPr>
        <p:spPr>
          <a:xfrm>
            <a:off x="5180251" y="2198914"/>
            <a:ext cx="6366600" cy="3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13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99"/>
              <a:buNone/>
            </a:pPr>
            <a:endParaRPr/>
          </a:p>
          <a:p>
            <a:pPr marL="91413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3600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are some of the messages, stereotypes, assumptions, attitudes, or beliefs about aging and older people?</a:t>
            </a:r>
            <a:endParaRPr sz="3600"/>
          </a:p>
          <a:p>
            <a:pPr marL="91413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3600"/>
              <a:buNone/>
            </a:pPr>
            <a:endParaRPr sz="3600" i="1"/>
          </a:p>
        </p:txBody>
      </p:sp>
      <p:pic>
        <p:nvPicPr>
          <p:cNvPr id="255" name="Google Shape;255;p44" descr="Maine Council on Ag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60450" y="5429618"/>
            <a:ext cx="1428378" cy="1428378"/>
          </a:xfrm>
          <a:prstGeom prst="rect">
            <a:avLst/>
          </a:prstGeom>
          <a:noFill/>
          <a:ln w="9525" cap="flat" cmpd="sng">
            <a:solidFill>
              <a:srgbClr val="3E6E6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6" name="Google Shape;256;p44"/>
          <p:cNvSpPr/>
          <p:nvPr/>
        </p:nvSpPr>
        <p:spPr>
          <a:xfrm>
            <a:off x="5977232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44"/>
          <p:cNvSpPr/>
          <p:nvPr/>
        </p:nvSpPr>
        <p:spPr>
          <a:xfrm>
            <a:off x="5977232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44"/>
          <p:cNvSpPr/>
          <p:nvPr/>
        </p:nvSpPr>
        <p:spPr>
          <a:xfrm>
            <a:off x="5977232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44"/>
          <p:cNvSpPr txBox="1">
            <a:spLocks noGrp="1"/>
          </p:cNvSpPr>
          <p:nvPr>
            <p:ph type="sldNum" idx="12"/>
          </p:nvPr>
        </p:nvSpPr>
        <p:spPr>
          <a:xfrm>
            <a:off x="11293669" y="6217622"/>
            <a:ext cx="7314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260" name="Google Shape;260;p44"/>
          <p:cNvSpPr txBox="1"/>
          <p:nvPr/>
        </p:nvSpPr>
        <p:spPr>
          <a:xfrm>
            <a:off x="3051810" y="3279684"/>
            <a:ext cx="61036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"/>
          <p:cNvSpPr/>
          <p:nvPr/>
        </p:nvSpPr>
        <p:spPr>
          <a:xfrm>
            <a:off x="1219495" y="893"/>
            <a:ext cx="10969143" cy="1219682"/>
          </a:xfrm>
          <a:prstGeom prst="rect">
            <a:avLst/>
          </a:prstGeom>
          <a:solidFill>
            <a:srgbClr val="277CCB"/>
          </a:solidFill>
          <a:ln>
            <a:noFill/>
          </a:ln>
        </p:spPr>
        <p:txBody>
          <a:bodyPr spcFirstLastPara="1" wrap="square" lIns="91400" tIns="45675" rIns="91400" bIns="456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99"/>
              <a:buFont typeface="Arial"/>
              <a:buNone/>
            </a:pPr>
            <a:r>
              <a:rPr lang="en-US" sz="3999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How we think about </a:t>
            </a:r>
            <a:r>
              <a:rPr lang="en-US" sz="3999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3999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ging and older </a:t>
            </a:r>
            <a:r>
              <a:rPr lang="en-US" sz="3999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3999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eople</a:t>
            </a:r>
            <a:endParaRPr sz="3999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7" name="Google Shape;267;p4" descr="Maine Council on Ag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93"/>
            <a:ext cx="1428377" cy="1428377"/>
          </a:xfrm>
          <a:prstGeom prst="rect">
            <a:avLst/>
          </a:prstGeom>
          <a:noFill/>
          <a:ln w="9525" cap="flat" cmpd="sng">
            <a:solidFill>
              <a:srgbClr val="3E6E6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8" name="Google Shape;268;p4"/>
          <p:cNvSpPr txBox="1"/>
          <p:nvPr/>
        </p:nvSpPr>
        <p:spPr>
          <a:xfrm>
            <a:off x="91409" y="1493304"/>
            <a:ext cx="2574929" cy="4553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99"/>
              <a:buFont typeface="Arial"/>
              <a:buNone/>
            </a:pPr>
            <a:r>
              <a:rPr lang="en-US" sz="2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Word Cloud from a group sharing on messages, stereotypes, assumptions, attitudes, or beliefs about aging and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99"/>
              <a:buFont typeface="Arial"/>
              <a:buNone/>
            </a:pPr>
            <a:r>
              <a:rPr lang="en-US" sz="2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older people.</a:t>
            </a:r>
            <a:endParaRPr sz="279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9" name="Google Shape;26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16765" y="1356476"/>
            <a:ext cx="9780651" cy="4914852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6602030b27_1_54"/>
          <p:cNvSpPr/>
          <p:nvPr/>
        </p:nvSpPr>
        <p:spPr>
          <a:xfrm>
            <a:off x="1428375" y="0"/>
            <a:ext cx="10760400" cy="14283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US" sz="4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wave we’ve been sold</a:t>
            </a:r>
            <a:endParaRPr sz="4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7" name="Google Shape;277;g26602030b27_1_54" descr="Maine Council on Ag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28378" cy="1428378"/>
          </a:xfrm>
          <a:prstGeom prst="rect">
            <a:avLst/>
          </a:prstGeom>
          <a:noFill/>
          <a:ln w="9525" cap="flat" cmpd="sng">
            <a:solidFill>
              <a:srgbClr val="3E6E6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8" name="Google Shape;278;g26602030b27_1_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0606" y="1524335"/>
            <a:ext cx="9255034" cy="483074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g26602030b27_1_54"/>
          <p:cNvSpPr txBox="1"/>
          <p:nvPr/>
        </p:nvSpPr>
        <p:spPr>
          <a:xfrm>
            <a:off x="6959891" y="6550200"/>
            <a:ext cx="5304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Cartoon by Graham Mackay – approved to be shared not printed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g26602030b27_1_54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6602030b27_1_106"/>
          <p:cNvSpPr/>
          <p:nvPr/>
        </p:nvSpPr>
        <p:spPr>
          <a:xfrm>
            <a:off x="1428375" y="0"/>
            <a:ext cx="10760400" cy="14283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US" sz="4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wave we’re riding</a:t>
            </a:r>
            <a:endParaRPr sz="4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7" name="Google Shape;287;g26602030b27_1_106" descr="Maine Council on Ag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28378" cy="1428378"/>
          </a:xfrm>
          <a:prstGeom prst="rect">
            <a:avLst/>
          </a:prstGeom>
          <a:noFill/>
          <a:ln w="9525" cap="flat" cmpd="sng">
            <a:solidFill>
              <a:srgbClr val="3E6E6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8" name="Google Shape;288;g26602030b27_1_1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21409" y="1428300"/>
            <a:ext cx="8319772" cy="5429699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26602030b27_1_106"/>
          <p:cNvSpPr txBox="1">
            <a:spLocks noGrp="1"/>
          </p:cNvSpPr>
          <p:nvPr>
            <p:ph type="sldNum" idx="12"/>
          </p:nvPr>
        </p:nvSpPr>
        <p:spPr>
          <a:xfrm>
            <a:off x="8735325" y="6356351"/>
            <a:ext cx="284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Cooking_16x9">
      <a:dk1>
        <a:srgbClr val="000000"/>
      </a:dk1>
      <a:lt1>
        <a:srgbClr val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28835</TotalTime>
  <Words>2155</Words>
  <Application>Microsoft Office PowerPoint</Application>
  <PresentationFormat>Custom</PresentationFormat>
  <Paragraphs>303</Paragraphs>
  <Slides>48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48</vt:i4>
      </vt:variant>
    </vt:vector>
  </HeadingPairs>
  <TitlesOfParts>
    <vt:vector size="64" baseType="lpstr">
      <vt:lpstr>Times New Roman</vt:lpstr>
      <vt:lpstr>Roboto</vt:lpstr>
      <vt:lpstr>Arial</vt:lpstr>
      <vt:lpstr>Twentieth Century</vt:lpstr>
      <vt:lpstr>Constantia</vt:lpstr>
      <vt:lpstr>Calibri</vt:lpstr>
      <vt:lpstr>Atkinson Hyperlegible</vt:lpstr>
      <vt:lpstr>Noto Sans Symbols</vt:lpstr>
      <vt:lpstr>Tahoma</vt:lpstr>
      <vt:lpstr>Simple Light</vt:lpstr>
      <vt:lpstr>2_Simple Light</vt:lpstr>
      <vt:lpstr>1_Simple Light</vt:lpstr>
      <vt:lpstr>3_Simple Light</vt:lpstr>
      <vt:lpstr>4_Simple Light</vt:lpstr>
      <vt:lpstr>5_Simple Light</vt:lpstr>
      <vt:lpstr>1_Office Theme</vt:lpstr>
      <vt:lpstr>PowerPoint Presentation</vt:lpstr>
      <vt:lpstr>PowerPoint Presentation</vt:lpstr>
      <vt:lpstr>PowerPoint Presentation</vt:lpstr>
      <vt:lpstr>Worldwide Birthrate shift</vt:lpstr>
      <vt:lpstr>PowerPoint Presentation</vt:lpstr>
      <vt:lpstr>Shout Out Loud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keeps us from seeing the whole person?</vt:lpstr>
      <vt:lpstr>PowerPoint Presentation</vt:lpstr>
      <vt:lpstr>PowerPoint Presentation</vt:lpstr>
      <vt:lpstr>A Global View on Ageism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Ask Yourself: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we flip the script on ageism?</vt:lpstr>
      <vt:lpstr>PowerPoint Presentation</vt:lpstr>
      <vt:lpstr>PowerPoint Presentation</vt:lpstr>
      <vt:lpstr>PowerPoint Presentation</vt:lpstr>
      <vt:lpstr>Elderspeak: Why not?</vt:lpstr>
      <vt:lpstr>PowerPoint Presentation</vt:lpstr>
      <vt:lpstr>PowerPoint Presentation</vt:lpstr>
      <vt:lpstr>Self Reflection: </vt:lpstr>
      <vt:lpstr>PowerPoint Presentation</vt:lpstr>
      <vt:lpstr>PowerPoint Presentation</vt:lpstr>
      <vt:lpstr>PowerPoint Presentation</vt:lpstr>
      <vt:lpstr>Thank you!   Maureen O’Connor moconnor@mainecouncilonaging.org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Thomas Meuser</dc:creator>
  <cp:lastModifiedBy>Julie Guerette</cp:lastModifiedBy>
  <cp:revision>5</cp:revision>
  <dcterms:created xsi:type="dcterms:W3CDTF">2021-06-02T14:44:48Z</dcterms:created>
  <dcterms:modified xsi:type="dcterms:W3CDTF">2025-05-14T12:37:26Z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0x0101007A0C8F1EB507F64185B659F59830B3F7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