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omments/modernComment_7FE76A9A_5D43CF8D.xml" ContentType="application/vnd.ms-powerpoint.comments+xml"/>
  <Override PartName="/ppt/comments/modernComment_110_70C3DFC8.xml" ContentType="application/vnd.ms-powerpoint.comments+xml"/>
  <Override PartName="/ppt/comments/modernComment_112_B027B01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145872538" r:id="rId2"/>
    <p:sldId id="272" r:id="rId3"/>
    <p:sldId id="274" r:id="rId4"/>
    <p:sldId id="2145872545" r:id="rId5"/>
    <p:sldId id="2145872549" r:id="rId6"/>
    <p:sldId id="2145872554" r:id="rId7"/>
    <p:sldId id="2145872539" r:id="rId8"/>
    <p:sldId id="2145872540" r:id="rId9"/>
    <p:sldId id="2145872541" r:id="rId10"/>
    <p:sldId id="2145872543" r:id="rId11"/>
    <p:sldId id="2145872559" r:id="rId12"/>
    <p:sldId id="2145872555" r:id="rId13"/>
    <p:sldId id="2145872556" r:id="rId14"/>
    <p:sldId id="2145872557" r:id="rId15"/>
    <p:sldId id="2145872542" r:id="rId16"/>
    <p:sldId id="2145872546" r:id="rId17"/>
    <p:sldId id="2145872548" r:id="rId18"/>
    <p:sldId id="2145872547" r:id="rId19"/>
    <p:sldId id="2145872544" r:id="rId20"/>
    <p:sldId id="2145872551" r:id="rId21"/>
    <p:sldId id="2145872552" r:id="rId22"/>
    <p:sldId id="2145872558" r:id="rId23"/>
    <p:sldId id="21458725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BA359E-F751-DF38-5D47-B8FC5C9A21B9}" name="Knox, Tiffany A" initials="KTA" userId="S::tknox@northernlight.org::93c8a5db-53bb-4acc-b0aa-bbb8900f27b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10_70C3DFC8.xml><?xml version="1.0" encoding="utf-8"?>
<p188:cmLst xmlns:a="http://schemas.openxmlformats.org/drawingml/2006/main" xmlns:r="http://schemas.openxmlformats.org/officeDocument/2006/relationships" xmlns:p188="http://schemas.microsoft.com/office/powerpoint/2018/8/main">
  <p188:cm id="{67D26A5A-E3EA-4020-8DEE-784FAC1927EF}" authorId="{02BA359E-F751-DF38-5D47-B8FC5C9A21B9}" created="2023-07-27T16:30:23.837">
    <pc:sldMkLst xmlns:pc="http://schemas.microsoft.com/office/powerpoint/2013/main/command">
      <pc:docMk/>
      <pc:sldMk cId="1891885000" sldId="272"/>
    </pc:sldMkLst>
    <p188:txBody>
      <a:bodyPr/>
      <a:lstStyle/>
      <a:p>
        <a:r>
          <a:rPr lang="en-US"/>
          <a:t>On this slide the accreditation statement is displayed correctly. The correct amount of credits is displayed and the correct language is used. Also, paragraph 1 should be italicized and paragraph 2 should not. </a:t>
        </a:r>
      </a:p>
    </p188:txBody>
  </p188:cm>
</p188:cmLst>
</file>

<file path=ppt/comments/modernComment_112_B027B010.xml><?xml version="1.0" encoding="utf-8"?>
<p188:cmLst xmlns:a="http://schemas.openxmlformats.org/drawingml/2006/main" xmlns:r="http://schemas.openxmlformats.org/officeDocument/2006/relationships" xmlns:p188="http://schemas.microsoft.com/office/powerpoint/2018/8/main">
  <p188:cm id="{16D6CB70-D18D-4E94-BEC5-F256F251DB5B}" authorId="{02BA359E-F751-DF38-5D47-B8FC5C9A21B9}" created="2023-07-27T16:32:24.379">
    <pc:sldMkLst xmlns:pc="http://schemas.microsoft.com/office/powerpoint/2013/main/command">
      <pc:docMk/>
      <pc:sldMk cId="2955390992" sldId="274"/>
    </pc:sldMkLst>
    <p188:txBody>
      <a:bodyPr/>
      <a:lstStyle/>
      <a:p>
        <a:r>
          <a:rPr lang="en-US"/>
          <a:t>Every presentation should have objectives clearly written out for the learners and displayed within the first 2-3 slides. You should plan to have 2-4 objectives written out. It is also a good practice to have these written out on your evaluations as well for learners to refer back to. </a:t>
        </a:r>
      </a:p>
    </p188:txBody>
  </p188:cm>
</p188:cmLst>
</file>

<file path=ppt/comments/modernComment_7FE76A9A_5D43CF8D.xml><?xml version="1.0" encoding="utf-8"?>
<p188:cmLst xmlns:a="http://schemas.openxmlformats.org/drawingml/2006/main" xmlns:r="http://schemas.openxmlformats.org/officeDocument/2006/relationships" xmlns:p188="http://schemas.microsoft.com/office/powerpoint/2018/8/main">
  <p188:cm id="{4F5C0329-C1FA-4E9F-81D0-668E59DA7A77}" authorId="{02BA359E-F751-DF38-5D47-B8FC5C9A21B9}" created="2023-07-27T16:28:56.491">
    <pc:sldMkLst xmlns:pc="http://schemas.microsoft.com/office/powerpoint/2013/main/command">
      <pc:docMk/>
      <pc:sldMk cId="1564725133" sldId="2145872538"/>
    </pc:sldMkLst>
    <p188:txBody>
      <a:bodyPr/>
      <a:lstStyle/>
      <a:p>
        <a:r>
          <a:rPr lang="en-US"/>
          <a:t>On this slide financial disclosures are made properly. It mentions both planners and presenters for the activity.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D556D-23C5-4295-BF4C-2B528A2A4C0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BEABFF54-1682-4459-83F8-183565DE7E9D}">
      <dgm:prSet phldrT="[Text]" custT="1"/>
      <dgm:spPr/>
      <dgm:t>
        <a:bodyPr/>
        <a:lstStyle/>
        <a:p>
          <a:r>
            <a:rPr lang="en-US" sz="4000" dirty="0"/>
            <a:t>Distress</a:t>
          </a:r>
        </a:p>
      </dgm:t>
    </dgm:pt>
    <dgm:pt modelId="{8C1728B3-D94E-48D2-9674-F530D2F33EB4}" type="parTrans" cxnId="{C9B1E25E-A9EC-49FD-BE5B-155251A207BF}">
      <dgm:prSet/>
      <dgm:spPr/>
      <dgm:t>
        <a:bodyPr/>
        <a:lstStyle/>
        <a:p>
          <a:endParaRPr lang="en-US"/>
        </a:p>
      </dgm:t>
    </dgm:pt>
    <dgm:pt modelId="{12A84257-0824-4694-929B-75CFAE12B019}" type="sibTrans" cxnId="{C9B1E25E-A9EC-49FD-BE5B-155251A207BF}">
      <dgm:prSet/>
      <dgm:spPr/>
      <dgm:t>
        <a:bodyPr/>
        <a:lstStyle/>
        <a:p>
          <a:endParaRPr lang="en-US"/>
        </a:p>
      </dgm:t>
    </dgm:pt>
    <dgm:pt modelId="{01A4B9BB-42C0-4018-9522-C8CD044F835E}">
      <dgm:prSet phldrT="[Text]"/>
      <dgm:spPr/>
      <dgm:t>
        <a:bodyPr/>
        <a:lstStyle/>
        <a:p>
          <a:pPr>
            <a:buFont typeface="Arial" panose="020B0604020202020204" pitchFamily="34" charset="0"/>
            <a:buChar char="•"/>
          </a:pPr>
          <a:r>
            <a:rPr lang="en-US" dirty="0"/>
            <a:t>Anger and frustration and denial</a:t>
          </a:r>
        </a:p>
        <a:p>
          <a:pPr>
            <a:buFont typeface="Arial" panose="020B0604020202020204" pitchFamily="34" charset="0"/>
            <a:buChar char="•"/>
          </a:pPr>
          <a:r>
            <a:rPr lang="en-US" dirty="0"/>
            <a:t>Depression and anxiety</a:t>
          </a:r>
        </a:p>
        <a:p>
          <a:pPr>
            <a:buFont typeface="Arial" panose="020B0604020202020204" pitchFamily="34" charset="0"/>
            <a:buChar char="•"/>
          </a:pPr>
          <a:r>
            <a:rPr lang="en-US" dirty="0"/>
            <a:t>Social isolation</a:t>
          </a:r>
        </a:p>
        <a:p>
          <a:pPr>
            <a:buFont typeface="Arial" panose="020B0604020202020204" pitchFamily="34" charset="0"/>
            <a:buChar char="•"/>
          </a:pPr>
          <a:r>
            <a:rPr lang="en-US" dirty="0"/>
            <a:t>Burden and exhaustion</a:t>
          </a:r>
        </a:p>
      </dgm:t>
    </dgm:pt>
    <dgm:pt modelId="{87FA8033-6944-4F4F-809A-11385995C99B}" type="parTrans" cxnId="{B3A5D565-7372-4E80-98BE-EC088D793C36}">
      <dgm:prSet/>
      <dgm:spPr/>
      <dgm:t>
        <a:bodyPr/>
        <a:lstStyle/>
        <a:p>
          <a:endParaRPr lang="en-US"/>
        </a:p>
      </dgm:t>
    </dgm:pt>
    <dgm:pt modelId="{547BE39E-0847-49F5-AF00-3D849C0552B2}" type="sibTrans" cxnId="{B3A5D565-7372-4E80-98BE-EC088D793C36}">
      <dgm:prSet/>
      <dgm:spPr/>
      <dgm:t>
        <a:bodyPr/>
        <a:lstStyle/>
        <a:p>
          <a:endParaRPr lang="en-US"/>
        </a:p>
      </dgm:t>
    </dgm:pt>
    <dgm:pt modelId="{DF256CF8-D3D2-4AED-8AED-AB78769A4A63}">
      <dgm:prSet phldrT="[Text]"/>
      <dgm:spPr/>
      <dgm:t>
        <a:bodyPr/>
        <a:lstStyle/>
        <a:p>
          <a:r>
            <a:rPr lang="en-US" dirty="0"/>
            <a:t>Lack of concentration</a:t>
          </a:r>
        </a:p>
        <a:p>
          <a:r>
            <a:rPr lang="en-US" dirty="0"/>
            <a:t>Changes in eating habits</a:t>
          </a:r>
        </a:p>
        <a:p>
          <a:r>
            <a:rPr lang="en-US" dirty="0"/>
            <a:t>Sleeplessness</a:t>
          </a:r>
        </a:p>
      </dgm:t>
    </dgm:pt>
    <dgm:pt modelId="{44D2D43D-F28A-4200-8B18-3EBFEE6F035D}" type="parTrans" cxnId="{6D458E05-B30B-4D76-99C8-72A1F3D84173}">
      <dgm:prSet/>
      <dgm:spPr/>
      <dgm:t>
        <a:bodyPr/>
        <a:lstStyle/>
        <a:p>
          <a:endParaRPr lang="en-US"/>
        </a:p>
      </dgm:t>
    </dgm:pt>
    <dgm:pt modelId="{FA6448EC-5228-46EE-8688-AE960D231658}" type="sibTrans" cxnId="{6D458E05-B30B-4D76-99C8-72A1F3D84173}">
      <dgm:prSet/>
      <dgm:spPr/>
      <dgm:t>
        <a:bodyPr/>
        <a:lstStyle/>
        <a:p>
          <a:endParaRPr lang="en-US"/>
        </a:p>
      </dgm:t>
    </dgm:pt>
    <dgm:pt modelId="{E6F6ED5B-9258-48C4-AD38-B765A487ACE7}">
      <dgm:prSet phldrT="[Text]"/>
      <dgm:spPr/>
      <dgm:t>
        <a:bodyPr/>
        <a:lstStyle/>
        <a:p>
          <a:r>
            <a:rPr lang="en-US" dirty="0"/>
            <a:t>Health problems</a:t>
          </a:r>
        </a:p>
        <a:p>
          <a:r>
            <a:rPr lang="en-US" dirty="0"/>
            <a:t>Irritability and mood changes</a:t>
          </a:r>
        </a:p>
        <a:p>
          <a:r>
            <a:rPr lang="en-US" dirty="0"/>
            <a:t>Emotional reactions</a:t>
          </a:r>
        </a:p>
      </dgm:t>
    </dgm:pt>
    <dgm:pt modelId="{184B5D03-7AC7-4152-8BC6-5E3CD7ED8CFE}" type="parTrans" cxnId="{8D4CB22E-E993-4326-842F-DB54D6A2CFC4}">
      <dgm:prSet/>
      <dgm:spPr/>
      <dgm:t>
        <a:bodyPr/>
        <a:lstStyle/>
        <a:p>
          <a:endParaRPr lang="en-US"/>
        </a:p>
      </dgm:t>
    </dgm:pt>
    <dgm:pt modelId="{CCCE568D-37EA-4245-83DB-5AE0C382F3FE}" type="sibTrans" cxnId="{8D4CB22E-E993-4326-842F-DB54D6A2CFC4}">
      <dgm:prSet/>
      <dgm:spPr/>
      <dgm:t>
        <a:bodyPr/>
        <a:lstStyle/>
        <a:p>
          <a:endParaRPr lang="en-US"/>
        </a:p>
      </dgm:t>
    </dgm:pt>
    <dgm:pt modelId="{D2FAC799-2640-49EC-B2F5-DE06B8C2CBF3}" type="pres">
      <dgm:prSet presAssocID="{D91D556D-23C5-4295-BF4C-2B528A2A4C01}" presName="composite" presStyleCnt="0">
        <dgm:presLayoutVars>
          <dgm:chMax val="1"/>
          <dgm:dir/>
          <dgm:resizeHandles val="exact"/>
        </dgm:presLayoutVars>
      </dgm:prSet>
      <dgm:spPr/>
    </dgm:pt>
    <dgm:pt modelId="{AFD07C55-1FD6-4C6F-A945-CA3787443546}" type="pres">
      <dgm:prSet presAssocID="{D91D556D-23C5-4295-BF4C-2B528A2A4C01}" presName="radial" presStyleCnt="0">
        <dgm:presLayoutVars>
          <dgm:animLvl val="ctr"/>
        </dgm:presLayoutVars>
      </dgm:prSet>
      <dgm:spPr/>
    </dgm:pt>
    <dgm:pt modelId="{AD7821A2-DD9A-4D29-BD99-704BA9AFA9FF}" type="pres">
      <dgm:prSet presAssocID="{BEABFF54-1682-4459-83F8-183565DE7E9D}" presName="centerShape" presStyleLbl="vennNode1" presStyleIdx="0" presStyleCnt="4" custScaleY="77448"/>
      <dgm:spPr/>
    </dgm:pt>
    <dgm:pt modelId="{22D9C39B-1712-4E71-A0A6-0B294CF493B6}" type="pres">
      <dgm:prSet presAssocID="{01A4B9BB-42C0-4018-9522-C8CD044F835E}" presName="node" presStyleLbl="vennNode1" presStyleIdx="1" presStyleCnt="4" custScaleX="243268" custScaleY="173689">
        <dgm:presLayoutVars>
          <dgm:bulletEnabled val="1"/>
        </dgm:presLayoutVars>
      </dgm:prSet>
      <dgm:spPr/>
    </dgm:pt>
    <dgm:pt modelId="{50ADECCA-2644-4DD6-9962-0831E46AAC91}" type="pres">
      <dgm:prSet presAssocID="{DF256CF8-D3D2-4AED-8AED-AB78769A4A63}" presName="node" presStyleLbl="vennNode1" presStyleIdx="2" presStyleCnt="4" custScaleX="202486" custRadScaleRad="135986" custRadScaleInc="-22165">
        <dgm:presLayoutVars>
          <dgm:bulletEnabled val="1"/>
        </dgm:presLayoutVars>
      </dgm:prSet>
      <dgm:spPr/>
    </dgm:pt>
    <dgm:pt modelId="{8FBCB87F-E570-4CEB-A37B-89BCFFDCA25D}" type="pres">
      <dgm:prSet presAssocID="{E6F6ED5B-9258-48C4-AD38-B765A487ACE7}" presName="node" presStyleLbl="vennNode1" presStyleIdx="3" presStyleCnt="4" custScaleX="193893" custRadScaleRad="132925" custRadScaleInc="21612">
        <dgm:presLayoutVars>
          <dgm:bulletEnabled val="1"/>
        </dgm:presLayoutVars>
      </dgm:prSet>
      <dgm:spPr/>
    </dgm:pt>
  </dgm:ptLst>
  <dgm:cxnLst>
    <dgm:cxn modelId="{6D458E05-B30B-4D76-99C8-72A1F3D84173}" srcId="{BEABFF54-1682-4459-83F8-183565DE7E9D}" destId="{DF256CF8-D3D2-4AED-8AED-AB78769A4A63}" srcOrd="1" destOrd="0" parTransId="{44D2D43D-F28A-4200-8B18-3EBFEE6F035D}" sibTransId="{FA6448EC-5228-46EE-8688-AE960D231658}"/>
    <dgm:cxn modelId="{B5272913-D61E-45BF-842D-35B2A0EC919A}" type="presOf" srcId="{01A4B9BB-42C0-4018-9522-C8CD044F835E}" destId="{22D9C39B-1712-4E71-A0A6-0B294CF493B6}" srcOrd="0" destOrd="0" presId="urn:microsoft.com/office/officeart/2005/8/layout/radial3"/>
    <dgm:cxn modelId="{9C73D624-81FF-4417-8AEB-D94E21719CDA}" type="presOf" srcId="{DF256CF8-D3D2-4AED-8AED-AB78769A4A63}" destId="{50ADECCA-2644-4DD6-9962-0831E46AAC91}" srcOrd="0" destOrd="0" presId="urn:microsoft.com/office/officeart/2005/8/layout/radial3"/>
    <dgm:cxn modelId="{8D4CB22E-E993-4326-842F-DB54D6A2CFC4}" srcId="{BEABFF54-1682-4459-83F8-183565DE7E9D}" destId="{E6F6ED5B-9258-48C4-AD38-B765A487ACE7}" srcOrd="2" destOrd="0" parTransId="{184B5D03-7AC7-4152-8BC6-5E3CD7ED8CFE}" sibTransId="{CCCE568D-37EA-4245-83DB-5AE0C382F3FE}"/>
    <dgm:cxn modelId="{2A425040-4C18-41DE-9F82-E21F3814A667}" type="presOf" srcId="{BEABFF54-1682-4459-83F8-183565DE7E9D}" destId="{AD7821A2-DD9A-4D29-BD99-704BA9AFA9FF}" srcOrd="0" destOrd="0" presId="urn:microsoft.com/office/officeart/2005/8/layout/radial3"/>
    <dgm:cxn modelId="{C9B1E25E-A9EC-49FD-BE5B-155251A207BF}" srcId="{D91D556D-23C5-4295-BF4C-2B528A2A4C01}" destId="{BEABFF54-1682-4459-83F8-183565DE7E9D}" srcOrd="0" destOrd="0" parTransId="{8C1728B3-D94E-48D2-9674-F530D2F33EB4}" sibTransId="{12A84257-0824-4694-929B-75CFAE12B019}"/>
    <dgm:cxn modelId="{B3A5D565-7372-4E80-98BE-EC088D793C36}" srcId="{BEABFF54-1682-4459-83F8-183565DE7E9D}" destId="{01A4B9BB-42C0-4018-9522-C8CD044F835E}" srcOrd="0" destOrd="0" parTransId="{87FA8033-6944-4F4F-809A-11385995C99B}" sibTransId="{547BE39E-0847-49F5-AF00-3D849C0552B2}"/>
    <dgm:cxn modelId="{F5AEFD7F-98C2-446B-9FF2-C3AB4C5C438D}" type="presOf" srcId="{E6F6ED5B-9258-48C4-AD38-B765A487ACE7}" destId="{8FBCB87F-E570-4CEB-A37B-89BCFFDCA25D}" srcOrd="0" destOrd="0" presId="urn:microsoft.com/office/officeart/2005/8/layout/radial3"/>
    <dgm:cxn modelId="{F7EF22E0-E3B2-4325-9561-449774928CF7}" type="presOf" srcId="{D91D556D-23C5-4295-BF4C-2B528A2A4C01}" destId="{D2FAC799-2640-49EC-B2F5-DE06B8C2CBF3}" srcOrd="0" destOrd="0" presId="urn:microsoft.com/office/officeart/2005/8/layout/radial3"/>
    <dgm:cxn modelId="{FA381E13-0954-4C63-B4CD-8AD360585015}" type="presParOf" srcId="{D2FAC799-2640-49EC-B2F5-DE06B8C2CBF3}" destId="{AFD07C55-1FD6-4C6F-A945-CA3787443546}" srcOrd="0" destOrd="0" presId="urn:microsoft.com/office/officeart/2005/8/layout/radial3"/>
    <dgm:cxn modelId="{437F138D-8394-49AA-8104-1638DEDE04D4}" type="presParOf" srcId="{AFD07C55-1FD6-4C6F-A945-CA3787443546}" destId="{AD7821A2-DD9A-4D29-BD99-704BA9AFA9FF}" srcOrd="0" destOrd="0" presId="urn:microsoft.com/office/officeart/2005/8/layout/radial3"/>
    <dgm:cxn modelId="{D6A412A1-F7ED-463E-B7B4-FC1B764A3A4F}" type="presParOf" srcId="{AFD07C55-1FD6-4C6F-A945-CA3787443546}" destId="{22D9C39B-1712-4E71-A0A6-0B294CF493B6}" srcOrd="1" destOrd="0" presId="urn:microsoft.com/office/officeart/2005/8/layout/radial3"/>
    <dgm:cxn modelId="{3B105677-1F46-45CE-A30A-4EA3FCC7BA9E}" type="presParOf" srcId="{AFD07C55-1FD6-4C6F-A945-CA3787443546}" destId="{50ADECCA-2644-4DD6-9962-0831E46AAC91}" srcOrd="2" destOrd="0" presId="urn:microsoft.com/office/officeart/2005/8/layout/radial3"/>
    <dgm:cxn modelId="{684C6C32-8C05-40A0-9B68-A3F45E1DC1A7}" type="presParOf" srcId="{AFD07C55-1FD6-4C6F-A945-CA3787443546}" destId="{8FBCB87F-E570-4CEB-A37B-89BCFFDCA25D}"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821A2-DD9A-4D29-BD99-704BA9AFA9FF}">
      <dsp:nvSpPr>
        <dsp:cNvPr id="0" name=""/>
        <dsp:cNvSpPr/>
      </dsp:nvSpPr>
      <dsp:spPr>
        <a:xfrm>
          <a:off x="3932627" y="2103443"/>
          <a:ext cx="3086444" cy="23903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Distress</a:t>
          </a:r>
        </a:p>
      </dsp:txBody>
      <dsp:txXfrm>
        <a:off x="4384626" y="2453507"/>
        <a:ext cx="2182446" cy="1690261"/>
      </dsp:txXfrm>
    </dsp:sp>
    <dsp:sp modelId="{22D9C39B-1712-4E71-A0A6-0B294CF493B6}">
      <dsp:nvSpPr>
        <dsp:cNvPr id="0" name=""/>
        <dsp:cNvSpPr/>
      </dsp:nvSpPr>
      <dsp:spPr>
        <a:xfrm>
          <a:off x="3598766" y="-49586"/>
          <a:ext cx="3754166" cy="26804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kern="1200" dirty="0"/>
            <a:t>Anger and frustration and denial</a:t>
          </a:r>
        </a:p>
        <a:p>
          <a:pPr marL="0" lvl="0" indent="0" algn="ctr" defTabSz="666750">
            <a:lnSpc>
              <a:spcPct val="90000"/>
            </a:lnSpc>
            <a:spcBef>
              <a:spcPct val="0"/>
            </a:spcBef>
            <a:spcAft>
              <a:spcPct val="35000"/>
            </a:spcAft>
            <a:buFont typeface="Arial" panose="020B0604020202020204" pitchFamily="34" charset="0"/>
            <a:buNone/>
          </a:pPr>
          <a:r>
            <a:rPr lang="en-US" sz="1500" kern="1200" dirty="0"/>
            <a:t>Depression and anxiety</a:t>
          </a:r>
        </a:p>
        <a:p>
          <a:pPr marL="0" lvl="0" indent="0" algn="ctr" defTabSz="666750">
            <a:lnSpc>
              <a:spcPct val="90000"/>
            </a:lnSpc>
            <a:spcBef>
              <a:spcPct val="0"/>
            </a:spcBef>
            <a:spcAft>
              <a:spcPct val="35000"/>
            </a:spcAft>
            <a:buFont typeface="Arial" panose="020B0604020202020204" pitchFamily="34" charset="0"/>
            <a:buNone/>
          </a:pPr>
          <a:r>
            <a:rPr lang="en-US" sz="1500" kern="1200" dirty="0"/>
            <a:t>Social isolation</a:t>
          </a:r>
        </a:p>
        <a:p>
          <a:pPr marL="0" lvl="0" indent="0" algn="ctr" defTabSz="666750">
            <a:lnSpc>
              <a:spcPct val="90000"/>
            </a:lnSpc>
            <a:spcBef>
              <a:spcPct val="0"/>
            </a:spcBef>
            <a:spcAft>
              <a:spcPct val="35000"/>
            </a:spcAft>
            <a:buFont typeface="Arial" panose="020B0604020202020204" pitchFamily="34" charset="0"/>
            <a:buNone/>
          </a:pPr>
          <a:r>
            <a:rPr lang="en-US" sz="1500" kern="1200" dirty="0"/>
            <a:t>Burden and exhaustion</a:t>
          </a:r>
        </a:p>
      </dsp:txBody>
      <dsp:txXfrm>
        <a:off x="4148551" y="342951"/>
        <a:ext cx="2654596" cy="1895333"/>
      </dsp:txXfrm>
    </dsp:sp>
    <dsp:sp modelId="{50ADECCA-2644-4DD6-9962-0831E46AAC91}">
      <dsp:nvSpPr>
        <dsp:cNvPr id="0" name=""/>
        <dsp:cNvSpPr/>
      </dsp:nvSpPr>
      <dsp:spPr>
        <a:xfrm>
          <a:off x="6639260" y="2689065"/>
          <a:ext cx="3124809" cy="15432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Lack of concentration</a:t>
          </a:r>
        </a:p>
        <a:p>
          <a:pPr marL="0" lvl="0" indent="0" algn="ctr" defTabSz="666750">
            <a:lnSpc>
              <a:spcPct val="90000"/>
            </a:lnSpc>
            <a:spcBef>
              <a:spcPct val="0"/>
            </a:spcBef>
            <a:spcAft>
              <a:spcPct val="35000"/>
            </a:spcAft>
            <a:buNone/>
          </a:pPr>
          <a:r>
            <a:rPr lang="en-US" sz="1500" kern="1200" dirty="0"/>
            <a:t>Changes in eating habits</a:t>
          </a:r>
        </a:p>
        <a:p>
          <a:pPr marL="0" lvl="0" indent="0" algn="ctr" defTabSz="666750">
            <a:lnSpc>
              <a:spcPct val="90000"/>
            </a:lnSpc>
            <a:spcBef>
              <a:spcPct val="0"/>
            </a:spcBef>
            <a:spcAft>
              <a:spcPct val="35000"/>
            </a:spcAft>
            <a:buNone/>
          </a:pPr>
          <a:r>
            <a:rPr lang="en-US" sz="1500" kern="1200" dirty="0"/>
            <a:t>Sleeplessness</a:t>
          </a:r>
        </a:p>
      </dsp:txBody>
      <dsp:txXfrm>
        <a:off x="7096878" y="2915065"/>
        <a:ext cx="2209573" cy="1091222"/>
      </dsp:txXfrm>
    </dsp:sp>
    <dsp:sp modelId="{8FBCB87F-E570-4CEB-A37B-89BCFFDCA25D}">
      <dsp:nvSpPr>
        <dsp:cNvPr id="0" name=""/>
        <dsp:cNvSpPr/>
      </dsp:nvSpPr>
      <dsp:spPr>
        <a:xfrm>
          <a:off x="1317305" y="2716266"/>
          <a:ext cx="2992200" cy="15432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Health problems</a:t>
          </a:r>
        </a:p>
        <a:p>
          <a:pPr marL="0" lvl="0" indent="0" algn="ctr" defTabSz="666750">
            <a:lnSpc>
              <a:spcPct val="90000"/>
            </a:lnSpc>
            <a:spcBef>
              <a:spcPct val="0"/>
            </a:spcBef>
            <a:spcAft>
              <a:spcPct val="35000"/>
            </a:spcAft>
            <a:buNone/>
          </a:pPr>
          <a:r>
            <a:rPr lang="en-US" sz="1500" kern="1200" dirty="0"/>
            <a:t>Irritability and mood changes</a:t>
          </a:r>
        </a:p>
        <a:p>
          <a:pPr marL="0" lvl="0" indent="0" algn="ctr" defTabSz="666750">
            <a:lnSpc>
              <a:spcPct val="90000"/>
            </a:lnSpc>
            <a:spcBef>
              <a:spcPct val="0"/>
            </a:spcBef>
            <a:spcAft>
              <a:spcPct val="35000"/>
            </a:spcAft>
            <a:buNone/>
          </a:pPr>
          <a:r>
            <a:rPr lang="en-US" sz="1500" kern="1200" dirty="0"/>
            <a:t>Emotional reactions</a:t>
          </a:r>
        </a:p>
      </dsp:txBody>
      <dsp:txXfrm>
        <a:off x="1755503" y="2942266"/>
        <a:ext cx="2115804" cy="109122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86AD8-B144-4F38-8828-57B226A7A4AC}"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51819-3504-4B5E-A2E5-CFF64114B70E}" type="slidenum">
              <a:rPr lang="en-US" smtClean="0"/>
              <a:t>‹#›</a:t>
            </a:fld>
            <a:endParaRPr lang="en-US"/>
          </a:p>
        </p:txBody>
      </p:sp>
    </p:spTree>
    <p:extLst>
      <p:ext uri="{BB962C8B-B14F-4D97-AF65-F5344CB8AC3E}">
        <p14:creationId xmlns:p14="http://schemas.microsoft.com/office/powerpoint/2010/main" val="257046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photo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7680" y="2871428"/>
            <a:ext cx="4818063" cy="1508021"/>
          </a:xfrm>
        </p:spPr>
        <p:txBody>
          <a:bodyPr lIns="0" tIns="0" r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488950" y="2157994"/>
            <a:ext cx="481806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2" name="Text Placeholder 14">
            <a:extLst>
              <a:ext uri="{FF2B5EF4-FFF2-40B4-BE49-F238E27FC236}">
                <a16:creationId xmlns:a16="http://schemas.microsoft.com/office/drawing/2014/main" id="{F536FFE5-51D0-4A86-9BA6-94E91E95F3B5}"/>
              </a:ext>
            </a:extLst>
          </p:cNvPr>
          <p:cNvSpPr>
            <a:spLocks noGrp="1"/>
          </p:cNvSpPr>
          <p:nvPr>
            <p:ph type="body" sz="quarter" idx="14" hasCustomPrompt="1"/>
          </p:nvPr>
        </p:nvSpPr>
        <p:spPr>
          <a:xfrm>
            <a:off x="1768021" y="5565476"/>
            <a:ext cx="4298175" cy="182880"/>
          </a:xfrm>
        </p:spPr>
        <p:txBody>
          <a:bodyPr anchor="b" anchorCtr="0">
            <a:noAutofit/>
          </a:bodyPr>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487680" y="5560236"/>
            <a:ext cx="1280341" cy="188120"/>
          </a:xfrm>
        </p:spPr>
        <p:txBody>
          <a:bodyPr/>
          <a:lstStyle>
            <a:lvl1pPr>
              <a:defRPr sz="1600"/>
            </a:lvl1pPr>
          </a:lstStyle>
          <a:p>
            <a:r>
              <a:rPr lang="en-US"/>
              <a:t>03.09.2023</a:t>
            </a:r>
          </a:p>
        </p:txBody>
      </p:sp>
      <p:pic>
        <p:nvPicPr>
          <p:cNvPr id="9" name="Picture 8">
            <a:extLst>
              <a:ext uri="{FF2B5EF4-FFF2-40B4-BE49-F238E27FC236}">
                <a16:creationId xmlns:a16="http://schemas.microsoft.com/office/drawing/2014/main" id="{B3466079-12C9-46BF-85E4-47FD9A6B37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80" y="365760"/>
            <a:ext cx="1806492" cy="1009865"/>
          </a:xfrm>
          <a:prstGeom prst="rect">
            <a:avLst/>
          </a:prstGeom>
        </p:spPr>
      </p:pic>
      <p:sp>
        <p:nvSpPr>
          <p:cNvPr id="11" name="Picture Placeholder 10">
            <a:extLst>
              <a:ext uri="{FF2B5EF4-FFF2-40B4-BE49-F238E27FC236}">
                <a16:creationId xmlns:a16="http://schemas.microsoft.com/office/drawing/2014/main" id="{9EF12004-2138-40A6-981B-DE6C3AB85061}"/>
              </a:ext>
            </a:extLst>
          </p:cNvPr>
          <p:cNvSpPr>
            <a:spLocks noGrp="1"/>
          </p:cNvSpPr>
          <p:nvPr>
            <p:ph type="pic" sz="quarter" idx="17"/>
          </p:nvPr>
        </p:nvSpPr>
        <p:spPr>
          <a:xfrm>
            <a:off x="5616270" y="3175"/>
            <a:ext cx="6564732" cy="6851650"/>
          </a:xfrm>
          <a:custGeom>
            <a:avLst/>
            <a:gdLst>
              <a:gd name="connsiteX0" fmla="*/ 4019118 w 6564732"/>
              <a:gd name="connsiteY0" fmla="*/ 5006579 h 6851650"/>
              <a:gd name="connsiteX1" fmla="*/ 2831934 w 6564732"/>
              <a:gd name="connsiteY1" fmla="*/ 5574840 h 6851650"/>
              <a:gd name="connsiteX2" fmla="*/ 4019118 w 6564732"/>
              <a:gd name="connsiteY2" fmla="*/ 6143428 h 6851650"/>
              <a:gd name="connsiteX3" fmla="*/ 5206630 w 6564732"/>
              <a:gd name="connsiteY3" fmla="*/ 5574840 h 6851650"/>
              <a:gd name="connsiteX4" fmla="*/ 4019118 w 6564732"/>
              <a:gd name="connsiteY4" fmla="*/ 5006579 h 6851650"/>
              <a:gd name="connsiteX5" fmla="*/ 5343148 w 6564732"/>
              <a:gd name="connsiteY5" fmla="*/ 3663653 h 6851650"/>
              <a:gd name="connsiteX6" fmla="*/ 4155637 w 6564732"/>
              <a:gd name="connsiteY6" fmla="*/ 4235180 h 6851650"/>
              <a:gd name="connsiteX7" fmla="*/ 5343148 w 6564732"/>
              <a:gd name="connsiteY7" fmla="*/ 4803442 h 6851650"/>
              <a:gd name="connsiteX8" fmla="*/ 6527394 w 6564732"/>
              <a:gd name="connsiteY8" fmla="*/ 4235180 h 6851650"/>
              <a:gd name="connsiteX9" fmla="*/ 5343148 w 6564732"/>
              <a:gd name="connsiteY9" fmla="*/ 3663653 h 6851650"/>
              <a:gd name="connsiteX10" fmla="*/ 164932 w 6564732"/>
              <a:gd name="connsiteY10" fmla="*/ 0 h 6851650"/>
              <a:gd name="connsiteX11" fmla="*/ 6279584 w 6564732"/>
              <a:gd name="connsiteY11" fmla="*/ 0 h 6851650"/>
              <a:gd name="connsiteX12" fmla="*/ 6564732 w 6564732"/>
              <a:gd name="connsiteY12" fmla="*/ 0 h 6851650"/>
              <a:gd name="connsiteX13" fmla="*/ 6564732 w 6564732"/>
              <a:gd name="connsiteY13" fmla="*/ 2564558 h 6851650"/>
              <a:gd name="connsiteX14" fmla="*/ 6480417 w 6564732"/>
              <a:gd name="connsiteY14" fmla="*/ 2581598 h 6851650"/>
              <a:gd name="connsiteX15" fmla="*/ 5670400 w 6564732"/>
              <a:gd name="connsiteY15" fmla="*/ 3064039 h 6851650"/>
              <a:gd name="connsiteX16" fmla="*/ 6480417 w 6564732"/>
              <a:gd name="connsiteY16" fmla="*/ 3546588 h 6851650"/>
              <a:gd name="connsiteX17" fmla="*/ 6564732 w 6564732"/>
              <a:gd name="connsiteY17" fmla="*/ 3563242 h 6851650"/>
              <a:gd name="connsiteX18" fmla="*/ 6564732 w 6564732"/>
              <a:gd name="connsiteY18" fmla="*/ 5018039 h 6851650"/>
              <a:gd name="connsiteX19" fmla="*/ 6468692 w 6564732"/>
              <a:gd name="connsiteY19" fmla="*/ 5035942 h 6851650"/>
              <a:gd name="connsiteX20" fmla="*/ 5556090 w 6564732"/>
              <a:gd name="connsiteY20" fmla="*/ 5574840 h 6851650"/>
              <a:gd name="connsiteX21" fmla="*/ 6468692 w 6564732"/>
              <a:gd name="connsiteY21" fmla="*/ 6114061 h 6851650"/>
              <a:gd name="connsiteX22" fmla="*/ 6564732 w 6564732"/>
              <a:gd name="connsiteY22" fmla="*/ 6131967 h 6851650"/>
              <a:gd name="connsiteX23" fmla="*/ 6564732 w 6564732"/>
              <a:gd name="connsiteY23" fmla="*/ 6851650 h 6851650"/>
              <a:gd name="connsiteX24" fmla="*/ 6472673 w 6564732"/>
              <a:gd name="connsiteY24" fmla="*/ 6851650 h 6851650"/>
              <a:gd name="connsiteX25" fmla="*/ 6384404 w 6564732"/>
              <a:gd name="connsiteY25" fmla="*/ 6779435 h 6851650"/>
              <a:gd name="connsiteX26" fmla="*/ 5244842 w 6564732"/>
              <a:gd name="connsiteY26" fmla="*/ 6330889 h 6851650"/>
              <a:gd name="connsiteX27" fmla="*/ 4105253 w 6564732"/>
              <a:gd name="connsiteY27" fmla="*/ 6779435 h 6851650"/>
              <a:gd name="connsiteX28" fmla="*/ 4017008 w 6564732"/>
              <a:gd name="connsiteY28" fmla="*/ 6851650 h 6851650"/>
              <a:gd name="connsiteX29" fmla="*/ 3408143 w 6564732"/>
              <a:gd name="connsiteY29" fmla="*/ 6851650 h 6851650"/>
              <a:gd name="connsiteX30" fmla="*/ 3344218 w 6564732"/>
              <a:gd name="connsiteY30" fmla="*/ 6801963 h 6851650"/>
              <a:gd name="connsiteX31" fmla="*/ 2568696 w 6564732"/>
              <a:gd name="connsiteY31" fmla="*/ 6514757 h 6851650"/>
              <a:gd name="connsiteX32" fmla="*/ 1792848 w 6564732"/>
              <a:gd name="connsiteY32" fmla="*/ 6801963 h 6851650"/>
              <a:gd name="connsiteX33" fmla="*/ 1728923 w 6564732"/>
              <a:gd name="connsiteY33" fmla="*/ 6851650 h 6851650"/>
              <a:gd name="connsiteX34" fmla="*/ 164297 w 6564732"/>
              <a:gd name="connsiteY34" fmla="*/ 6851650 h 6851650"/>
              <a:gd name="connsiteX35" fmla="*/ 163080 w 6564732"/>
              <a:gd name="connsiteY35" fmla="*/ 6839955 h 6851650"/>
              <a:gd name="connsiteX36" fmla="*/ 0 w 6564732"/>
              <a:gd name="connsiteY36" fmla="*/ 3428837 h 6851650"/>
              <a:gd name="connsiteX37" fmla="*/ 164932 w 6564732"/>
              <a:gd name="connsiteY37" fmla="*/ 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64732" h="6851650">
                <a:moveTo>
                  <a:pt x="4019118" y="5006579"/>
                </a:moveTo>
                <a:cubicBezTo>
                  <a:pt x="3365269" y="5006579"/>
                  <a:pt x="2831934" y="5574840"/>
                  <a:pt x="2831934" y="5574840"/>
                </a:cubicBezTo>
                <a:cubicBezTo>
                  <a:pt x="2831934" y="5574840"/>
                  <a:pt x="3365269" y="6143428"/>
                  <a:pt x="4019118" y="6143428"/>
                </a:cubicBezTo>
                <a:cubicBezTo>
                  <a:pt x="4673295" y="6143428"/>
                  <a:pt x="5206630" y="5574840"/>
                  <a:pt x="5206630" y="5574840"/>
                </a:cubicBezTo>
                <a:cubicBezTo>
                  <a:pt x="5206630" y="5574840"/>
                  <a:pt x="4673295" y="5006579"/>
                  <a:pt x="4019118" y="5006579"/>
                </a:cubicBezTo>
                <a:close/>
                <a:moveTo>
                  <a:pt x="5343148" y="3663653"/>
                </a:moveTo>
                <a:cubicBezTo>
                  <a:pt x="4686032" y="3663653"/>
                  <a:pt x="4155637" y="4235180"/>
                  <a:pt x="4155637" y="4235180"/>
                </a:cubicBezTo>
                <a:cubicBezTo>
                  <a:pt x="4155637" y="4235180"/>
                  <a:pt x="4686032" y="4803442"/>
                  <a:pt x="5343148" y="4803442"/>
                </a:cubicBezTo>
                <a:cubicBezTo>
                  <a:pt x="5997324" y="4803442"/>
                  <a:pt x="6527394" y="4235180"/>
                  <a:pt x="6527394" y="4235180"/>
                </a:cubicBezTo>
                <a:cubicBezTo>
                  <a:pt x="6527394" y="4235180"/>
                  <a:pt x="5997324" y="3663653"/>
                  <a:pt x="5343148" y="3663653"/>
                </a:cubicBezTo>
                <a:close/>
                <a:moveTo>
                  <a:pt x="164932" y="0"/>
                </a:moveTo>
                <a:cubicBezTo>
                  <a:pt x="164932" y="0"/>
                  <a:pt x="164932" y="0"/>
                  <a:pt x="6279584" y="0"/>
                </a:cubicBezTo>
                <a:lnTo>
                  <a:pt x="6564732" y="0"/>
                </a:lnTo>
                <a:lnTo>
                  <a:pt x="6564732" y="2564558"/>
                </a:lnTo>
                <a:lnTo>
                  <a:pt x="6480417" y="2581598"/>
                </a:lnTo>
                <a:cubicBezTo>
                  <a:pt x="6013423" y="2695481"/>
                  <a:pt x="5670400" y="3064039"/>
                  <a:pt x="5670400" y="3064039"/>
                </a:cubicBezTo>
                <a:cubicBezTo>
                  <a:pt x="5670400" y="3064039"/>
                  <a:pt x="6013423" y="3434607"/>
                  <a:pt x="6480417" y="3546588"/>
                </a:cubicBezTo>
                <a:lnTo>
                  <a:pt x="6564732" y="3563242"/>
                </a:lnTo>
                <a:lnTo>
                  <a:pt x="6564732" y="5018039"/>
                </a:lnTo>
                <a:lnTo>
                  <a:pt x="6468692" y="5035942"/>
                </a:lnTo>
                <a:cubicBezTo>
                  <a:pt x="5943893" y="5156337"/>
                  <a:pt x="5556090" y="5574840"/>
                  <a:pt x="5556090" y="5574840"/>
                </a:cubicBezTo>
                <a:cubicBezTo>
                  <a:pt x="5556090" y="5574840"/>
                  <a:pt x="5943893" y="5993630"/>
                  <a:pt x="6468692" y="6114061"/>
                </a:cubicBezTo>
                <a:lnTo>
                  <a:pt x="6564732" y="6131967"/>
                </a:lnTo>
                <a:lnTo>
                  <a:pt x="6564732" y="6851650"/>
                </a:lnTo>
                <a:lnTo>
                  <a:pt x="6472673" y="6851650"/>
                </a:lnTo>
                <a:lnTo>
                  <a:pt x="6384404" y="6779435"/>
                </a:lnTo>
                <a:cubicBezTo>
                  <a:pt x="6136098" y="6585933"/>
                  <a:pt x="5717226" y="6330889"/>
                  <a:pt x="5244842" y="6330889"/>
                </a:cubicBezTo>
                <a:cubicBezTo>
                  <a:pt x="4769887" y="6330889"/>
                  <a:pt x="4353193" y="6585933"/>
                  <a:pt x="4105253" y="6779435"/>
                </a:cubicBezTo>
                <a:lnTo>
                  <a:pt x="4017008" y="6851650"/>
                </a:lnTo>
                <a:lnTo>
                  <a:pt x="3408143" y="6851650"/>
                </a:lnTo>
                <a:lnTo>
                  <a:pt x="3344218" y="6801963"/>
                </a:lnTo>
                <a:cubicBezTo>
                  <a:pt x="3162497" y="6668034"/>
                  <a:pt x="2882475" y="6514757"/>
                  <a:pt x="2568696" y="6514757"/>
                </a:cubicBezTo>
                <a:cubicBezTo>
                  <a:pt x="2254631" y="6514757"/>
                  <a:pt x="1974573" y="6668034"/>
                  <a:pt x="1792848" y="6801963"/>
                </a:cubicBezTo>
                <a:lnTo>
                  <a:pt x="1728923" y="6851650"/>
                </a:lnTo>
                <a:lnTo>
                  <a:pt x="164297" y="6851650"/>
                </a:lnTo>
                <a:lnTo>
                  <a:pt x="163080" y="6839955"/>
                </a:lnTo>
                <a:cubicBezTo>
                  <a:pt x="144960" y="6664210"/>
                  <a:pt x="0" y="5202816"/>
                  <a:pt x="0" y="3428837"/>
                </a:cubicBezTo>
                <a:cubicBezTo>
                  <a:pt x="0" y="1536592"/>
                  <a:pt x="164932" y="0"/>
                  <a:pt x="164932" y="0"/>
                </a:cubicBezTo>
                <a:close/>
              </a:path>
            </a:pathLst>
          </a:custGeom>
          <a:solidFill>
            <a:schemeClr val="bg2"/>
          </a:solidFill>
        </p:spPr>
        <p:txBody>
          <a:bodyPr wrap="square" anchor="t" anchorCtr="0">
            <a:noAutofit/>
          </a:bodyPr>
          <a:lstStyle>
            <a:lvl1pPr algn="ctr">
              <a:defRPr/>
            </a:lvl1pPr>
          </a:lstStyle>
          <a:p>
            <a:r>
              <a:rPr lang="en-US"/>
              <a:t>Click icon to add picture</a:t>
            </a:r>
          </a:p>
        </p:txBody>
      </p:sp>
    </p:spTree>
    <p:extLst>
      <p:ext uri="{BB962C8B-B14F-4D97-AF65-F5344CB8AC3E}">
        <p14:creationId xmlns:p14="http://schemas.microsoft.com/office/powerpoint/2010/main" val="757565949"/>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_heavy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19CA94-FF68-41F2-8449-56C4C7032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73F33FA3-B5AC-44B9-B9CA-555F5D9C1061}"/>
              </a:ext>
            </a:extLst>
          </p:cNvPr>
          <p:cNvSpPr>
            <a:spLocks noGrp="1"/>
          </p:cNvSpPr>
          <p:nvPr>
            <p:ph type="dt" sz="half" idx="15"/>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1A4A90A0-A5E3-4FCC-BBF1-F49E49BE33FC}"/>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FAD96962-EFB5-4E74-B0CB-05E93BA1DDE9}"/>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016988537"/>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_heavy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2DFB21C2-9256-4B4B-80BA-3276158282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10409074-7656-42A0-AEE5-9BDEFEF16C3A}"/>
              </a:ext>
            </a:extLst>
          </p:cNvPr>
          <p:cNvSpPr>
            <a:spLocks noGrp="1"/>
          </p:cNvSpPr>
          <p:nvPr>
            <p:ph type="dt" sz="half" idx="15"/>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27D8F36B-EDF9-4ED8-B36B-17322026B4E8}"/>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88C76D29-4021-4753-8BE7-249600C695DB}"/>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955696488"/>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_heavy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126B9BF-AD4C-4915-97E8-E1B08A50CF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1085F32-33C3-4805-92C0-2C0006C304D9}"/>
              </a:ext>
            </a:extLst>
          </p:cNvPr>
          <p:cNvSpPr>
            <a:spLocks noGrp="1"/>
          </p:cNvSpPr>
          <p:nvPr>
            <p:ph type="dt" sz="half" idx="15"/>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3B8100E9-99C2-4E8F-A308-9312B4CF989B}"/>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3DE63100-2AB9-4D90-94E4-83E8A2188CB5}"/>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737724395"/>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_srp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92953EE-2574-45DD-9000-83D1FB6C0B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31F57C41-A9C3-4B02-B6FD-46716A5DEF1F}"/>
              </a:ext>
            </a:extLst>
          </p:cNvPr>
          <p:cNvSpPr>
            <a:spLocks noGrp="1"/>
          </p:cNvSpPr>
          <p:nvPr>
            <p:ph type="dt" sz="half" idx="15"/>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613845A1-2DC0-414D-BE30-6E895A38C3D2}"/>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37C2C30C-FF7B-4312-B6D4-221B796345E9}"/>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398053302"/>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24543A5-8DA1-4075-A8B3-149A44AD57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0DB55264-6DC0-4278-878C-86E077AAFB10}"/>
              </a:ext>
            </a:extLst>
          </p:cNvPr>
          <p:cNvSpPr>
            <a:spLocks noGrp="1"/>
          </p:cNvSpPr>
          <p:nvPr>
            <p:ph type="dt" sz="half" idx="15"/>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8C3B84F9-BCBF-4CF1-99CF-46ECCC1D87AA}"/>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003A7E59-9845-4EE2-9C17-0EC8F11737D8}"/>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526926563"/>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D30F33E-5DE1-4001-B464-9FDD7099BE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BC488F01-9E19-43F4-8C5C-D9BC4D7DEA0D}"/>
              </a:ext>
            </a:extLst>
          </p:cNvPr>
          <p:cNvSpPr>
            <a:spLocks noGrp="1"/>
          </p:cNvSpPr>
          <p:nvPr>
            <p:ph type="dt" sz="half" idx="15"/>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C052C6F9-CF74-4EE7-9E90-2C44AAB91DD4}"/>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6B2DDD7B-337B-4FB0-B880-22FB644CE473}"/>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42634856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487680"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5609167"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27CE73E-AC91-4DA1-921F-063B9F560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0345A27D-255F-41CB-BE87-8FA1B0AC3D3E}"/>
              </a:ext>
            </a:extLst>
          </p:cNvPr>
          <p:cNvSpPr>
            <a:spLocks noGrp="1"/>
          </p:cNvSpPr>
          <p:nvPr>
            <p:ph type="dt" sz="half" idx="15"/>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239728EE-3F80-449C-8E43-2D9A93128F9E}"/>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7A8B83F4-04C4-4975-BB30-FC9FE0EE6368}"/>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70247169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487680"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5609167"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906B3905-3CB9-4367-AB12-E6B614A28B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4F4FADCB-0C48-4DF3-A06A-3913DFBAD541}"/>
              </a:ext>
            </a:extLst>
          </p:cNvPr>
          <p:cNvSpPr>
            <a:spLocks noGrp="1"/>
          </p:cNvSpPr>
          <p:nvPr>
            <p:ph type="dt" sz="half" idx="15"/>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8415873B-4226-4156-9890-0DDF5B78363E}"/>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9EE9BAF8-8366-41C1-87C0-DDFF72DB4ACF}"/>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685417042"/>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487680"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5609167"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60244B1F-967B-4AE0-805A-CD8790A5E8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6E180246-45DA-49A1-97BC-4F1E63EFF013}"/>
              </a:ext>
            </a:extLst>
          </p:cNvPr>
          <p:cNvSpPr>
            <a:spLocks noGrp="1"/>
          </p:cNvSpPr>
          <p:nvPr>
            <p:ph type="dt" sz="half" idx="15"/>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4DBE974B-DB7C-4062-BDEF-A806D48CA424}"/>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F06EEC1B-FC06-498F-942A-94D497930AAB}"/>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626546171"/>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_wide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13AF4497-978C-4E49-8833-8A68AD09F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CD982B48-6721-4AD0-8535-762FC1A13EDB}"/>
              </a:ext>
            </a:extLst>
          </p:cNvPr>
          <p:cNvSpPr>
            <a:spLocks noGrp="1"/>
          </p:cNvSpPr>
          <p:nvPr>
            <p:ph type="dt" sz="half" idx="16"/>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8E23808B-9A8D-49D0-AF94-77FFAE1DEB79}"/>
              </a:ext>
            </a:extLst>
          </p:cNvPr>
          <p:cNvSpPr>
            <a:spLocks noGrp="1"/>
          </p:cNvSpPr>
          <p:nvPr>
            <p:ph type="ftr" sz="quarter" idx="17"/>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95F58766-F36D-4069-AD81-BDE399EE4AE2}"/>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51141923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photo_grap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7680" y="2871428"/>
            <a:ext cx="4818063" cy="1508021"/>
          </a:xfrm>
        </p:spPr>
        <p:txBody>
          <a:bodyPr lIns="0" tIns="0" r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488950" y="2157994"/>
            <a:ext cx="481806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2" name="Text Placeholder 14">
            <a:extLst>
              <a:ext uri="{FF2B5EF4-FFF2-40B4-BE49-F238E27FC236}">
                <a16:creationId xmlns:a16="http://schemas.microsoft.com/office/drawing/2014/main" id="{F536FFE5-51D0-4A86-9BA6-94E91E95F3B5}"/>
              </a:ext>
            </a:extLst>
          </p:cNvPr>
          <p:cNvSpPr>
            <a:spLocks noGrp="1"/>
          </p:cNvSpPr>
          <p:nvPr>
            <p:ph type="body" sz="quarter" idx="14" hasCustomPrompt="1"/>
          </p:nvPr>
        </p:nvSpPr>
        <p:spPr>
          <a:xfrm>
            <a:off x="1768021" y="5565476"/>
            <a:ext cx="4298175" cy="182880"/>
          </a:xfrm>
        </p:spPr>
        <p:txBody>
          <a:bodyPr anchor="b" anchorCtr="0">
            <a:noAutofit/>
          </a:bodyPr>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487680" y="5560236"/>
            <a:ext cx="1280341" cy="188120"/>
          </a:xfrm>
        </p:spPr>
        <p:txBody>
          <a:bodyPr/>
          <a:lstStyle>
            <a:lvl1pPr>
              <a:defRPr sz="1600"/>
            </a:lvl1pPr>
          </a:lstStyle>
          <a:p>
            <a:r>
              <a:rPr lang="en-US"/>
              <a:t>03.09.2023</a:t>
            </a:r>
          </a:p>
        </p:txBody>
      </p:sp>
      <p:pic>
        <p:nvPicPr>
          <p:cNvPr id="9" name="Picture 8">
            <a:extLst>
              <a:ext uri="{FF2B5EF4-FFF2-40B4-BE49-F238E27FC236}">
                <a16:creationId xmlns:a16="http://schemas.microsoft.com/office/drawing/2014/main" id="{B3466079-12C9-46BF-85E4-47FD9A6B37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80" y="365760"/>
            <a:ext cx="1806492" cy="1009865"/>
          </a:xfrm>
          <a:prstGeom prst="rect">
            <a:avLst/>
          </a:prstGeom>
        </p:spPr>
      </p:pic>
      <p:sp>
        <p:nvSpPr>
          <p:cNvPr id="11" name="Picture Placeholder 10">
            <a:extLst>
              <a:ext uri="{FF2B5EF4-FFF2-40B4-BE49-F238E27FC236}">
                <a16:creationId xmlns:a16="http://schemas.microsoft.com/office/drawing/2014/main" id="{9EF12004-2138-40A6-981B-DE6C3AB85061}"/>
              </a:ext>
            </a:extLst>
          </p:cNvPr>
          <p:cNvSpPr>
            <a:spLocks noGrp="1"/>
          </p:cNvSpPr>
          <p:nvPr>
            <p:ph type="pic" sz="quarter" idx="17"/>
          </p:nvPr>
        </p:nvSpPr>
        <p:spPr>
          <a:xfrm>
            <a:off x="5616270" y="3175"/>
            <a:ext cx="6564732" cy="6851650"/>
          </a:xfrm>
          <a:custGeom>
            <a:avLst/>
            <a:gdLst>
              <a:gd name="connsiteX0" fmla="*/ 4019118 w 6564732"/>
              <a:gd name="connsiteY0" fmla="*/ 5006579 h 6851650"/>
              <a:gd name="connsiteX1" fmla="*/ 2831934 w 6564732"/>
              <a:gd name="connsiteY1" fmla="*/ 5574840 h 6851650"/>
              <a:gd name="connsiteX2" fmla="*/ 4019118 w 6564732"/>
              <a:gd name="connsiteY2" fmla="*/ 6143428 h 6851650"/>
              <a:gd name="connsiteX3" fmla="*/ 5206630 w 6564732"/>
              <a:gd name="connsiteY3" fmla="*/ 5574840 h 6851650"/>
              <a:gd name="connsiteX4" fmla="*/ 4019118 w 6564732"/>
              <a:gd name="connsiteY4" fmla="*/ 5006579 h 6851650"/>
              <a:gd name="connsiteX5" fmla="*/ 5343148 w 6564732"/>
              <a:gd name="connsiteY5" fmla="*/ 3663653 h 6851650"/>
              <a:gd name="connsiteX6" fmla="*/ 4155637 w 6564732"/>
              <a:gd name="connsiteY6" fmla="*/ 4235180 h 6851650"/>
              <a:gd name="connsiteX7" fmla="*/ 5343148 w 6564732"/>
              <a:gd name="connsiteY7" fmla="*/ 4803442 h 6851650"/>
              <a:gd name="connsiteX8" fmla="*/ 6527394 w 6564732"/>
              <a:gd name="connsiteY8" fmla="*/ 4235180 h 6851650"/>
              <a:gd name="connsiteX9" fmla="*/ 5343148 w 6564732"/>
              <a:gd name="connsiteY9" fmla="*/ 3663653 h 6851650"/>
              <a:gd name="connsiteX10" fmla="*/ 164932 w 6564732"/>
              <a:gd name="connsiteY10" fmla="*/ 0 h 6851650"/>
              <a:gd name="connsiteX11" fmla="*/ 6279584 w 6564732"/>
              <a:gd name="connsiteY11" fmla="*/ 0 h 6851650"/>
              <a:gd name="connsiteX12" fmla="*/ 6564732 w 6564732"/>
              <a:gd name="connsiteY12" fmla="*/ 0 h 6851650"/>
              <a:gd name="connsiteX13" fmla="*/ 6564732 w 6564732"/>
              <a:gd name="connsiteY13" fmla="*/ 2564558 h 6851650"/>
              <a:gd name="connsiteX14" fmla="*/ 6480417 w 6564732"/>
              <a:gd name="connsiteY14" fmla="*/ 2581598 h 6851650"/>
              <a:gd name="connsiteX15" fmla="*/ 5670400 w 6564732"/>
              <a:gd name="connsiteY15" fmla="*/ 3064039 h 6851650"/>
              <a:gd name="connsiteX16" fmla="*/ 6480417 w 6564732"/>
              <a:gd name="connsiteY16" fmla="*/ 3546588 h 6851650"/>
              <a:gd name="connsiteX17" fmla="*/ 6564732 w 6564732"/>
              <a:gd name="connsiteY17" fmla="*/ 3563242 h 6851650"/>
              <a:gd name="connsiteX18" fmla="*/ 6564732 w 6564732"/>
              <a:gd name="connsiteY18" fmla="*/ 5018039 h 6851650"/>
              <a:gd name="connsiteX19" fmla="*/ 6468692 w 6564732"/>
              <a:gd name="connsiteY19" fmla="*/ 5035942 h 6851650"/>
              <a:gd name="connsiteX20" fmla="*/ 5556090 w 6564732"/>
              <a:gd name="connsiteY20" fmla="*/ 5574840 h 6851650"/>
              <a:gd name="connsiteX21" fmla="*/ 6468692 w 6564732"/>
              <a:gd name="connsiteY21" fmla="*/ 6114061 h 6851650"/>
              <a:gd name="connsiteX22" fmla="*/ 6564732 w 6564732"/>
              <a:gd name="connsiteY22" fmla="*/ 6131967 h 6851650"/>
              <a:gd name="connsiteX23" fmla="*/ 6564732 w 6564732"/>
              <a:gd name="connsiteY23" fmla="*/ 6851650 h 6851650"/>
              <a:gd name="connsiteX24" fmla="*/ 6472673 w 6564732"/>
              <a:gd name="connsiteY24" fmla="*/ 6851650 h 6851650"/>
              <a:gd name="connsiteX25" fmla="*/ 6384404 w 6564732"/>
              <a:gd name="connsiteY25" fmla="*/ 6779435 h 6851650"/>
              <a:gd name="connsiteX26" fmla="*/ 5244842 w 6564732"/>
              <a:gd name="connsiteY26" fmla="*/ 6330889 h 6851650"/>
              <a:gd name="connsiteX27" fmla="*/ 4105253 w 6564732"/>
              <a:gd name="connsiteY27" fmla="*/ 6779435 h 6851650"/>
              <a:gd name="connsiteX28" fmla="*/ 4017008 w 6564732"/>
              <a:gd name="connsiteY28" fmla="*/ 6851650 h 6851650"/>
              <a:gd name="connsiteX29" fmla="*/ 3408143 w 6564732"/>
              <a:gd name="connsiteY29" fmla="*/ 6851650 h 6851650"/>
              <a:gd name="connsiteX30" fmla="*/ 3344218 w 6564732"/>
              <a:gd name="connsiteY30" fmla="*/ 6801963 h 6851650"/>
              <a:gd name="connsiteX31" fmla="*/ 2568696 w 6564732"/>
              <a:gd name="connsiteY31" fmla="*/ 6514757 h 6851650"/>
              <a:gd name="connsiteX32" fmla="*/ 1792848 w 6564732"/>
              <a:gd name="connsiteY32" fmla="*/ 6801963 h 6851650"/>
              <a:gd name="connsiteX33" fmla="*/ 1728923 w 6564732"/>
              <a:gd name="connsiteY33" fmla="*/ 6851650 h 6851650"/>
              <a:gd name="connsiteX34" fmla="*/ 164297 w 6564732"/>
              <a:gd name="connsiteY34" fmla="*/ 6851650 h 6851650"/>
              <a:gd name="connsiteX35" fmla="*/ 163080 w 6564732"/>
              <a:gd name="connsiteY35" fmla="*/ 6839955 h 6851650"/>
              <a:gd name="connsiteX36" fmla="*/ 0 w 6564732"/>
              <a:gd name="connsiteY36" fmla="*/ 3428837 h 6851650"/>
              <a:gd name="connsiteX37" fmla="*/ 164932 w 6564732"/>
              <a:gd name="connsiteY37" fmla="*/ 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64732" h="6851650">
                <a:moveTo>
                  <a:pt x="4019118" y="5006579"/>
                </a:moveTo>
                <a:cubicBezTo>
                  <a:pt x="3365269" y="5006579"/>
                  <a:pt x="2831934" y="5574840"/>
                  <a:pt x="2831934" y="5574840"/>
                </a:cubicBezTo>
                <a:cubicBezTo>
                  <a:pt x="2831934" y="5574840"/>
                  <a:pt x="3365269" y="6143428"/>
                  <a:pt x="4019118" y="6143428"/>
                </a:cubicBezTo>
                <a:cubicBezTo>
                  <a:pt x="4673295" y="6143428"/>
                  <a:pt x="5206630" y="5574840"/>
                  <a:pt x="5206630" y="5574840"/>
                </a:cubicBezTo>
                <a:cubicBezTo>
                  <a:pt x="5206630" y="5574840"/>
                  <a:pt x="4673295" y="5006579"/>
                  <a:pt x="4019118" y="5006579"/>
                </a:cubicBezTo>
                <a:close/>
                <a:moveTo>
                  <a:pt x="5343148" y="3663653"/>
                </a:moveTo>
                <a:cubicBezTo>
                  <a:pt x="4686032" y="3663653"/>
                  <a:pt x="4155637" y="4235180"/>
                  <a:pt x="4155637" y="4235180"/>
                </a:cubicBezTo>
                <a:cubicBezTo>
                  <a:pt x="4155637" y="4235180"/>
                  <a:pt x="4686032" y="4803442"/>
                  <a:pt x="5343148" y="4803442"/>
                </a:cubicBezTo>
                <a:cubicBezTo>
                  <a:pt x="5997324" y="4803442"/>
                  <a:pt x="6527394" y="4235180"/>
                  <a:pt x="6527394" y="4235180"/>
                </a:cubicBezTo>
                <a:cubicBezTo>
                  <a:pt x="6527394" y="4235180"/>
                  <a:pt x="5997324" y="3663653"/>
                  <a:pt x="5343148" y="3663653"/>
                </a:cubicBezTo>
                <a:close/>
                <a:moveTo>
                  <a:pt x="164932" y="0"/>
                </a:moveTo>
                <a:cubicBezTo>
                  <a:pt x="164932" y="0"/>
                  <a:pt x="164932" y="0"/>
                  <a:pt x="6279584" y="0"/>
                </a:cubicBezTo>
                <a:lnTo>
                  <a:pt x="6564732" y="0"/>
                </a:lnTo>
                <a:lnTo>
                  <a:pt x="6564732" y="2564558"/>
                </a:lnTo>
                <a:lnTo>
                  <a:pt x="6480417" y="2581598"/>
                </a:lnTo>
                <a:cubicBezTo>
                  <a:pt x="6013423" y="2695481"/>
                  <a:pt x="5670400" y="3064039"/>
                  <a:pt x="5670400" y="3064039"/>
                </a:cubicBezTo>
                <a:cubicBezTo>
                  <a:pt x="5670400" y="3064039"/>
                  <a:pt x="6013423" y="3434607"/>
                  <a:pt x="6480417" y="3546588"/>
                </a:cubicBezTo>
                <a:lnTo>
                  <a:pt x="6564732" y="3563242"/>
                </a:lnTo>
                <a:lnTo>
                  <a:pt x="6564732" y="5018039"/>
                </a:lnTo>
                <a:lnTo>
                  <a:pt x="6468692" y="5035942"/>
                </a:lnTo>
                <a:cubicBezTo>
                  <a:pt x="5943893" y="5156337"/>
                  <a:pt x="5556090" y="5574840"/>
                  <a:pt x="5556090" y="5574840"/>
                </a:cubicBezTo>
                <a:cubicBezTo>
                  <a:pt x="5556090" y="5574840"/>
                  <a:pt x="5943893" y="5993630"/>
                  <a:pt x="6468692" y="6114061"/>
                </a:cubicBezTo>
                <a:lnTo>
                  <a:pt x="6564732" y="6131967"/>
                </a:lnTo>
                <a:lnTo>
                  <a:pt x="6564732" y="6851650"/>
                </a:lnTo>
                <a:lnTo>
                  <a:pt x="6472673" y="6851650"/>
                </a:lnTo>
                <a:lnTo>
                  <a:pt x="6384404" y="6779435"/>
                </a:lnTo>
                <a:cubicBezTo>
                  <a:pt x="6136098" y="6585933"/>
                  <a:pt x="5717226" y="6330889"/>
                  <a:pt x="5244842" y="6330889"/>
                </a:cubicBezTo>
                <a:cubicBezTo>
                  <a:pt x="4769887" y="6330889"/>
                  <a:pt x="4353193" y="6585933"/>
                  <a:pt x="4105253" y="6779435"/>
                </a:cubicBezTo>
                <a:lnTo>
                  <a:pt x="4017008" y="6851650"/>
                </a:lnTo>
                <a:lnTo>
                  <a:pt x="3408143" y="6851650"/>
                </a:lnTo>
                <a:lnTo>
                  <a:pt x="3344218" y="6801963"/>
                </a:lnTo>
                <a:cubicBezTo>
                  <a:pt x="3162497" y="6668034"/>
                  <a:pt x="2882475" y="6514757"/>
                  <a:pt x="2568696" y="6514757"/>
                </a:cubicBezTo>
                <a:cubicBezTo>
                  <a:pt x="2254631" y="6514757"/>
                  <a:pt x="1974573" y="6668034"/>
                  <a:pt x="1792848" y="6801963"/>
                </a:cubicBezTo>
                <a:lnTo>
                  <a:pt x="1728923" y="6851650"/>
                </a:lnTo>
                <a:lnTo>
                  <a:pt x="164297" y="6851650"/>
                </a:lnTo>
                <a:lnTo>
                  <a:pt x="163080" y="6839955"/>
                </a:lnTo>
                <a:cubicBezTo>
                  <a:pt x="144960" y="6664210"/>
                  <a:pt x="0" y="5202816"/>
                  <a:pt x="0" y="3428837"/>
                </a:cubicBezTo>
                <a:cubicBezTo>
                  <a:pt x="0" y="1536592"/>
                  <a:pt x="164932" y="0"/>
                  <a:pt x="164932" y="0"/>
                </a:cubicBezTo>
                <a:close/>
              </a:path>
            </a:pathLst>
          </a:custGeom>
          <a:solidFill>
            <a:schemeClr val="bg2"/>
          </a:solidFill>
        </p:spPr>
        <p:txBody>
          <a:bodyPr wrap="square" anchor="t" anchorCtr="0">
            <a:noAutofit/>
          </a:bodyPr>
          <a:lstStyle>
            <a:lvl1pPr algn="ctr">
              <a:defRPr/>
            </a:lvl1pPr>
          </a:lstStyle>
          <a:p>
            <a:r>
              <a:rPr lang="en-US"/>
              <a:t>Click icon to add picture</a:t>
            </a:r>
          </a:p>
        </p:txBody>
      </p:sp>
    </p:spTree>
    <p:extLst>
      <p:ext uri="{BB962C8B-B14F-4D97-AF65-F5344CB8AC3E}">
        <p14:creationId xmlns:p14="http://schemas.microsoft.com/office/powerpoint/2010/main" val="3629117306"/>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_wide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CE0C61DD-CFE6-4091-8955-6C69F6928F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FBFCDEA3-9359-4172-A28B-914700C39D3D}"/>
              </a:ext>
            </a:extLst>
          </p:cNvPr>
          <p:cNvSpPr>
            <a:spLocks noGrp="1"/>
          </p:cNvSpPr>
          <p:nvPr>
            <p:ph type="dt" sz="half" idx="16"/>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33236671-050E-4E60-82B0-CA2AE95AF610}"/>
              </a:ext>
            </a:extLst>
          </p:cNvPr>
          <p:cNvSpPr>
            <a:spLocks noGrp="1"/>
          </p:cNvSpPr>
          <p:nvPr>
            <p:ph type="ftr" sz="quarter" idx="17"/>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CA090077-E577-4F85-84B5-AFEDA4202E3C}"/>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557018493"/>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_wide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8C80B75-9074-460E-9969-C04B8B00D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C0DE1113-F7ED-4409-BFDF-5C6DE7E77154}"/>
              </a:ext>
            </a:extLst>
          </p:cNvPr>
          <p:cNvSpPr>
            <a:spLocks noGrp="1"/>
          </p:cNvSpPr>
          <p:nvPr>
            <p:ph type="dt" sz="half" idx="16"/>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56327A8D-3F7D-45AE-9C40-2653F60D97FE}"/>
              </a:ext>
            </a:extLst>
          </p:cNvPr>
          <p:cNvSpPr>
            <a:spLocks noGrp="1"/>
          </p:cNvSpPr>
          <p:nvPr>
            <p:ph type="ftr" sz="quarter" idx="17"/>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AA342150-3DA8-45F3-AF7C-C224FCE48E9C}"/>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026534711"/>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_sidebar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6888481" y="2240280"/>
            <a:ext cx="4818804"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9E2885C9-32F1-4971-B53C-74B4DBDFA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C0DF3172-37AF-4A4C-ADDE-7BB6B9111649}"/>
              </a:ext>
            </a:extLst>
          </p:cNvPr>
          <p:cNvSpPr>
            <a:spLocks noGrp="1"/>
          </p:cNvSpPr>
          <p:nvPr>
            <p:ph type="dt" sz="half" idx="16"/>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EBE94D93-41CB-4CC7-B0C4-FECE61EA3449}"/>
              </a:ext>
            </a:extLst>
          </p:cNvPr>
          <p:cNvSpPr>
            <a:spLocks noGrp="1"/>
          </p:cNvSpPr>
          <p:nvPr>
            <p:ph type="ftr" sz="quarter" idx="17"/>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D2880EA9-EF2A-44C0-9632-13C5EEA915AB}"/>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736982283"/>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_sidebar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6888481" y="2240280"/>
            <a:ext cx="4818804"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7E5350F-C6F4-402F-A535-2EC88BCB68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E6F6AA50-8D96-423B-AA63-9F04963B7B57}"/>
              </a:ext>
            </a:extLst>
          </p:cNvPr>
          <p:cNvSpPr>
            <a:spLocks noGrp="1"/>
          </p:cNvSpPr>
          <p:nvPr>
            <p:ph type="dt" sz="half" idx="16"/>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102B393B-8297-4CDA-92F2-F449FE759BBB}"/>
              </a:ext>
            </a:extLst>
          </p:cNvPr>
          <p:cNvSpPr>
            <a:spLocks noGrp="1"/>
          </p:cNvSpPr>
          <p:nvPr>
            <p:ph type="ftr" sz="quarter" idx="17"/>
          </p:nvPr>
        </p:nvSpPr>
        <p:spPr/>
        <p:txBody>
          <a:bodyPr/>
          <a:lstStyle/>
          <a:p>
            <a:r>
              <a:rPr lang="en-US"/>
              <a:t>Pediatric Grand Rounds Introduction </a:t>
            </a:r>
            <a:endParaRPr lang="en-US" dirty="0"/>
          </a:p>
        </p:txBody>
      </p:sp>
      <p:sp>
        <p:nvSpPr>
          <p:cNvPr id="11" name="Slide Number Placeholder 10">
            <a:extLst>
              <a:ext uri="{FF2B5EF4-FFF2-40B4-BE49-F238E27FC236}">
                <a16:creationId xmlns:a16="http://schemas.microsoft.com/office/drawing/2014/main" id="{9CA934B1-5731-4408-94C4-8AD6D0FF4635}"/>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858719924"/>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_sidebar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6888481" y="2240280"/>
            <a:ext cx="4818804"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71E5AAC-7701-409A-8957-62AF01424E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2B36D783-C048-468C-95F4-29FEBC1E9919}"/>
              </a:ext>
            </a:extLst>
          </p:cNvPr>
          <p:cNvSpPr>
            <a:spLocks noGrp="1"/>
          </p:cNvSpPr>
          <p:nvPr>
            <p:ph type="dt" sz="half" idx="16"/>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0597422D-42F8-403C-91C8-A81C6DB15B1F}"/>
              </a:ext>
            </a:extLst>
          </p:cNvPr>
          <p:cNvSpPr>
            <a:spLocks noGrp="1"/>
          </p:cNvSpPr>
          <p:nvPr>
            <p:ph type="ftr" sz="quarter" idx="17"/>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7C5622B7-27D6-4D8C-AF26-23D9EC096F57}"/>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754586046"/>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1E5AAC-7701-409A-8957-62AF01424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2B36D783-C048-468C-95F4-29FEBC1E9919}"/>
              </a:ext>
            </a:extLst>
          </p:cNvPr>
          <p:cNvSpPr>
            <a:spLocks noGrp="1"/>
          </p:cNvSpPr>
          <p:nvPr>
            <p:ph type="dt" sz="half" idx="16"/>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0597422D-42F8-403C-91C8-A81C6DB15B1F}"/>
              </a:ext>
            </a:extLst>
          </p:cNvPr>
          <p:cNvSpPr>
            <a:spLocks noGrp="1"/>
          </p:cNvSpPr>
          <p:nvPr>
            <p:ph type="ftr" sz="quarter" idx="17"/>
          </p:nvPr>
        </p:nvSpPr>
        <p:spPr/>
        <p:txBody>
          <a:bodyPr/>
          <a:lstStyle/>
          <a:p>
            <a:r>
              <a:rPr lang="en-US"/>
              <a:t>Pediatric Grand Rounds Introduction </a:t>
            </a:r>
            <a:endParaRPr lang="en-US" dirty="0"/>
          </a:p>
        </p:txBody>
      </p:sp>
      <p:sp>
        <p:nvSpPr>
          <p:cNvPr id="11" name="Slide Number Placeholder 10">
            <a:extLst>
              <a:ext uri="{FF2B5EF4-FFF2-40B4-BE49-F238E27FC236}">
                <a16:creationId xmlns:a16="http://schemas.microsoft.com/office/drawing/2014/main" id="{7C5622B7-27D6-4D8C-AF26-23D9EC096F57}"/>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27566229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_photo_no fac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7680" y="2871428"/>
            <a:ext cx="4818063" cy="1508021"/>
          </a:xfrm>
        </p:spPr>
        <p:txBody>
          <a:bodyPr lIns="0" tIns="0" r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488950" y="2157994"/>
            <a:ext cx="481806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2" name="Text Placeholder 14">
            <a:extLst>
              <a:ext uri="{FF2B5EF4-FFF2-40B4-BE49-F238E27FC236}">
                <a16:creationId xmlns:a16="http://schemas.microsoft.com/office/drawing/2014/main" id="{F536FFE5-51D0-4A86-9BA6-94E91E95F3B5}"/>
              </a:ext>
            </a:extLst>
          </p:cNvPr>
          <p:cNvSpPr>
            <a:spLocks noGrp="1"/>
          </p:cNvSpPr>
          <p:nvPr>
            <p:ph type="body" sz="quarter" idx="14" hasCustomPrompt="1"/>
          </p:nvPr>
        </p:nvSpPr>
        <p:spPr>
          <a:xfrm>
            <a:off x="1768021" y="5565476"/>
            <a:ext cx="4298175" cy="182880"/>
          </a:xfrm>
        </p:spPr>
        <p:txBody>
          <a:bodyPr anchor="b" anchorCtr="0">
            <a:noAutofit/>
          </a:bodyPr>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487680" y="5560236"/>
            <a:ext cx="1280341" cy="182880"/>
          </a:xfrm>
        </p:spPr>
        <p:txBody>
          <a:bodyPr/>
          <a:lstStyle>
            <a:lvl1pPr>
              <a:defRPr sz="1600"/>
            </a:lvl1pPr>
          </a:lstStyle>
          <a:p>
            <a:r>
              <a:rPr lang="en-US"/>
              <a:t>03.09.2023</a:t>
            </a:r>
            <a:endParaRPr lang="en-US" dirty="0"/>
          </a:p>
        </p:txBody>
      </p:sp>
      <p:pic>
        <p:nvPicPr>
          <p:cNvPr id="9" name="Picture 8">
            <a:extLst>
              <a:ext uri="{FF2B5EF4-FFF2-40B4-BE49-F238E27FC236}">
                <a16:creationId xmlns:a16="http://schemas.microsoft.com/office/drawing/2014/main" id="{B3466079-12C9-46BF-85E4-47FD9A6B37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80" y="365760"/>
            <a:ext cx="1806492" cy="1009865"/>
          </a:xfrm>
          <a:prstGeom prst="rect">
            <a:avLst/>
          </a:prstGeom>
        </p:spPr>
      </p:pic>
      <p:sp>
        <p:nvSpPr>
          <p:cNvPr id="14" name="Picture Placeholder 13">
            <a:extLst>
              <a:ext uri="{FF2B5EF4-FFF2-40B4-BE49-F238E27FC236}">
                <a16:creationId xmlns:a16="http://schemas.microsoft.com/office/drawing/2014/main" id="{E260DEBF-07ED-4BC2-A947-A6AC680AEF9F}"/>
              </a:ext>
            </a:extLst>
          </p:cNvPr>
          <p:cNvSpPr>
            <a:spLocks noGrp="1"/>
          </p:cNvSpPr>
          <p:nvPr>
            <p:ph type="pic" sz="quarter" idx="18"/>
          </p:nvPr>
        </p:nvSpPr>
        <p:spPr>
          <a:xfrm>
            <a:off x="5616270" y="0"/>
            <a:ext cx="6575730" cy="6858000"/>
          </a:xfrm>
          <a:custGeom>
            <a:avLst/>
            <a:gdLst>
              <a:gd name="connsiteX0" fmla="*/ 449568 w 6575730"/>
              <a:gd name="connsiteY0" fmla="*/ 0 h 6858000"/>
              <a:gd name="connsiteX1" fmla="*/ 6575730 w 6575730"/>
              <a:gd name="connsiteY1" fmla="*/ 0 h 6858000"/>
              <a:gd name="connsiteX2" fmla="*/ 6575730 w 6575730"/>
              <a:gd name="connsiteY2" fmla="*/ 6858000 h 6858000"/>
              <a:gd name="connsiteX3" fmla="*/ 449568 w 6575730"/>
              <a:gd name="connsiteY3" fmla="*/ 6858000 h 6858000"/>
              <a:gd name="connsiteX4" fmla="*/ 449568 w 6575730"/>
              <a:gd name="connsiteY4" fmla="*/ 6854825 h 6858000"/>
              <a:gd name="connsiteX5" fmla="*/ 164297 w 6575730"/>
              <a:gd name="connsiteY5" fmla="*/ 6854825 h 6858000"/>
              <a:gd name="connsiteX6" fmla="*/ 163080 w 6575730"/>
              <a:gd name="connsiteY6" fmla="*/ 6843130 h 6858000"/>
              <a:gd name="connsiteX7" fmla="*/ 0 w 6575730"/>
              <a:gd name="connsiteY7" fmla="*/ 3432012 h 6858000"/>
              <a:gd name="connsiteX8" fmla="*/ 164932 w 6575730"/>
              <a:gd name="connsiteY8" fmla="*/ 3175 h 6858000"/>
              <a:gd name="connsiteX9" fmla="*/ 413302 w 6575730"/>
              <a:gd name="connsiteY9" fmla="*/ 3175 h 6858000"/>
              <a:gd name="connsiteX10" fmla="*/ 449568 w 6575730"/>
              <a:gd name="connsiteY10" fmla="*/ 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5730" h="6858000">
                <a:moveTo>
                  <a:pt x="449568" y="0"/>
                </a:moveTo>
                <a:lnTo>
                  <a:pt x="6575730" y="0"/>
                </a:lnTo>
                <a:lnTo>
                  <a:pt x="6575730" y="6858000"/>
                </a:lnTo>
                <a:lnTo>
                  <a:pt x="449568" y="6858000"/>
                </a:lnTo>
                <a:lnTo>
                  <a:pt x="449568" y="6854825"/>
                </a:lnTo>
                <a:lnTo>
                  <a:pt x="164297" y="6854825"/>
                </a:lnTo>
                <a:lnTo>
                  <a:pt x="163080" y="6843130"/>
                </a:lnTo>
                <a:cubicBezTo>
                  <a:pt x="144960" y="6667385"/>
                  <a:pt x="0" y="5205991"/>
                  <a:pt x="0" y="3432012"/>
                </a:cubicBezTo>
                <a:cubicBezTo>
                  <a:pt x="0" y="1539767"/>
                  <a:pt x="164932" y="3175"/>
                  <a:pt x="164932" y="3175"/>
                </a:cubicBezTo>
                <a:cubicBezTo>
                  <a:pt x="164932" y="3175"/>
                  <a:pt x="164932" y="3175"/>
                  <a:pt x="413302" y="3175"/>
                </a:cubicBezTo>
                <a:lnTo>
                  <a:pt x="449568" y="3175"/>
                </a:lnTo>
                <a:close/>
              </a:path>
            </a:pathLst>
          </a:custGeom>
          <a:solidFill>
            <a:schemeClr val="bg2"/>
          </a:solidFill>
        </p:spPr>
        <p:txBody>
          <a:bodyPr wrap="square">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401564328"/>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647A1BD1-79F2-4460-9208-9D6D021144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3FEBA21F-2F5E-44CF-A3DD-DABAF16087FB}"/>
              </a:ext>
            </a:extLst>
          </p:cNvPr>
          <p:cNvSpPr>
            <a:spLocks noGrp="1"/>
          </p:cNvSpPr>
          <p:nvPr>
            <p:ph type="dt" sz="half" idx="10"/>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91F7EF1A-B5E8-4D22-92C4-3988B4EB6181}"/>
              </a:ext>
            </a:extLst>
          </p:cNvPr>
          <p:cNvSpPr>
            <a:spLocks noGrp="1"/>
          </p:cNvSpPr>
          <p:nvPr>
            <p:ph type="ftr" sz="quarter" idx="11"/>
          </p:nvPr>
        </p:nvSpPr>
        <p:spPr/>
        <p:txBody>
          <a:bodyPr/>
          <a:lstStyle/>
          <a:p>
            <a:r>
              <a:rPr lang="en-US"/>
              <a:t>Pediatric Grand Rounds Introduction </a:t>
            </a:r>
          </a:p>
        </p:txBody>
      </p:sp>
      <p:sp>
        <p:nvSpPr>
          <p:cNvPr id="10" name="Slide Number Placeholder 9">
            <a:extLst>
              <a:ext uri="{FF2B5EF4-FFF2-40B4-BE49-F238E27FC236}">
                <a16:creationId xmlns:a16="http://schemas.microsoft.com/office/drawing/2014/main" id="{04E93BC0-8512-45B2-920B-7E052CF03779}"/>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21352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0"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82D9DC-66E7-4773-8A48-09148E1503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46092C70-588A-4BEF-B71E-68B2C441EAD9}"/>
              </a:ext>
            </a:extLst>
          </p:cNvPr>
          <p:cNvSpPr>
            <a:spLocks noGrp="1"/>
          </p:cNvSpPr>
          <p:nvPr>
            <p:ph type="dt" sz="half" idx="15"/>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B21D6B99-9BE4-44D7-BE1D-119B0C00D2EF}"/>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EED1CB70-94F9-4189-AEF2-4599AFECF57F}"/>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015849350"/>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487680"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5609167"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C6C271A-6DC9-43C0-931C-45037A744A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AF31AB8E-E36E-4651-87C5-A3F2AEF1AB56}"/>
              </a:ext>
            </a:extLst>
          </p:cNvPr>
          <p:cNvSpPr>
            <a:spLocks noGrp="1"/>
          </p:cNvSpPr>
          <p:nvPr>
            <p:ph type="dt" sz="half" idx="15"/>
          </p:nvPr>
        </p:nvSpPr>
        <p:spPr/>
        <p:txBody>
          <a:bodyPr/>
          <a:lstStyle/>
          <a:p>
            <a:pPr indent="-3657600"/>
            <a:r>
              <a:rPr lang="en-US"/>
              <a:t>03.09.2023</a:t>
            </a:r>
          </a:p>
        </p:txBody>
      </p:sp>
      <p:sp>
        <p:nvSpPr>
          <p:cNvPr id="7" name="Footer Placeholder 6">
            <a:extLst>
              <a:ext uri="{FF2B5EF4-FFF2-40B4-BE49-F238E27FC236}">
                <a16:creationId xmlns:a16="http://schemas.microsoft.com/office/drawing/2014/main" id="{558F341B-CA44-4FBB-AFEE-88FE04E3EB48}"/>
              </a:ext>
            </a:extLst>
          </p:cNvPr>
          <p:cNvSpPr>
            <a:spLocks noGrp="1"/>
          </p:cNvSpPr>
          <p:nvPr>
            <p:ph type="ftr" sz="quarter" idx="16"/>
          </p:nvPr>
        </p:nvSpPr>
        <p:spPr/>
        <p:txBody>
          <a:bodyPr/>
          <a:lstStyle/>
          <a:p>
            <a:r>
              <a:rPr lang="en-US"/>
              <a:t>Pediatric Grand Rounds Introduction </a:t>
            </a:r>
          </a:p>
        </p:txBody>
      </p:sp>
      <p:sp>
        <p:nvSpPr>
          <p:cNvPr id="11" name="Slide Number Placeholder 10">
            <a:extLst>
              <a:ext uri="{FF2B5EF4-FFF2-40B4-BE49-F238E27FC236}">
                <a16:creationId xmlns:a16="http://schemas.microsoft.com/office/drawing/2014/main" id="{3B5F24D8-D7B8-4698-B358-405330764E60}"/>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39885405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88B5FA59-6A27-4BCE-BAE5-EF30138263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F5709AEF-1896-4DB2-86CA-6CAA7EE14512}"/>
              </a:ext>
            </a:extLst>
          </p:cNvPr>
          <p:cNvSpPr>
            <a:spLocks noGrp="1"/>
          </p:cNvSpPr>
          <p:nvPr>
            <p:ph type="dt" sz="half" idx="10"/>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DA0C3C95-CB8A-4FF6-87B1-C4B55588DAA2}"/>
              </a:ext>
            </a:extLst>
          </p:cNvPr>
          <p:cNvSpPr>
            <a:spLocks noGrp="1"/>
          </p:cNvSpPr>
          <p:nvPr>
            <p:ph type="ftr" sz="quarter" idx="11"/>
          </p:nvPr>
        </p:nvSpPr>
        <p:spPr/>
        <p:txBody>
          <a:bodyPr/>
          <a:lstStyle/>
          <a:p>
            <a:r>
              <a:rPr lang="en-US"/>
              <a:t>Pediatric Grand Rounds Introduction </a:t>
            </a:r>
          </a:p>
        </p:txBody>
      </p:sp>
      <p:sp>
        <p:nvSpPr>
          <p:cNvPr id="10" name="Slide Number Placeholder 9">
            <a:extLst>
              <a:ext uri="{FF2B5EF4-FFF2-40B4-BE49-F238E27FC236}">
                <a16:creationId xmlns:a16="http://schemas.microsoft.com/office/drawing/2014/main" id="{3AE12EA5-88A5-4CB7-B211-485109F5D6C7}"/>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03975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F407F7F1-C162-4CE7-8BB9-51022BA0F8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9C7B5671-04BF-4531-81ED-0B2584475491}"/>
              </a:ext>
            </a:extLst>
          </p:cNvPr>
          <p:cNvSpPr>
            <a:spLocks noGrp="1"/>
          </p:cNvSpPr>
          <p:nvPr>
            <p:ph type="dt" sz="half" idx="10"/>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94933ACC-99EA-4E02-B474-AC0F96270F27}"/>
              </a:ext>
            </a:extLst>
          </p:cNvPr>
          <p:cNvSpPr>
            <a:spLocks noGrp="1"/>
          </p:cNvSpPr>
          <p:nvPr>
            <p:ph type="ftr" sz="quarter" idx="11"/>
          </p:nvPr>
        </p:nvSpPr>
        <p:spPr/>
        <p:txBody>
          <a:bodyPr/>
          <a:lstStyle/>
          <a:p>
            <a:r>
              <a:rPr lang="en-US"/>
              <a:t>Pediatric Grand Rounds Introduction </a:t>
            </a:r>
          </a:p>
        </p:txBody>
      </p:sp>
      <p:sp>
        <p:nvSpPr>
          <p:cNvPr id="10" name="Slide Number Placeholder 9">
            <a:extLst>
              <a:ext uri="{FF2B5EF4-FFF2-40B4-BE49-F238E27FC236}">
                <a16:creationId xmlns:a16="http://schemas.microsoft.com/office/drawing/2014/main" id="{BE9F8F6B-E120-4B56-8C91-71EE0F3450BA}"/>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16426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67F1E2FE-8BBF-46AF-9DE4-EF8A16E276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4B32016D-81FE-4092-901C-9635427354ED}"/>
              </a:ext>
            </a:extLst>
          </p:cNvPr>
          <p:cNvSpPr>
            <a:spLocks noGrp="1"/>
          </p:cNvSpPr>
          <p:nvPr>
            <p:ph type="dt" sz="half" idx="10"/>
          </p:nvPr>
        </p:nvSpPr>
        <p:spPr/>
        <p:txBody>
          <a:bodyPr/>
          <a:lstStyle/>
          <a:p>
            <a:pPr indent="-3657600"/>
            <a:r>
              <a:rPr lang="en-US"/>
              <a:t>03.09.2023</a:t>
            </a:r>
          </a:p>
        </p:txBody>
      </p:sp>
      <p:sp>
        <p:nvSpPr>
          <p:cNvPr id="9" name="Footer Placeholder 8">
            <a:extLst>
              <a:ext uri="{FF2B5EF4-FFF2-40B4-BE49-F238E27FC236}">
                <a16:creationId xmlns:a16="http://schemas.microsoft.com/office/drawing/2014/main" id="{7666DC3E-6649-4A54-96DA-EF796D974D17}"/>
              </a:ext>
            </a:extLst>
          </p:cNvPr>
          <p:cNvSpPr>
            <a:spLocks noGrp="1"/>
          </p:cNvSpPr>
          <p:nvPr>
            <p:ph type="ftr" sz="quarter" idx="11"/>
          </p:nvPr>
        </p:nvSpPr>
        <p:spPr/>
        <p:txBody>
          <a:bodyPr/>
          <a:lstStyle/>
          <a:p>
            <a:r>
              <a:rPr lang="en-US"/>
              <a:t>Pediatric Grand Rounds Introduction </a:t>
            </a:r>
          </a:p>
        </p:txBody>
      </p:sp>
      <p:sp>
        <p:nvSpPr>
          <p:cNvPr id="10" name="Slide Number Placeholder 9">
            <a:extLst>
              <a:ext uri="{FF2B5EF4-FFF2-40B4-BE49-F238E27FC236}">
                <a16:creationId xmlns:a16="http://schemas.microsoft.com/office/drawing/2014/main" id="{0EF75DA0-2CF7-493F-A088-63F28EB3F7DE}"/>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8538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a:t>03.09.2023</a:t>
            </a:r>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a:t>Pediatric Grand Rounds Introduction </a:t>
            </a:r>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424819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p:txStyles>
    <p:titleStyle>
      <a:lvl1pPr algn="l" defTabSz="914400" rtl="0" eaLnBrk="1" latinLnBrk="0" hangingPunct="1">
        <a:lnSpc>
          <a:spcPct val="90000"/>
        </a:lnSpc>
        <a:spcBef>
          <a:spcPct val="0"/>
        </a:spcBef>
        <a:buNone/>
        <a:defRPr sz="2800" b="1" kern="1200">
          <a:solidFill>
            <a:schemeClr val="accent2"/>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5">
          <p15:clr>
            <a:srgbClr val="F26B43"/>
          </p15:clr>
        </p15:guide>
        <p15:guide id="2" pos="308">
          <p15:clr>
            <a:srgbClr val="F26B43"/>
          </p15:clr>
        </p15:guide>
        <p15:guide id="3" pos="925">
          <p15:clr>
            <a:srgbClr val="F26B43"/>
          </p15:clr>
        </p15:guide>
        <p15:guide id="4" pos="1112">
          <p15:clr>
            <a:srgbClr val="F26B43"/>
          </p15:clr>
        </p15:guide>
        <p15:guide id="5" pos="1729">
          <p15:clr>
            <a:srgbClr val="F26B43"/>
          </p15:clr>
        </p15:guide>
        <p15:guide id="6" pos="1917">
          <p15:clr>
            <a:srgbClr val="F26B43"/>
          </p15:clr>
        </p15:guide>
        <p15:guide id="7" pos="2535">
          <p15:clr>
            <a:srgbClr val="F26B43"/>
          </p15:clr>
        </p15:guide>
        <p15:guide id="8" pos="3343">
          <p15:clr>
            <a:srgbClr val="F26B43"/>
          </p15:clr>
        </p15:guide>
        <p15:guide id="9" pos="3533">
          <p15:clr>
            <a:srgbClr val="F26B43"/>
          </p15:clr>
        </p15:guide>
        <p15:guide id="10" pos="4151">
          <p15:clr>
            <a:srgbClr val="F26B43"/>
          </p15:clr>
        </p15:guide>
        <p15:guide id="11" pos="7373">
          <p15:clr>
            <a:srgbClr val="F26B43"/>
          </p15:clr>
        </p15:guide>
        <p15:guide id="12" pos="4341">
          <p15:clr>
            <a:srgbClr val="F26B43"/>
          </p15:clr>
        </p15:guide>
        <p15:guide id="13" pos="4955">
          <p15:clr>
            <a:srgbClr val="F26B43"/>
          </p15:clr>
        </p15:guide>
        <p15:guide id="14" pos="5145">
          <p15:clr>
            <a:srgbClr val="F26B43"/>
          </p15:clr>
        </p15:guide>
        <p15:guide id="15" pos="5763">
          <p15:clr>
            <a:srgbClr val="F26B43"/>
          </p15:clr>
        </p15:guide>
        <p15:guide id="16" pos="6761">
          <p15:clr>
            <a:srgbClr val="F26B43"/>
          </p15:clr>
        </p15:guide>
        <p15:guide id="17" pos="6565">
          <p15:clr>
            <a:srgbClr val="F26B43"/>
          </p15:clr>
        </p15:guide>
        <p15:guide id="18" pos="5953">
          <p15:clr>
            <a:srgbClr val="F26B43"/>
          </p15:clr>
        </p15:guide>
        <p15:guide id="19" orient="horz" pos="4176">
          <p15:clr>
            <a:srgbClr val="F26B43"/>
          </p15:clr>
        </p15:guide>
        <p15:guide id="20" orient="horz" pos="38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7FE76A9A_5D43CF8D.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eaaa.org/veterans-independence-program/" TargetMode="External"/><Relationship Id="rId2" Type="http://schemas.openxmlformats.org/officeDocument/2006/relationships/hyperlink" Target="http://www.aarp.org/home-family/voices/veterans"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adamhscc.org/home/showpublisheddocument/6181/638345179931700000"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10_70C3DFC8.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alz.org/alzheimers-dementia/facts-figures" TargetMode="External"/><Relationship Id="rId2" Type="http://schemas.openxmlformats.org/officeDocument/2006/relationships/hyperlink" Target="https://www.alz.org/help-support/caregiving" TargetMode="External"/><Relationship Id="rId1" Type="http://schemas.openxmlformats.org/officeDocument/2006/relationships/slideLayout" Target="../slideLayouts/slideLayout5.xml"/><Relationship Id="rId5" Type="http://schemas.openxmlformats.org/officeDocument/2006/relationships/hyperlink" Target="https://www.maine.gov/dhhs/oads/get-support/older-adults-disabilities/care-partner-supports" TargetMode="External"/><Relationship Id="rId4" Type="http://schemas.openxmlformats.org/officeDocument/2006/relationships/hyperlink" Target="https://www.couragetocaregivers.org/overview" TargetMode="External"/></Relationships>
</file>

<file path=ppt/slides/_rels/slide3.xml.rels><?xml version="1.0" encoding="UTF-8" standalone="yes"?>
<Relationships xmlns="http://schemas.openxmlformats.org/package/2006/relationships"><Relationship Id="rId2" Type="http://schemas.microsoft.com/office/2018/10/relationships/comments" Target="../comments/modernComment_112_B027B0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9999-1330-419B-BF7E-3ECB06B92439}"/>
              </a:ext>
            </a:extLst>
          </p:cNvPr>
          <p:cNvSpPr>
            <a:spLocks noGrp="1"/>
          </p:cNvSpPr>
          <p:nvPr>
            <p:ph type="title"/>
          </p:nvPr>
        </p:nvSpPr>
        <p:spPr/>
        <p:txBody>
          <a:bodyPr/>
          <a:lstStyle/>
          <a:p>
            <a:r>
              <a:rPr lang="en-US" dirty="0"/>
              <a:t>Caring for Caregivers 101</a:t>
            </a:r>
          </a:p>
        </p:txBody>
      </p:sp>
      <p:sp>
        <p:nvSpPr>
          <p:cNvPr id="5" name="Footer Placeholder 4">
            <a:extLst>
              <a:ext uri="{FF2B5EF4-FFF2-40B4-BE49-F238E27FC236}">
                <a16:creationId xmlns:a16="http://schemas.microsoft.com/office/drawing/2014/main" id="{7495D8BA-F234-483F-B0EC-FAEB907BE552}"/>
              </a:ext>
            </a:extLst>
          </p:cNvPr>
          <p:cNvSpPr>
            <a:spLocks noGrp="1"/>
          </p:cNvSpPr>
          <p:nvPr>
            <p:ph type="ftr" sz="quarter" idx="16"/>
          </p:nvPr>
        </p:nvSpPr>
        <p:spPr/>
        <p:txBody>
          <a:bodyPr/>
          <a:lstStyle/>
          <a:p>
            <a:r>
              <a:rPr lang="en-US" dirty="0"/>
              <a:t>32</a:t>
            </a:r>
            <a:r>
              <a:rPr lang="en-US" baseline="30000" dirty="0"/>
              <a:t>nd</a:t>
            </a:r>
            <a:r>
              <a:rPr lang="en-US" dirty="0"/>
              <a:t> Maine Geriatrics Conference</a:t>
            </a:r>
          </a:p>
        </p:txBody>
      </p:sp>
      <p:pic>
        <p:nvPicPr>
          <p:cNvPr id="10" name="Content Placeholder 9" descr="A person holding a blanket&#10;&#10;Description automatically generated">
            <a:extLst>
              <a:ext uri="{FF2B5EF4-FFF2-40B4-BE49-F238E27FC236}">
                <a16:creationId xmlns:a16="http://schemas.microsoft.com/office/drawing/2014/main" id="{315BE8F1-98CF-7AAB-281D-233A36B2D029}"/>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232903" y="1904876"/>
            <a:ext cx="3274789" cy="4036607"/>
          </a:xfrm>
        </p:spPr>
      </p:pic>
      <p:pic>
        <p:nvPicPr>
          <p:cNvPr id="1027" name="Picture 3">
            <a:extLst>
              <a:ext uri="{FF2B5EF4-FFF2-40B4-BE49-F238E27FC236}">
                <a16:creationId xmlns:a16="http://schemas.microsoft.com/office/drawing/2014/main" id="{948CEA25-64A3-BA26-A9D2-C472939D6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760" y="1903036"/>
            <a:ext cx="3213511" cy="40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CD8D316B-D0AB-155E-4CFC-6F12DAD27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345" y="1903035"/>
            <a:ext cx="4004490" cy="40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AB99B1F-2DCF-DE9E-31C0-B390C6E8227A}"/>
              </a:ext>
            </a:extLst>
          </p:cNvPr>
          <p:cNvSpPr txBox="1"/>
          <p:nvPr/>
        </p:nvSpPr>
        <p:spPr>
          <a:xfrm>
            <a:off x="3951224" y="6109795"/>
            <a:ext cx="3743998" cy="369332"/>
          </a:xfrm>
          <a:prstGeom prst="rect">
            <a:avLst/>
          </a:prstGeom>
          <a:noFill/>
        </p:spPr>
        <p:txBody>
          <a:bodyPr wrap="square" rtlCol="0">
            <a:spAutoFit/>
          </a:bodyPr>
          <a:lstStyle/>
          <a:p>
            <a:r>
              <a:rPr lang="en-US" dirty="0"/>
              <a:t>By Kathleen Young, DNP, PMHNP-BC</a:t>
            </a:r>
          </a:p>
        </p:txBody>
      </p:sp>
    </p:spTree>
    <p:extLst>
      <p:ext uri="{BB962C8B-B14F-4D97-AF65-F5344CB8AC3E}">
        <p14:creationId xmlns:p14="http://schemas.microsoft.com/office/powerpoint/2010/main" val="1564725133"/>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DA77-BBEA-9E4A-4C88-FAD6231341E4}"/>
              </a:ext>
            </a:extLst>
          </p:cNvPr>
          <p:cNvSpPr>
            <a:spLocks noGrp="1"/>
          </p:cNvSpPr>
          <p:nvPr>
            <p:ph type="title"/>
          </p:nvPr>
        </p:nvSpPr>
        <p:spPr>
          <a:xfrm>
            <a:off x="488950" y="0"/>
            <a:ext cx="10728294" cy="1325563"/>
          </a:xfrm>
        </p:spPr>
        <p:txBody>
          <a:bodyPr/>
          <a:lstStyle/>
          <a:p>
            <a:r>
              <a:rPr lang="en-US" dirty="0"/>
              <a:t>Dealing with Caregiver Feelings with Higher Level of Care Placement</a:t>
            </a:r>
          </a:p>
        </p:txBody>
      </p:sp>
      <p:sp>
        <p:nvSpPr>
          <p:cNvPr id="3" name="Content Placeholder 2">
            <a:extLst>
              <a:ext uri="{FF2B5EF4-FFF2-40B4-BE49-F238E27FC236}">
                <a16:creationId xmlns:a16="http://schemas.microsoft.com/office/drawing/2014/main" id="{927D16BF-8BD6-9B10-11E2-32B7FF9A2D88}"/>
              </a:ext>
            </a:extLst>
          </p:cNvPr>
          <p:cNvSpPr>
            <a:spLocks noGrp="1"/>
          </p:cNvSpPr>
          <p:nvPr>
            <p:ph sz="quarter" idx="14"/>
          </p:nvPr>
        </p:nvSpPr>
        <p:spPr/>
        <p:txBody>
          <a:bodyPr/>
          <a:lstStyle/>
          <a:p>
            <a:pPr marL="342900" indent="-342900">
              <a:buFont typeface="Arial" panose="020B0604020202020204" pitchFamily="34" charset="0"/>
              <a:buChar char="•"/>
            </a:pPr>
            <a:r>
              <a:rPr lang="en-US" dirty="0"/>
              <a:t>Doesn’t make them a “bad” caregiver.</a:t>
            </a:r>
          </a:p>
          <a:p>
            <a:pPr marL="342900" indent="-342900">
              <a:buFont typeface="Arial" panose="020B0604020202020204" pitchFamily="34" charset="0"/>
              <a:buChar char="•"/>
            </a:pPr>
            <a:r>
              <a:rPr lang="en-US" dirty="0"/>
              <a:t>Caregivers will tend to feel guilty.</a:t>
            </a:r>
          </a:p>
          <a:p>
            <a:pPr marL="342900" indent="-342900">
              <a:buFont typeface="Arial" panose="020B0604020202020204" pitchFamily="34" charset="0"/>
              <a:buChar char="•"/>
            </a:pPr>
            <a:r>
              <a:rPr lang="en-US" dirty="0"/>
              <a:t>Need to consider the additional social stimulation.</a:t>
            </a:r>
          </a:p>
          <a:p>
            <a:pPr marL="342900" indent="-342900">
              <a:buFont typeface="Arial" panose="020B0604020202020204" pitchFamily="34" charset="0"/>
              <a:buChar char="•"/>
            </a:pPr>
            <a:r>
              <a:rPr lang="en-US" dirty="0"/>
              <a:t>Safety is a key consideration in placement.</a:t>
            </a:r>
          </a:p>
          <a:p>
            <a:pPr marL="342900" indent="-342900">
              <a:buFont typeface="Arial" panose="020B0604020202020204" pitchFamily="34" charset="0"/>
              <a:buChar char="•"/>
            </a:pPr>
            <a:r>
              <a:rPr lang="en-US" dirty="0"/>
              <a:t>There is a significant transition period when placement occurs for the patient. Their short-term memory now has to “learn the new place.”</a:t>
            </a:r>
          </a:p>
        </p:txBody>
      </p:sp>
      <p:pic>
        <p:nvPicPr>
          <p:cNvPr id="1026" name="Picture 2" descr="Locked File Cabinet Stock Illustrations – 32 Locked File Cabinet Stock  Illustrations, Vectors &amp; Clipart - Dreamstime">
            <a:extLst>
              <a:ext uri="{FF2B5EF4-FFF2-40B4-BE49-F238E27FC236}">
                <a16:creationId xmlns:a16="http://schemas.microsoft.com/office/drawing/2014/main" id="{FD4070B2-6470-5613-33C7-204A75D3F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309" y="3458329"/>
            <a:ext cx="1777497" cy="266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1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seful Resources Stock Illustrations – 506 Useful Resources Stock  Illustrations, Vectors &amp; Clipart - Dreamstime">
            <a:extLst>
              <a:ext uri="{FF2B5EF4-FFF2-40B4-BE49-F238E27FC236}">
                <a16:creationId xmlns:a16="http://schemas.microsoft.com/office/drawing/2014/main" id="{F01D7196-3234-7817-FDC1-3E20DD372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621" y="1591733"/>
            <a:ext cx="10686816" cy="400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3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8A76-F9B7-B26C-62F9-B916BC33727C}"/>
              </a:ext>
            </a:extLst>
          </p:cNvPr>
          <p:cNvSpPr>
            <a:spLocks noGrp="1"/>
          </p:cNvSpPr>
          <p:nvPr>
            <p:ph type="title"/>
          </p:nvPr>
        </p:nvSpPr>
        <p:spPr/>
        <p:txBody>
          <a:bodyPr/>
          <a:lstStyle/>
          <a:p>
            <a:r>
              <a:rPr lang="en-US" dirty="0"/>
              <a:t>The Five “Area Agencies on Aging”</a:t>
            </a:r>
          </a:p>
        </p:txBody>
      </p:sp>
      <p:sp>
        <p:nvSpPr>
          <p:cNvPr id="3" name="Content Placeholder 2">
            <a:extLst>
              <a:ext uri="{FF2B5EF4-FFF2-40B4-BE49-F238E27FC236}">
                <a16:creationId xmlns:a16="http://schemas.microsoft.com/office/drawing/2014/main" id="{420E8AA1-AC15-27B5-0D9C-430D3D461E26}"/>
              </a:ext>
            </a:extLst>
          </p:cNvPr>
          <p:cNvSpPr>
            <a:spLocks noGrp="1"/>
          </p:cNvSpPr>
          <p:nvPr>
            <p:ph sz="quarter" idx="14"/>
          </p:nvPr>
        </p:nvSpPr>
        <p:spPr>
          <a:xfrm>
            <a:off x="1125982" y="1830969"/>
            <a:ext cx="9930384" cy="3886200"/>
          </a:xfrm>
        </p:spPr>
        <p:txBody>
          <a:bodyPr>
            <a:normAutofit fontScale="92500"/>
          </a:bodyPr>
          <a:lstStyle/>
          <a:p>
            <a:r>
              <a:rPr lang="en-US" b="1" i="0" dirty="0">
                <a:solidFill>
                  <a:schemeClr val="accent1"/>
                </a:solidFill>
                <a:effectLst/>
                <a:latin typeface="Arial" panose="020B0604020202020204" pitchFamily="34" charset="0"/>
              </a:rPr>
              <a:t>Seniors Plus</a:t>
            </a:r>
            <a:r>
              <a:rPr lang="en-US" b="0" i="0" dirty="0">
                <a:solidFill>
                  <a:schemeClr val="accent1"/>
                </a:solidFill>
                <a:effectLst/>
                <a:latin typeface="Arial" panose="020B0604020202020204" pitchFamily="34" charset="0"/>
              </a:rPr>
              <a:t>, serving Androscoggin, Franklin, and Oxford Counties – 800-427-1241 or 207-795-4010;</a:t>
            </a:r>
            <a:br>
              <a:rPr lang="en-US" dirty="0">
                <a:solidFill>
                  <a:schemeClr val="accent1"/>
                </a:solidFill>
              </a:rPr>
            </a:br>
            <a:r>
              <a:rPr lang="en-US" b="1" i="0" dirty="0">
                <a:solidFill>
                  <a:schemeClr val="accent1"/>
                </a:solidFill>
                <a:effectLst/>
                <a:latin typeface="Arial" panose="020B0604020202020204" pitchFamily="34" charset="0"/>
              </a:rPr>
              <a:t>Aroostook Area Agency on Aging</a:t>
            </a:r>
            <a:r>
              <a:rPr lang="en-US" b="0" i="0" dirty="0">
                <a:solidFill>
                  <a:schemeClr val="accent1"/>
                </a:solidFill>
                <a:effectLst/>
                <a:latin typeface="Arial" panose="020B0604020202020204" pitchFamily="34" charset="0"/>
              </a:rPr>
              <a:t>, serving Aroostook County – 800-439-1789;</a:t>
            </a:r>
            <a:br>
              <a:rPr lang="en-US" dirty="0">
                <a:solidFill>
                  <a:schemeClr val="accent1"/>
                </a:solidFill>
              </a:rPr>
            </a:br>
            <a:r>
              <a:rPr lang="en-US" b="1" i="0" dirty="0">
                <a:solidFill>
                  <a:schemeClr val="accent1"/>
                </a:solidFill>
                <a:effectLst/>
                <a:latin typeface="Arial" panose="020B0604020202020204" pitchFamily="34" charset="0"/>
              </a:rPr>
              <a:t>Southern Maine Area Agency on Aging</a:t>
            </a:r>
            <a:r>
              <a:rPr lang="en-US" b="0" i="0" dirty="0">
                <a:solidFill>
                  <a:schemeClr val="accent1"/>
                </a:solidFill>
                <a:effectLst/>
                <a:latin typeface="Arial" panose="020B0604020202020204" pitchFamily="34" charset="0"/>
              </a:rPr>
              <a:t>, serving Cumberland and York Counties, excluding the towns of Brunswick and Harpswell – 800-427-7411;</a:t>
            </a:r>
            <a:br>
              <a:rPr lang="en-US" dirty="0">
                <a:solidFill>
                  <a:schemeClr val="accent1"/>
                </a:solidFill>
              </a:rPr>
            </a:br>
            <a:r>
              <a:rPr lang="en-US" b="1" i="0" dirty="0">
                <a:solidFill>
                  <a:schemeClr val="accent1"/>
                </a:solidFill>
                <a:effectLst/>
                <a:latin typeface="Arial" panose="020B0604020202020204" pitchFamily="34" charset="0"/>
              </a:rPr>
              <a:t>Eastern Area Agency on Aging</a:t>
            </a:r>
            <a:r>
              <a:rPr lang="en-US" b="0" i="0" dirty="0">
                <a:solidFill>
                  <a:schemeClr val="accent1"/>
                </a:solidFill>
                <a:effectLst/>
                <a:latin typeface="Arial" panose="020B0604020202020204" pitchFamily="34" charset="0"/>
              </a:rPr>
              <a:t>, serving Hancock, Penobscot, Piscataquis, and Washington Counties – 800-432-7812;</a:t>
            </a:r>
            <a:br>
              <a:rPr lang="en-US" dirty="0">
                <a:solidFill>
                  <a:schemeClr val="accent1"/>
                </a:solidFill>
              </a:rPr>
            </a:br>
            <a:r>
              <a:rPr lang="en-US" b="1" i="0" dirty="0">
                <a:solidFill>
                  <a:schemeClr val="accent1"/>
                </a:solidFill>
                <a:effectLst/>
                <a:latin typeface="Arial" panose="020B0604020202020204" pitchFamily="34" charset="0"/>
              </a:rPr>
              <a:t>Spectrum Generations</a:t>
            </a:r>
            <a:r>
              <a:rPr lang="en-US" b="0" i="0" dirty="0">
                <a:solidFill>
                  <a:schemeClr val="accent1"/>
                </a:solidFill>
                <a:effectLst/>
                <a:latin typeface="Arial" panose="020B0604020202020204" pitchFamily="34" charset="0"/>
              </a:rPr>
              <a:t>, serving Kennebec, Knox, Lincoln, Sagadahoc, Somerset, and Waldo Counties, plus the towns of Brunswick and Harpswell – 800-639-1553.</a:t>
            </a:r>
            <a:endParaRPr lang="en-US" dirty="0">
              <a:solidFill>
                <a:schemeClr val="accent1"/>
              </a:solidFill>
            </a:endParaRPr>
          </a:p>
        </p:txBody>
      </p:sp>
    </p:spTree>
    <p:extLst>
      <p:ext uri="{BB962C8B-B14F-4D97-AF65-F5344CB8AC3E}">
        <p14:creationId xmlns:p14="http://schemas.microsoft.com/office/powerpoint/2010/main" val="242121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CA0D-2799-6232-0024-98C80473236A}"/>
              </a:ext>
            </a:extLst>
          </p:cNvPr>
          <p:cNvSpPr>
            <a:spLocks noGrp="1"/>
          </p:cNvSpPr>
          <p:nvPr>
            <p:ph type="title"/>
          </p:nvPr>
        </p:nvSpPr>
        <p:spPr/>
        <p:txBody>
          <a:bodyPr/>
          <a:lstStyle/>
          <a:p>
            <a:r>
              <a:rPr lang="en-US" dirty="0"/>
              <a:t>Seniors Plus</a:t>
            </a:r>
          </a:p>
        </p:txBody>
      </p:sp>
      <p:sp>
        <p:nvSpPr>
          <p:cNvPr id="3" name="Content Placeholder 2">
            <a:extLst>
              <a:ext uri="{FF2B5EF4-FFF2-40B4-BE49-F238E27FC236}">
                <a16:creationId xmlns:a16="http://schemas.microsoft.com/office/drawing/2014/main" id="{6284FACD-339E-3EBA-1028-916E786B3955}"/>
              </a:ext>
            </a:extLst>
          </p:cNvPr>
          <p:cNvSpPr>
            <a:spLocks noGrp="1"/>
          </p:cNvSpPr>
          <p:nvPr>
            <p:ph sz="quarter" idx="14"/>
          </p:nvPr>
        </p:nvSpPr>
        <p:spPr>
          <a:xfrm>
            <a:off x="488951" y="2238375"/>
            <a:ext cx="11008284" cy="3886200"/>
          </a:xfrm>
        </p:spPr>
        <p:txBody>
          <a:bodyPr/>
          <a:lstStyle/>
          <a:p>
            <a:pPr marL="342900" indent="-342900">
              <a:buFont typeface="Arial" panose="020B0604020202020204" pitchFamily="34" charset="0"/>
              <a:buChar char="•"/>
            </a:pPr>
            <a:r>
              <a:rPr lang="en-US" dirty="0"/>
              <a:t>Money Minders program matches volunteers with clients who need monthly reminders to pay bills.</a:t>
            </a:r>
          </a:p>
          <a:p>
            <a:pPr marL="342900" indent="-342900">
              <a:buFont typeface="Arial" panose="020B0604020202020204" pitchFamily="34" charset="0"/>
              <a:buChar char="•"/>
            </a:pPr>
            <a:r>
              <a:rPr lang="en-US" dirty="0"/>
              <a:t>Friendly Caller program connects volunteers with older adults to receive weekly social telephone calls.</a:t>
            </a:r>
          </a:p>
          <a:p>
            <a:pPr marL="342900" indent="-342900">
              <a:buFont typeface="Arial" panose="020B0604020202020204" pitchFamily="34" charset="0"/>
              <a:buChar char="•"/>
            </a:pPr>
            <a:r>
              <a:rPr lang="en-US" dirty="0"/>
              <a:t>Meals on Wheels program and community dining sites.</a:t>
            </a:r>
          </a:p>
          <a:p>
            <a:pPr marL="342900" indent="-342900">
              <a:buFont typeface="Arial" panose="020B0604020202020204" pitchFamily="34" charset="0"/>
              <a:buChar char="•"/>
            </a:pPr>
            <a:r>
              <a:rPr lang="en-US" dirty="0"/>
              <a:t>Specialized Services that include home modifications, assistive technology, emergency response systems and nursing facility respite. You have to be accepted in the care coordination program to receive specialized services.</a:t>
            </a:r>
          </a:p>
          <a:p>
            <a:pPr marL="342900" indent="-342900">
              <a:buFont typeface="Arial" panose="020B0604020202020204" pitchFamily="34" charset="0"/>
              <a:buChar char="•"/>
            </a:pPr>
            <a:r>
              <a:rPr lang="en-US" dirty="0"/>
              <a:t>Acceptance into their services is based upon financial eligibility.</a:t>
            </a:r>
          </a:p>
        </p:txBody>
      </p:sp>
    </p:spTree>
    <p:extLst>
      <p:ext uri="{BB962C8B-B14F-4D97-AF65-F5344CB8AC3E}">
        <p14:creationId xmlns:p14="http://schemas.microsoft.com/office/powerpoint/2010/main" val="418602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F4DF-6122-6EBB-678F-512CED603B04}"/>
              </a:ext>
            </a:extLst>
          </p:cNvPr>
          <p:cNvSpPr>
            <a:spLocks noGrp="1"/>
          </p:cNvSpPr>
          <p:nvPr>
            <p:ph type="title"/>
          </p:nvPr>
        </p:nvSpPr>
        <p:spPr/>
        <p:txBody>
          <a:bodyPr/>
          <a:lstStyle/>
          <a:p>
            <a:r>
              <a:rPr lang="en-US" dirty="0"/>
              <a:t>Eastern Area Agency on Aging</a:t>
            </a:r>
          </a:p>
        </p:txBody>
      </p:sp>
      <p:sp>
        <p:nvSpPr>
          <p:cNvPr id="3" name="Content Placeholder 2">
            <a:extLst>
              <a:ext uri="{FF2B5EF4-FFF2-40B4-BE49-F238E27FC236}">
                <a16:creationId xmlns:a16="http://schemas.microsoft.com/office/drawing/2014/main" id="{4EAC2C31-E112-FA65-F882-19870871DF35}"/>
              </a:ext>
            </a:extLst>
          </p:cNvPr>
          <p:cNvSpPr>
            <a:spLocks noGrp="1"/>
          </p:cNvSpPr>
          <p:nvPr>
            <p:ph sz="quarter" idx="14"/>
          </p:nvPr>
        </p:nvSpPr>
        <p:spPr>
          <a:xfrm>
            <a:off x="488951" y="2238375"/>
            <a:ext cx="10416614" cy="3886200"/>
          </a:xfrm>
        </p:spPr>
        <p:txBody>
          <a:bodyPr/>
          <a:lstStyle/>
          <a:p>
            <a:pPr marL="342900" indent="-342900">
              <a:buFont typeface="Arial" panose="020B0604020202020204" pitchFamily="34" charset="0"/>
              <a:buChar char="•"/>
            </a:pPr>
            <a:r>
              <a:rPr lang="en-US" dirty="0"/>
              <a:t>Dining in centers in Brewer, Brooksville, Calais, Millinocket and Milo.</a:t>
            </a:r>
          </a:p>
          <a:p>
            <a:pPr marL="342900" indent="-342900">
              <a:buFont typeface="Arial" panose="020B0604020202020204" pitchFamily="34" charset="0"/>
              <a:buChar char="•"/>
            </a:pPr>
            <a:r>
              <a:rPr lang="en-US" dirty="0"/>
              <a:t>Furry Friends Food Bank and the Commodity Supplemental Food Program.</a:t>
            </a:r>
          </a:p>
          <a:p>
            <a:pPr marL="342900" indent="-342900">
              <a:buFont typeface="Arial" panose="020B0604020202020204" pitchFamily="34" charset="0"/>
              <a:buChar char="•"/>
            </a:pPr>
            <a:r>
              <a:rPr lang="en-US" dirty="0" err="1"/>
              <a:t>Durgin</a:t>
            </a:r>
            <a:r>
              <a:rPr lang="en-US" dirty="0"/>
              <a:t> Center in Brewer has regularly scheduled activities during the week.</a:t>
            </a:r>
          </a:p>
        </p:txBody>
      </p:sp>
      <p:pic>
        <p:nvPicPr>
          <p:cNvPr id="4098" name="Picture 2" descr="Durgin Center Outside | Eastern Agency on Aging">
            <a:extLst>
              <a:ext uri="{FF2B5EF4-FFF2-40B4-BE49-F238E27FC236}">
                <a16:creationId xmlns:a16="http://schemas.microsoft.com/office/drawing/2014/main" id="{053ED53E-2815-50CA-8846-78EA2A114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036" y="3826934"/>
            <a:ext cx="3695229" cy="277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9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B94A-7BDE-A81E-4F1C-A432D0D5CBC7}"/>
              </a:ext>
            </a:extLst>
          </p:cNvPr>
          <p:cNvSpPr>
            <a:spLocks noGrp="1"/>
          </p:cNvSpPr>
          <p:nvPr>
            <p:ph type="title"/>
          </p:nvPr>
        </p:nvSpPr>
        <p:spPr>
          <a:xfrm>
            <a:off x="488949" y="0"/>
            <a:ext cx="10873149" cy="1325563"/>
          </a:xfrm>
        </p:spPr>
        <p:txBody>
          <a:bodyPr/>
          <a:lstStyle/>
          <a:p>
            <a:r>
              <a:rPr lang="en-US" dirty="0"/>
              <a:t>Resources available to families/caregivers – Military Service Members</a:t>
            </a:r>
          </a:p>
        </p:txBody>
      </p:sp>
      <p:sp>
        <p:nvSpPr>
          <p:cNvPr id="3" name="Content Placeholder 2">
            <a:extLst>
              <a:ext uri="{FF2B5EF4-FFF2-40B4-BE49-F238E27FC236}">
                <a16:creationId xmlns:a16="http://schemas.microsoft.com/office/drawing/2014/main" id="{ACD39B71-67B2-B7AF-3A0B-ABEA43A0D606}"/>
              </a:ext>
            </a:extLst>
          </p:cNvPr>
          <p:cNvSpPr>
            <a:spLocks noGrp="1"/>
          </p:cNvSpPr>
          <p:nvPr>
            <p:ph sz="quarter" idx="14"/>
          </p:nvPr>
        </p:nvSpPr>
        <p:spPr>
          <a:xfrm>
            <a:off x="488950" y="2238375"/>
            <a:ext cx="10646811" cy="3886200"/>
          </a:xfrm>
        </p:spPr>
        <p:txBody>
          <a:bodyPr/>
          <a:lstStyle/>
          <a:p>
            <a:r>
              <a:rPr lang="en-US" dirty="0"/>
              <a:t>1. For patients that had served in the military for least 24 consecutive months and were honorably discharged, you are eligible for VA care.</a:t>
            </a:r>
          </a:p>
          <a:p>
            <a:r>
              <a:rPr lang="en-US" dirty="0">
                <a:hlinkClick r:id="rId2"/>
              </a:rPr>
              <a:t>www.aarp.org/home-family/voices/veterans</a:t>
            </a:r>
            <a:endParaRPr lang="en-US" dirty="0"/>
          </a:p>
          <a:p>
            <a:r>
              <a:rPr lang="en-US" dirty="0"/>
              <a:t>2. If they served during wartime, they may be eligible for Aid and Attendance care.</a:t>
            </a:r>
          </a:p>
          <a:p>
            <a:r>
              <a:rPr lang="en-US" dirty="0"/>
              <a:t>3. May also be eligible for Adult Day healthcare services, Hospice care, light                    housekeeping, personal care, respite care, and social worker support.</a:t>
            </a:r>
          </a:p>
          <a:p>
            <a:r>
              <a:rPr lang="en-US" dirty="0"/>
              <a:t>4. Navigating the VA system requires stamina, patience and determination.</a:t>
            </a:r>
          </a:p>
          <a:p>
            <a:r>
              <a:rPr lang="en-US" dirty="0"/>
              <a:t>     Please see the Veterans Directed Care (VDC) page at: </a:t>
            </a:r>
          </a:p>
          <a:p>
            <a:r>
              <a:rPr lang="en-US" dirty="0"/>
              <a:t>     </a:t>
            </a:r>
            <a:r>
              <a:rPr lang="en-US" dirty="0">
                <a:hlinkClick r:id="rId3"/>
              </a:rPr>
              <a:t>Veterans Directed Care (VDC) | Eastern Agency on Aging</a:t>
            </a:r>
            <a:endParaRPr lang="en-US" dirty="0"/>
          </a:p>
        </p:txBody>
      </p:sp>
    </p:spTree>
    <p:extLst>
      <p:ext uri="{BB962C8B-B14F-4D97-AF65-F5344CB8AC3E}">
        <p14:creationId xmlns:p14="http://schemas.microsoft.com/office/powerpoint/2010/main" val="189618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E5A5-3347-A584-B02D-E39F3AEB6CCA}"/>
              </a:ext>
            </a:extLst>
          </p:cNvPr>
          <p:cNvSpPr>
            <a:spLocks noGrp="1"/>
          </p:cNvSpPr>
          <p:nvPr>
            <p:ph type="title"/>
          </p:nvPr>
        </p:nvSpPr>
        <p:spPr/>
        <p:txBody>
          <a:bodyPr/>
          <a:lstStyle/>
          <a:p>
            <a:r>
              <a:rPr lang="en-US" dirty="0"/>
              <a:t>Guiding an Improved Dementia Experience Model - GUIDE</a:t>
            </a:r>
          </a:p>
        </p:txBody>
      </p:sp>
      <p:sp>
        <p:nvSpPr>
          <p:cNvPr id="3" name="Content Placeholder 2">
            <a:extLst>
              <a:ext uri="{FF2B5EF4-FFF2-40B4-BE49-F238E27FC236}">
                <a16:creationId xmlns:a16="http://schemas.microsoft.com/office/drawing/2014/main" id="{187B7D54-353E-0C51-D485-13D8C6806FB5}"/>
              </a:ext>
            </a:extLst>
          </p:cNvPr>
          <p:cNvSpPr>
            <a:spLocks noGrp="1"/>
          </p:cNvSpPr>
          <p:nvPr>
            <p:ph sz="quarter" idx="14"/>
          </p:nvPr>
        </p:nvSpPr>
        <p:spPr/>
        <p:txBody>
          <a:bodyPr/>
          <a:lstStyle/>
          <a:p>
            <a:pPr marL="342900" indent="-342900">
              <a:buFont typeface="Arial" panose="020B0604020202020204" pitchFamily="34" charset="0"/>
              <a:buChar char="•"/>
            </a:pPr>
            <a:r>
              <a:rPr lang="en-US" dirty="0"/>
              <a:t>Launched in July of 2024 by CMS.</a:t>
            </a:r>
          </a:p>
          <a:p>
            <a:pPr marL="342900" indent="-342900">
              <a:buFont typeface="Arial" panose="020B0604020202020204" pitchFamily="34" charset="0"/>
              <a:buChar char="•"/>
            </a:pPr>
            <a:r>
              <a:rPr lang="en-US" dirty="0"/>
              <a:t>Goal is to improve the quality of life for people with dementia and their caregivers</a:t>
            </a:r>
          </a:p>
          <a:p>
            <a:pPr marL="342900" indent="-342900">
              <a:buFont typeface="Arial" panose="020B0604020202020204" pitchFamily="34" charset="0"/>
              <a:buChar char="•"/>
            </a:pPr>
            <a:r>
              <a:rPr lang="en-US" dirty="0"/>
              <a:t>Provides a 24/7 helpline and pairs them with a care navigator for medical care and other services</a:t>
            </a:r>
          </a:p>
          <a:p>
            <a:pPr marL="342900" indent="-342900">
              <a:buFont typeface="Arial" panose="020B0604020202020204" pitchFamily="34" charset="0"/>
              <a:buChar char="•"/>
            </a:pPr>
            <a:r>
              <a:rPr lang="en-US" dirty="0"/>
              <a:t>Provides caregiver education and training</a:t>
            </a:r>
          </a:p>
          <a:p>
            <a:pPr marL="342900" indent="-342900">
              <a:buFont typeface="Arial" panose="020B0604020202020204" pitchFamily="34" charset="0"/>
              <a:buChar char="•"/>
            </a:pPr>
            <a:r>
              <a:rPr lang="en-US" dirty="0"/>
              <a:t>Provides access to respite care services</a:t>
            </a:r>
          </a:p>
          <a:p>
            <a:pPr marL="342900" indent="-342900">
              <a:buFont typeface="Arial" panose="020B0604020202020204" pitchFamily="34" charset="0"/>
              <a:buChar char="•"/>
            </a:pPr>
            <a:r>
              <a:rPr lang="en-US" dirty="0"/>
              <a:t>Current programs include Androscoggin Home Health Services and Maine Health.</a:t>
            </a:r>
          </a:p>
        </p:txBody>
      </p:sp>
    </p:spTree>
    <p:extLst>
      <p:ext uri="{BB962C8B-B14F-4D97-AF65-F5344CB8AC3E}">
        <p14:creationId xmlns:p14="http://schemas.microsoft.com/office/powerpoint/2010/main" val="149132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3AB9-F688-C141-16B2-BDDE04A1FE8B}"/>
              </a:ext>
            </a:extLst>
          </p:cNvPr>
          <p:cNvSpPr>
            <a:spLocks noGrp="1"/>
          </p:cNvSpPr>
          <p:nvPr>
            <p:ph type="title"/>
          </p:nvPr>
        </p:nvSpPr>
        <p:spPr/>
        <p:txBody>
          <a:bodyPr/>
          <a:lstStyle/>
          <a:p>
            <a:r>
              <a:rPr lang="en-US" dirty="0"/>
              <a:t>Caregiver Coaching – Virtual and Free!</a:t>
            </a:r>
          </a:p>
        </p:txBody>
      </p:sp>
      <p:sp>
        <p:nvSpPr>
          <p:cNvPr id="3" name="Content Placeholder 2">
            <a:extLst>
              <a:ext uri="{FF2B5EF4-FFF2-40B4-BE49-F238E27FC236}">
                <a16:creationId xmlns:a16="http://schemas.microsoft.com/office/drawing/2014/main" id="{1FCE0DF4-C2EF-F568-79D7-46A3200D3F94}"/>
              </a:ext>
            </a:extLst>
          </p:cNvPr>
          <p:cNvSpPr>
            <a:spLocks noGrp="1"/>
          </p:cNvSpPr>
          <p:nvPr>
            <p:ph sz="quarter" idx="14"/>
          </p:nvPr>
        </p:nvSpPr>
        <p:spPr>
          <a:xfrm>
            <a:off x="624753" y="1812862"/>
            <a:ext cx="8656320" cy="3886200"/>
          </a:xfrm>
        </p:spPr>
        <p:txBody>
          <a:bodyPr/>
          <a:lstStyle/>
          <a:p>
            <a:pPr marL="342900" indent="-342900">
              <a:buFont typeface="Arial" panose="020B0604020202020204" pitchFamily="34" charset="0"/>
              <a:buChar char="•"/>
            </a:pPr>
            <a:r>
              <a:rPr lang="en-US" dirty="0"/>
              <a:t>They are in the caregiver burnout prevention business!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Courage to Caregivers Organization provides 1:1 caregiver support and group support with virtual access.</a:t>
            </a:r>
          </a:p>
          <a:p>
            <a:pPr marL="342900" indent="-342900">
              <a:buFont typeface="Arial" panose="020B0604020202020204" pitchFamily="34" charset="0"/>
              <a:buChar char="•"/>
            </a:pPr>
            <a:r>
              <a:rPr lang="en-US" dirty="0"/>
              <a:t>They have a great electronic book on coping with the holidays:</a:t>
            </a:r>
          </a:p>
          <a:p>
            <a:r>
              <a:rPr lang="en-US" dirty="0"/>
              <a:t>      </a:t>
            </a:r>
            <a:r>
              <a:rPr lang="en-US" dirty="0">
                <a:hlinkClick r:id="rId2"/>
              </a:rPr>
              <a:t>Coping with the Holidays Booklet 2023</a:t>
            </a:r>
            <a:endParaRPr lang="en-US" dirty="0"/>
          </a:p>
          <a:p>
            <a:pPr marL="342900" indent="-342900">
              <a:buFont typeface="Arial" panose="020B0604020202020204" pitchFamily="34" charset="0"/>
              <a:buChar char="•"/>
            </a:pPr>
            <a:endParaRPr lang="en-US" dirty="0"/>
          </a:p>
          <a:p>
            <a:r>
              <a:rPr lang="en-US" dirty="0"/>
              <a:t>Self-care is giving the world the best of you, instead of what’s</a:t>
            </a:r>
          </a:p>
          <a:p>
            <a:r>
              <a:rPr lang="en-US" dirty="0"/>
              <a:t>Left of you! – Katie Reed</a:t>
            </a:r>
          </a:p>
        </p:txBody>
      </p:sp>
      <p:pic>
        <p:nvPicPr>
          <p:cNvPr id="1026" name="Picture 2" descr="Courage to Caregivers">
            <a:extLst>
              <a:ext uri="{FF2B5EF4-FFF2-40B4-BE49-F238E27FC236}">
                <a16:creationId xmlns:a16="http://schemas.microsoft.com/office/drawing/2014/main" id="{137DDD55-2AE3-3FA5-3093-222BF8A88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257" y="3666653"/>
            <a:ext cx="2846154" cy="280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5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BDF1-CBC7-A3F6-097D-4A6BD7BA5627}"/>
              </a:ext>
            </a:extLst>
          </p:cNvPr>
          <p:cNvSpPr>
            <a:spLocks noGrp="1"/>
          </p:cNvSpPr>
          <p:nvPr>
            <p:ph type="title"/>
          </p:nvPr>
        </p:nvSpPr>
        <p:spPr/>
        <p:txBody>
          <a:bodyPr/>
          <a:lstStyle/>
          <a:p>
            <a:r>
              <a:rPr lang="en-US" dirty="0"/>
              <a:t>Caregiver Resources for Day Programs or Respite</a:t>
            </a:r>
          </a:p>
        </p:txBody>
      </p:sp>
      <p:sp>
        <p:nvSpPr>
          <p:cNvPr id="3" name="Content Placeholder 2">
            <a:extLst>
              <a:ext uri="{FF2B5EF4-FFF2-40B4-BE49-F238E27FC236}">
                <a16:creationId xmlns:a16="http://schemas.microsoft.com/office/drawing/2014/main" id="{9E2BF67A-5A25-8D1E-918F-73D02228D50E}"/>
              </a:ext>
            </a:extLst>
          </p:cNvPr>
          <p:cNvSpPr>
            <a:spLocks noGrp="1"/>
          </p:cNvSpPr>
          <p:nvPr>
            <p:ph sz="quarter" idx="14"/>
          </p:nvPr>
        </p:nvSpPr>
        <p:spPr>
          <a:xfrm>
            <a:off x="488950" y="1761565"/>
            <a:ext cx="9930383" cy="4363010"/>
          </a:xfrm>
        </p:spPr>
        <p:txBody>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My Friend’s Place - Bangor</a:t>
            </a:r>
          </a:p>
          <a:p>
            <a:pPr algn="l" fontAlgn="base"/>
            <a:r>
              <a:rPr lang="en-US" sz="1800" b="0" i="0" dirty="0">
                <a:solidFill>
                  <a:srgbClr val="333333"/>
                </a:solidFill>
                <a:effectLst/>
                <a:latin typeface="Open Sans" panose="020B0606030504020204" pitchFamily="34" charset="0"/>
              </a:rPr>
              <a:t>Mondays, Wednesdays, and Fridays from 10 a.m. to 2 p.m.</a:t>
            </a:r>
          </a:p>
          <a:p>
            <a:pPr algn="l" fontAlgn="base"/>
            <a:r>
              <a:rPr lang="en-US" sz="1800" b="0" i="0" dirty="0">
                <a:solidFill>
                  <a:srgbClr val="333333"/>
                </a:solidFill>
                <a:effectLst/>
                <a:latin typeface="Open Sans" panose="020B0606030504020204" pitchFamily="34" charset="0"/>
              </a:rPr>
              <a:t>In the Fireside Room at First United Methodist Church, Essex Street, Bangor.</a:t>
            </a:r>
          </a:p>
          <a:p>
            <a:pPr algn="l" fontAlgn="base"/>
            <a:r>
              <a:rPr lang="en-US" sz="2000" b="1" dirty="0">
                <a:solidFill>
                  <a:schemeClr val="accent1"/>
                </a:solidFill>
                <a:latin typeface="Open Sans" panose="020B0606030504020204" pitchFamily="34" charset="0"/>
              </a:rPr>
              <a:t>Friendship Cottage Adult Day Service Center – Blue Hill</a:t>
            </a:r>
          </a:p>
          <a:p>
            <a:pPr algn="l" fontAlgn="base"/>
            <a:r>
              <a:rPr lang="en-US" sz="2000" dirty="0">
                <a:solidFill>
                  <a:schemeClr val="tx1"/>
                </a:solidFill>
                <a:latin typeface="Open Sans" panose="020B0606030504020204" pitchFamily="34" charset="0"/>
              </a:rPr>
              <a:t>Monday thru Friday</a:t>
            </a:r>
          </a:p>
          <a:p>
            <a:pPr algn="l" fontAlgn="base"/>
            <a:r>
              <a:rPr lang="en-US" sz="2000" b="1" i="0" dirty="0">
                <a:solidFill>
                  <a:schemeClr val="accent1"/>
                </a:solidFill>
                <a:effectLst/>
                <a:latin typeface="Open Sans" panose="020B0606030504020204" pitchFamily="34" charset="0"/>
              </a:rPr>
              <a:t>Bridges Home Ser</a:t>
            </a:r>
            <a:r>
              <a:rPr lang="en-US" sz="2000" b="1" dirty="0">
                <a:solidFill>
                  <a:schemeClr val="accent1"/>
                </a:solidFill>
                <a:latin typeface="Open Sans" panose="020B0606030504020204" pitchFamily="34" charset="0"/>
              </a:rPr>
              <a:t>vices Adult Day Care Services – Waterville, Hallowell, Skowhegan, and Belfast</a:t>
            </a:r>
          </a:p>
          <a:p>
            <a:pPr algn="l" fontAlgn="base"/>
            <a:r>
              <a:rPr lang="en-US" sz="1800" i="0" dirty="0">
                <a:solidFill>
                  <a:schemeClr val="tx1"/>
                </a:solidFill>
                <a:effectLst/>
                <a:latin typeface="Open Sans" panose="020B0606030504020204" pitchFamily="34" charset="0"/>
              </a:rPr>
              <a:t>Thursdays 7:30am to 6pm and Saturdays 9am to 5pm.</a:t>
            </a:r>
          </a:p>
          <a:p>
            <a:pPr algn="l" fontAlgn="base"/>
            <a:r>
              <a:rPr lang="en-US" sz="2000" b="1" dirty="0">
                <a:solidFill>
                  <a:schemeClr val="accent1"/>
                </a:solidFill>
                <a:latin typeface="Open Sans" panose="020B0606030504020204" pitchFamily="34" charset="0"/>
              </a:rPr>
              <a:t>Anatolia Adult Care Center, Portland Adult Day Programs</a:t>
            </a:r>
          </a:p>
          <a:p>
            <a:pPr algn="l" fontAlgn="base"/>
            <a:r>
              <a:rPr lang="en-US" sz="2000" b="1" i="0" dirty="0">
                <a:solidFill>
                  <a:schemeClr val="accent1"/>
                </a:solidFill>
                <a:effectLst/>
                <a:latin typeface="Open Sans" panose="020B0606030504020204" pitchFamily="34" charset="0"/>
              </a:rPr>
              <a:t>Southern Maine Agency on Aging – Biddeford and Springvale</a:t>
            </a:r>
          </a:p>
          <a:p>
            <a:endParaRPr lang="en-US" dirty="0"/>
          </a:p>
        </p:txBody>
      </p:sp>
    </p:spTree>
    <p:extLst>
      <p:ext uri="{BB962C8B-B14F-4D97-AF65-F5344CB8AC3E}">
        <p14:creationId xmlns:p14="http://schemas.microsoft.com/office/powerpoint/2010/main" val="260377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051C-5C94-E9B9-DB7E-0D56EC2B7AE3}"/>
              </a:ext>
            </a:extLst>
          </p:cNvPr>
          <p:cNvSpPr>
            <a:spLocks noGrp="1"/>
          </p:cNvSpPr>
          <p:nvPr>
            <p:ph type="title"/>
          </p:nvPr>
        </p:nvSpPr>
        <p:spPr/>
        <p:txBody>
          <a:bodyPr/>
          <a:lstStyle/>
          <a:p>
            <a:r>
              <a:rPr lang="en-US" dirty="0"/>
              <a:t>Technology Available for Caregivers</a:t>
            </a:r>
          </a:p>
        </p:txBody>
      </p:sp>
      <p:sp>
        <p:nvSpPr>
          <p:cNvPr id="3" name="Content Placeholder 2">
            <a:extLst>
              <a:ext uri="{FF2B5EF4-FFF2-40B4-BE49-F238E27FC236}">
                <a16:creationId xmlns:a16="http://schemas.microsoft.com/office/drawing/2014/main" id="{D88C9822-3A35-E208-3A59-04F1822F4BB9}"/>
              </a:ext>
            </a:extLst>
          </p:cNvPr>
          <p:cNvSpPr>
            <a:spLocks noGrp="1"/>
          </p:cNvSpPr>
          <p:nvPr>
            <p:ph sz="quarter" idx="14"/>
          </p:nvPr>
        </p:nvSpPr>
        <p:spPr>
          <a:xfrm>
            <a:off x="488950" y="2238375"/>
            <a:ext cx="11362035" cy="3886200"/>
          </a:xfrm>
        </p:spPr>
        <p:txBody>
          <a:bodyPr>
            <a:normAutofit fontScale="92500"/>
          </a:bodyPr>
          <a:lstStyle/>
          <a:p>
            <a:pPr marL="342900" indent="-342900">
              <a:buFont typeface="Arial" panose="020B0604020202020204" pitchFamily="34" charset="0"/>
              <a:buChar char="•"/>
            </a:pPr>
            <a:r>
              <a:rPr lang="en-US" dirty="0"/>
              <a:t>Voice-activated smart speakers to set medication/appointment reminders and prompts for ADLs.</a:t>
            </a:r>
          </a:p>
          <a:p>
            <a:pPr marL="342900" indent="-342900">
              <a:buFont typeface="Arial" panose="020B0604020202020204" pitchFamily="34" charset="0"/>
              <a:buChar char="•"/>
            </a:pPr>
            <a:r>
              <a:rPr lang="en-US" dirty="0"/>
              <a:t>Automated pill dispensers with reminders or bubble packing medications.</a:t>
            </a:r>
          </a:p>
          <a:p>
            <a:pPr marL="342900" indent="-342900">
              <a:buFont typeface="Arial" panose="020B0604020202020204" pitchFamily="34" charset="0"/>
              <a:buChar char="•"/>
            </a:pPr>
            <a:r>
              <a:rPr lang="en-US" dirty="0"/>
              <a:t>GPS tracking devices – Game Warden of Maine Project Lifesaver.</a:t>
            </a:r>
          </a:p>
          <a:p>
            <a:pPr marL="342900" indent="-342900">
              <a:buFont typeface="Arial" panose="020B0604020202020204" pitchFamily="34" charset="0"/>
              <a:buChar char="•"/>
            </a:pPr>
            <a:r>
              <a:rPr lang="en-US" dirty="0"/>
              <a:t>Motion sensors in the home.</a:t>
            </a:r>
          </a:p>
          <a:p>
            <a:pPr marL="342900" indent="-342900">
              <a:buFont typeface="Arial" panose="020B0604020202020204" pitchFamily="34" charset="0"/>
              <a:buChar char="•"/>
            </a:pPr>
            <a:r>
              <a:rPr lang="en-US" dirty="0"/>
              <a:t>Smart door locks.</a:t>
            </a:r>
          </a:p>
          <a:p>
            <a:pPr marL="342900" indent="-342900">
              <a:buFont typeface="Arial" panose="020B0604020202020204" pitchFamily="34" charset="0"/>
              <a:buChar char="•"/>
            </a:pPr>
            <a:r>
              <a:rPr lang="en-US" dirty="0"/>
              <a:t>Cameras – ring system.</a:t>
            </a:r>
          </a:p>
          <a:p>
            <a:pPr marL="342900" indent="-342900">
              <a:buFont typeface="Arial" panose="020B0604020202020204" pitchFamily="34" charset="0"/>
              <a:buChar char="•"/>
            </a:pPr>
            <a:r>
              <a:rPr lang="en-US" dirty="0"/>
              <a:t>Digital photo frames to stimulate memory and conversations.</a:t>
            </a:r>
          </a:p>
          <a:p>
            <a:pPr marL="342900" indent="-342900">
              <a:buFont typeface="Arial" panose="020B0604020202020204" pitchFamily="34" charset="0"/>
              <a:buChar char="•"/>
            </a:pPr>
            <a:r>
              <a:rPr lang="en-US" dirty="0"/>
              <a:t>Personalized music play lists.</a:t>
            </a:r>
          </a:p>
          <a:p>
            <a:pPr marL="342900" indent="-342900">
              <a:buFont typeface="Arial" panose="020B0604020202020204" pitchFamily="34" charset="0"/>
              <a:buChar char="•"/>
            </a:pPr>
            <a:r>
              <a:rPr lang="en-US" dirty="0"/>
              <a:t>Large button phones for easy dialing.</a:t>
            </a:r>
          </a:p>
        </p:txBody>
      </p:sp>
      <p:pic>
        <p:nvPicPr>
          <p:cNvPr id="3076" name="Picture 4" descr="Memory Picture Phone - Amplified">
            <a:extLst>
              <a:ext uri="{FF2B5EF4-FFF2-40B4-BE49-F238E27FC236}">
                <a16:creationId xmlns:a16="http://schemas.microsoft.com/office/drawing/2014/main" id="{4A42BFC2-BF1E-8B40-DD2B-58DEE018C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309" y="3777868"/>
            <a:ext cx="2676410" cy="267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2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730-64C7-4173-B7FC-B7DB7EDDE9A9}"/>
              </a:ext>
            </a:extLst>
          </p:cNvPr>
          <p:cNvSpPr>
            <a:spLocks noGrp="1"/>
          </p:cNvSpPr>
          <p:nvPr>
            <p:ph type="title"/>
          </p:nvPr>
        </p:nvSpPr>
        <p:spPr/>
        <p:txBody>
          <a:bodyPr/>
          <a:lstStyle/>
          <a:p>
            <a:r>
              <a:rPr lang="en-US" dirty="0"/>
              <a:t>Accreditation Statement and Disclaimer</a:t>
            </a:r>
            <a:br>
              <a:rPr lang="en-US" dirty="0"/>
            </a:br>
            <a:endParaRPr lang="en-US" dirty="0"/>
          </a:p>
        </p:txBody>
      </p:sp>
      <p:sp>
        <p:nvSpPr>
          <p:cNvPr id="9" name="Content Placeholder 8">
            <a:extLst>
              <a:ext uri="{FF2B5EF4-FFF2-40B4-BE49-F238E27FC236}">
                <a16:creationId xmlns:a16="http://schemas.microsoft.com/office/drawing/2014/main" id="{C8CC3158-C5DF-4874-824A-B5DEFEA5E966}"/>
              </a:ext>
            </a:extLst>
          </p:cNvPr>
          <p:cNvSpPr>
            <a:spLocks noGrp="1"/>
          </p:cNvSpPr>
          <p:nvPr>
            <p:ph sz="quarter" idx="14"/>
          </p:nvPr>
        </p:nvSpPr>
        <p:spPr>
          <a:xfrm>
            <a:off x="493776" y="1590675"/>
            <a:ext cx="10989387" cy="2687814"/>
          </a:xfrm>
        </p:spPr>
        <p:txBody>
          <a:bodyPr>
            <a:normAutofit/>
          </a:bodyPr>
          <a:lstStyle/>
          <a:p>
            <a:pPr marL="0" marR="0">
              <a:spcBef>
                <a:spcPts val="0"/>
              </a:spcBef>
              <a:spcAft>
                <a:spcPts val="0"/>
              </a:spcAft>
            </a:pPr>
            <a:r>
              <a:rPr lang="en-US" sz="1800" i="1" dirty="0">
                <a:solidFill>
                  <a:srgbClr val="FF66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BADC2CF9-CF2D-1263-4E0F-F09C1FA10576}"/>
              </a:ext>
            </a:extLst>
          </p:cNvPr>
          <p:cNvSpPr txBox="1"/>
          <p:nvPr/>
        </p:nvSpPr>
        <p:spPr>
          <a:xfrm>
            <a:off x="1467555" y="2105561"/>
            <a:ext cx="8681156" cy="1323439"/>
          </a:xfrm>
          <a:prstGeom prst="rect">
            <a:avLst/>
          </a:prstGeom>
          <a:noFill/>
        </p:spPr>
        <p:txBody>
          <a:bodyPr wrap="square" rtlCol="0">
            <a:spAutoFit/>
          </a:bodyPr>
          <a:lstStyle/>
          <a:p>
            <a:pPr marL="0" marR="0" indent="-2743200" algn="ctr">
              <a:spcBef>
                <a:spcPts val="0"/>
              </a:spcBef>
              <a:spcAft>
                <a:spcPts val="0"/>
              </a:spcAft>
            </a:pPr>
            <a:r>
              <a:rPr lang="en-US" sz="1600" dirty="0">
                <a:solidFill>
                  <a:srgbClr val="404040"/>
                </a:solidFill>
                <a:effectLst/>
                <a:latin typeface="Calibri" panose="020F0502020204030204" pitchFamily="34" charset="0"/>
                <a:ea typeface="Aptos" panose="020B0004020202020204" pitchFamily="34" charset="0"/>
                <a:cs typeface="Aptos" panose="020B0004020202020204" pitchFamily="34" charset="0"/>
              </a:rPr>
              <a:t>RSA Grant GE1HS53336-01-00</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i="1" dirty="0">
                <a:effectLst/>
                <a:latin typeface="Calibri" panose="020F0502020204030204" pitchFamily="34" charset="0"/>
                <a:ea typeface="Aptos" panose="020B0004020202020204" pitchFamily="34" charset="0"/>
                <a:cs typeface="Aptos" panose="020B0004020202020204" pitchFamily="34" charset="0"/>
              </a:rPr>
              <a:t>This project is funded in full by the Health Resources and Services Administration (HRSA) of the U.S. Department of Health and Human Services (HHS) as part of an award totaling $1.33 million. The contents are those of the author(s) and do not necessarily represent the official views of, nor an endorsement, by HRSA, HHS, or the U.S. Government. For more information, please visit HRSA.gov.</a:t>
            </a:r>
            <a:endParaRPr lang="en-US" sz="1600" dirty="0">
              <a:effectLst/>
              <a:latin typeface="Calibri" panose="020F0502020204030204" pitchFamily="34" charset="0"/>
              <a:ea typeface="Aptos" panose="020B0004020202020204" pitchFamily="34" charset="0"/>
              <a:cs typeface="Aptos" panose="020B0004020202020204" pitchFamily="34" charset="0"/>
            </a:endParaRPr>
          </a:p>
        </p:txBody>
      </p:sp>
      <p:sp>
        <p:nvSpPr>
          <p:cNvPr id="4" name="TextBox 3">
            <a:extLst>
              <a:ext uri="{FF2B5EF4-FFF2-40B4-BE49-F238E27FC236}">
                <a16:creationId xmlns:a16="http://schemas.microsoft.com/office/drawing/2014/main" id="{4B3333EE-2D1D-0F37-E396-85DB31D064F9}"/>
              </a:ext>
            </a:extLst>
          </p:cNvPr>
          <p:cNvSpPr txBox="1"/>
          <p:nvPr/>
        </p:nvSpPr>
        <p:spPr>
          <a:xfrm>
            <a:off x="606581" y="5939641"/>
            <a:ext cx="11325885" cy="261610"/>
          </a:xfrm>
          <a:prstGeom prst="rect">
            <a:avLst/>
          </a:prstGeom>
          <a:noFill/>
        </p:spPr>
        <p:txBody>
          <a:bodyPr wrap="square" rtlCol="0">
            <a:spAutoFit/>
          </a:bodyPr>
          <a:lstStyle/>
          <a:p>
            <a:r>
              <a:rPr lang="en-US" sz="1100" dirty="0">
                <a:solidFill>
                  <a:srgbClr val="006877"/>
                </a:solidFill>
                <a:latin typeface="Calibri" panose="020F0502020204030204" pitchFamily="34" charset="0"/>
                <a:cs typeface="Times New Roman" panose="02020603050405020304" pitchFamily="18" charset="0"/>
              </a:rPr>
              <a:t>The speaker has no relevant financial relationship with commercial interest to disclose, nor do they have an interest in selling a technology, program, product and/or service to CME Professionals. </a:t>
            </a:r>
          </a:p>
        </p:txBody>
      </p:sp>
    </p:spTree>
    <p:extLst>
      <p:ext uri="{BB962C8B-B14F-4D97-AF65-F5344CB8AC3E}">
        <p14:creationId xmlns:p14="http://schemas.microsoft.com/office/powerpoint/2010/main" val="189188500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2B13-5BC9-9D11-E767-931856696253}"/>
              </a:ext>
            </a:extLst>
          </p:cNvPr>
          <p:cNvSpPr>
            <a:spLocks noGrp="1"/>
          </p:cNvSpPr>
          <p:nvPr>
            <p:ph type="title"/>
          </p:nvPr>
        </p:nvSpPr>
        <p:spPr/>
        <p:txBody>
          <a:bodyPr/>
          <a:lstStyle/>
          <a:p>
            <a:r>
              <a:rPr lang="en-US" dirty="0"/>
              <a:t>More Ideas</a:t>
            </a:r>
          </a:p>
        </p:txBody>
      </p:sp>
      <p:sp>
        <p:nvSpPr>
          <p:cNvPr id="3" name="Content Placeholder 2">
            <a:extLst>
              <a:ext uri="{FF2B5EF4-FFF2-40B4-BE49-F238E27FC236}">
                <a16:creationId xmlns:a16="http://schemas.microsoft.com/office/drawing/2014/main" id="{F4B2E8B6-E36B-602C-7539-6EA2FDCC20DB}"/>
              </a:ext>
            </a:extLst>
          </p:cNvPr>
          <p:cNvSpPr>
            <a:spLocks noGrp="1"/>
          </p:cNvSpPr>
          <p:nvPr>
            <p:ph sz="quarter" idx="14"/>
          </p:nvPr>
        </p:nvSpPr>
        <p:spPr/>
        <p:txBody>
          <a:bodyPr/>
          <a:lstStyle/>
          <a:p>
            <a:pPr marL="342900" indent="-342900">
              <a:buFont typeface="Arial" panose="020B0604020202020204" pitchFamily="34" charset="0"/>
              <a:buChar char="•"/>
            </a:pPr>
            <a:r>
              <a:rPr lang="en-US" dirty="0"/>
              <a:t>Smart watches that detect falls and alert help.</a:t>
            </a:r>
          </a:p>
          <a:p>
            <a:pPr marL="342900" indent="-342900">
              <a:buFont typeface="Arial" panose="020B0604020202020204" pitchFamily="34" charset="0"/>
              <a:buChar char="•"/>
            </a:pPr>
            <a:r>
              <a:rPr lang="en-US" dirty="0"/>
              <a:t>Buckle Boss for car seatbelts.</a:t>
            </a:r>
          </a:p>
          <a:p>
            <a:pPr marL="342900" indent="-342900">
              <a:buFont typeface="Arial" panose="020B0604020202020204" pitchFamily="34" charset="0"/>
              <a:buChar char="•"/>
            </a:pPr>
            <a:r>
              <a:rPr lang="en-US" dirty="0"/>
              <a:t>Car door assist handles.</a:t>
            </a:r>
          </a:p>
          <a:p>
            <a:pPr marL="342900" indent="-342900">
              <a:buFont typeface="Arial" panose="020B0604020202020204" pitchFamily="34" charset="0"/>
              <a:buChar char="•"/>
            </a:pPr>
            <a:r>
              <a:rPr lang="en-US" dirty="0"/>
              <a:t>Electrical appliance monitoring devices.</a:t>
            </a:r>
          </a:p>
          <a:p>
            <a:pPr marL="342900" indent="-342900">
              <a:buFont typeface="Arial" panose="020B0604020202020204" pitchFamily="34" charset="0"/>
              <a:buChar char="•"/>
            </a:pPr>
            <a:r>
              <a:rPr lang="en-US" dirty="0"/>
              <a:t>Digital clocks.</a:t>
            </a:r>
          </a:p>
          <a:p>
            <a:pPr marL="342900" indent="-342900">
              <a:buFont typeface="Arial" panose="020B0604020202020204" pitchFamily="34" charset="0"/>
              <a:buChar char="•"/>
            </a:pPr>
            <a:r>
              <a:rPr lang="en-US" dirty="0"/>
              <a:t>Night lights with darkness sensors.</a:t>
            </a:r>
          </a:p>
          <a:p>
            <a:pPr marL="342900" indent="-342900">
              <a:buFont typeface="Arial" panose="020B0604020202020204" pitchFamily="34" charset="0"/>
              <a:buChar char="•"/>
            </a:pPr>
            <a:r>
              <a:rPr lang="en-US" dirty="0"/>
              <a:t>Bed alarms pads.</a:t>
            </a:r>
          </a:p>
          <a:p>
            <a:pPr marL="342900" indent="-342900">
              <a:buFont typeface="Arial" panose="020B0604020202020204" pitchFamily="34" charset="0"/>
              <a:buChar char="•"/>
            </a:pPr>
            <a:endParaRPr lang="en-US" dirty="0"/>
          </a:p>
        </p:txBody>
      </p:sp>
      <p:pic>
        <p:nvPicPr>
          <p:cNvPr id="6" name="Picture 5" descr="A close up of a seat belt&#10;&#10;AI-generated content may be incorrect.">
            <a:extLst>
              <a:ext uri="{FF2B5EF4-FFF2-40B4-BE49-F238E27FC236}">
                <a16:creationId xmlns:a16="http://schemas.microsoft.com/office/drawing/2014/main" id="{1104676F-1461-4729-3D3C-9913DC223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493" y="1983105"/>
            <a:ext cx="2198370" cy="2198370"/>
          </a:xfrm>
          <a:prstGeom prst="rect">
            <a:avLst/>
          </a:prstGeom>
        </p:spPr>
      </p:pic>
      <p:pic>
        <p:nvPicPr>
          <p:cNvPr id="7" name="Picture 6" descr="A close-up of a tool&#10;&#10;AI-generated content may be incorrect.">
            <a:extLst>
              <a:ext uri="{FF2B5EF4-FFF2-40B4-BE49-F238E27FC236}">
                <a16:creationId xmlns:a16="http://schemas.microsoft.com/office/drawing/2014/main" id="{CD2CBFB6-7B7B-7237-3BEF-FECA25979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657" y="4289081"/>
            <a:ext cx="2486330" cy="1427239"/>
          </a:xfrm>
          <a:prstGeom prst="rect">
            <a:avLst/>
          </a:prstGeom>
        </p:spPr>
      </p:pic>
    </p:spTree>
    <p:extLst>
      <p:ext uri="{BB962C8B-B14F-4D97-AF65-F5344CB8AC3E}">
        <p14:creationId xmlns:p14="http://schemas.microsoft.com/office/powerpoint/2010/main" val="64624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691A-8994-82FF-758B-5BE770A8657C}"/>
              </a:ext>
            </a:extLst>
          </p:cNvPr>
          <p:cNvSpPr>
            <a:spLocks noGrp="1"/>
          </p:cNvSpPr>
          <p:nvPr>
            <p:ph type="title"/>
          </p:nvPr>
        </p:nvSpPr>
        <p:spPr/>
        <p:txBody>
          <a:bodyPr/>
          <a:lstStyle/>
          <a:p>
            <a:pPr algn="ctr"/>
            <a:r>
              <a:rPr lang="en-US" dirty="0"/>
              <a:t>Whew </a:t>
            </a:r>
          </a:p>
        </p:txBody>
      </p:sp>
      <p:pic>
        <p:nvPicPr>
          <p:cNvPr id="11" name="Content Placeholder 10" descr="'The End' typed on a typewriter">
            <a:extLst>
              <a:ext uri="{FF2B5EF4-FFF2-40B4-BE49-F238E27FC236}">
                <a16:creationId xmlns:a16="http://schemas.microsoft.com/office/drawing/2014/main" id="{7E7043CE-651D-5CC6-696A-F517AD76C26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050110" y="1960165"/>
            <a:ext cx="5847860" cy="3886200"/>
          </a:xfrm>
        </p:spPr>
      </p:pic>
    </p:spTree>
    <p:extLst>
      <p:ext uri="{BB962C8B-B14F-4D97-AF65-F5344CB8AC3E}">
        <p14:creationId xmlns:p14="http://schemas.microsoft.com/office/powerpoint/2010/main" val="302945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6C52-6DE7-0597-E2BA-F80649047243}"/>
              </a:ext>
            </a:extLst>
          </p:cNvPr>
          <p:cNvSpPr>
            <a:spLocks noGrp="1"/>
          </p:cNvSpPr>
          <p:nvPr>
            <p:ph type="title"/>
          </p:nvPr>
        </p:nvSpPr>
        <p:spPr/>
        <p:txBody>
          <a:bodyPr/>
          <a:lstStyle/>
          <a:p>
            <a:pPr algn="ctr"/>
            <a:r>
              <a:rPr lang="en-US" dirty="0"/>
              <a:t>Our Gang!</a:t>
            </a:r>
          </a:p>
        </p:txBody>
      </p:sp>
      <p:pic>
        <p:nvPicPr>
          <p:cNvPr id="7" name="Content Placeholder 6" descr="A group of people posing for a photo&#10;&#10;AI-generated content may be incorrect.">
            <a:extLst>
              <a:ext uri="{FF2B5EF4-FFF2-40B4-BE49-F238E27FC236}">
                <a16:creationId xmlns:a16="http://schemas.microsoft.com/office/drawing/2014/main" id="{F35BA4A6-1AFF-890A-EE13-A40F33FBCFD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802185" y="1646366"/>
            <a:ext cx="7848591" cy="4116480"/>
          </a:xfrm>
        </p:spPr>
      </p:pic>
    </p:spTree>
    <p:extLst>
      <p:ext uri="{BB962C8B-B14F-4D97-AF65-F5344CB8AC3E}">
        <p14:creationId xmlns:p14="http://schemas.microsoft.com/office/powerpoint/2010/main" val="390600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061C-1C41-5CEC-7C1D-2A7E23560AF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FDF1ED7-FBEC-390B-F3E5-18047751F597}"/>
              </a:ext>
            </a:extLst>
          </p:cNvPr>
          <p:cNvSpPr>
            <a:spLocks noGrp="1"/>
          </p:cNvSpPr>
          <p:nvPr>
            <p:ph sz="quarter" idx="14"/>
          </p:nvPr>
        </p:nvSpPr>
        <p:spPr>
          <a:xfrm>
            <a:off x="488950" y="1702051"/>
            <a:ext cx="11262447" cy="4422524"/>
          </a:xfrm>
        </p:spPr>
        <p:txBody>
          <a:bodyPr/>
          <a:lstStyle/>
          <a:p>
            <a:r>
              <a:rPr lang="en-US" dirty="0">
                <a:solidFill>
                  <a:schemeClr val="tx1"/>
                </a:solidFill>
              </a:rPr>
              <a:t>Alzheimer’s Association. (2025). Caregiving. </a:t>
            </a:r>
            <a:r>
              <a:rPr lang="en-US" dirty="0">
                <a:solidFill>
                  <a:schemeClr val="tx1"/>
                </a:solidFill>
                <a:hlinkClick r:id="rId2">
                  <a:extLst>
                    <a:ext uri="{A12FA001-AC4F-418D-AE19-62706E023703}">
                      <ahyp:hlinkClr xmlns:ahyp="http://schemas.microsoft.com/office/drawing/2018/hyperlinkcolor" val="tx"/>
                    </a:ext>
                  </a:extLst>
                </a:hlinkClick>
              </a:rPr>
              <a:t>Caregiving - Alzheimer's &amp; Dementia | Alzheimer's Association</a:t>
            </a:r>
            <a:r>
              <a:rPr lang="en-US" dirty="0">
                <a:solidFill>
                  <a:schemeClr val="tx1"/>
                </a:solidFill>
              </a:rPr>
              <a:t>.</a:t>
            </a:r>
          </a:p>
          <a:p>
            <a:r>
              <a:rPr lang="en-US" dirty="0">
                <a:solidFill>
                  <a:schemeClr val="tx1"/>
                </a:solidFill>
              </a:rPr>
              <a:t>Alzheimer’s Association. (2025). Alzheimer’s disease facts and figures. </a:t>
            </a:r>
            <a:r>
              <a:rPr lang="en-US" dirty="0">
                <a:solidFill>
                  <a:schemeClr val="tx1"/>
                </a:solidFill>
                <a:hlinkClick r:id="rId3">
                  <a:extLst>
                    <a:ext uri="{A12FA001-AC4F-418D-AE19-62706E023703}">
                      <ahyp:hlinkClr xmlns:ahyp="http://schemas.microsoft.com/office/drawing/2018/hyperlinkcolor" val="tx"/>
                    </a:ext>
                  </a:extLst>
                </a:hlinkClick>
              </a:rPr>
              <a:t>Alzheimer's Facts and Figures Report | Alzheimer's Association</a:t>
            </a:r>
            <a:r>
              <a:rPr lang="en-US" dirty="0">
                <a:solidFill>
                  <a:schemeClr val="tx1"/>
                </a:solidFill>
              </a:rPr>
              <a:t>.</a:t>
            </a:r>
          </a:p>
          <a:p>
            <a:r>
              <a:rPr lang="en-US" dirty="0">
                <a:solidFill>
                  <a:schemeClr val="tx1"/>
                </a:solidFill>
              </a:rPr>
              <a:t>Courage to Caregivers Organization. (2018-19). Education, support, empowerment. </a:t>
            </a:r>
            <a:r>
              <a:rPr lang="en-US" dirty="0">
                <a:solidFill>
                  <a:schemeClr val="tx1"/>
                </a:solidFill>
                <a:hlinkClick r:id="rId4">
                  <a:extLst>
                    <a:ext uri="{A12FA001-AC4F-418D-AE19-62706E023703}">
                      <ahyp:hlinkClr xmlns:ahyp="http://schemas.microsoft.com/office/drawing/2018/hyperlinkcolor" val="tx"/>
                    </a:ext>
                  </a:extLst>
                </a:hlinkClick>
              </a:rPr>
              <a:t>Overview — Courage to Caregivers</a:t>
            </a:r>
            <a:r>
              <a:rPr lang="en-US" dirty="0">
                <a:solidFill>
                  <a:schemeClr val="tx1"/>
                </a:solidFill>
              </a:rPr>
              <a:t>.</a:t>
            </a:r>
          </a:p>
          <a:p>
            <a:r>
              <a:rPr lang="en-US" dirty="0">
                <a:solidFill>
                  <a:schemeClr val="tx1"/>
                </a:solidFill>
              </a:rPr>
              <a:t>Department of Health and Human Services. (2023). Care partner supports. </a:t>
            </a:r>
            <a:r>
              <a:rPr lang="en-US" dirty="0">
                <a:solidFill>
                  <a:schemeClr val="tx1"/>
                </a:solidFill>
                <a:hlinkClick r:id="rId5">
                  <a:extLst>
                    <a:ext uri="{A12FA001-AC4F-418D-AE19-62706E023703}">
                      <ahyp:hlinkClr xmlns:ahyp="http://schemas.microsoft.com/office/drawing/2018/hyperlinkcolor" val="tx"/>
                    </a:ext>
                  </a:extLst>
                </a:hlinkClick>
              </a:rPr>
              <a:t>Care Partner Supports | Department of Health and Human Services</a:t>
            </a: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137479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730-64C7-4173-B7FC-B7DB7EDDE9A9}"/>
              </a:ext>
            </a:extLst>
          </p:cNvPr>
          <p:cNvSpPr>
            <a:spLocks noGrp="1"/>
          </p:cNvSpPr>
          <p:nvPr>
            <p:ph type="title"/>
          </p:nvPr>
        </p:nvSpPr>
        <p:spPr/>
        <p:txBody>
          <a:bodyPr/>
          <a:lstStyle/>
          <a:p>
            <a:r>
              <a:rPr lang="en-US" dirty="0"/>
              <a:t>Objectives</a:t>
            </a:r>
          </a:p>
        </p:txBody>
      </p:sp>
      <p:sp>
        <p:nvSpPr>
          <p:cNvPr id="9" name="Content Placeholder 8">
            <a:extLst>
              <a:ext uri="{FF2B5EF4-FFF2-40B4-BE49-F238E27FC236}">
                <a16:creationId xmlns:a16="http://schemas.microsoft.com/office/drawing/2014/main" id="{C8CC3158-C5DF-4874-824A-B5DEFEA5E966}"/>
              </a:ext>
            </a:extLst>
          </p:cNvPr>
          <p:cNvSpPr>
            <a:spLocks noGrp="1"/>
          </p:cNvSpPr>
          <p:nvPr>
            <p:ph sz="quarter" idx="14"/>
          </p:nvPr>
        </p:nvSpPr>
        <p:spPr>
          <a:xfrm>
            <a:off x="493776" y="1590674"/>
            <a:ext cx="10958858" cy="4693167"/>
          </a:xfrm>
        </p:spPr>
        <p:txBody>
          <a:bodyPr/>
          <a:lstStyle/>
          <a:p>
            <a:pPr marL="0" marR="0" algn="ctr">
              <a:spcBef>
                <a:spcPts val="0"/>
              </a:spcBef>
              <a:spcAft>
                <a:spcPts val="0"/>
              </a:spcAft>
            </a:pPr>
            <a:r>
              <a:rPr lang="en-US" b="1" dirty="0">
                <a:effectLst/>
                <a:ea typeface="Times New Roman" panose="02020603050405020304" pitchFamily="18" charset="0"/>
              </a:rPr>
              <a:t> </a:t>
            </a:r>
            <a:r>
              <a:rPr lang="en-US" dirty="0">
                <a:effectLst/>
                <a:ea typeface="Times New Roman" panose="02020603050405020304" pitchFamily="18" charset="0"/>
              </a:rPr>
              <a:t>At the end of this presentation, learners should be able to:</a:t>
            </a:r>
          </a:p>
          <a:p>
            <a:pPr marL="0" marR="0" algn="ctr">
              <a:spcBef>
                <a:spcPts val="0"/>
              </a:spcBef>
              <a:spcAft>
                <a:spcPts val="0"/>
              </a:spcAft>
            </a:pPr>
            <a:endParaRPr lang="en-US" dirty="0">
              <a:ea typeface="Times New Roman" panose="02020603050405020304" pitchFamily="18" charset="0"/>
            </a:endParaRPr>
          </a:p>
          <a:p>
            <a:pPr marL="457200" marR="0" indent="-457200">
              <a:spcBef>
                <a:spcPts val="0"/>
              </a:spcBef>
              <a:spcAft>
                <a:spcPts val="0"/>
              </a:spcAft>
              <a:buAutoNum type="arabicPeriod"/>
            </a:pPr>
            <a:r>
              <a:rPr lang="en-US" dirty="0">
                <a:effectLst/>
                <a:ea typeface="Times New Roman" panose="02020603050405020304" pitchFamily="18" charset="0"/>
              </a:rPr>
              <a:t>Identify caregiver distress in family members caring for a loved one with dementia.</a:t>
            </a:r>
          </a:p>
          <a:p>
            <a:pPr marL="457200" marR="0" indent="-457200">
              <a:spcBef>
                <a:spcPts val="0"/>
              </a:spcBef>
              <a:spcAft>
                <a:spcPts val="0"/>
              </a:spcAft>
              <a:buAutoNum type="arabicPeriod"/>
            </a:pPr>
            <a:r>
              <a:rPr lang="en-US" dirty="0">
                <a:effectLst/>
                <a:ea typeface="Times New Roman" panose="02020603050405020304" pitchFamily="18" charset="0"/>
              </a:rPr>
              <a:t>Identify resources for caregivers </a:t>
            </a:r>
            <a:r>
              <a:rPr lang="en-US" dirty="0">
                <a:ea typeface="Times New Roman" panose="02020603050405020304" pitchFamily="18" charset="0"/>
              </a:rPr>
              <a:t>within Maine.</a:t>
            </a:r>
          </a:p>
          <a:p>
            <a:pPr marL="457200" marR="0" indent="-457200">
              <a:spcBef>
                <a:spcPts val="0"/>
              </a:spcBef>
              <a:spcAft>
                <a:spcPts val="0"/>
              </a:spcAft>
              <a:buAutoNum type="arabicPeriod"/>
            </a:pPr>
            <a:r>
              <a:rPr lang="en-US" dirty="0">
                <a:ea typeface="Times New Roman" panose="02020603050405020304" pitchFamily="18" charset="0"/>
              </a:rPr>
              <a:t>Identify technology resources that can assist families and increase the safety net.</a:t>
            </a:r>
            <a:endParaRPr lang="en-US" dirty="0">
              <a:effectLst/>
              <a:ea typeface="Times New Roman" panose="02020603050405020304" pitchFamily="18" charset="0"/>
            </a:endParaRPr>
          </a:p>
          <a:p>
            <a:pPr marL="457200" marR="0" indent="-457200">
              <a:spcBef>
                <a:spcPts val="0"/>
              </a:spcBef>
              <a:spcAft>
                <a:spcPts val="0"/>
              </a:spcAft>
              <a:buAutoNum type="arabicPeriod"/>
            </a:pPr>
            <a:endParaRPr lang="en-US" dirty="0">
              <a:effectLst/>
              <a:ea typeface="Times New Roman" panose="02020603050405020304" pitchFamily="18" charset="0"/>
            </a:endParaRPr>
          </a:p>
          <a:p>
            <a:pPr marL="0" marR="0">
              <a:spcBef>
                <a:spcPts val="0"/>
              </a:spcBef>
              <a:spcAft>
                <a:spcPts val="0"/>
              </a:spcAft>
            </a:pPr>
            <a:endParaRPr lang="en-US" dirty="0"/>
          </a:p>
          <a:p>
            <a:pPr marR="0" lvl="0">
              <a:lnSpc>
                <a:spcPct val="150000"/>
              </a:lnSpc>
              <a:spcBef>
                <a:spcPts val="0"/>
              </a:spcBef>
              <a:spcAft>
                <a:spcPts val="0"/>
              </a:spcAft>
            </a:pPr>
            <a:endParaRPr lang="en-US" dirty="0"/>
          </a:p>
          <a:p>
            <a:pPr marL="342900" marR="0" lvl="0" indent="-342900">
              <a:lnSpc>
                <a:spcPct val="150000"/>
              </a:lnSpc>
              <a:spcBef>
                <a:spcPts val="0"/>
              </a:spcBef>
              <a:spcAft>
                <a:spcPts val="0"/>
              </a:spcAft>
              <a:buFont typeface="+mj-lt"/>
              <a:buAutoNum type="arabicPeriod"/>
            </a:pPr>
            <a:endParaRPr lang="en-US" dirty="0"/>
          </a:p>
          <a:p>
            <a:pPr marL="342900" marR="0" lvl="0" indent="-342900">
              <a:lnSpc>
                <a:spcPct val="150000"/>
              </a:lnSpc>
              <a:spcBef>
                <a:spcPts val="0"/>
              </a:spcBef>
              <a:spcAft>
                <a:spcPts val="0"/>
              </a:spcAft>
              <a:buFont typeface="+mj-lt"/>
              <a:buAutoNum type="arabicPeriod"/>
            </a:pPr>
            <a:endParaRPr lang="en-US" dirty="0"/>
          </a:p>
        </p:txBody>
      </p:sp>
    </p:spTree>
    <p:extLst>
      <p:ext uri="{BB962C8B-B14F-4D97-AF65-F5344CB8AC3E}">
        <p14:creationId xmlns:p14="http://schemas.microsoft.com/office/powerpoint/2010/main" val="295539099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C4D8-E249-9E86-8F94-76AB07C8B10C}"/>
              </a:ext>
            </a:extLst>
          </p:cNvPr>
          <p:cNvSpPr>
            <a:spLocks noGrp="1"/>
          </p:cNvSpPr>
          <p:nvPr>
            <p:ph type="title"/>
          </p:nvPr>
        </p:nvSpPr>
        <p:spPr/>
        <p:txBody>
          <a:bodyPr/>
          <a:lstStyle/>
          <a:p>
            <a:r>
              <a:rPr lang="en-US" dirty="0"/>
              <a:t>Statistics of Caregiving</a:t>
            </a:r>
          </a:p>
        </p:txBody>
      </p:sp>
      <p:sp>
        <p:nvSpPr>
          <p:cNvPr id="3" name="Content Placeholder 2">
            <a:extLst>
              <a:ext uri="{FF2B5EF4-FFF2-40B4-BE49-F238E27FC236}">
                <a16:creationId xmlns:a16="http://schemas.microsoft.com/office/drawing/2014/main" id="{10758391-37C8-668B-4A45-E18131F34269}"/>
              </a:ext>
            </a:extLst>
          </p:cNvPr>
          <p:cNvSpPr>
            <a:spLocks noGrp="1"/>
          </p:cNvSpPr>
          <p:nvPr>
            <p:ph sz="quarter" idx="14"/>
          </p:nvPr>
        </p:nvSpPr>
        <p:spPr>
          <a:xfrm>
            <a:off x="834185" y="1837944"/>
            <a:ext cx="10275619" cy="4323207"/>
          </a:xfrm>
        </p:spPr>
        <p:txBody>
          <a:bodyPr/>
          <a:lstStyle/>
          <a:p>
            <a:pPr marL="342900" indent="-342900">
              <a:buFont typeface="Arial" panose="020B0604020202020204" pitchFamily="34" charset="0"/>
              <a:buChar char="•"/>
            </a:pPr>
            <a:r>
              <a:rPr lang="en-US" dirty="0"/>
              <a:t>7 million older adults have Alzheimer’s Dementia in the U.S.</a:t>
            </a:r>
          </a:p>
          <a:p>
            <a:pPr marL="342900" indent="-342900">
              <a:buFont typeface="Arial" panose="020B0604020202020204" pitchFamily="34" charset="0"/>
              <a:buChar char="•"/>
            </a:pPr>
            <a:r>
              <a:rPr lang="en-US" dirty="0"/>
              <a:t>More than 11 million Americans provide care to a family member with dementia.</a:t>
            </a:r>
          </a:p>
          <a:p>
            <a:pPr marL="342900" indent="-342900">
              <a:buFont typeface="Arial" panose="020B0604020202020204" pitchFamily="34" charset="0"/>
              <a:buChar char="•"/>
            </a:pPr>
            <a:r>
              <a:rPr lang="en-US" dirty="0"/>
              <a:t>These hours = $350 billion.</a:t>
            </a:r>
          </a:p>
          <a:p>
            <a:pPr marL="342900" indent="-342900">
              <a:buFont typeface="Arial" panose="020B0604020202020204" pitchFamily="34" charset="0"/>
              <a:buChar char="•"/>
            </a:pPr>
            <a:r>
              <a:rPr lang="en-US" dirty="0"/>
              <a:t>30% of caregivers are age 65 and older.</a:t>
            </a:r>
          </a:p>
          <a:p>
            <a:pPr marL="342900" indent="-342900">
              <a:buFont typeface="Arial" panose="020B0604020202020204" pitchFamily="34" charset="0"/>
              <a:buChar char="•"/>
            </a:pPr>
            <a:r>
              <a:rPr lang="en-US" dirty="0"/>
              <a:t>25% of caregivers are of the “sandwich generation.”</a:t>
            </a:r>
          </a:p>
          <a:p>
            <a:pPr marL="342900" indent="-342900">
              <a:buFont typeface="Arial" panose="020B0604020202020204" pitchFamily="34" charset="0"/>
              <a:buChar char="•"/>
            </a:pPr>
            <a:r>
              <a:rPr lang="en-US" dirty="0"/>
              <a:t>Number 1 problem reported by caregivers was navigating care!</a:t>
            </a:r>
          </a:p>
          <a:p>
            <a:pPr marL="342900" indent="-342900">
              <a:buFont typeface="Arial" panose="020B0604020202020204" pitchFamily="34" charset="0"/>
              <a:buChar char="•"/>
            </a:pPr>
            <a:r>
              <a:rPr lang="en-US" dirty="0"/>
              <a:t>66% of caregivers have difficulty finding resources and support.</a:t>
            </a:r>
          </a:p>
          <a:p>
            <a:pPr marL="342900" indent="-342900">
              <a:buFont typeface="Arial" panose="020B0604020202020204" pitchFamily="34" charset="0"/>
              <a:buChar char="•"/>
            </a:pPr>
            <a:r>
              <a:rPr lang="en-US" dirty="0"/>
              <a:t>70% of the cost of caregiving is borne by families.</a:t>
            </a:r>
          </a:p>
          <a:p>
            <a:endParaRPr lang="en-US" dirty="0"/>
          </a:p>
        </p:txBody>
      </p:sp>
      <p:pic>
        <p:nvPicPr>
          <p:cNvPr id="1028" name="Picture 4" descr="Rising Health Care Costs Stock Illustrations – 121 Rising Health Care Costs  Stock Illustrations, Vectors &amp; Clipart - Dreamstime">
            <a:extLst>
              <a:ext uri="{FF2B5EF4-FFF2-40B4-BE49-F238E27FC236}">
                <a16:creationId xmlns:a16="http://schemas.microsoft.com/office/drawing/2014/main" id="{E134C550-5461-CAE2-062C-E4163BF55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143" y="3150825"/>
            <a:ext cx="2114742" cy="1260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2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C8D8-8144-41A6-D362-A006A726FB2C}"/>
              </a:ext>
            </a:extLst>
          </p:cNvPr>
          <p:cNvSpPr>
            <a:spLocks noGrp="1"/>
          </p:cNvSpPr>
          <p:nvPr>
            <p:ph type="title"/>
          </p:nvPr>
        </p:nvSpPr>
        <p:spPr>
          <a:xfrm>
            <a:off x="493776" y="0"/>
            <a:ext cx="9930384" cy="1325563"/>
          </a:xfrm>
        </p:spPr>
        <p:txBody>
          <a:bodyPr anchor="ctr">
            <a:normAutofit/>
          </a:bodyPr>
          <a:lstStyle/>
          <a:p>
            <a:r>
              <a:rPr lang="en-US" dirty="0"/>
              <a:t>Cost of Health Care for this Population</a:t>
            </a:r>
          </a:p>
        </p:txBody>
      </p:sp>
      <p:sp>
        <p:nvSpPr>
          <p:cNvPr id="3" name="Content Placeholder 2">
            <a:extLst>
              <a:ext uri="{FF2B5EF4-FFF2-40B4-BE49-F238E27FC236}">
                <a16:creationId xmlns:a16="http://schemas.microsoft.com/office/drawing/2014/main" id="{260DACD3-1763-13A5-A0C7-8010D2906605}"/>
              </a:ext>
            </a:extLst>
          </p:cNvPr>
          <p:cNvSpPr>
            <a:spLocks noGrp="1"/>
          </p:cNvSpPr>
          <p:nvPr>
            <p:ph sz="quarter" idx="13"/>
          </p:nvPr>
        </p:nvSpPr>
        <p:spPr>
          <a:xfrm>
            <a:off x="487679" y="2240280"/>
            <a:ext cx="6402007" cy="3886200"/>
          </a:xfrm>
        </p:spPr>
        <p:txBody>
          <a:bodyPr>
            <a:normAutofit/>
          </a:bodyPr>
          <a:lstStyle/>
          <a:p>
            <a:pPr marL="342900" indent="-342900">
              <a:buFont typeface="Arial" panose="020B0604020202020204" pitchFamily="34" charset="0"/>
              <a:buChar char="•"/>
            </a:pPr>
            <a:r>
              <a:rPr lang="en-US" sz="2000" dirty="0"/>
              <a:t>2024 – healthcare and long-term care costs = $360 billion.</a:t>
            </a:r>
          </a:p>
          <a:p>
            <a:pPr marL="342900" indent="-342900">
              <a:buFont typeface="Arial" panose="020B0604020202020204" pitchFamily="34" charset="0"/>
              <a:buChar char="•"/>
            </a:pPr>
            <a:r>
              <a:rPr lang="en-US" sz="2000" dirty="0"/>
              <a:t>Medicare and Medicaid are projected to cover 64%.</a:t>
            </a:r>
          </a:p>
          <a:p>
            <a:pPr marL="342900" indent="-342900">
              <a:buFont typeface="Arial" panose="020B0604020202020204" pitchFamily="34" charset="0"/>
              <a:buChar char="•"/>
            </a:pPr>
            <a:r>
              <a:rPr lang="en-US" sz="2000" dirty="0"/>
              <a:t>Out of pocket spending is expected to be around $91 billion.</a:t>
            </a:r>
          </a:p>
          <a:p>
            <a:pPr marL="342900" indent="-342900">
              <a:buFont typeface="Arial" panose="020B0604020202020204" pitchFamily="34" charset="0"/>
              <a:buChar char="•"/>
            </a:pPr>
            <a:r>
              <a:rPr lang="en-US" sz="2000" dirty="0"/>
              <a:t>Care for one person living with dementia = $400,000</a:t>
            </a:r>
          </a:p>
          <a:p>
            <a:pPr marL="342900" indent="-342900">
              <a:buFont typeface="Arial" panose="020B0604020202020204" pitchFamily="34" charset="0"/>
              <a:buChar char="•"/>
            </a:pPr>
            <a:r>
              <a:rPr lang="en-US" sz="2000" dirty="0"/>
              <a:t>People with dementia are more likely to have other chronic medical conditions.</a:t>
            </a:r>
          </a:p>
        </p:txBody>
      </p:sp>
      <p:pic>
        <p:nvPicPr>
          <p:cNvPr id="1026" name="Picture 2" descr="120+ Rising Health Care Costs Stock Illustrations, Royalty-Free Vector  Graphics &amp; Clip Art - iStock | Rising costs">
            <a:extLst>
              <a:ext uri="{FF2B5EF4-FFF2-40B4-BE49-F238E27FC236}">
                <a16:creationId xmlns:a16="http://schemas.microsoft.com/office/drawing/2014/main" id="{EC38ED84-4A16-5818-1179-4B201755BB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76240" y="2235781"/>
            <a:ext cx="4815840" cy="333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2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9C53-D00C-E929-BDC4-E2C58FC25E87}"/>
              </a:ext>
            </a:extLst>
          </p:cNvPr>
          <p:cNvSpPr>
            <a:spLocks noGrp="1"/>
          </p:cNvSpPr>
          <p:nvPr>
            <p:ph type="title"/>
          </p:nvPr>
        </p:nvSpPr>
        <p:spPr/>
        <p:txBody>
          <a:bodyPr/>
          <a:lstStyle/>
          <a:p>
            <a:r>
              <a:rPr lang="en-US" dirty="0"/>
              <a:t>So why is this a big deal?????</a:t>
            </a:r>
          </a:p>
        </p:txBody>
      </p:sp>
      <p:sp>
        <p:nvSpPr>
          <p:cNvPr id="3" name="Content Placeholder 2">
            <a:extLst>
              <a:ext uri="{FF2B5EF4-FFF2-40B4-BE49-F238E27FC236}">
                <a16:creationId xmlns:a16="http://schemas.microsoft.com/office/drawing/2014/main" id="{8BEA0B75-5041-C3AD-FC8E-660064AB5D21}"/>
              </a:ext>
            </a:extLst>
          </p:cNvPr>
          <p:cNvSpPr>
            <a:spLocks noGrp="1"/>
          </p:cNvSpPr>
          <p:nvPr>
            <p:ph sz="quarter" idx="13"/>
          </p:nvPr>
        </p:nvSpPr>
        <p:spPr/>
        <p:txBody>
          <a:bodyPr/>
          <a:lstStyle/>
          <a:p>
            <a:pPr marL="342900" indent="-342900">
              <a:buFont typeface="Arial" panose="020B0604020202020204" pitchFamily="34" charset="0"/>
              <a:buChar char="•"/>
            </a:pPr>
            <a:r>
              <a:rPr lang="en-US" dirty="0"/>
              <a:t>There are limited resources in Maine.</a:t>
            </a:r>
          </a:p>
          <a:p>
            <a:pPr marL="342900" indent="-342900">
              <a:buFont typeface="Arial" panose="020B0604020202020204" pitchFamily="34" charset="0"/>
              <a:buChar char="•"/>
            </a:pPr>
            <a:r>
              <a:rPr lang="en-US" dirty="0"/>
              <a:t>Primary Care Providers are in a state of flux.</a:t>
            </a:r>
          </a:p>
          <a:p>
            <a:pPr marL="342900" indent="-342900">
              <a:buFont typeface="Arial" panose="020B0604020202020204" pitchFamily="34" charset="0"/>
              <a:buChar char="•"/>
            </a:pPr>
            <a:r>
              <a:rPr lang="en-US" dirty="0"/>
              <a:t>Access to healthcare is narrowing.</a:t>
            </a:r>
          </a:p>
          <a:p>
            <a:pPr marL="342900" indent="-342900">
              <a:buFont typeface="Arial" panose="020B0604020202020204" pitchFamily="34" charset="0"/>
              <a:buChar char="•"/>
            </a:pPr>
            <a:r>
              <a:rPr lang="en-US" dirty="0"/>
              <a:t>Medicare doesn’t cover case management services!</a:t>
            </a:r>
          </a:p>
          <a:p>
            <a:pPr marL="342900" indent="-342900">
              <a:buFont typeface="Arial" panose="020B0604020202020204" pitchFamily="34" charset="0"/>
              <a:buChar char="•"/>
            </a:pPr>
            <a:r>
              <a:rPr lang="en-US" dirty="0"/>
              <a:t>May be hard to recognize caregiver distress in a brief office visit.</a:t>
            </a:r>
          </a:p>
        </p:txBody>
      </p:sp>
      <p:sp>
        <p:nvSpPr>
          <p:cNvPr id="5" name="Date Placeholder 4">
            <a:extLst>
              <a:ext uri="{FF2B5EF4-FFF2-40B4-BE49-F238E27FC236}">
                <a16:creationId xmlns:a16="http://schemas.microsoft.com/office/drawing/2014/main" id="{7FE0D253-3C1E-588C-D0C5-3DD5BB698A18}"/>
              </a:ext>
            </a:extLst>
          </p:cNvPr>
          <p:cNvSpPr>
            <a:spLocks noGrp="1"/>
          </p:cNvSpPr>
          <p:nvPr>
            <p:ph type="dt" sz="half" idx="15"/>
          </p:nvPr>
        </p:nvSpPr>
        <p:spPr/>
        <p:txBody>
          <a:bodyPr/>
          <a:lstStyle/>
          <a:p>
            <a:pPr indent="-3657600"/>
            <a:r>
              <a:rPr lang="en-US" dirty="0"/>
              <a:t>03.09.2023</a:t>
            </a:r>
          </a:p>
        </p:txBody>
      </p:sp>
      <p:sp>
        <p:nvSpPr>
          <p:cNvPr id="6" name="Footer Placeholder 5">
            <a:extLst>
              <a:ext uri="{FF2B5EF4-FFF2-40B4-BE49-F238E27FC236}">
                <a16:creationId xmlns:a16="http://schemas.microsoft.com/office/drawing/2014/main" id="{971037C8-A43C-2951-A1B6-079C96DACCF2}"/>
              </a:ext>
            </a:extLst>
          </p:cNvPr>
          <p:cNvSpPr>
            <a:spLocks noGrp="1"/>
          </p:cNvSpPr>
          <p:nvPr>
            <p:ph type="ftr" sz="quarter" idx="16"/>
          </p:nvPr>
        </p:nvSpPr>
        <p:spPr/>
        <p:txBody>
          <a:bodyPr/>
          <a:lstStyle/>
          <a:p>
            <a:r>
              <a:rPr lang="en-US" dirty="0"/>
              <a:t>Pediatric Grand Rounds Introduction </a:t>
            </a:r>
          </a:p>
        </p:txBody>
      </p:sp>
      <p:pic>
        <p:nvPicPr>
          <p:cNvPr id="1028" name="Picture 4" descr="Caregiver Stress Awareness in Hospice Care | AT Home Care &amp; Hospice">
            <a:extLst>
              <a:ext uri="{FF2B5EF4-FFF2-40B4-BE49-F238E27FC236}">
                <a16:creationId xmlns:a16="http://schemas.microsoft.com/office/drawing/2014/main" id="{05EDA0AA-5C1B-92A1-CC11-FC21DA39A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070" y="2215492"/>
            <a:ext cx="583829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9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A0A5-3F4A-616C-530B-2E1F135E8DF4}"/>
              </a:ext>
            </a:extLst>
          </p:cNvPr>
          <p:cNvSpPr>
            <a:spLocks noGrp="1"/>
          </p:cNvSpPr>
          <p:nvPr>
            <p:ph type="title"/>
          </p:nvPr>
        </p:nvSpPr>
        <p:spPr/>
        <p:txBody>
          <a:bodyPr/>
          <a:lstStyle/>
          <a:p>
            <a:r>
              <a:rPr lang="en-US" dirty="0"/>
              <a:t>Identifying Caregiver Distress – 10 Warning Signs!</a:t>
            </a:r>
          </a:p>
        </p:txBody>
      </p:sp>
      <p:graphicFrame>
        <p:nvGraphicFramePr>
          <p:cNvPr id="6" name="Content Placeholder 5">
            <a:extLst>
              <a:ext uri="{FF2B5EF4-FFF2-40B4-BE49-F238E27FC236}">
                <a16:creationId xmlns:a16="http://schemas.microsoft.com/office/drawing/2014/main" id="{EE495675-85FB-185C-F199-30942E006E1B}"/>
              </a:ext>
            </a:extLst>
          </p:cNvPr>
          <p:cNvGraphicFramePr>
            <a:graphicFrameLocks noGrp="1"/>
          </p:cNvGraphicFramePr>
          <p:nvPr>
            <p:ph sz="quarter" idx="14"/>
            <p:extLst>
              <p:ext uri="{D42A27DB-BD31-4B8C-83A1-F6EECF244321}">
                <p14:modId xmlns:p14="http://schemas.microsoft.com/office/powerpoint/2010/main" val="3777927976"/>
              </p:ext>
            </p:extLst>
          </p:nvPr>
        </p:nvGraphicFramePr>
        <p:xfrm>
          <a:off x="586998" y="1325563"/>
          <a:ext cx="11018004" cy="5024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E766C19-EABC-81BA-53B9-A8BFB08CC4A1}"/>
              </a:ext>
            </a:extLst>
          </p:cNvPr>
          <p:cNvSpPr txBox="1"/>
          <p:nvPr/>
        </p:nvSpPr>
        <p:spPr>
          <a:xfrm rot="20597858">
            <a:off x="7589146" y="1291012"/>
            <a:ext cx="3420687" cy="369332"/>
          </a:xfrm>
          <a:prstGeom prst="rect">
            <a:avLst/>
          </a:prstGeom>
          <a:noFill/>
        </p:spPr>
        <p:txBody>
          <a:bodyPr wrap="square" rtlCol="0">
            <a:spAutoFit/>
          </a:bodyPr>
          <a:lstStyle/>
          <a:p>
            <a:r>
              <a:rPr lang="en-US" dirty="0"/>
              <a:t>Mom knows how to get dressed!</a:t>
            </a:r>
          </a:p>
        </p:txBody>
      </p:sp>
      <p:sp>
        <p:nvSpPr>
          <p:cNvPr id="8" name="TextBox 7">
            <a:extLst>
              <a:ext uri="{FF2B5EF4-FFF2-40B4-BE49-F238E27FC236}">
                <a16:creationId xmlns:a16="http://schemas.microsoft.com/office/drawing/2014/main" id="{4EC81BF3-3899-B3BC-D7E8-D15AF8B718C1}"/>
              </a:ext>
            </a:extLst>
          </p:cNvPr>
          <p:cNvSpPr txBox="1"/>
          <p:nvPr/>
        </p:nvSpPr>
        <p:spPr>
          <a:xfrm rot="20488320">
            <a:off x="7813140" y="1659210"/>
            <a:ext cx="3382517" cy="369332"/>
          </a:xfrm>
          <a:prstGeom prst="rect">
            <a:avLst/>
          </a:prstGeom>
          <a:noFill/>
        </p:spPr>
        <p:txBody>
          <a:bodyPr wrap="square" rtlCol="0">
            <a:spAutoFit/>
          </a:bodyPr>
          <a:lstStyle/>
          <a:p>
            <a:r>
              <a:rPr lang="en-US" dirty="0"/>
              <a:t>I don’t care about going out.</a:t>
            </a:r>
          </a:p>
        </p:txBody>
      </p:sp>
      <p:sp>
        <p:nvSpPr>
          <p:cNvPr id="9" name="TextBox 8">
            <a:extLst>
              <a:ext uri="{FF2B5EF4-FFF2-40B4-BE49-F238E27FC236}">
                <a16:creationId xmlns:a16="http://schemas.microsoft.com/office/drawing/2014/main" id="{A111CC75-E80B-E6DD-CB95-4A14063093CA}"/>
              </a:ext>
            </a:extLst>
          </p:cNvPr>
          <p:cNvSpPr txBox="1"/>
          <p:nvPr/>
        </p:nvSpPr>
        <p:spPr>
          <a:xfrm rot="621377">
            <a:off x="1403287" y="1659209"/>
            <a:ext cx="3078178" cy="369332"/>
          </a:xfrm>
          <a:prstGeom prst="rect">
            <a:avLst/>
          </a:prstGeom>
          <a:noFill/>
        </p:spPr>
        <p:txBody>
          <a:bodyPr wrap="square" rtlCol="0">
            <a:spAutoFit/>
          </a:bodyPr>
          <a:lstStyle/>
          <a:p>
            <a:r>
              <a:rPr lang="en-US" dirty="0"/>
              <a:t>I can’t handle one more thing!</a:t>
            </a:r>
          </a:p>
        </p:txBody>
      </p:sp>
      <p:sp>
        <p:nvSpPr>
          <p:cNvPr id="10" name="TextBox 9">
            <a:extLst>
              <a:ext uri="{FF2B5EF4-FFF2-40B4-BE49-F238E27FC236}">
                <a16:creationId xmlns:a16="http://schemas.microsoft.com/office/drawing/2014/main" id="{24414210-77C9-593F-1874-F464B96303A3}"/>
              </a:ext>
            </a:extLst>
          </p:cNvPr>
          <p:cNvSpPr txBox="1"/>
          <p:nvPr/>
        </p:nvSpPr>
        <p:spPr>
          <a:xfrm rot="603183">
            <a:off x="158377" y="2117547"/>
            <a:ext cx="4427145" cy="369332"/>
          </a:xfrm>
          <a:prstGeom prst="rect">
            <a:avLst/>
          </a:prstGeom>
          <a:noFill/>
        </p:spPr>
        <p:txBody>
          <a:bodyPr wrap="square" rtlCol="0">
            <a:spAutoFit/>
          </a:bodyPr>
          <a:lstStyle/>
          <a:p>
            <a:r>
              <a:rPr lang="en-US" dirty="0"/>
              <a:t>What will happen if he can’t drive anymore?</a:t>
            </a:r>
          </a:p>
        </p:txBody>
      </p:sp>
      <p:sp>
        <p:nvSpPr>
          <p:cNvPr id="11" name="TextBox 10">
            <a:extLst>
              <a:ext uri="{FF2B5EF4-FFF2-40B4-BE49-F238E27FC236}">
                <a16:creationId xmlns:a16="http://schemas.microsoft.com/office/drawing/2014/main" id="{2DA52D97-D85F-B171-2D37-4BCCA299989A}"/>
              </a:ext>
            </a:extLst>
          </p:cNvPr>
          <p:cNvSpPr txBox="1"/>
          <p:nvPr/>
        </p:nvSpPr>
        <p:spPr>
          <a:xfrm rot="874202">
            <a:off x="269934" y="5475023"/>
            <a:ext cx="4423644" cy="369332"/>
          </a:xfrm>
          <a:prstGeom prst="rect">
            <a:avLst/>
          </a:prstGeom>
          <a:noFill/>
        </p:spPr>
        <p:txBody>
          <a:bodyPr wrap="square" rtlCol="0">
            <a:spAutoFit/>
          </a:bodyPr>
          <a:lstStyle/>
          <a:p>
            <a:r>
              <a:rPr lang="en-US" dirty="0"/>
              <a:t>I can’t remember the last time I felt good.</a:t>
            </a:r>
          </a:p>
        </p:txBody>
      </p:sp>
      <p:sp>
        <p:nvSpPr>
          <p:cNvPr id="12" name="TextBox 11">
            <a:extLst>
              <a:ext uri="{FF2B5EF4-FFF2-40B4-BE49-F238E27FC236}">
                <a16:creationId xmlns:a16="http://schemas.microsoft.com/office/drawing/2014/main" id="{69AF582F-C4FA-134B-986A-80403A3C83E3}"/>
              </a:ext>
            </a:extLst>
          </p:cNvPr>
          <p:cNvSpPr txBox="1"/>
          <p:nvPr/>
        </p:nvSpPr>
        <p:spPr>
          <a:xfrm rot="391997">
            <a:off x="7407575" y="5710229"/>
            <a:ext cx="4778933" cy="369332"/>
          </a:xfrm>
          <a:prstGeom prst="rect">
            <a:avLst/>
          </a:prstGeom>
          <a:noFill/>
        </p:spPr>
        <p:txBody>
          <a:bodyPr wrap="square" rtlCol="0">
            <a:spAutoFit/>
          </a:bodyPr>
          <a:lstStyle/>
          <a:p>
            <a:r>
              <a:rPr lang="en-US" dirty="0"/>
              <a:t>What if Mom wanders out of the house at night?</a:t>
            </a:r>
          </a:p>
        </p:txBody>
      </p:sp>
      <p:sp>
        <p:nvSpPr>
          <p:cNvPr id="13" name="TextBox 12">
            <a:extLst>
              <a:ext uri="{FF2B5EF4-FFF2-40B4-BE49-F238E27FC236}">
                <a16:creationId xmlns:a16="http://schemas.microsoft.com/office/drawing/2014/main" id="{3458FFE4-6D6D-6AAE-DD19-8EF883BD0190}"/>
              </a:ext>
            </a:extLst>
          </p:cNvPr>
          <p:cNvSpPr txBox="1"/>
          <p:nvPr/>
        </p:nvSpPr>
        <p:spPr>
          <a:xfrm rot="890910">
            <a:off x="8935769" y="3910309"/>
            <a:ext cx="3474832" cy="369332"/>
          </a:xfrm>
          <a:prstGeom prst="rect">
            <a:avLst/>
          </a:prstGeom>
          <a:noFill/>
        </p:spPr>
        <p:txBody>
          <a:bodyPr wrap="square" rtlCol="0">
            <a:spAutoFit/>
          </a:bodyPr>
          <a:lstStyle/>
          <a:p>
            <a:r>
              <a:rPr lang="en-US" dirty="0"/>
              <a:t>I can’t keep track of everything!!!</a:t>
            </a:r>
          </a:p>
        </p:txBody>
      </p:sp>
      <p:sp>
        <p:nvSpPr>
          <p:cNvPr id="14" name="TextBox 13">
            <a:extLst>
              <a:ext uri="{FF2B5EF4-FFF2-40B4-BE49-F238E27FC236}">
                <a16:creationId xmlns:a16="http://schemas.microsoft.com/office/drawing/2014/main" id="{C4524546-9442-E83A-A1D1-EA12701C93F7}"/>
              </a:ext>
            </a:extLst>
          </p:cNvPr>
          <p:cNvSpPr txBox="1"/>
          <p:nvPr/>
        </p:nvSpPr>
        <p:spPr>
          <a:xfrm rot="20602628">
            <a:off x="7926450" y="2071124"/>
            <a:ext cx="4189754" cy="338554"/>
          </a:xfrm>
          <a:prstGeom prst="rect">
            <a:avLst/>
          </a:prstGeom>
          <a:noFill/>
        </p:spPr>
        <p:txBody>
          <a:bodyPr wrap="square" rtlCol="0">
            <a:spAutoFit/>
          </a:bodyPr>
          <a:lstStyle/>
          <a:p>
            <a:r>
              <a:rPr lang="en-US" sz="1600" dirty="0"/>
              <a:t>Everyone is overreacting, Dad will get better!</a:t>
            </a:r>
          </a:p>
        </p:txBody>
      </p:sp>
      <p:sp>
        <p:nvSpPr>
          <p:cNvPr id="15" name="TextBox 14">
            <a:extLst>
              <a:ext uri="{FF2B5EF4-FFF2-40B4-BE49-F238E27FC236}">
                <a16:creationId xmlns:a16="http://schemas.microsoft.com/office/drawing/2014/main" id="{3E5980EA-F51C-A0EE-3E8A-3A0601C5E2FF}"/>
              </a:ext>
            </a:extLst>
          </p:cNvPr>
          <p:cNvSpPr txBox="1"/>
          <p:nvPr/>
        </p:nvSpPr>
        <p:spPr>
          <a:xfrm rot="1064568">
            <a:off x="645837" y="4432172"/>
            <a:ext cx="1607562" cy="369332"/>
          </a:xfrm>
          <a:prstGeom prst="rect">
            <a:avLst/>
          </a:prstGeom>
          <a:noFill/>
        </p:spPr>
        <p:txBody>
          <a:bodyPr wrap="square" rtlCol="0">
            <a:spAutoFit/>
          </a:bodyPr>
          <a:lstStyle/>
          <a:p>
            <a:r>
              <a:rPr lang="en-US" dirty="0"/>
              <a:t>All I do is cry.</a:t>
            </a:r>
          </a:p>
        </p:txBody>
      </p:sp>
      <p:sp>
        <p:nvSpPr>
          <p:cNvPr id="16" name="TextBox 15">
            <a:extLst>
              <a:ext uri="{FF2B5EF4-FFF2-40B4-BE49-F238E27FC236}">
                <a16:creationId xmlns:a16="http://schemas.microsoft.com/office/drawing/2014/main" id="{2EDB9DED-A712-6EEE-5F85-E6A3A8D8D30B}"/>
              </a:ext>
            </a:extLst>
          </p:cNvPr>
          <p:cNvSpPr txBox="1"/>
          <p:nvPr/>
        </p:nvSpPr>
        <p:spPr>
          <a:xfrm rot="1015294">
            <a:off x="288312" y="3775342"/>
            <a:ext cx="2773776" cy="369332"/>
          </a:xfrm>
          <a:prstGeom prst="rect">
            <a:avLst/>
          </a:prstGeom>
          <a:noFill/>
        </p:spPr>
        <p:txBody>
          <a:bodyPr wrap="square" rtlCol="0">
            <a:spAutoFit/>
          </a:bodyPr>
          <a:lstStyle/>
          <a:p>
            <a:r>
              <a:rPr lang="en-US" dirty="0"/>
              <a:t>OMG I have diabetes???</a:t>
            </a:r>
          </a:p>
        </p:txBody>
      </p:sp>
    </p:spTree>
    <p:extLst>
      <p:ext uri="{BB962C8B-B14F-4D97-AF65-F5344CB8AC3E}">
        <p14:creationId xmlns:p14="http://schemas.microsoft.com/office/powerpoint/2010/main" val="18753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BD45-C212-A88C-4AE6-FECB5BA34F7C}"/>
              </a:ext>
            </a:extLst>
          </p:cNvPr>
          <p:cNvSpPr>
            <a:spLocks noGrp="1"/>
          </p:cNvSpPr>
          <p:nvPr>
            <p:ph type="title"/>
          </p:nvPr>
        </p:nvSpPr>
        <p:spPr/>
        <p:txBody>
          <a:bodyPr/>
          <a:lstStyle/>
          <a:p>
            <a:r>
              <a:rPr lang="en-US" dirty="0"/>
              <a:t>Other Red Flags</a:t>
            </a:r>
          </a:p>
        </p:txBody>
      </p:sp>
      <p:sp>
        <p:nvSpPr>
          <p:cNvPr id="3" name="Content Placeholder 2">
            <a:extLst>
              <a:ext uri="{FF2B5EF4-FFF2-40B4-BE49-F238E27FC236}">
                <a16:creationId xmlns:a16="http://schemas.microsoft.com/office/drawing/2014/main" id="{A6AFCEDD-BDF1-29F8-AD5E-A42283D2A640}"/>
              </a:ext>
            </a:extLst>
          </p:cNvPr>
          <p:cNvSpPr>
            <a:spLocks noGrp="1"/>
          </p:cNvSpPr>
          <p:nvPr>
            <p:ph sz="quarter" idx="14"/>
          </p:nvPr>
        </p:nvSpPr>
        <p:spPr>
          <a:xfrm>
            <a:off x="946150" y="1790319"/>
            <a:ext cx="10428985" cy="3886200"/>
          </a:xfrm>
        </p:spPr>
        <p:txBody>
          <a:bodyPr/>
          <a:lstStyle/>
          <a:p>
            <a:r>
              <a:rPr lang="en-US" dirty="0"/>
              <a:t>Reporting a higher acuity of symptoms than noted during a visit. </a:t>
            </a:r>
          </a:p>
          <a:p>
            <a:r>
              <a:rPr lang="en-US" dirty="0"/>
              <a:t>Caregiver role reversal!</a:t>
            </a:r>
          </a:p>
          <a:p>
            <a:r>
              <a:rPr lang="en-US" dirty="0"/>
              <a:t>Feeling hopeless or helpless.</a:t>
            </a:r>
          </a:p>
          <a:p>
            <a:r>
              <a:rPr lang="en-US" dirty="0"/>
              <a:t>Giving up hobbies they used to enjoy due to the amount of caregiving time.</a:t>
            </a:r>
          </a:p>
          <a:p>
            <a:r>
              <a:rPr lang="en-US" dirty="0"/>
              <a:t>Caregiving affecting their career.</a:t>
            </a:r>
          </a:p>
          <a:p>
            <a:r>
              <a:rPr lang="en-US" dirty="0"/>
              <a:t>Placing the person in unsafe situations.</a:t>
            </a:r>
          </a:p>
          <a:p>
            <a:r>
              <a:rPr lang="en-US" dirty="0"/>
              <a:t>Relational conflicts between the caregiver and patient.</a:t>
            </a:r>
          </a:p>
          <a:p>
            <a:endParaRPr lang="en-US" dirty="0"/>
          </a:p>
        </p:txBody>
      </p:sp>
      <p:pic>
        <p:nvPicPr>
          <p:cNvPr id="2050" name="Picture 2" descr="Blog - Loren Gelberg-Goff">
            <a:extLst>
              <a:ext uri="{FF2B5EF4-FFF2-40B4-BE49-F238E27FC236}">
                <a16:creationId xmlns:a16="http://schemas.microsoft.com/office/drawing/2014/main" id="{3D83CCF3-FDC5-30E8-BD4D-4D3B76E7C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410" y="4293425"/>
            <a:ext cx="3177831"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3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0441-FAAA-87F8-CB90-2261107DC2A1}"/>
              </a:ext>
            </a:extLst>
          </p:cNvPr>
          <p:cNvSpPr>
            <a:spLocks noGrp="1"/>
          </p:cNvSpPr>
          <p:nvPr>
            <p:ph type="title"/>
          </p:nvPr>
        </p:nvSpPr>
        <p:spPr/>
        <p:txBody>
          <a:bodyPr/>
          <a:lstStyle/>
          <a:p>
            <a:r>
              <a:rPr lang="en-US" dirty="0"/>
              <a:t>Early Self Care Teaching!</a:t>
            </a:r>
          </a:p>
        </p:txBody>
      </p:sp>
      <p:sp>
        <p:nvSpPr>
          <p:cNvPr id="3" name="Content Placeholder 2">
            <a:extLst>
              <a:ext uri="{FF2B5EF4-FFF2-40B4-BE49-F238E27FC236}">
                <a16:creationId xmlns:a16="http://schemas.microsoft.com/office/drawing/2014/main" id="{0E022D67-EC3C-062D-6E1C-956B1226F38C}"/>
              </a:ext>
            </a:extLst>
          </p:cNvPr>
          <p:cNvSpPr>
            <a:spLocks noGrp="1"/>
          </p:cNvSpPr>
          <p:nvPr>
            <p:ph sz="quarter" idx="14"/>
          </p:nvPr>
        </p:nvSpPr>
        <p:spPr>
          <a:xfrm>
            <a:off x="642860" y="1773027"/>
            <a:ext cx="10764506" cy="3886200"/>
          </a:xfrm>
        </p:spPr>
        <p:txBody>
          <a:bodyPr/>
          <a:lstStyle/>
          <a:p>
            <a:pPr marL="342900" indent="-342900">
              <a:buFont typeface="Arial" panose="020B0604020202020204" pitchFamily="34" charset="0"/>
              <a:buChar char="•"/>
            </a:pPr>
            <a:r>
              <a:rPr lang="en-US" dirty="0"/>
              <a:t>Become educated about the disease.</a:t>
            </a:r>
          </a:p>
          <a:p>
            <a:pPr marL="342900" indent="-342900">
              <a:buFont typeface="Arial" panose="020B0604020202020204" pitchFamily="34" charset="0"/>
              <a:buChar char="•"/>
            </a:pPr>
            <a:r>
              <a:rPr lang="en-US" dirty="0"/>
              <a:t>Learn to be realistic both about the disease and your own capabilities.</a:t>
            </a:r>
          </a:p>
          <a:p>
            <a:pPr marL="342900" indent="-342900">
              <a:buFont typeface="Arial" panose="020B0604020202020204" pitchFamily="34" charset="0"/>
              <a:buChar char="•"/>
            </a:pPr>
            <a:r>
              <a:rPr lang="en-US" dirty="0"/>
              <a:t>Accept and share your feelings with a “safe person.”</a:t>
            </a:r>
          </a:p>
          <a:p>
            <a:pPr marL="342900" indent="-342900">
              <a:buFont typeface="Arial" panose="020B0604020202020204" pitchFamily="34" charset="0"/>
              <a:buChar char="•"/>
            </a:pPr>
            <a:r>
              <a:rPr lang="en-US" dirty="0"/>
              <a:t>Look for humor daily.</a:t>
            </a:r>
          </a:p>
          <a:p>
            <a:pPr marL="342900" indent="-342900">
              <a:buFont typeface="Arial" panose="020B0604020202020204" pitchFamily="34" charset="0"/>
              <a:buChar char="•"/>
            </a:pPr>
            <a:r>
              <a:rPr lang="en-US" dirty="0"/>
              <a:t>Take care of yourself: sleep, diet, healthcare, exercise, hobbies.</a:t>
            </a:r>
          </a:p>
          <a:p>
            <a:pPr marL="342900" indent="-342900">
              <a:buFont typeface="Arial" panose="020B0604020202020204" pitchFamily="34" charset="0"/>
              <a:buChar char="•"/>
            </a:pPr>
            <a:r>
              <a:rPr lang="en-US" dirty="0"/>
              <a:t>Create an early network of people that can help you!</a:t>
            </a:r>
          </a:p>
          <a:p>
            <a:pPr marL="342900" indent="-342900">
              <a:buFont typeface="Arial" panose="020B0604020202020204" pitchFamily="34" charset="0"/>
              <a:buChar char="•"/>
            </a:pPr>
            <a:r>
              <a:rPr lang="en-US" dirty="0"/>
              <a:t>Don’t wait until the last minute to plan ahead.</a:t>
            </a:r>
          </a:p>
          <a:p>
            <a:pPr marL="342900" indent="-342900">
              <a:buFont typeface="Arial" panose="020B0604020202020204" pitchFamily="34" charset="0"/>
              <a:buChar char="•"/>
            </a:pPr>
            <a:r>
              <a:rPr lang="en-US" dirty="0"/>
              <a:t>Fill your spiritual bucket if this is important to you.</a:t>
            </a:r>
          </a:p>
          <a:p>
            <a:pPr marL="342900" indent="-342900">
              <a:buFont typeface="Arial" panose="020B0604020202020204" pitchFamily="34" charset="0"/>
              <a:buChar char="•"/>
            </a:pPr>
            <a:endParaRPr lang="en-US" dirty="0"/>
          </a:p>
        </p:txBody>
      </p:sp>
      <p:pic>
        <p:nvPicPr>
          <p:cNvPr id="2050" name="Picture 2" descr="Spirit Mind Body Stock Illustrations – 8,652 Spirit Mind Body Stock  Illustrations, Vectors &amp; Clipart - Dreamstime">
            <a:extLst>
              <a:ext uri="{FF2B5EF4-FFF2-40B4-BE49-F238E27FC236}">
                <a16:creationId xmlns:a16="http://schemas.microsoft.com/office/drawing/2014/main" id="{92641758-4160-0DB2-226C-80FE82708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291" y="4460455"/>
            <a:ext cx="3196727" cy="239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75425"/>
      </p:ext>
    </p:extLst>
  </p:cSld>
  <p:clrMapOvr>
    <a:masterClrMapping/>
  </p:clrMapOvr>
</p:sld>
</file>

<file path=ppt/theme/theme1.xml><?xml version="1.0" encoding="utf-8"?>
<a:theme xmlns:a="http://schemas.openxmlformats.org/drawingml/2006/main" name="1_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_nlh_ppt_adv_16x9_180724" id="{D0CCB6AE-AAC9-414F-B4C3-8F697A1E0DA2}" vid="{D49ED174-7EDB-470D-9929-7938B6D9FE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1549</Words>
  <Application>Microsoft Office PowerPoint</Application>
  <PresentationFormat>Widescreen</PresentationFormat>
  <Paragraphs>157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Book Antiqua</vt:lpstr>
      <vt:lpstr>Calibri</vt:lpstr>
      <vt:lpstr>Open Sans</vt:lpstr>
      <vt:lpstr>Times New Roman</vt:lpstr>
      <vt:lpstr>1_Office Theme</vt:lpstr>
      <vt:lpstr>Caring for Caregivers 101</vt:lpstr>
      <vt:lpstr>Accreditation Statement and Disclaimer </vt:lpstr>
      <vt:lpstr>Objectives</vt:lpstr>
      <vt:lpstr>Statistics of Caregiving</vt:lpstr>
      <vt:lpstr>Cost of Health Care for this Population</vt:lpstr>
      <vt:lpstr>So why is this a big deal?????</vt:lpstr>
      <vt:lpstr>Identifying Caregiver Distress – 10 Warning Signs!</vt:lpstr>
      <vt:lpstr>Other Red Flags</vt:lpstr>
      <vt:lpstr>Early Self Care Teaching!</vt:lpstr>
      <vt:lpstr>Dealing with Caregiver Feelings with Higher Level of Care Placement</vt:lpstr>
      <vt:lpstr>PowerPoint Presentation</vt:lpstr>
      <vt:lpstr>The Five “Area Agencies on Aging”</vt:lpstr>
      <vt:lpstr>Seniors Plus</vt:lpstr>
      <vt:lpstr>Eastern Area Agency on Aging</vt:lpstr>
      <vt:lpstr>Resources available to families/caregivers – Military Service Members</vt:lpstr>
      <vt:lpstr>Guiding an Improved Dementia Experience Model - GUIDE</vt:lpstr>
      <vt:lpstr>Caregiver Coaching – Virtual and Free!</vt:lpstr>
      <vt:lpstr>Caregiver Resources for Day Programs or Respite</vt:lpstr>
      <vt:lpstr>Technology Available for Caregivers</vt:lpstr>
      <vt:lpstr>More Ideas</vt:lpstr>
      <vt:lpstr>Whew </vt:lpstr>
      <vt:lpstr>Our Gang!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future MO-MO Telehealth initiatives:</dc:title>
  <dc:creator>Ross, MD, Michael A</dc:creator>
  <cp:lastModifiedBy>Young, PMHNP, Kathleen M</cp:lastModifiedBy>
  <cp:revision>78</cp:revision>
  <dcterms:created xsi:type="dcterms:W3CDTF">2021-09-14T12:35:30Z</dcterms:created>
  <dcterms:modified xsi:type="dcterms:W3CDTF">2025-05-15T16:53:19Z</dcterms:modified>
</cp:coreProperties>
</file>