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3" r:id="rId1"/>
    <p:sldMasterId id="2147483716" r:id="rId2"/>
  </p:sldMasterIdLst>
  <p:notesMasterIdLst>
    <p:notesMasterId r:id="rId41"/>
  </p:notesMasterIdLst>
  <p:handoutMasterIdLst>
    <p:handoutMasterId r:id="rId42"/>
  </p:handoutMasterIdLst>
  <p:sldIdLst>
    <p:sldId id="284" r:id="rId3"/>
    <p:sldId id="273" r:id="rId4"/>
    <p:sldId id="285" r:id="rId5"/>
    <p:sldId id="373" r:id="rId6"/>
    <p:sldId id="390" r:id="rId7"/>
    <p:sldId id="391" r:id="rId8"/>
    <p:sldId id="392" r:id="rId9"/>
    <p:sldId id="396" r:id="rId10"/>
    <p:sldId id="290" r:id="rId11"/>
    <p:sldId id="394" r:id="rId12"/>
    <p:sldId id="291" r:id="rId13"/>
    <p:sldId id="375" r:id="rId14"/>
    <p:sldId id="368" r:id="rId15"/>
    <p:sldId id="367" r:id="rId16"/>
    <p:sldId id="369" r:id="rId17"/>
    <p:sldId id="299" r:id="rId18"/>
    <p:sldId id="378" r:id="rId19"/>
    <p:sldId id="379" r:id="rId20"/>
    <p:sldId id="380" r:id="rId21"/>
    <p:sldId id="381" r:id="rId22"/>
    <p:sldId id="366" r:id="rId23"/>
    <p:sldId id="376" r:id="rId24"/>
    <p:sldId id="296" r:id="rId25"/>
    <p:sldId id="292" r:id="rId26"/>
    <p:sldId id="294" r:id="rId27"/>
    <p:sldId id="377" r:id="rId28"/>
    <p:sldId id="295" r:id="rId29"/>
    <p:sldId id="297" r:id="rId30"/>
    <p:sldId id="388" r:id="rId31"/>
    <p:sldId id="395" r:id="rId32"/>
    <p:sldId id="298" r:id="rId33"/>
    <p:sldId id="386" r:id="rId34"/>
    <p:sldId id="387" r:id="rId35"/>
    <p:sldId id="316" r:id="rId36"/>
    <p:sldId id="293" r:id="rId37"/>
    <p:sldId id="372" r:id="rId38"/>
    <p:sldId id="385" r:id="rId39"/>
    <p:sldId id="389" r:id="rId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877"/>
    <a:srgbClr val="777777"/>
    <a:srgbClr val="E87722"/>
    <a:srgbClr val="3D454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1FC1651-EA56-4E81-B411-DEDF6840D8F4}" v="77" dt="2025-05-07T20:53:19.40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76859" autoAdjust="0"/>
  </p:normalViewPr>
  <p:slideViewPr>
    <p:cSldViewPr snapToGrid="0">
      <p:cViewPr varScale="1">
        <p:scale>
          <a:sx n="57" d="100"/>
          <a:sy n="57" d="100"/>
        </p:scale>
        <p:origin x="1016" y="36"/>
      </p:cViewPr>
      <p:guideLst/>
    </p:cSldViewPr>
  </p:slideViewPr>
  <p:notesTextViewPr>
    <p:cViewPr>
      <p:scale>
        <a:sx n="3" d="2"/>
        <a:sy n="3" d="2"/>
      </p:scale>
      <p:origin x="0" y="0"/>
    </p:cViewPr>
  </p:notesTextViewPr>
  <p:notesViewPr>
    <p:cSldViewPr snapToGrid="0" showGuides="1">
      <p:cViewPr varScale="1">
        <p:scale>
          <a:sx n="85" d="100"/>
          <a:sy n="85" d="100"/>
        </p:scale>
        <p:origin x="3888"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handoutMaster" Target="handoutMasters/handoutMaster1.xml"/><Relationship Id="rId47"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FEA5AE3-9F96-402E-8F5D-3E4C46002C6C}" type="doc">
      <dgm:prSet loTypeId="urn:microsoft.com/office/officeart/2016/7/layout/VerticalSolidActionList" loCatId="List" qsTypeId="urn:microsoft.com/office/officeart/2005/8/quickstyle/simple1" qsCatId="simple" csTypeId="urn:microsoft.com/office/officeart/2005/8/colors/accent2_2" csCatId="accent2" phldr="1"/>
      <dgm:spPr/>
      <dgm:t>
        <a:bodyPr/>
        <a:lstStyle/>
        <a:p>
          <a:endParaRPr lang="en-US"/>
        </a:p>
      </dgm:t>
    </dgm:pt>
    <dgm:pt modelId="{0CF2A1A3-3D46-468B-9E61-93EF604038FE}">
      <dgm:prSet/>
      <dgm:spPr/>
      <dgm:t>
        <a:bodyPr/>
        <a:lstStyle/>
        <a:p>
          <a:r>
            <a:rPr lang="en-US"/>
            <a:t>Identify</a:t>
          </a:r>
        </a:p>
      </dgm:t>
    </dgm:pt>
    <dgm:pt modelId="{0A05BED6-93E1-406D-8531-04DA59864232}" type="parTrans" cxnId="{FDE7E05A-5AC1-4041-A972-293DBB4C6BB3}">
      <dgm:prSet/>
      <dgm:spPr/>
      <dgm:t>
        <a:bodyPr/>
        <a:lstStyle/>
        <a:p>
          <a:endParaRPr lang="en-US"/>
        </a:p>
      </dgm:t>
    </dgm:pt>
    <dgm:pt modelId="{5ABCF3E6-7C01-4750-8413-C124DB7683E1}" type="sibTrans" cxnId="{FDE7E05A-5AC1-4041-A972-293DBB4C6BB3}">
      <dgm:prSet/>
      <dgm:spPr/>
      <dgm:t>
        <a:bodyPr/>
        <a:lstStyle/>
        <a:p>
          <a:endParaRPr lang="en-US"/>
        </a:p>
      </dgm:t>
    </dgm:pt>
    <dgm:pt modelId="{C9177C68-97B1-4EF2-BC0B-9163F81DE951}">
      <dgm:prSet custT="1"/>
      <dgm:spPr/>
      <dgm:t>
        <a:bodyPr/>
        <a:lstStyle/>
        <a:p>
          <a:r>
            <a:rPr lang="en-US" sz="2400" dirty="0"/>
            <a:t>Identify 3 of the most common causes of mild cognitive impairment that can progress to dementia. </a:t>
          </a:r>
        </a:p>
      </dgm:t>
    </dgm:pt>
    <dgm:pt modelId="{FA3CB61A-3E85-41D7-8B64-23F35367B4A8}" type="parTrans" cxnId="{7BAC329A-D93F-4CEE-97A6-0B897AF5F5AB}">
      <dgm:prSet/>
      <dgm:spPr/>
      <dgm:t>
        <a:bodyPr/>
        <a:lstStyle/>
        <a:p>
          <a:endParaRPr lang="en-US"/>
        </a:p>
      </dgm:t>
    </dgm:pt>
    <dgm:pt modelId="{D589DBC4-E6B5-420C-A5C1-9413BCF8D1E2}" type="sibTrans" cxnId="{7BAC329A-D93F-4CEE-97A6-0B897AF5F5AB}">
      <dgm:prSet/>
      <dgm:spPr/>
      <dgm:t>
        <a:bodyPr/>
        <a:lstStyle/>
        <a:p>
          <a:endParaRPr lang="en-US"/>
        </a:p>
      </dgm:t>
    </dgm:pt>
    <dgm:pt modelId="{E3759C80-5FE5-4F78-8F5B-C9E563DE287A}">
      <dgm:prSet/>
      <dgm:spPr/>
      <dgm:t>
        <a:bodyPr/>
        <a:lstStyle/>
        <a:p>
          <a:r>
            <a:rPr lang="en-US"/>
            <a:t>Name</a:t>
          </a:r>
        </a:p>
      </dgm:t>
    </dgm:pt>
    <dgm:pt modelId="{1C88AA92-FDA4-49BA-94E9-D78B28FE17B9}" type="parTrans" cxnId="{26D05D34-8D33-4131-A963-159BBAD592B8}">
      <dgm:prSet/>
      <dgm:spPr/>
      <dgm:t>
        <a:bodyPr/>
        <a:lstStyle/>
        <a:p>
          <a:endParaRPr lang="en-US"/>
        </a:p>
      </dgm:t>
    </dgm:pt>
    <dgm:pt modelId="{65D69F71-C5ED-41E6-8D9D-611C964B8740}" type="sibTrans" cxnId="{26D05D34-8D33-4131-A963-159BBAD592B8}">
      <dgm:prSet/>
      <dgm:spPr/>
      <dgm:t>
        <a:bodyPr/>
        <a:lstStyle/>
        <a:p>
          <a:endParaRPr lang="en-US"/>
        </a:p>
      </dgm:t>
    </dgm:pt>
    <dgm:pt modelId="{9A4B6F9B-3B40-4094-B582-CCBD735A215F}">
      <dgm:prSet custT="1"/>
      <dgm:spPr/>
      <dgm:t>
        <a:bodyPr/>
        <a:lstStyle/>
        <a:p>
          <a:r>
            <a:rPr lang="en-US" sz="2400" dirty="0"/>
            <a:t>Name two validated instruments for screening for cognitive impairment. </a:t>
          </a:r>
        </a:p>
      </dgm:t>
    </dgm:pt>
    <dgm:pt modelId="{A8B3031B-490D-4F99-A61F-355C574A68F7}" type="parTrans" cxnId="{38D108F8-C4FE-4A05-82A0-F02A5EA1B200}">
      <dgm:prSet/>
      <dgm:spPr/>
      <dgm:t>
        <a:bodyPr/>
        <a:lstStyle/>
        <a:p>
          <a:endParaRPr lang="en-US"/>
        </a:p>
      </dgm:t>
    </dgm:pt>
    <dgm:pt modelId="{3B5CE0AB-0204-45DB-B4D1-2CEE70EFD9E1}" type="sibTrans" cxnId="{38D108F8-C4FE-4A05-82A0-F02A5EA1B200}">
      <dgm:prSet/>
      <dgm:spPr/>
      <dgm:t>
        <a:bodyPr/>
        <a:lstStyle/>
        <a:p>
          <a:endParaRPr lang="en-US"/>
        </a:p>
      </dgm:t>
    </dgm:pt>
    <dgm:pt modelId="{35455C53-BD00-462D-B84C-B86C2AE2A2DB}">
      <dgm:prSet/>
      <dgm:spPr/>
      <dgm:t>
        <a:bodyPr/>
        <a:lstStyle/>
        <a:p>
          <a:r>
            <a:rPr lang="en-US"/>
            <a:t>Name</a:t>
          </a:r>
        </a:p>
      </dgm:t>
    </dgm:pt>
    <dgm:pt modelId="{804D0F93-0C4A-4E06-8E82-F671773E617A}" type="parTrans" cxnId="{67145B36-44A4-42DA-99AB-4D7C5BFA461E}">
      <dgm:prSet/>
      <dgm:spPr/>
      <dgm:t>
        <a:bodyPr/>
        <a:lstStyle/>
        <a:p>
          <a:endParaRPr lang="en-US"/>
        </a:p>
      </dgm:t>
    </dgm:pt>
    <dgm:pt modelId="{4A4CA83A-D542-4F36-A4D0-9DA4EFEE246F}" type="sibTrans" cxnId="{67145B36-44A4-42DA-99AB-4D7C5BFA461E}">
      <dgm:prSet/>
      <dgm:spPr/>
      <dgm:t>
        <a:bodyPr/>
        <a:lstStyle/>
        <a:p>
          <a:endParaRPr lang="en-US"/>
        </a:p>
      </dgm:t>
    </dgm:pt>
    <dgm:pt modelId="{EEDFEF85-8BD8-4D7F-AD6A-C0FAEAC4A3A2}">
      <dgm:prSet custT="1"/>
      <dgm:spPr/>
      <dgm:t>
        <a:bodyPr/>
        <a:lstStyle/>
        <a:p>
          <a:r>
            <a:rPr lang="en-US" sz="2400" dirty="0"/>
            <a:t>Differentiate potential specialist referral options for dementia care and evaluation.</a:t>
          </a:r>
        </a:p>
      </dgm:t>
    </dgm:pt>
    <dgm:pt modelId="{1E9816D8-0909-4050-8D91-D6349984AD37}" type="parTrans" cxnId="{A16FFC5A-2DE0-4175-B61D-9F75F7FBFC57}">
      <dgm:prSet/>
      <dgm:spPr/>
      <dgm:t>
        <a:bodyPr/>
        <a:lstStyle/>
        <a:p>
          <a:endParaRPr lang="en-US"/>
        </a:p>
      </dgm:t>
    </dgm:pt>
    <dgm:pt modelId="{D1FB11A4-7AE5-43B2-A851-5FCDF4F27061}" type="sibTrans" cxnId="{A16FFC5A-2DE0-4175-B61D-9F75F7FBFC57}">
      <dgm:prSet/>
      <dgm:spPr/>
      <dgm:t>
        <a:bodyPr/>
        <a:lstStyle/>
        <a:p>
          <a:endParaRPr lang="en-US"/>
        </a:p>
      </dgm:t>
    </dgm:pt>
    <dgm:pt modelId="{6249A7F0-8F1B-4F41-9F65-403E115EFF2E}" type="pres">
      <dgm:prSet presAssocID="{AFEA5AE3-9F96-402E-8F5D-3E4C46002C6C}" presName="Name0" presStyleCnt="0">
        <dgm:presLayoutVars>
          <dgm:dir/>
          <dgm:animLvl val="lvl"/>
          <dgm:resizeHandles val="exact"/>
        </dgm:presLayoutVars>
      </dgm:prSet>
      <dgm:spPr/>
    </dgm:pt>
    <dgm:pt modelId="{5F787DFB-E1BA-41EA-92D9-64B77CE5D455}" type="pres">
      <dgm:prSet presAssocID="{0CF2A1A3-3D46-468B-9E61-93EF604038FE}" presName="linNode" presStyleCnt="0"/>
      <dgm:spPr/>
    </dgm:pt>
    <dgm:pt modelId="{1F0AD5AF-5876-44D3-8C86-AB3BEBA1A630}" type="pres">
      <dgm:prSet presAssocID="{0CF2A1A3-3D46-468B-9E61-93EF604038FE}" presName="parentText" presStyleLbl="alignNode1" presStyleIdx="0" presStyleCnt="3">
        <dgm:presLayoutVars>
          <dgm:chMax val="1"/>
          <dgm:bulletEnabled/>
        </dgm:presLayoutVars>
      </dgm:prSet>
      <dgm:spPr/>
    </dgm:pt>
    <dgm:pt modelId="{E86FC21E-E328-4CFF-ADB7-A3616D47570A}" type="pres">
      <dgm:prSet presAssocID="{0CF2A1A3-3D46-468B-9E61-93EF604038FE}" presName="descendantText" presStyleLbl="alignAccFollowNode1" presStyleIdx="0" presStyleCnt="3">
        <dgm:presLayoutVars>
          <dgm:bulletEnabled/>
        </dgm:presLayoutVars>
      </dgm:prSet>
      <dgm:spPr/>
    </dgm:pt>
    <dgm:pt modelId="{200356DC-7EC1-41A1-A953-5C653D317E97}" type="pres">
      <dgm:prSet presAssocID="{5ABCF3E6-7C01-4750-8413-C124DB7683E1}" presName="sp" presStyleCnt="0"/>
      <dgm:spPr/>
    </dgm:pt>
    <dgm:pt modelId="{524D14FF-3674-4C2F-85EC-DB83234924EB}" type="pres">
      <dgm:prSet presAssocID="{E3759C80-5FE5-4F78-8F5B-C9E563DE287A}" presName="linNode" presStyleCnt="0"/>
      <dgm:spPr/>
    </dgm:pt>
    <dgm:pt modelId="{C36CC7CC-A915-4B7E-A513-8EA107FFC6A0}" type="pres">
      <dgm:prSet presAssocID="{E3759C80-5FE5-4F78-8F5B-C9E563DE287A}" presName="parentText" presStyleLbl="alignNode1" presStyleIdx="1" presStyleCnt="3" custScaleX="100098">
        <dgm:presLayoutVars>
          <dgm:chMax val="1"/>
          <dgm:bulletEnabled/>
        </dgm:presLayoutVars>
      </dgm:prSet>
      <dgm:spPr/>
    </dgm:pt>
    <dgm:pt modelId="{C2693D56-12EF-444B-99B6-BCC169500F98}" type="pres">
      <dgm:prSet presAssocID="{E3759C80-5FE5-4F78-8F5B-C9E563DE287A}" presName="descendantText" presStyleLbl="alignAccFollowNode1" presStyleIdx="1" presStyleCnt="3">
        <dgm:presLayoutVars>
          <dgm:bulletEnabled/>
        </dgm:presLayoutVars>
      </dgm:prSet>
      <dgm:spPr/>
    </dgm:pt>
    <dgm:pt modelId="{F9F9D65D-95CB-4B10-9605-C13FF5C84B57}" type="pres">
      <dgm:prSet presAssocID="{65D69F71-C5ED-41E6-8D9D-611C964B8740}" presName="sp" presStyleCnt="0"/>
      <dgm:spPr/>
    </dgm:pt>
    <dgm:pt modelId="{D0A97A7A-E5F1-4481-BD04-F9D92A6103F4}" type="pres">
      <dgm:prSet presAssocID="{35455C53-BD00-462D-B84C-B86C2AE2A2DB}" presName="linNode" presStyleCnt="0"/>
      <dgm:spPr/>
    </dgm:pt>
    <dgm:pt modelId="{CDFE12D8-D6E0-4EE4-9FC6-83F19819F21B}" type="pres">
      <dgm:prSet presAssocID="{35455C53-BD00-462D-B84C-B86C2AE2A2DB}" presName="parentText" presStyleLbl="alignNode1" presStyleIdx="2" presStyleCnt="3" custScaleX="133895" custScaleY="107914">
        <dgm:presLayoutVars>
          <dgm:chMax val="1"/>
          <dgm:bulletEnabled/>
        </dgm:presLayoutVars>
      </dgm:prSet>
      <dgm:spPr/>
    </dgm:pt>
    <dgm:pt modelId="{5BF2EAA0-CDE3-4E92-98E8-79967D2E8404}" type="pres">
      <dgm:prSet presAssocID="{35455C53-BD00-462D-B84C-B86C2AE2A2DB}" presName="descendantText" presStyleLbl="alignAccFollowNode1" presStyleIdx="2" presStyleCnt="3" custScaleX="132513" custScaleY="109348" custLinFactX="178278" custLinFactNeighborX="200000" custLinFactNeighborY="3786">
        <dgm:presLayoutVars>
          <dgm:bulletEnabled/>
        </dgm:presLayoutVars>
      </dgm:prSet>
      <dgm:spPr/>
    </dgm:pt>
  </dgm:ptLst>
  <dgm:cxnLst>
    <dgm:cxn modelId="{26D05D34-8D33-4131-A963-159BBAD592B8}" srcId="{AFEA5AE3-9F96-402E-8F5D-3E4C46002C6C}" destId="{E3759C80-5FE5-4F78-8F5B-C9E563DE287A}" srcOrd="1" destOrd="0" parTransId="{1C88AA92-FDA4-49BA-94E9-D78B28FE17B9}" sibTransId="{65D69F71-C5ED-41E6-8D9D-611C964B8740}"/>
    <dgm:cxn modelId="{67145B36-44A4-42DA-99AB-4D7C5BFA461E}" srcId="{AFEA5AE3-9F96-402E-8F5D-3E4C46002C6C}" destId="{35455C53-BD00-462D-B84C-B86C2AE2A2DB}" srcOrd="2" destOrd="0" parTransId="{804D0F93-0C4A-4E06-8E82-F671773E617A}" sibTransId="{4A4CA83A-D542-4F36-A4D0-9DA4EFEE246F}"/>
    <dgm:cxn modelId="{3DE6303C-5B0E-4797-B032-AA6BA1A8E712}" type="presOf" srcId="{AFEA5AE3-9F96-402E-8F5D-3E4C46002C6C}" destId="{6249A7F0-8F1B-4F41-9F65-403E115EFF2E}" srcOrd="0" destOrd="0" presId="urn:microsoft.com/office/officeart/2016/7/layout/VerticalSolidActionList"/>
    <dgm:cxn modelId="{5200935B-DCA0-4A60-94D1-06FE21F9AB1A}" type="presOf" srcId="{EEDFEF85-8BD8-4D7F-AD6A-C0FAEAC4A3A2}" destId="{5BF2EAA0-CDE3-4E92-98E8-79967D2E8404}" srcOrd="0" destOrd="0" presId="urn:microsoft.com/office/officeart/2016/7/layout/VerticalSolidActionList"/>
    <dgm:cxn modelId="{BFE1E442-24AD-40A3-8173-8C5A450F5673}" type="presOf" srcId="{C9177C68-97B1-4EF2-BC0B-9163F81DE951}" destId="{E86FC21E-E328-4CFF-ADB7-A3616D47570A}" srcOrd="0" destOrd="0" presId="urn:microsoft.com/office/officeart/2016/7/layout/VerticalSolidActionList"/>
    <dgm:cxn modelId="{C6581D44-2D3D-4831-A7E5-E99B2C336134}" type="presOf" srcId="{9A4B6F9B-3B40-4094-B582-CCBD735A215F}" destId="{C2693D56-12EF-444B-99B6-BCC169500F98}" srcOrd="0" destOrd="0" presId="urn:microsoft.com/office/officeart/2016/7/layout/VerticalSolidActionList"/>
    <dgm:cxn modelId="{BA2E436F-375B-4974-89CD-58E27A4E4698}" type="presOf" srcId="{35455C53-BD00-462D-B84C-B86C2AE2A2DB}" destId="{CDFE12D8-D6E0-4EE4-9FC6-83F19819F21B}" srcOrd="0" destOrd="0" presId="urn:microsoft.com/office/officeart/2016/7/layout/VerticalSolidActionList"/>
    <dgm:cxn modelId="{FDE7E05A-5AC1-4041-A972-293DBB4C6BB3}" srcId="{AFEA5AE3-9F96-402E-8F5D-3E4C46002C6C}" destId="{0CF2A1A3-3D46-468B-9E61-93EF604038FE}" srcOrd="0" destOrd="0" parTransId="{0A05BED6-93E1-406D-8531-04DA59864232}" sibTransId="{5ABCF3E6-7C01-4750-8413-C124DB7683E1}"/>
    <dgm:cxn modelId="{A16FFC5A-2DE0-4175-B61D-9F75F7FBFC57}" srcId="{35455C53-BD00-462D-B84C-B86C2AE2A2DB}" destId="{EEDFEF85-8BD8-4D7F-AD6A-C0FAEAC4A3A2}" srcOrd="0" destOrd="0" parTransId="{1E9816D8-0909-4050-8D91-D6349984AD37}" sibTransId="{D1FB11A4-7AE5-43B2-A851-5FCDF4F27061}"/>
    <dgm:cxn modelId="{7BAC329A-D93F-4CEE-97A6-0B897AF5F5AB}" srcId="{0CF2A1A3-3D46-468B-9E61-93EF604038FE}" destId="{C9177C68-97B1-4EF2-BC0B-9163F81DE951}" srcOrd="0" destOrd="0" parTransId="{FA3CB61A-3E85-41D7-8B64-23F35367B4A8}" sibTransId="{D589DBC4-E6B5-420C-A5C1-9413BCF8D1E2}"/>
    <dgm:cxn modelId="{584848AB-A572-436D-90A9-AC4EDD456A61}" type="presOf" srcId="{E3759C80-5FE5-4F78-8F5B-C9E563DE287A}" destId="{C36CC7CC-A915-4B7E-A513-8EA107FFC6A0}" srcOrd="0" destOrd="0" presId="urn:microsoft.com/office/officeart/2016/7/layout/VerticalSolidActionList"/>
    <dgm:cxn modelId="{4AE706CB-3CC0-4FEA-9B90-9782ABB0F23F}" type="presOf" srcId="{0CF2A1A3-3D46-468B-9E61-93EF604038FE}" destId="{1F0AD5AF-5876-44D3-8C86-AB3BEBA1A630}" srcOrd="0" destOrd="0" presId="urn:microsoft.com/office/officeart/2016/7/layout/VerticalSolidActionList"/>
    <dgm:cxn modelId="{38D108F8-C4FE-4A05-82A0-F02A5EA1B200}" srcId="{E3759C80-5FE5-4F78-8F5B-C9E563DE287A}" destId="{9A4B6F9B-3B40-4094-B582-CCBD735A215F}" srcOrd="0" destOrd="0" parTransId="{A8B3031B-490D-4F99-A61F-355C574A68F7}" sibTransId="{3B5CE0AB-0204-45DB-B4D1-2CEE70EFD9E1}"/>
    <dgm:cxn modelId="{2C1D5380-670B-465D-B922-15F916DC6CC9}" type="presParOf" srcId="{6249A7F0-8F1B-4F41-9F65-403E115EFF2E}" destId="{5F787DFB-E1BA-41EA-92D9-64B77CE5D455}" srcOrd="0" destOrd="0" presId="urn:microsoft.com/office/officeart/2016/7/layout/VerticalSolidActionList"/>
    <dgm:cxn modelId="{50F647EC-D5B5-4FB3-8E93-852C80995535}" type="presParOf" srcId="{5F787DFB-E1BA-41EA-92D9-64B77CE5D455}" destId="{1F0AD5AF-5876-44D3-8C86-AB3BEBA1A630}" srcOrd="0" destOrd="0" presId="urn:microsoft.com/office/officeart/2016/7/layout/VerticalSolidActionList"/>
    <dgm:cxn modelId="{9680FF38-1CD3-44AA-9A0C-2696C64981EF}" type="presParOf" srcId="{5F787DFB-E1BA-41EA-92D9-64B77CE5D455}" destId="{E86FC21E-E328-4CFF-ADB7-A3616D47570A}" srcOrd="1" destOrd="0" presId="urn:microsoft.com/office/officeart/2016/7/layout/VerticalSolidActionList"/>
    <dgm:cxn modelId="{24DED17A-E440-4A9B-A1C2-4F82DD20A499}" type="presParOf" srcId="{6249A7F0-8F1B-4F41-9F65-403E115EFF2E}" destId="{200356DC-7EC1-41A1-A953-5C653D317E97}" srcOrd="1" destOrd="0" presId="urn:microsoft.com/office/officeart/2016/7/layout/VerticalSolidActionList"/>
    <dgm:cxn modelId="{3676D6BC-A103-4B36-B7C8-F1ACB29AEE48}" type="presParOf" srcId="{6249A7F0-8F1B-4F41-9F65-403E115EFF2E}" destId="{524D14FF-3674-4C2F-85EC-DB83234924EB}" srcOrd="2" destOrd="0" presId="urn:microsoft.com/office/officeart/2016/7/layout/VerticalSolidActionList"/>
    <dgm:cxn modelId="{07D68419-4F64-477D-8679-45E373454D01}" type="presParOf" srcId="{524D14FF-3674-4C2F-85EC-DB83234924EB}" destId="{C36CC7CC-A915-4B7E-A513-8EA107FFC6A0}" srcOrd="0" destOrd="0" presId="urn:microsoft.com/office/officeart/2016/7/layout/VerticalSolidActionList"/>
    <dgm:cxn modelId="{42CEC058-6C0B-4471-AC0B-F336BC3D93C2}" type="presParOf" srcId="{524D14FF-3674-4C2F-85EC-DB83234924EB}" destId="{C2693D56-12EF-444B-99B6-BCC169500F98}" srcOrd="1" destOrd="0" presId="urn:microsoft.com/office/officeart/2016/7/layout/VerticalSolidActionList"/>
    <dgm:cxn modelId="{03923765-277F-4F2D-AC69-CEBE40A27204}" type="presParOf" srcId="{6249A7F0-8F1B-4F41-9F65-403E115EFF2E}" destId="{F9F9D65D-95CB-4B10-9605-C13FF5C84B57}" srcOrd="3" destOrd="0" presId="urn:microsoft.com/office/officeart/2016/7/layout/VerticalSolidActionList"/>
    <dgm:cxn modelId="{781997F4-F0FE-4CF1-A7C2-C88193BE6DF7}" type="presParOf" srcId="{6249A7F0-8F1B-4F41-9F65-403E115EFF2E}" destId="{D0A97A7A-E5F1-4481-BD04-F9D92A6103F4}" srcOrd="4" destOrd="0" presId="urn:microsoft.com/office/officeart/2016/7/layout/VerticalSolidActionList"/>
    <dgm:cxn modelId="{4138D0D7-DDCB-4A7E-8E87-0213F568F017}" type="presParOf" srcId="{D0A97A7A-E5F1-4481-BD04-F9D92A6103F4}" destId="{CDFE12D8-D6E0-4EE4-9FC6-83F19819F21B}" srcOrd="0" destOrd="0" presId="urn:microsoft.com/office/officeart/2016/7/layout/VerticalSolidActionList"/>
    <dgm:cxn modelId="{1DED31A3-E9C0-4998-9621-DC89492994FC}" type="presParOf" srcId="{D0A97A7A-E5F1-4481-BD04-F9D92A6103F4}" destId="{5BF2EAA0-CDE3-4E92-98E8-79967D2E8404}" srcOrd="1" destOrd="0" presId="urn:microsoft.com/office/officeart/2016/7/layout/VerticalSolid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1FA62FE-55B2-435C-9761-8D0AB8965E28}" type="doc">
      <dgm:prSet loTypeId="urn:microsoft.com/office/officeart/2005/8/layout/equation2" loCatId="relationship" qsTypeId="urn:microsoft.com/office/officeart/2005/8/quickstyle/simple1" qsCatId="simple" csTypeId="urn:microsoft.com/office/officeart/2005/8/colors/accent1_2" csCatId="accent1" phldr="1"/>
      <dgm:spPr/>
    </dgm:pt>
    <dgm:pt modelId="{17330167-63DF-445B-A34F-019A7B218A4E}">
      <dgm:prSet phldrT="[Text]" custT="1"/>
      <dgm:spPr>
        <a:solidFill>
          <a:schemeClr val="accent4">
            <a:lumMod val="60000"/>
            <a:lumOff val="40000"/>
          </a:schemeClr>
        </a:solidFill>
      </dgm:spPr>
      <dgm:t>
        <a:bodyPr/>
        <a:lstStyle/>
        <a:p>
          <a:r>
            <a:rPr lang="en-US" sz="2400" dirty="0"/>
            <a:t>Mini-Cog</a:t>
          </a:r>
        </a:p>
      </dgm:t>
    </dgm:pt>
    <dgm:pt modelId="{8C0B3CAD-3367-4046-8352-64912FA56E73}" type="parTrans" cxnId="{BBECBADF-CE92-489D-9247-CB57A81635AC}">
      <dgm:prSet/>
      <dgm:spPr/>
      <dgm:t>
        <a:bodyPr/>
        <a:lstStyle/>
        <a:p>
          <a:endParaRPr lang="en-US"/>
        </a:p>
      </dgm:t>
    </dgm:pt>
    <dgm:pt modelId="{B14EDB9B-31EA-4254-87E1-A5D64A3DA5A0}" type="sibTrans" cxnId="{BBECBADF-CE92-489D-9247-CB57A81635AC}">
      <dgm:prSet/>
      <dgm:spPr/>
      <dgm:t>
        <a:bodyPr/>
        <a:lstStyle/>
        <a:p>
          <a:endParaRPr lang="en-US"/>
        </a:p>
      </dgm:t>
    </dgm:pt>
    <dgm:pt modelId="{6D45549D-584E-49A9-8093-2C9CAA13F5E2}">
      <dgm:prSet phldrT="[Text]" custT="1"/>
      <dgm:spPr>
        <a:solidFill>
          <a:schemeClr val="accent4">
            <a:lumMod val="60000"/>
            <a:lumOff val="40000"/>
          </a:schemeClr>
        </a:solidFill>
      </dgm:spPr>
      <dgm:t>
        <a:bodyPr/>
        <a:lstStyle/>
        <a:p>
          <a:r>
            <a:rPr lang="en-US" sz="2800" dirty="0"/>
            <a:t>AD8</a:t>
          </a:r>
        </a:p>
      </dgm:t>
    </dgm:pt>
    <dgm:pt modelId="{711EED94-2D71-41CE-872C-E92A81AAAC71}" type="parTrans" cxnId="{DFE51F46-2BEB-4683-BE0E-EDEC51E87A81}">
      <dgm:prSet/>
      <dgm:spPr/>
      <dgm:t>
        <a:bodyPr/>
        <a:lstStyle/>
        <a:p>
          <a:endParaRPr lang="en-US"/>
        </a:p>
      </dgm:t>
    </dgm:pt>
    <dgm:pt modelId="{84208D15-F324-40F9-85DA-E1B1E34A1CFA}" type="sibTrans" cxnId="{DFE51F46-2BEB-4683-BE0E-EDEC51E87A81}">
      <dgm:prSet/>
      <dgm:spPr/>
      <dgm:t>
        <a:bodyPr/>
        <a:lstStyle/>
        <a:p>
          <a:endParaRPr lang="en-US"/>
        </a:p>
      </dgm:t>
    </dgm:pt>
    <dgm:pt modelId="{5FC222E7-99EB-42E2-8CFC-3CF387B3B014}">
      <dgm:prSet phldrT="[Text]"/>
      <dgm:spPr/>
      <dgm:t>
        <a:bodyPr/>
        <a:lstStyle/>
        <a:p>
          <a:r>
            <a:rPr lang="en-US" dirty="0"/>
            <a:t>MoCA</a:t>
          </a:r>
        </a:p>
      </dgm:t>
    </dgm:pt>
    <dgm:pt modelId="{76D5A387-0A3A-4F62-A9A7-E7159CE65FAE}" type="parTrans" cxnId="{2E7D4F1A-E7DF-4614-891C-790249C4E8D8}">
      <dgm:prSet/>
      <dgm:spPr/>
      <dgm:t>
        <a:bodyPr/>
        <a:lstStyle/>
        <a:p>
          <a:endParaRPr lang="en-US"/>
        </a:p>
      </dgm:t>
    </dgm:pt>
    <dgm:pt modelId="{AABB6D3D-B778-4C2E-BA6D-470C945BAE52}" type="sibTrans" cxnId="{2E7D4F1A-E7DF-4614-891C-790249C4E8D8}">
      <dgm:prSet/>
      <dgm:spPr/>
      <dgm:t>
        <a:bodyPr/>
        <a:lstStyle/>
        <a:p>
          <a:endParaRPr lang="en-US"/>
        </a:p>
      </dgm:t>
    </dgm:pt>
    <dgm:pt modelId="{C7E6121B-2AF9-4EBB-B7E6-3E4E4F3CBD91}" type="pres">
      <dgm:prSet presAssocID="{01FA62FE-55B2-435C-9761-8D0AB8965E28}" presName="Name0" presStyleCnt="0">
        <dgm:presLayoutVars>
          <dgm:dir/>
          <dgm:resizeHandles val="exact"/>
        </dgm:presLayoutVars>
      </dgm:prSet>
      <dgm:spPr/>
    </dgm:pt>
    <dgm:pt modelId="{9569B249-12F8-455D-88FB-F061B76EC8C4}" type="pres">
      <dgm:prSet presAssocID="{01FA62FE-55B2-435C-9761-8D0AB8965E28}" presName="vNodes" presStyleCnt="0"/>
      <dgm:spPr/>
    </dgm:pt>
    <dgm:pt modelId="{11C75ADE-3E65-4762-96A2-23DA7CB1EE2E}" type="pres">
      <dgm:prSet presAssocID="{17330167-63DF-445B-A34F-019A7B218A4E}" presName="node" presStyleLbl="node1" presStyleIdx="0" presStyleCnt="3">
        <dgm:presLayoutVars>
          <dgm:bulletEnabled val="1"/>
        </dgm:presLayoutVars>
      </dgm:prSet>
      <dgm:spPr/>
    </dgm:pt>
    <dgm:pt modelId="{3B11A65A-6D46-4229-A952-C391BCE8C3BE}" type="pres">
      <dgm:prSet presAssocID="{B14EDB9B-31EA-4254-87E1-A5D64A3DA5A0}" presName="spacerT" presStyleCnt="0"/>
      <dgm:spPr/>
    </dgm:pt>
    <dgm:pt modelId="{D8E4A266-526B-46B0-AF77-3B2D3DB42892}" type="pres">
      <dgm:prSet presAssocID="{B14EDB9B-31EA-4254-87E1-A5D64A3DA5A0}" presName="sibTrans" presStyleLbl="sibTrans2D1" presStyleIdx="0" presStyleCnt="2"/>
      <dgm:spPr/>
    </dgm:pt>
    <dgm:pt modelId="{CF547AD9-01B7-48E4-8893-043CE8FB9B2D}" type="pres">
      <dgm:prSet presAssocID="{B14EDB9B-31EA-4254-87E1-A5D64A3DA5A0}" presName="spacerB" presStyleCnt="0"/>
      <dgm:spPr/>
    </dgm:pt>
    <dgm:pt modelId="{08721564-A2AB-4FFD-BC13-AEFD638FDA34}" type="pres">
      <dgm:prSet presAssocID="{6D45549D-584E-49A9-8093-2C9CAA13F5E2}" presName="node" presStyleLbl="node1" presStyleIdx="1" presStyleCnt="3">
        <dgm:presLayoutVars>
          <dgm:bulletEnabled val="1"/>
        </dgm:presLayoutVars>
      </dgm:prSet>
      <dgm:spPr/>
    </dgm:pt>
    <dgm:pt modelId="{B0AE8CC6-CC5E-4329-8971-53B7DFB7F174}" type="pres">
      <dgm:prSet presAssocID="{01FA62FE-55B2-435C-9761-8D0AB8965E28}" presName="sibTransLast" presStyleLbl="sibTrans2D1" presStyleIdx="1" presStyleCnt="2"/>
      <dgm:spPr/>
    </dgm:pt>
    <dgm:pt modelId="{ADA2B96E-EF7A-4187-8CB1-BC1C44DEEEC0}" type="pres">
      <dgm:prSet presAssocID="{01FA62FE-55B2-435C-9761-8D0AB8965E28}" presName="connectorText" presStyleLbl="sibTrans2D1" presStyleIdx="1" presStyleCnt="2"/>
      <dgm:spPr/>
    </dgm:pt>
    <dgm:pt modelId="{839047AB-C14D-47E0-A171-4438FD690A51}" type="pres">
      <dgm:prSet presAssocID="{01FA62FE-55B2-435C-9761-8D0AB8965E28}" presName="lastNode" presStyleLbl="node1" presStyleIdx="2" presStyleCnt="3">
        <dgm:presLayoutVars>
          <dgm:bulletEnabled val="1"/>
        </dgm:presLayoutVars>
      </dgm:prSet>
      <dgm:spPr/>
    </dgm:pt>
  </dgm:ptLst>
  <dgm:cxnLst>
    <dgm:cxn modelId="{8FED1A02-0B17-4D32-99DD-FB7AC1280E8B}" type="presOf" srcId="{01FA62FE-55B2-435C-9761-8D0AB8965E28}" destId="{C7E6121B-2AF9-4EBB-B7E6-3E4E4F3CBD91}" srcOrd="0" destOrd="0" presId="urn:microsoft.com/office/officeart/2005/8/layout/equation2"/>
    <dgm:cxn modelId="{2E7D4F1A-E7DF-4614-891C-790249C4E8D8}" srcId="{01FA62FE-55B2-435C-9761-8D0AB8965E28}" destId="{5FC222E7-99EB-42E2-8CFC-3CF387B3B014}" srcOrd="2" destOrd="0" parTransId="{76D5A387-0A3A-4F62-A9A7-E7159CE65FAE}" sibTransId="{AABB6D3D-B778-4C2E-BA6D-470C945BAE52}"/>
    <dgm:cxn modelId="{7F7A6F2A-CFE9-4379-B336-D70FBC5CF079}" type="presOf" srcId="{B14EDB9B-31EA-4254-87E1-A5D64A3DA5A0}" destId="{D8E4A266-526B-46B0-AF77-3B2D3DB42892}" srcOrd="0" destOrd="0" presId="urn:microsoft.com/office/officeart/2005/8/layout/equation2"/>
    <dgm:cxn modelId="{B6B6022B-9427-4E0C-8D3A-66CA39763C98}" type="presOf" srcId="{17330167-63DF-445B-A34F-019A7B218A4E}" destId="{11C75ADE-3E65-4762-96A2-23DA7CB1EE2E}" srcOrd="0" destOrd="0" presId="urn:microsoft.com/office/officeart/2005/8/layout/equation2"/>
    <dgm:cxn modelId="{FC771265-6F54-4F77-8A8B-F833FC4FC71E}" type="presOf" srcId="{5FC222E7-99EB-42E2-8CFC-3CF387B3B014}" destId="{839047AB-C14D-47E0-A171-4438FD690A51}" srcOrd="0" destOrd="0" presId="urn:microsoft.com/office/officeart/2005/8/layout/equation2"/>
    <dgm:cxn modelId="{DFE51F46-2BEB-4683-BE0E-EDEC51E87A81}" srcId="{01FA62FE-55B2-435C-9761-8D0AB8965E28}" destId="{6D45549D-584E-49A9-8093-2C9CAA13F5E2}" srcOrd="1" destOrd="0" parTransId="{711EED94-2D71-41CE-872C-E92A81AAAC71}" sibTransId="{84208D15-F324-40F9-85DA-E1B1E34A1CFA}"/>
    <dgm:cxn modelId="{917077BE-6925-461E-9AA7-3360D2064C64}" type="presOf" srcId="{84208D15-F324-40F9-85DA-E1B1E34A1CFA}" destId="{ADA2B96E-EF7A-4187-8CB1-BC1C44DEEEC0}" srcOrd="1" destOrd="0" presId="urn:microsoft.com/office/officeart/2005/8/layout/equation2"/>
    <dgm:cxn modelId="{84D314D8-3374-433B-9112-2D2727933A4D}" type="presOf" srcId="{84208D15-F324-40F9-85DA-E1B1E34A1CFA}" destId="{B0AE8CC6-CC5E-4329-8971-53B7DFB7F174}" srcOrd="0" destOrd="0" presId="urn:microsoft.com/office/officeart/2005/8/layout/equation2"/>
    <dgm:cxn modelId="{BBECBADF-CE92-489D-9247-CB57A81635AC}" srcId="{01FA62FE-55B2-435C-9761-8D0AB8965E28}" destId="{17330167-63DF-445B-A34F-019A7B218A4E}" srcOrd="0" destOrd="0" parTransId="{8C0B3CAD-3367-4046-8352-64912FA56E73}" sibTransId="{B14EDB9B-31EA-4254-87E1-A5D64A3DA5A0}"/>
    <dgm:cxn modelId="{C59279E4-8BC6-477C-9BFE-55B3EB3D840B}" type="presOf" srcId="{6D45549D-584E-49A9-8093-2C9CAA13F5E2}" destId="{08721564-A2AB-4FFD-BC13-AEFD638FDA34}" srcOrd="0" destOrd="0" presId="urn:microsoft.com/office/officeart/2005/8/layout/equation2"/>
    <dgm:cxn modelId="{BE329C8B-11D0-4554-8F53-A47751C2AE4A}" type="presParOf" srcId="{C7E6121B-2AF9-4EBB-B7E6-3E4E4F3CBD91}" destId="{9569B249-12F8-455D-88FB-F061B76EC8C4}" srcOrd="0" destOrd="0" presId="urn:microsoft.com/office/officeart/2005/8/layout/equation2"/>
    <dgm:cxn modelId="{66E090C3-1B2E-47E8-8261-2A86DB8D16B6}" type="presParOf" srcId="{9569B249-12F8-455D-88FB-F061B76EC8C4}" destId="{11C75ADE-3E65-4762-96A2-23DA7CB1EE2E}" srcOrd="0" destOrd="0" presId="urn:microsoft.com/office/officeart/2005/8/layout/equation2"/>
    <dgm:cxn modelId="{92D72631-2E8C-4631-9916-3ADBD07B2A6D}" type="presParOf" srcId="{9569B249-12F8-455D-88FB-F061B76EC8C4}" destId="{3B11A65A-6D46-4229-A952-C391BCE8C3BE}" srcOrd="1" destOrd="0" presId="urn:microsoft.com/office/officeart/2005/8/layout/equation2"/>
    <dgm:cxn modelId="{B5C1C36F-A586-4DF3-9882-DDA38D8500CA}" type="presParOf" srcId="{9569B249-12F8-455D-88FB-F061B76EC8C4}" destId="{D8E4A266-526B-46B0-AF77-3B2D3DB42892}" srcOrd="2" destOrd="0" presId="urn:microsoft.com/office/officeart/2005/8/layout/equation2"/>
    <dgm:cxn modelId="{CDBAEC87-A1B1-4E1B-AFE4-80D1068966FF}" type="presParOf" srcId="{9569B249-12F8-455D-88FB-F061B76EC8C4}" destId="{CF547AD9-01B7-48E4-8893-043CE8FB9B2D}" srcOrd="3" destOrd="0" presId="urn:microsoft.com/office/officeart/2005/8/layout/equation2"/>
    <dgm:cxn modelId="{06BB677F-613D-44E9-A054-846C24B36966}" type="presParOf" srcId="{9569B249-12F8-455D-88FB-F061B76EC8C4}" destId="{08721564-A2AB-4FFD-BC13-AEFD638FDA34}" srcOrd="4" destOrd="0" presId="urn:microsoft.com/office/officeart/2005/8/layout/equation2"/>
    <dgm:cxn modelId="{88CE5C35-B460-4E21-B6EF-56A02DC52D9B}" type="presParOf" srcId="{C7E6121B-2AF9-4EBB-B7E6-3E4E4F3CBD91}" destId="{B0AE8CC6-CC5E-4329-8971-53B7DFB7F174}" srcOrd="1" destOrd="0" presId="urn:microsoft.com/office/officeart/2005/8/layout/equation2"/>
    <dgm:cxn modelId="{14A0B75B-C408-4AE2-8E88-D471620BFAB3}" type="presParOf" srcId="{B0AE8CC6-CC5E-4329-8971-53B7DFB7F174}" destId="{ADA2B96E-EF7A-4187-8CB1-BC1C44DEEEC0}" srcOrd="0" destOrd="0" presId="urn:microsoft.com/office/officeart/2005/8/layout/equation2"/>
    <dgm:cxn modelId="{54CE5FE4-ED8C-4E4F-B0AA-660D61A35140}" type="presParOf" srcId="{C7E6121B-2AF9-4EBB-B7E6-3E4E4F3CBD91}" destId="{839047AB-C14D-47E0-A171-4438FD690A51}" srcOrd="2" destOrd="0" presId="urn:microsoft.com/office/officeart/2005/8/layout/equati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0849EC4-664E-45A3-8BFC-2A78739A4C42}" type="doc">
      <dgm:prSet loTypeId="urn:microsoft.com/office/officeart/2005/8/layout/vProcess5" loCatId="process" qsTypeId="urn:microsoft.com/office/officeart/2005/8/quickstyle/simple2" qsCatId="simple" csTypeId="urn:microsoft.com/office/officeart/2005/8/colors/accent0_3" csCatId="mainScheme" phldr="1"/>
      <dgm:spPr/>
      <dgm:t>
        <a:bodyPr/>
        <a:lstStyle/>
        <a:p>
          <a:endParaRPr lang="en-US"/>
        </a:p>
      </dgm:t>
    </dgm:pt>
    <dgm:pt modelId="{31813E3B-02B1-4217-B750-6060B17A2F4E}">
      <dgm:prSet/>
      <dgm:spPr/>
      <dgm:t>
        <a:bodyPr/>
        <a:lstStyle/>
        <a:p>
          <a:r>
            <a:rPr lang="en-US" i="1"/>
            <a:t>Cases that may be appropriate for primary care management include:</a:t>
          </a:r>
          <a:endParaRPr lang="en-US"/>
        </a:p>
      </dgm:t>
    </dgm:pt>
    <dgm:pt modelId="{0FA11EEE-4C94-46C6-ACED-7EBE3B98AF83}" type="parTrans" cxnId="{50C40C5F-78ED-4D21-8E67-5FD6F56552EA}">
      <dgm:prSet/>
      <dgm:spPr/>
      <dgm:t>
        <a:bodyPr/>
        <a:lstStyle/>
        <a:p>
          <a:endParaRPr lang="en-US" sz="1600"/>
        </a:p>
      </dgm:t>
    </dgm:pt>
    <dgm:pt modelId="{B09D0F72-2DA9-4D54-9988-EBB43C8B9FA9}" type="sibTrans" cxnId="{50C40C5F-78ED-4D21-8E67-5FD6F56552EA}">
      <dgm:prSet/>
      <dgm:spPr/>
      <dgm:t>
        <a:bodyPr/>
        <a:lstStyle/>
        <a:p>
          <a:endParaRPr lang="en-US"/>
        </a:p>
      </dgm:t>
    </dgm:pt>
    <dgm:pt modelId="{BDCEE9B9-537A-4665-98FD-52D62E7B9FB6}">
      <dgm:prSet/>
      <dgm:spPr/>
      <dgm:t>
        <a:bodyPr/>
        <a:lstStyle/>
        <a:p>
          <a:r>
            <a:rPr lang="en-US"/>
            <a:t>Late onset Alzheimer’s or vascular dementia in older patients with adequate support</a:t>
          </a:r>
        </a:p>
      </dgm:t>
    </dgm:pt>
    <dgm:pt modelId="{C10A1245-69FB-41D7-B649-3A40C6D22150}" type="parTrans" cxnId="{262C5329-558F-4E6D-A064-B0EF05C6F8D4}">
      <dgm:prSet/>
      <dgm:spPr/>
      <dgm:t>
        <a:bodyPr/>
        <a:lstStyle/>
        <a:p>
          <a:endParaRPr lang="en-US" sz="1600"/>
        </a:p>
      </dgm:t>
    </dgm:pt>
    <dgm:pt modelId="{0B08FFF8-658A-446B-B0D4-74B609E1FD54}" type="sibTrans" cxnId="{262C5329-558F-4E6D-A064-B0EF05C6F8D4}">
      <dgm:prSet/>
      <dgm:spPr/>
      <dgm:t>
        <a:bodyPr/>
        <a:lstStyle/>
        <a:p>
          <a:endParaRPr lang="en-US"/>
        </a:p>
      </dgm:t>
    </dgm:pt>
    <dgm:pt modelId="{9ECC2779-7E29-44E5-ADEF-796C84972F1A}">
      <dgm:prSet/>
      <dgm:spPr/>
      <dgm:t>
        <a:bodyPr/>
        <a:lstStyle/>
        <a:p>
          <a:r>
            <a:rPr lang="en-US"/>
            <a:t>Late onset Alzheimer’s or vascular dementia in older patients without significant neurological or psychiatric symptoms</a:t>
          </a:r>
        </a:p>
      </dgm:t>
    </dgm:pt>
    <dgm:pt modelId="{F45BEF1A-458C-4E46-8AE0-BF3941834E83}" type="parTrans" cxnId="{72E37267-898D-470A-8FC8-21B79F5B0BB3}">
      <dgm:prSet/>
      <dgm:spPr/>
      <dgm:t>
        <a:bodyPr/>
        <a:lstStyle/>
        <a:p>
          <a:endParaRPr lang="en-US" sz="1600"/>
        </a:p>
      </dgm:t>
    </dgm:pt>
    <dgm:pt modelId="{AD41DA53-1BE3-4EA2-943F-CF7BCF338D82}" type="sibTrans" cxnId="{72E37267-898D-470A-8FC8-21B79F5B0BB3}">
      <dgm:prSet/>
      <dgm:spPr/>
      <dgm:t>
        <a:bodyPr/>
        <a:lstStyle/>
        <a:p>
          <a:endParaRPr lang="en-US"/>
        </a:p>
      </dgm:t>
    </dgm:pt>
    <dgm:pt modelId="{7527E180-D959-4899-9C2C-96AE7605F888}">
      <dgm:prSet/>
      <dgm:spPr/>
      <dgm:t>
        <a:bodyPr/>
        <a:lstStyle/>
        <a:p>
          <a:r>
            <a:rPr lang="en-US"/>
            <a:t>Multi-factorial dementia with multiple medical comorbidities (cirrhosis, CKD, etc)</a:t>
          </a:r>
        </a:p>
      </dgm:t>
    </dgm:pt>
    <dgm:pt modelId="{365885F7-2ADF-47D8-8966-89A82CC82511}" type="parTrans" cxnId="{DBE41240-751C-4B59-AB4E-7C4922CAB4FB}">
      <dgm:prSet/>
      <dgm:spPr/>
      <dgm:t>
        <a:bodyPr/>
        <a:lstStyle/>
        <a:p>
          <a:endParaRPr lang="en-US" sz="1600"/>
        </a:p>
      </dgm:t>
    </dgm:pt>
    <dgm:pt modelId="{1B92A4C9-5721-4D71-8C97-7E53F650CCA7}" type="sibTrans" cxnId="{DBE41240-751C-4B59-AB4E-7C4922CAB4FB}">
      <dgm:prSet/>
      <dgm:spPr/>
      <dgm:t>
        <a:bodyPr/>
        <a:lstStyle/>
        <a:p>
          <a:endParaRPr lang="en-US"/>
        </a:p>
      </dgm:t>
    </dgm:pt>
    <dgm:pt modelId="{86050581-71C1-4627-815F-90EBD30E4F29}" type="pres">
      <dgm:prSet presAssocID="{C0849EC4-664E-45A3-8BFC-2A78739A4C42}" presName="outerComposite" presStyleCnt="0">
        <dgm:presLayoutVars>
          <dgm:chMax val="5"/>
          <dgm:dir/>
          <dgm:resizeHandles val="exact"/>
        </dgm:presLayoutVars>
      </dgm:prSet>
      <dgm:spPr/>
    </dgm:pt>
    <dgm:pt modelId="{D99CDC98-FC00-43D4-AF74-67701C8C6FD8}" type="pres">
      <dgm:prSet presAssocID="{C0849EC4-664E-45A3-8BFC-2A78739A4C42}" presName="dummyMaxCanvas" presStyleCnt="0">
        <dgm:presLayoutVars/>
      </dgm:prSet>
      <dgm:spPr/>
    </dgm:pt>
    <dgm:pt modelId="{F88B38D8-47C6-430C-9FB6-25977BE81920}" type="pres">
      <dgm:prSet presAssocID="{C0849EC4-664E-45A3-8BFC-2A78739A4C42}" presName="FourNodes_1" presStyleLbl="node1" presStyleIdx="0" presStyleCnt="4">
        <dgm:presLayoutVars>
          <dgm:bulletEnabled val="1"/>
        </dgm:presLayoutVars>
      </dgm:prSet>
      <dgm:spPr/>
    </dgm:pt>
    <dgm:pt modelId="{4D90E9D6-B90F-43D3-AB26-BFF0140EF1D1}" type="pres">
      <dgm:prSet presAssocID="{C0849EC4-664E-45A3-8BFC-2A78739A4C42}" presName="FourNodes_2" presStyleLbl="node1" presStyleIdx="1" presStyleCnt="4">
        <dgm:presLayoutVars>
          <dgm:bulletEnabled val="1"/>
        </dgm:presLayoutVars>
      </dgm:prSet>
      <dgm:spPr/>
    </dgm:pt>
    <dgm:pt modelId="{6547DE77-E0FA-4C0D-9C39-D1429B5E556D}" type="pres">
      <dgm:prSet presAssocID="{C0849EC4-664E-45A3-8BFC-2A78739A4C42}" presName="FourNodes_3" presStyleLbl="node1" presStyleIdx="2" presStyleCnt="4">
        <dgm:presLayoutVars>
          <dgm:bulletEnabled val="1"/>
        </dgm:presLayoutVars>
      </dgm:prSet>
      <dgm:spPr/>
    </dgm:pt>
    <dgm:pt modelId="{03FC1DBC-357E-4E09-86DE-BF069B7AD8BA}" type="pres">
      <dgm:prSet presAssocID="{C0849EC4-664E-45A3-8BFC-2A78739A4C42}" presName="FourNodes_4" presStyleLbl="node1" presStyleIdx="3" presStyleCnt="4">
        <dgm:presLayoutVars>
          <dgm:bulletEnabled val="1"/>
        </dgm:presLayoutVars>
      </dgm:prSet>
      <dgm:spPr/>
    </dgm:pt>
    <dgm:pt modelId="{65FB3E86-C525-4EAB-982D-22A04B17D7A2}" type="pres">
      <dgm:prSet presAssocID="{C0849EC4-664E-45A3-8BFC-2A78739A4C42}" presName="FourConn_1-2" presStyleLbl="fgAccFollowNode1" presStyleIdx="0" presStyleCnt="3">
        <dgm:presLayoutVars>
          <dgm:bulletEnabled val="1"/>
        </dgm:presLayoutVars>
      </dgm:prSet>
      <dgm:spPr/>
    </dgm:pt>
    <dgm:pt modelId="{B59D1A00-EEB4-476D-84A1-1B954B420AD9}" type="pres">
      <dgm:prSet presAssocID="{C0849EC4-664E-45A3-8BFC-2A78739A4C42}" presName="FourConn_2-3" presStyleLbl="fgAccFollowNode1" presStyleIdx="1" presStyleCnt="3">
        <dgm:presLayoutVars>
          <dgm:bulletEnabled val="1"/>
        </dgm:presLayoutVars>
      </dgm:prSet>
      <dgm:spPr/>
    </dgm:pt>
    <dgm:pt modelId="{5D3EEAE7-CB90-4D22-A516-2B57822F232A}" type="pres">
      <dgm:prSet presAssocID="{C0849EC4-664E-45A3-8BFC-2A78739A4C42}" presName="FourConn_3-4" presStyleLbl="fgAccFollowNode1" presStyleIdx="2" presStyleCnt="3">
        <dgm:presLayoutVars>
          <dgm:bulletEnabled val="1"/>
        </dgm:presLayoutVars>
      </dgm:prSet>
      <dgm:spPr/>
    </dgm:pt>
    <dgm:pt modelId="{3E43698B-62FD-4584-87E4-1BCE8C9ADFE3}" type="pres">
      <dgm:prSet presAssocID="{C0849EC4-664E-45A3-8BFC-2A78739A4C42}" presName="FourNodes_1_text" presStyleLbl="node1" presStyleIdx="3" presStyleCnt="4">
        <dgm:presLayoutVars>
          <dgm:bulletEnabled val="1"/>
        </dgm:presLayoutVars>
      </dgm:prSet>
      <dgm:spPr/>
    </dgm:pt>
    <dgm:pt modelId="{D6D943E9-7D51-4FED-A4C2-EE5AE69483E0}" type="pres">
      <dgm:prSet presAssocID="{C0849EC4-664E-45A3-8BFC-2A78739A4C42}" presName="FourNodes_2_text" presStyleLbl="node1" presStyleIdx="3" presStyleCnt="4">
        <dgm:presLayoutVars>
          <dgm:bulletEnabled val="1"/>
        </dgm:presLayoutVars>
      </dgm:prSet>
      <dgm:spPr/>
    </dgm:pt>
    <dgm:pt modelId="{4D2FCFC8-57AB-4FA7-8E59-D4966F861371}" type="pres">
      <dgm:prSet presAssocID="{C0849EC4-664E-45A3-8BFC-2A78739A4C42}" presName="FourNodes_3_text" presStyleLbl="node1" presStyleIdx="3" presStyleCnt="4">
        <dgm:presLayoutVars>
          <dgm:bulletEnabled val="1"/>
        </dgm:presLayoutVars>
      </dgm:prSet>
      <dgm:spPr/>
    </dgm:pt>
    <dgm:pt modelId="{8B5E4B77-80CD-4303-A6FA-16D96376111E}" type="pres">
      <dgm:prSet presAssocID="{C0849EC4-664E-45A3-8BFC-2A78739A4C42}" presName="FourNodes_4_text" presStyleLbl="node1" presStyleIdx="3" presStyleCnt="4">
        <dgm:presLayoutVars>
          <dgm:bulletEnabled val="1"/>
        </dgm:presLayoutVars>
      </dgm:prSet>
      <dgm:spPr/>
    </dgm:pt>
  </dgm:ptLst>
  <dgm:cxnLst>
    <dgm:cxn modelId="{633B8400-6682-42C4-A18B-6DB6003951EF}" type="presOf" srcId="{C0849EC4-664E-45A3-8BFC-2A78739A4C42}" destId="{86050581-71C1-4627-815F-90EBD30E4F29}" srcOrd="0" destOrd="0" presId="urn:microsoft.com/office/officeart/2005/8/layout/vProcess5"/>
    <dgm:cxn modelId="{C7D8BE18-4EC3-4404-B855-2ECAC439CD61}" type="presOf" srcId="{BDCEE9B9-537A-4665-98FD-52D62E7B9FB6}" destId="{D6D943E9-7D51-4FED-A4C2-EE5AE69483E0}" srcOrd="1" destOrd="0" presId="urn:microsoft.com/office/officeart/2005/8/layout/vProcess5"/>
    <dgm:cxn modelId="{FCEBAA26-0E2D-4126-9387-91B95DA4DEDB}" type="presOf" srcId="{31813E3B-02B1-4217-B750-6060B17A2F4E}" destId="{3E43698B-62FD-4584-87E4-1BCE8C9ADFE3}" srcOrd="1" destOrd="0" presId="urn:microsoft.com/office/officeart/2005/8/layout/vProcess5"/>
    <dgm:cxn modelId="{262C5329-558F-4E6D-A064-B0EF05C6F8D4}" srcId="{C0849EC4-664E-45A3-8BFC-2A78739A4C42}" destId="{BDCEE9B9-537A-4665-98FD-52D62E7B9FB6}" srcOrd="1" destOrd="0" parTransId="{C10A1245-69FB-41D7-B649-3A40C6D22150}" sibTransId="{0B08FFF8-658A-446B-B0D4-74B609E1FD54}"/>
    <dgm:cxn modelId="{C0529329-9D33-4897-A5CA-DCF9C8A79654}" type="presOf" srcId="{0B08FFF8-658A-446B-B0D4-74B609E1FD54}" destId="{B59D1A00-EEB4-476D-84A1-1B954B420AD9}" srcOrd="0" destOrd="0" presId="urn:microsoft.com/office/officeart/2005/8/layout/vProcess5"/>
    <dgm:cxn modelId="{004E772C-012F-4C24-8DB1-533B2B965864}" type="presOf" srcId="{B09D0F72-2DA9-4D54-9988-EBB43C8B9FA9}" destId="{65FB3E86-C525-4EAB-982D-22A04B17D7A2}" srcOrd="0" destOrd="0" presId="urn:microsoft.com/office/officeart/2005/8/layout/vProcess5"/>
    <dgm:cxn modelId="{0E7D823E-EB09-4818-816D-917316C63887}" type="presOf" srcId="{31813E3B-02B1-4217-B750-6060B17A2F4E}" destId="{F88B38D8-47C6-430C-9FB6-25977BE81920}" srcOrd="0" destOrd="0" presId="urn:microsoft.com/office/officeart/2005/8/layout/vProcess5"/>
    <dgm:cxn modelId="{DBE41240-751C-4B59-AB4E-7C4922CAB4FB}" srcId="{C0849EC4-664E-45A3-8BFC-2A78739A4C42}" destId="{7527E180-D959-4899-9C2C-96AE7605F888}" srcOrd="3" destOrd="0" parTransId="{365885F7-2ADF-47D8-8966-89A82CC82511}" sibTransId="{1B92A4C9-5721-4D71-8C97-7E53F650CCA7}"/>
    <dgm:cxn modelId="{50C40C5F-78ED-4D21-8E67-5FD6F56552EA}" srcId="{C0849EC4-664E-45A3-8BFC-2A78739A4C42}" destId="{31813E3B-02B1-4217-B750-6060B17A2F4E}" srcOrd="0" destOrd="0" parTransId="{0FA11EEE-4C94-46C6-ACED-7EBE3B98AF83}" sibTransId="{B09D0F72-2DA9-4D54-9988-EBB43C8B9FA9}"/>
    <dgm:cxn modelId="{0965D764-38E4-4DF9-ACD8-9B1562774065}" type="presOf" srcId="{7527E180-D959-4899-9C2C-96AE7605F888}" destId="{8B5E4B77-80CD-4303-A6FA-16D96376111E}" srcOrd="1" destOrd="0" presId="urn:microsoft.com/office/officeart/2005/8/layout/vProcess5"/>
    <dgm:cxn modelId="{72E37267-898D-470A-8FC8-21B79F5B0BB3}" srcId="{C0849EC4-664E-45A3-8BFC-2A78739A4C42}" destId="{9ECC2779-7E29-44E5-ADEF-796C84972F1A}" srcOrd="2" destOrd="0" parTransId="{F45BEF1A-458C-4E46-8AE0-BF3941834E83}" sibTransId="{AD41DA53-1BE3-4EA2-943F-CF7BCF338D82}"/>
    <dgm:cxn modelId="{AE3BD576-440E-4703-8B9F-6B43198479F3}" type="presOf" srcId="{AD41DA53-1BE3-4EA2-943F-CF7BCF338D82}" destId="{5D3EEAE7-CB90-4D22-A516-2B57822F232A}" srcOrd="0" destOrd="0" presId="urn:microsoft.com/office/officeart/2005/8/layout/vProcess5"/>
    <dgm:cxn modelId="{488AD2A0-F864-46F7-A0A8-DC79F94F1C68}" type="presOf" srcId="{7527E180-D959-4899-9C2C-96AE7605F888}" destId="{03FC1DBC-357E-4E09-86DE-BF069B7AD8BA}" srcOrd="0" destOrd="0" presId="urn:microsoft.com/office/officeart/2005/8/layout/vProcess5"/>
    <dgm:cxn modelId="{1E4AE9A9-DE46-47DC-BF27-190942B39270}" type="presOf" srcId="{9ECC2779-7E29-44E5-ADEF-796C84972F1A}" destId="{4D2FCFC8-57AB-4FA7-8E59-D4966F861371}" srcOrd="1" destOrd="0" presId="urn:microsoft.com/office/officeart/2005/8/layout/vProcess5"/>
    <dgm:cxn modelId="{9FA590E6-C25F-4E47-B377-BBCF00653640}" type="presOf" srcId="{BDCEE9B9-537A-4665-98FD-52D62E7B9FB6}" destId="{4D90E9D6-B90F-43D3-AB26-BFF0140EF1D1}" srcOrd="0" destOrd="0" presId="urn:microsoft.com/office/officeart/2005/8/layout/vProcess5"/>
    <dgm:cxn modelId="{8C97EAE9-0137-4BD7-B15B-84EF8821C271}" type="presOf" srcId="{9ECC2779-7E29-44E5-ADEF-796C84972F1A}" destId="{6547DE77-E0FA-4C0D-9C39-D1429B5E556D}" srcOrd="0" destOrd="0" presId="urn:microsoft.com/office/officeart/2005/8/layout/vProcess5"/>
    <dgm:cxn modelId="{F903A8EB-1795-4695-893C-0491C0571270}" type="presParOf" srcId="{86050581-71C1-4627-815F-90EBD30E4F29}" destId="{D99CDC98-FC00-43D4-AF74-67701C8C6FD8}" srcOrd="0" destOrd="0" presId="urn:microsoft.com/office/officeart/2005/8/layout/vProcess5"/>
    <dgm:cxn modelId="{A3D0C7A8-F453-4115-AD46-5EEC8D5A87EE}" type="presParOf" srcId="{86050581-71C1-4627-815F-90EBD30E4F29}" destId="{F88B38D8-47C6-430C-9FB6-25977BE81920}" srcOrd="1" destOrd="0" presId="urn:microsoft.com/office/officeart/2005/8/layout/vProcess5"/>
    <dgm:cxn modelId="{7130E0CC-2563-47E4-AFB7-44DD8794C5E7}" type="presParOf" srcId="{86050581-71C1-4627-815F-90EBD30E4F29}" destId="{4D90E9D6-B90F-43D3-AB26-BFF0140EF1D1}" srcOrd="2" destOrd="0" presId="urn:microsoft.com/office/officeart/2005/8/layout/vProcess5"/>
    <dgm:cxn modelId="{C1D99238-B34B-4C3B-9754-EEEC2DD753CC}" type="presParOf" srcId="{86050581-71C1-4627-815F-90EBD30E4F29}" destId="{6547DE77-E0FA-4C0D-9C39-D1429B5E556D}" srcOrd="3" destOrd="0" presId="urn:microsoft.com/office/officeart/2005/8/layout/vProcess5"/>
    <dgm:cxn modelId="{797D9CA0-49C7-4F3B-A2E9-310648446FBC}" type="presParOf" srcId="{86050581-71C1-4627-815F-90EBD30E4F29}" destId="{03FC1DBC-357E-4E09-86DE-BF069B7AD8BA}" srcOrd="4" destOrd="0" presId="urn:microsoft.com/office/officeart/2005/8/layout/vProcess5"/>
    <dgm:cxn modelId="{FA349F8F-4AC0-4BA8-83AA-C7B5A1790ED5}" type="presParOf" srcId="{86050581-71C1-4627-815F-90EBD30E4F29}" destId="{65FB3E86-C525-4EAB-982D-22A04B17D7A2}" srcOrd="5" destOrd="0" presId="urn:microsoft.com/office/officeart/2005/8/layout/vProcess5"/>
    <dgm:cxn modelId="{90010B47-3983-49E9-84E6-C95A07444D49}" type="presParOf" srcId="{86050581-71C1-4627-815F-90EBD30E4F29}" destId="{B59D1A00-EEB4-476D-84A1-1B954B420AD9}" srcOrd="6" destOrd="0" presId="urn:microsoft.com/office/officeart/2005/8/layout/vProcess5"/>
    <dgm:cxn modelId="{1FF1BBD0-A1CE-4DA6-B313-0C3B00765C80}" type="presParOf" srcId="{86050581-71C1-4627-815F-90EBD30E4F29}" destId="{5D3EEAE7-CB90-4D22-A516-2B57822F232A}" srcOrd="7" destOrd="0" presId="urn:microsoft.com/office/officeart/2005/8/layout/vProcess5"/>
    <dgm:cxn modelId="{F2F55A19-8F1B-44A6-AD71-8B9228B95074}" type="presParOf" srcId="{86050581-71C1-4627-815F-90EBD30E4F29}" destId="{3E43698B-62FD-4584-87E4-1BCE8C9ADFE3}" srcOrd="8" destOrd="0" presId="urn:microsoft.com/office/officeart/2005/8/layout/vProcess5"/>
    <dgm:cxn modelId="{3B49DFBD-2EE2-401B-9839-144392A2E0D6}" type="presParOf" srcId="{86050581-71C1-4627-815F-90EBD30E4F29}" destId="{D6D943E9-7D51-4FED-A4C2-EE5AE69483E0}" srcOrd="9" destOrd="0" presId="urn:microsoft.com/office/officeart/2005/8/layout/vProcess5"/>
    <dgm:cxn modelId="{F25B09B8-254A-4E3D-BD9C-FC90B7EB4B80}" type="presParOf" srcId="{86050581-71C1-4627-815F-90EBD30E4F29}" destId="{4D2FCFC8-57AB-4FA7-8E59-D4966F861371}" srcOrd="10" destOrd="0" presId="urn:microsoft.com/office/officeart/2005/8/layout/vProcess5"/>
    <dgm:cxn modelId="{0A30F314-11A8-49F1-8531-8F7DC2C80DC4}" type="presParOf" srcId="{86050581-71C1-4627-815F-90EBD30E4F29}" destId="{8B5E4B77-80CD-4303-A6FA-16D96376111E}" srcOrd="11"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F712DA1-63A0-4DBC-86CA-8CDE0CF0B73F}" type="doc">
      <dgm:prSet loTypeId="urn:microsoft.com/office/officeart/2005/8/layout/radial1" loCatId="cycle" qsTypeId="urn:microsoft.com/office/officeart/2005/8/quickstyle/simple5" qsCatId="simple" csTypeId="urn:microsoft.com/office/officeart/2005/8/colors/colorful1" csCatId="colorful" phldr="1"/>
      <dgm:spPr/>
      <dgm:t>
        <a:bodyPr/>
        <a:lstStyle/>
        <a:p>
          <a:endParaRPr lang="en-US"/>
        </a:p>
      </dgm:t>
    </dgm:pt>
    <dgm:pt modelId="{2ED085A0-84E3-4738-99F1-96BD61F1CF7A}">
      <dgm:prSet phldrT="[Text]"/>
      <dgm:spPr/>
      <dgm:t>
        <a:bodyPr/>
        <a:lstStyle/>
        <a:p>
          <a:r>
            <a:rPr lang="en-US" b="1" dirty="0"/>
            <a:t>Patient and Caregiver</a:t>
          </a:r>
        </a:p>
      </dgm:t>
    </dgm:pt>
    <dgm:pt modelId="{2868E2F1-617E-4A55-A8A2-B1BD4A404612}" type="parTrans" cxnId="{1EDB4E33-AE0E-464D-9485-EEDF8E93F401}">
      <dgm:prSet/>
      <dgm:spPr/>
      <dgm:t>
        <a:bodyPr/>
        <a:lstStyle/>
        <a:p>
          <a:endParaRPr lang="en-US"/>
        </a:p>
      </dgm:t>
    </dgm:pt>
    <dgm:pt modelId="{F0FF2DE3-360E-42B3-AA20-35E5E42958DA}" type="sibTrans" cxnId="{1EDB4E33-AE0E-464D-9485-EEDF8E93F401}">
      <dgm:prSet/>
      <dgm:spPr/>
      <dgm:t>
        <a:bodyPr/>
        <a:lstStyle/>
        <a:p>
          <a:endParaRPr lang="en-US"/>
        </a:p>
      </dgm:t>
    </dgm:pt>
    <dgm:pt modelId="{B835A28B-9310-4B6A-9E4F-B748BA446C36}">
      <dgm:prSet phldrT="[Text]"/>
      <dgm:spPr/>
      <dgm:t>
        <a:bodyPr/>
        <a:lstStyle/>
        <a:p>
          <a:r>
            <a:rPr lang="en-US" b="1"/>
            <a:t>Neuro-Radiology</a:t>
          </a:r>
        </a:p>
      </dgm:t>
    </dgm:pt>
    <dgm:pt modelId="{2764CAF4-6321-4585-B26E-FC7EA203BC90}" type="parTrans" cxnId="{561BCF86-4C32-49CE-A1E3-EAFC22C0348B}">
      <dgm:prSet/>
      <dgm:spPr/>
      <dgm:t>
        <a:bodyPr/>
        <a:lstStyle/>
        <a:p>
          <a:endParaRPr lang="en-US"/>
        </a:p>
      </dgm:t>
    </dgm:pt>
    <dgm:pt modelId="{A3379129-C422-4D8F-A69C-08F87757976D}" type="sibTrans" cxnId="{561BCF86-4C32-49CE-A1E3-EAFC22C0348B}">
      <dgm:prSet/>
      <dgm:spPr/>
      <dgm:t>
        <a:bodyPr/>
        <a:lstStyle/>
        <a:p>
          <a:endParaRPr lang="en-US"/>
        </a:p>
      </dgm:t>
    </dgm:pt>
    <dgm:pt modelId="{F89257D8-C0E3-468A-991F-CE8B7A480962}">
      <dgm:prSet phldrT="[Text]"/>
      <dgm:spPr/>
      <dgm:t>
        <a:bodyPr/>
        <a:lstStyle/>
        <a:p>
          <a:r>
            <a:rPr lang="en-US" b="1"/>
            <a:t>Speech Pathology</a:t>
          </a:r>
        </a:p>
      </dgm:t>
    </dgm:pt>
    <dgm:pt modelId="{1FE02FCC-E8A6-47B2-B041-E96D0E12460D}" type="parTrans" cxnId="{D9AC58CD-3705-4DAA-9CFD-810713820783}">
      <dgm:prSet/>
      <dgm:spPr/>
      <dgm:t>
        <a:bodyPr/>
        <a:lstStyle/>
        <a:p>
          <a:endParaRPr lang="en-US"/>
        </a:p>
      </dgm:t>
    </dgm:pt>
    <dgm:pt modelId="{BEC0132B-7715-4670-9875-16C275760FDD}" type="sibTrans" cxnId="{D9AC58CD-3705-4DAA-9CFD-810713820783}">
      <dgm:prSet/>
      <dgm:spPr/>
      <dgm:t>
        <a:bodyPr/>
        <a:lstStyle/>
        <a:p>
          <a:endParaRPr lang="en-US"/>
        </a:p>
      </dgm:t>
    </dgm:pt>
    <dgm:pt modelId="{B45DB283-9499-458E-808E-E9BFE7DAEBC7}">
      <dgm:prSet phldrT="[Text]"/>
      <dgm:spPr/>
      <dgm:t>
        <a:bodyPr/>
        <a:lstStyle/>
        <a:p>
          <a:r>
            <a:rPr lang="en-US" b="1"/>
            <a:t>Physical Therapy </a:t>
          </a:r>
        </a:p>
      </dgm:t>
    </dgm:pt>
    <dgm:pt modelId="{F92D084D-9F74-42F6-A7E8-143D1F0B1676}" type="parTrans" cxnId="{B8C1507E-AA9B-4471-AC49-A517A20731A2}">
      <dgm:prSet/>
      <dgm:spPr/>
      <dgm:t>
        <a:bodyPr/>
        <a:lstStyle/>
        <a:p>
          <a:endParaRPr lang="en-US"/>
        </a:p>
      </dgm:t>
    </dgm:pt>
    <dgm:pt modelId="{B8E0255C-E4AE-4EA2-BEB3-1FE74C52AF1E}" type="sibTrans" cxnId="{B8C1507E-AA9B-4471-AC49-A517A20731A2}">
      <dgm:prSet/>
      <dgm:spPr/>
      <dgm:t>
        <a:bodyPr/>
        <a:lstStyle/>
        <a:p>
          <a:endParaRPr lang="en-US"/>
        </a:p>
      </dgm:t>
    </dgm:pt>
    <dgm:pt modelId="{00CDEFD4-01E5-4CB5-B257-17C44FD74161}">
      <dgm:prSet phldrT="[Text]"/>
      <dgm:spPr/>
      <dgm:t>
        <a:bodyPr/>
        <a:lstStyle/>
        <a:p>
          <a:r>
            <a:rPr lang="en-US" b="1"/>
            <a:t>Vestibular Therapy</a:t>
          </a:r>
        </a:p>
      </dgm:t>
    </dgm:pt>
    <dgm:pt modelId="{2453330B-64FF-4CA7-80B9-BCC869217500}" type="parTrans" cxnId="{2D9BF6F2-93FF-4113-97EC-666097120163}">
      <dgm:prSet/>
      <dgm:spPr/>
      <dgm:t>
        <a:bodyPr/>
        <a:lstStyle/>
        <a:p>
          <a:endParaRPr lang="en-US"/>
        </a:p>
      </dgm:t>
    </dgm:pt>
    <dgm:pt modelId="{5BEF0F35-DFFE-484C-968A-A597A1BC9160}" type="sibTrans" cxnId="{2D9BF6F2-93FF-4113-97EC-666097120163}">
      <dgm:prSet/>
      <dgm:spPr/>
      <dgm:t>
        <a:bodyPr/>
        <a:lstStyle/>
        <a:p>
          <a:endParaRPr lang="en-US"/>
        </a:p>
      </dgm:t>
    </dgm:pt>
    <dgm:pt modelId="{903A692C-7D8D-4872-B41F-0BC4AAEAE563}">
      <dgm:prSet/>
      <dgm:spPr/>
      <dgm:t>
        <a:bodyPr/>
        <a:lstStyle/>
        <a:p>
          <a:r>
            <a:rPr lang="en-US" b="1"/>
            <a:t>Neuro-Optometry</a:t>
          </a:r>
        </a:p>
      </dgm:t>
    </dgm:pt>
    <dgm:pt modelId="{16565D6A-7FA9-4244-B19A-A423D83B0C04}" type="parTrans" cxnId="{FF04EBF2-9CFA-4EC7-B9CA-AF199BEDC3B9}">
      <dgm:prSet/>
      <dgm:spPr/>
      <dgm:t>
        <a:bodyPr/>
        <a:lstStyle/>
        <a:p>
          <a:endParaRPr lang="en-US"/>
        </a:p>
      </dgm:t>
    </dgm:pt>
    <dgm:pt modelId="{9C36B302-80F5-4A95-A601-F169C3818F66}" type="sibTrans" cxnId="{FF04EBF2-9CFA-4EC7-B9CA-AF199BEDC3B9}">
      <dgm:prSet/>
      <dgm:spPr/>
      <dgm:t>
        <a:bodyPr/>
        <a:lstStyle/>
        <a:p>
          <a:endParaRPr lang="en-US"/>
        </a:p>
      </dgm:t>
    </dgm:pt>
    <dgm:pt modelId="{1C801EFB-D023-4E16-B3D5-FC48E8CC53EF}">
      <dgm:prSet/>
      <dgm:spPr/>
      <dgm:t>
        <a:bodyPr/>
        <a:lstStyle/>
        <a:p>
          <a:r>
            <a:rPr lang="en-US" b="1"/>
            <a:t>Neurology</a:t>
          </a:r>
        </a:p>
      </dgm:t>
    </dgm:pt>
    <dgm:pt modelId="{A618DB41-9CD5-4867-A34B-4D9FFBFF6FF4}" type="parTrans" cxnId="{AF7B1B0C-7122-466B-BD8A-B6F410F406F3}">
      <dgm:prSet/>
      <dgm:spPr/>
      <dgm:t>
        <a:bodyPr/>
        <a:lstStyle/>
        <a:p>
          <a:endParaRPr lang="en-US"/>
        </a:p>
      </dgm:t>
    </dgm:pt>
    <dgm:pt modelId="{E5E089AA-F0EC-411E-81C9-17E0D8DEEF70}" type="sibTrans" cxnId="{AF7B1B0C-7122-466B-BD8A-B6F410F406F3}">
      <dgm:prSet/>
      <dgm:spPr/>
      <dgm:t>
        <a:bodyPr/>
        <a:lstStyle/>
        <a:p>
          <a:endParaRPr lang="en-US"/>
        </a:p>
      </dgm:t>
    </dgm:pt>
    <dgm:pt modelId="{49B0A515-8FAE-483C-8877-689AD9B3FC38}">
      <dgm:prSet/>
      <dgm:spPr/>
      <dgm:t>
        <a:bodyPr/>
        <a:lstStyle/>
        <a:p>
          <a:r>
            <a:rPr lang="en-US" b="1"/>
            <a:t>Sleep Medicine</a:t>
          </a:r>
        </a:p>
      </dgm:t>
    </dgm:pt>
    <dgm:pt modelId="{8305974E-2A87-4792-9C28-DD9AF6A4E4BA}" type="parTrans" cxnId="{3885E3DD-6FF4-4321-A6C7-34958A7069B4}">
      <dgm:prSet/>
      <dgm:spPr/>
      <dgm:t>
        <a:bodyPr/>
        <a:lstStyle/>
        <a:p>
          <a:endParaRPr lang="en-US"/>
        </a:p>
      </dgm:t>
    </dgm:pt>
    <dgm:pt modelId="{ABE4E0A2-C794-40E1-99DE-6234E69CED22}" type="sibTrans" cxnId="{3885E3DD-6FF4-4321-A6C7-34958A7069B4}">
      <dgm:prSet/>
      <dgm:spPr/>
      <dgm:t>
        <a:bodyPr/>
        <a:lstStyle/>
        <a:p>
          <a:endParaRPr lang="en-US"/>
        </a:p>
      </dgm:t>
    </dgm:pt>
    <dgm:pt modelId="{D48AAD7C-62F9-45CC-A535-F9BF6AC234A7}">
      <dgm:prSet/>
      <dgm:spPr/>
      <dgm:t>
        <a:bodyPr/>
        <a:lstStyle/>
        <a:p>
          <a:r>
            <a:rPr lang="en-US" b="1"/>
            <a:t>Neuro-Psychology</a:t>
          </a:r>
        </a:p>
      </dgm:t>
    </dgm:pt>
    <dgm:pt modelId="{DFED4A4D-9275-43DC-8135-E593F76AAA04}" type="parTrans" cxnId="{469BFCEF-2FE2-4054-9207-548933E8B994}">
      <dgm:prSet/>
      <dgm:spPr/>
      <dgm:t>
        <a:bodyPr/>
        <a:lstStyle/>
        <a:p>
          <a:endParaRPr lang="en-US"/>
        </a:p>
      </dgm:t>
    </dgm:pt>
    <dgm:pt modelId="{FA752217-1837-4E84-824F-8BA4D55B7699}" type="sibTrans" cxnId="{469BFCEF-2FE2-4054-9207-548933E8B994}">
      <dgm:prSet/>
      <dgm:spPr/>
      <dgm:t>
        <a:bodyPr/>
        <a:lstStyle/>
        <a:p>
          <a:endParaRPr lang="en-US"/>
        </a:p>
      </dgm:t>
    </dgm:pt>
    <dgm:pt modelId="{048A6FB7-5338-4619-A94E-A1B77F5DE958}">
      <dgm:prSet/>
      <dgm:spPr/>
      <dgm:t>
        <a:bodyPr/>
        <a:lstStyle/>
        <a:p>
          <a:r>
            <a:rPr lang="en-US" b="1" dirty="0"/>
            <a:t>Psychiatry</a:t>
          </a:r>
        </a:p>
      </dgm:t>
    </dgm:pt>
    <dgm:pt modelId="{19B0AA0C-2A3C-4B79-8DFF-FFE40FF156A1}" type="parTrans" cxnId="{D5BBAEC2-B519-41C4-95D8-307AD5A82D17}">
      <dgm:prSet/>
      <dgm:spPr/>
      <dgm:t>
        <a:bodyPr/>
        <a:lstStyle/>
        <a:p>
          <a:endParaRPr lang="en-US"/>
        </a:p>
      </dgm:t>
    </dgm:pt>
    <dgm:pt modelId="{33618469-6C3E-4191-8F2F-4862641F16D2}" type="sibTrans" cxnId="{D5BBAEC2-B519-41C4-95D8-307AD5A82D17}">
      <dgm:prSet/>
      <dgm:spPr/>
      <dgm:t>
        <a:bodyPr/>
        <a:lstStyle/>
        <a:p>
          <a:endParaRPr lang="en-US"/>
        </a:p>
      </dgm:t>
    </dgm:pt>
    <dgm:pt modelId="{8D0CC33D-305C-4520-85A5-2DF2D61681B4}">
      <dgm:prSet/>
      <dgm:spPr/>
      <dgm:t>
        <a:bodyPr/>
        <a:lstStyle/>
        <a:p>
          <a:r>
            <a:rPr lang="en-US" b="1" dirty="0"/>
            <a:t>Geriatric Medicine</a:t>
          </a:r>
        </a:p>
      </dgm:t>
    </dgm:pt>
    <dgm:pt modelId="{4E15BE9F-B7B1-4379-9C87-03E34433FF1A}" type="parTrans" cxnId="{78FF09D5-98E1-4686-8E9A-607F700BCA9F}">
      <dgm:prSet/>
      <dgm:spPr/>
      <dgm:t>
        <a:bodyPr/>
        <a:lstStyle/>
        <a:p>
          <a:endParaRPr lang="en-US"/>
        </a:p>
      </dgm:t>
    </dgm:pt>
    <dgm:pt modelId="{02B7F80D-E3DF-44DC-96E9-D7753532B338}" type="sibTrans" cxnId="{78FF09D5-98E1-4686-8E9A-607F700BCA9F}">
      <dgm:prSet/>
      <dgm:spPr/>
      <dgm:t>
        <a:bodyPr/>
        <a:lstStyle/>
        <a:p>
          <a:endParaRPr lang="en-US"/>
        </a:p>
      </dgm:t>
    </dgm:pt>
    <dgm:pt modelId="{1A74AF27-D834-424A-A2D4-CE4FD03C81EE}">
      <dgm:prSet/>
      <dgm:spPr/>
      <dgm:t>
        <a:bodyPr/>
        <a:lstStyle/>
        <a:p>
          <a:r>
            <a:rPr lang="en-US" b="1" dirty="0"/>
            <a:t>Social Services</a:t>
          </a:r>
        </a:p>
      </dgm:t>
    </dgm:pt>
    <dgm:pt modelId="{87956F00-48A0-4A8B-B8C4-D68267819F09}" type="parTrans" cxnId="{DFD39A2E-8E0C-4DA8-85B4-465BF942AAFC}">
      <dgm:prSet/>
      <dgm:spPr/>
      <dgm:t>
        <a:bodyPr/>
        <a:lstStyle/>
        <a:p>
          <a:endParaRPr lang="en-US"/>
        </a:p>
      </dgm:t>
    </dgm:pt>
    <dgm:pt modelId="{5EFC43AC-17DF-44DF-8CB2-7473AB9EAF16}" type="sibTrans" cxnId="{DFD39A2E-8E0C-4DA8-85B4-465BF942AAFC}">
      <dgm:prSet/>
      <dgm:spPr/>
      <dgm:t>
        <a:bodyPr/>
        <a:lstStyle/>
        <a:p>
          <a:endParaRPr lang="en-US"/>
        </a:p>
      </dgm:t>
    </dgm:pt>
    <dgm:pt modelId="{2FEA7CE7-8FA2-4197-BB69-29B2ABDA51BD}">
      <dgm:prSet/>
      <dgm:spPr/>
      <dgm:t>
        <a:bodyPr/>
        <a:lstStyle/>
        <a:p>
          <a:r>
            <a:rPr lang="en-US" b="1" dirty="0"/>
            <a:t>Primary Care</a:t>
          </a:r>
        </a:p>
      </dgm:t>
    </dgm:pt>
    <dgm:pt modelId="{258D9135-0816-496E-B90A-2F2D43AFD47D}" type="parTrans" cxnId="{AAF1AFF6-1C6C-4650-952A-60E18A5D73DD}">
      <dgm:prSet/>
      <dgm:spPr/>
      <dgm:t>
        <a:bodyPr/>
        <a:lstStyle/>
        <a:p>
          <a:endParaRPr lang="en-US"/>
        </a:p>
      </dgm:t>
    </dgm:pt>
    <dgm:pt modelId="{D9BF51A0-3614-450E-81F4-A7AEC50A3DA7}" type="sibTrans" cxnId="{AAF1AFF6-1C6C-4650-952A-60E18A5D73DD}">
      <dgm:prSet/>
      <dgm:spPr/>
      <dgm:t>
        <a:bodyPr/>
        <a:lstStyle/>
        <a:p>
          <a:endParaRPr lang="en-US"/>
        </a:p>
      </dgm:t>
    </dgm:pt>
    <dgm:pt modelId="{9FD43A09-EF28-4A99-9A8E-66366EBC5B66}" type="pres">
      <dgm:prSet presAssocID="{4F712DA1-63A0-4DBC-86CA-8CDE0CF0B73F}" presName="cycle" presStyleCnt="0">
        <dgm:presLayoutVars>
          <dgm:chMax val="1"/>
          <dgm:dir/>
          <dgm:animLvl val="ctr"/>
          <dgm:resizeHandles val="exact"/>
        </dgm:presLayoutVars>
      </dgm:prSet>
      <dgm:spPr/>
    </dgm:pt>
    <dgm:pt modelId="{7BD995CF-1495-4DAC-BE41-16D13973E9F4}" type="pres">
      <dgm:prSet presAssocID="{2ED085A0-84E3-4738-99F1-96BD61F1CF7A}" presName="centerShape" presStyleLbl="node0" presStyleIdx="0" presStyleCnt="1"/>
      <dgm:spPr/>
    </dgm:pt>
    <dgm:pt modelId="{7DBB8FAC-1C95-4117-90DD-2045FF2E644F}" type="pres">
      <dgm:prSet presAssocID="{2764CAF4-6321-4585-B26E-FC7EA203BC90}" presName="Name9" presStyleLbl="parChTrans1D2" presStyleIdx="0" presStyleCnt="12"/>
      <dgm:spPr/>
    </dgm:pt>
    <dgm:pt modelId="{8EE2D185-68A4-49CA-87BE-2793DC6F3D1F}" type="pres">
      <dgm:prSet presAssocID="{2764CAF4-6321-4585-B26E-FC7EA203BC90}" presName="connTx" presStyleLbl="parChTrans1D2" presStyleIdx="0" presStyleCnt="12"/>
      <dgm:spPr/>
    </dgm:pt>
    <dgm:pt modelId="{AA064975-ECFA-4B90-B6FF-A9EE2DA3F097}" type="pres">
      <dgm:prSet presAssocID="{B835A28B-9310-4B6A-9E4F-B748BA446C36}" presName="node" presStyleLbl="node1" presStyleIdx="0" presStyleCnt="12">
        <dgm:presLayoutVars>
          <dgm:bulletEnabled val="1"/>
        </dgm:presLayoutVars>
      </dgm:prSet>
      <dgm:spPr/>
    </dgm:pt>
    <dgm:pt modelId="{CD46EEFB-4580-4D9A-ADF8-59CD59DC2F18}" type="pres">
      <dgm:prSet presAssocID="{1FE02FCC-E8A6-47B2-B041-E96D0E12460D}" presName="Name9" presStyleLbl="parChTrans1D2" presStyleIdx="1" presStyleCnt="12"/>
      <dgm:spPr/>
    </dgm:pt>
    <dgm:pt modelId="{2A176839-A328-4A28-BF56-4327DCA32BAF}" type="pres">
      <dgm:prSet presAssocID="{1FE02FCC-E8A6-47B2-B041-E96D0E12460D}" presName="connTx" presStyleLbl="parChTrans1D2" presStyleIdx="1" presStyleCnt="12"/>
      <dgm:spPr/>
    </dgm:pt>
    <dgm:pt modelId="{FBA8FB3D-AF98-4ACB-9852-D5D3C549C88F}" type="pres">
      <dgm:prSet presAssocID="{F89257D8-C0E3-468A-991F-CE8B7A480962}" presName="node" presStyleLbl="node1" presStyleIdx="1" presStyleCnt="12">
        <dgm:presLayoutVars>
          <dgm:bulletEnabled val="1"/>
        </dgm:presLayoutVars>
      </dgm:prSet>
      <dgm:spPr/>
    </dgm:pt>
    <dgm:pt modelId="{35100D71-AB90-4442-9717-FB492A1115A8}" type="pres">
      <dgm:prSet presAssocID="{F92D084D-9F74-42F6-A7E8-143D1F0B1676}" presName="Name9" presStyleLbl="parChTrans1D2" presStyleIdx="2" presStyleCnt="12"/>
      <dgm:spPr/>
    </dgm:pt>
    <dgm:pt modelId="{654813B5-282E-4395-BDDC-17449F2BF165}" type="pres">
      <dgm:prSet presAssocID="{F92D084D-9F74-42F6-A7E8-143D1F0B1676}" presName="connTx" presStyleLbl="parChTrans1D2" presStyleIdx="2" presStyleCnt="12"/>
      <dgm:spPr/>
    </dgm:pt>
    <dgm:pt modelId="{97376906-04A7-4917-A869-C44E4BD6A9D2}" type="pres">
      <dgm:prSet presAssocID="{B45DB283-9499-458E-808E-E9BFE7DAEBC7}" presName="node" presStyleLbl="node1" presStyleIdx="2" presStyleCnt="12">
        <dgm:presLayoutVars>
          <dgm:bulletEnabled val="1"/>
        </dgm:presLayoutVars>
      </dgm:prSet>
      <dgm:spPr/>
    </dgm:pt>
    <dgm:pt modelId="{0A291EE6-0256-45CF-BF9E-CA13998532DD}" type="pres">
      <dgm:prSet presAssocID="{2453330B-64FF-4CA7-80B9-BCC869217500}" presName="Name9" presStyleLbl="parChTrans1D2" presStyleIdx="3" presStyleCnt="12"/>
      <dgm:spPr/>
    </dgm:pt>
    <dgm:pt modelId="{2A48FD85-49D5-467A-983F-CE82AD46E3F8}" type="pres">
      <dgm:prSet presAssocID="{2453330B-64FF-4CA7-80B9-BCC869217500}" presName="connTx" presStyleLbl="parChTrans1D2" presStyleIdx="3" presStyleCnt="12"/>
      <dgm:spPr/>
    </dgm:pt>
    <dgm:pt modelId="{09DBEDB1-3C7F-492D-9B22-784F3F37579F}" type="pres">
      <dgm:prSet presAssocID="{00CDEFD4-01E5-4CB5-B257-17C44FD74161}" presName="node" presStyleLbl="node1" presStyleIdx="3" presStyleCnt="12">
        <dgm:presLayoutVars>
          <dgm:bulletEnabled val="1"/>
        </dgm:presLayoutVars>
      </dgm:prSet>
      <dgm:spPr/>
    </dgm:pt>
    <dgm:pt modelId="{5B1EE37D-9D80-40B0-9109-F3AB3B70B1DD}" type="pres">
      <dgm:prSet presAssocID="{8305974E-2A87-4792-9C28-DD9AF6A4E4BA}" presName="Name9" presStyleLbl="parChTrans1D2" presStyleIdx="4" presStyleCnt="12"/>
      <dgm:spPr/>
    </dgm:pt>
    <dgm:pt modelId="{425C8681-9852-42BB-876F-5F3F4C6954A5}" type="pres">
      <dgm:prSet presAssocID="{8305974E-2A87-4792-9C28-DD9AF6A4E4BA}" presName="connTx" presStyleLbl="parChTrans1D2" presStyleIdx="4" presStyleCnt="12"/>
      <dgm:spPr/>
    </dgm:pt>
    <dgm:pt modelId="{CD1A7C3D-A864-430C-B375-85809994B0D0}" type="pres">
      <dgm:prSet presAssocID="{49B0A515-8FAE-483C-8877-689AD9B3FC38}" presName="node" presStyleLbl="node1" presStyleIdx="4" presStyleCnt="12">
        <dgm:presLayoutVars>
          <dgm:bulletEnabled val="1"/>
        </dgm:presLayoutVars>
      </dgm:prSet>
      <dgm:spPr/>
    </dgm:pt>
    <dgm:pt modelId="{9FC60676-BAC0-4E41-92E4-EAA785060B45}" type="pres">
      <dgm:prSet presAssocID="{16565D6A-7FA9-4244-B19A-A423D83B0C04}" presName="Name9" presStyleLbl="parChTrans1D2" presStyleIdx="5" presStyleCnt="12"/>
      <dgm:spPr/>
    </dgm:pt>
    <dgm:pt modelId="{5077F547-C9C0-4847-9499-6AD647C89EAD}" type="pres">
      <dgm:prSet presAssocID="{16565D6A-7FA9-4244-B19A-A423D83B0C04}" presName="connTx" presStyleLbl="parChTrans1D2" presStyleIdx="5" presStyleCnt="12"/>
      <dgm:spPr/>
    </dgm:pt>
    <dgm:pt modelId="{9B77439B-26E7-4679-BAF3-A62B67382D4B}" type="pres">
      <dgm:prSet presAssocID="{903A692C-7D8D-4872-B41F-0BC4AAEAE563}" presName="node" presStyleLbl="node1" presStyleIdx="5" presStyleCnt="12">
        <dgm:presLayoutVars>
          <dgm:bulletEnabled val="1"/>
        </dgm:presLayoutVars>
      </dgm:prSet>
      <dgm:spPr/>
    </dgm:pt>
    <dgm:pt modelId="{7E50ED82-96D3-40CF-9814-64228431EAC9}" type="pres">
      <dgm:prSet presAssocID="{A618DB41-9CD5-4867-A34B-4D9FFBFF6FF4}" presName="Name9" presStyleLbl="parChTrans1D2" presStyleIdx="6" presStyleCnt="12"/>
      <dgm:spPr/>
    </dgm:pt>
    <dgm:pt modelId="{97759BC0-985B-49A9-A56B-611089C86A2D}" type="pres">
      <dgm:prSet presAssocID="{A618DB41-9CD5-4867-A34B-4D9FFBFF6FF4}" presName="connTx" presStyleLbl="parChTrans1D2" presStyleIdx="6" presStyleCnt="12"/>
      <dgm:spPr/>
    </dgm:pt>
    <dgm:pt modelId="{CDB40641-20F8-4A85-87FE-6636DF2FDF6B}" type="pres">
      <dgm:prSet presAssocID="{1C801EFB-D023-4E16-B3D5-FC48E8CC53EF}" presName="node" presStyleLbl="node1" presStyleIdx="6" presStyleCnt="12">
        <dgm:presLayoutVars>
          <dgm:bulletEnabled val="1"/>
        </dgm:presLayoutVars>
      </dgm:prSet>
      <dgm:spPr/>
    </dgm:pt>
    <dgm:pt modelId="{35A6CF75-04A0-435F-9796-56E9B4F70453}" type="pres">
      <dgm:prSet presAssocID="{DFED4A4D-9275-43DC-8135-E593F76AAA04}" presName="Name9" presStyleLbl="parChTrans1D2" presStyleIdx="7" presStyleCnt="12"/>
      <dgm:spPr/>
    </dgm:pt>
    <dgm:pt modelId="{400A593C-5F31-4158-9401-95E9591EBB87}" type="pres">
      <dgm:prSet presAssocID="{DFED4A4D-9275-43DC-8135-E593F76AAA04}" presName="connTx" presStyleLbl="parChTrans1D2" presStyleIdx="7" presStyleCnt="12"/>
      <dgm:spPr/>
    </dgm:pt>
    <dgm:pt modelId="{2AAF3F2D-ED0D-41C1-966E-0C8CDABA5ABF}" type="pres">
      <dgm:prSet presAssocID="{D48AAD7C-62F9-45CC-A535-F9BF6AC234A7}" presName="node" presStyleLbl="node1" presStyleIdx="7" presStyleCnt="12">
        <dgm:presLayoutVars>
          <dgm:bulletEnabled val="1"/>
        </dgm:presLayoutVars>
      </dgm:prSet>
      <dgm:spPr/>
    </dgm:pt>
    <dgm:pt modelId="{378D6CD1-7087-4FC2-815B-827CC4238360}" type="pres">
      <dgm:prSet presAssocID="{19B0AA0C-2A3C-4B79-8DFF-FFE40FF156A1}" presName="Name9" presStyleLbl="parChTrans1D2" presStyleIdx="8" presStyleCnt="12"/>
      <dgm:spPr/>
    </dgm:pt>
    <dgm:pt modelId="{E5324D31-73F6-445A-A799-9CE619920697}" type="pres">
      <dgm:prSet presAssocID="{19B0AA0C-2A3C-4B79-8DFF-FFE40FF156A1}" presName="connTx" presStyleLbl="parChTrans1D2" presStyleIdx="8" presStyleCnt="12"/>
      <dgm:spPr/>
    </dgm:pt>
    <dgm:pt modelId="{790F9CB6-1586-4887-882B-A43187C41F90}" type="pres">
      <dgm:prSet presAssocID="{048A6FB7-5338-4619-A94E-A1B77F5DE958}" presName="node" presStyleLbl="node1" presStyleIdx="8" presStyleCnt="12">
        <dgm:presLayoutVars>
          <dgm:bulletEnabled val="1"/>
        </dgm:presLayoutVars>
      </dgm:prSet>
      <dgm:spPr/>
    </dgm:pt>
    <dgm:pt modelId="{267DD7BF-47AF-4A4A-ACD1-A3A00151CE55}" type="pres">
      <dgm:prSet presAssocID="{4E15BE9F-B7B1-4379-9C87-03E34433FF1A}" presName="Name9" presStyleLbl="parChTrans1D2" presStyleIdx="9" presStyleCnt="12"/>
      <dgm:spPr/>
    </dgm:pt>
    <dgm:pt modelId="{B54D87FF-4490-4DEF-A47D-329E08176845}" type="pres">
      <dgm:prSet presAssocID="{4E15BE9F-B7B1-4379-9C87-03E34433FF1A}" presName="connTx" presStyleLbl="parChTrans1D2" presStyleIdx="9" presStyleCnt="12"/>
      <dgm:spPr/>
    </dgm:pt>
    <dgm:pt modelId="{64D09831-0964-48BB-9AC5-005C9A2A9D2E}" type="pres">
      <dgm:prSet presAssocID="{8D0CC33D-305C-4520-85A5-2DF2D61681B4}" presName="node" presStyleLbl="node1" presStyleIdx="9" presStyleCnt="12">
        <dgm:presLayoutVars>
          <dgm:bulletEnabled val="1"/>
        </dgm:presLayoutVars>
      </dgm:prSet>
      <dgm:spPr/>
    </dgm:pt>
    <dgm:pt modelId="{527ED17C-8554-4A9B-82D8-F620565A4A27}" type="pres">
      <dgm:prSet presAssocID="{87956F00-48A0-4A8B-B8C4-D68267819F09}" presName="Name9" presStyleLbl="parChTrans1D2" presStyleIdx="10" presStyleCnt="12"/>
      <dgm:spPr/>
    </dgm:pt>
    <dgm:pt modelId="{F52E3F1A-AF25-4EDF-A00A-E0CBA98B5B4F}" type="pres">
      <dgm:prSet presAssocID="{87956F00-48A0-4A8B-B8C4-D68267819F09}" presName="connTx" presStyleLbl="parChTrans1D2" presStyleIdx="10" presStyleCnt="12"/>
      <dgm:spPr/>
    </dgm:pt>
    <dgm:pt modelId="{FE98260A-D78A-4233-B23E-9E55EB0FEA18}" type="pres">
      <dgm:prSet presAssocID="{1A74AF27-D834-424A-A2D4-CE4FD03C81EE}" presName="node" presStyleLbl="node1" presStyleIdx="10" presStyleCnt="12">
        <dgm:presLayoutVars>
          <dgm:bulletEnabled val="1"/>
        </dgm:presLayoutVars>
      </dgm:prSet>
      <dgm:spPr/>
    </dgm:pt>
    <dgm:pt modelId="{343209B1-9C71-4FA1-A7C8-15CAF2D40956}" type="pres">
      <dgm:prSet presAssocID="{258D9135-0816-496E-B90A-2F2D43AFD47D}" presName="Name9" presStyleLbl="parChTrans1D2" presStyleIdx="11" presStyleCnt="12"/>
      <dgm:spPr/>
    </dgm:pt>
    <dgm:pt modelId="{D75C2706-D11B-4D4A-BFAE-F26760FFCB36}" type="pres">
      <dgm:prSet presAssocID="{258D9135-0816-496E-B90A-2F2D43AFD47D}" presName="connTx" presStyleLbl="parChTrans1D2" presStyleIdx="11" presStyleCnt="12"/>
      <dgm:spPr/>
    </dgm:pt>
    <dgm:pt modelId="{3DBCB2A2-555C-4704-9BDD-DDAC1BDB0C68}" type="pres">
      <dgm:prSet presAssocID="{2FEA7CE7-8FA2-4197-BB69-29B2ABDA51BD}" presName="node" presStyleLbl="node1" presStyleIdx="11" presStyleCnt="12">
        <dgm:presLayoutVars>
          <dgm:bulletEnabled val="1"/>
        </dgm:presLayoutVars>
      </dgm:prSet>
      <dgm:spPr/>
    </dgm:pt>
  </dgm:ptLst>
  <dgm:cxnLst>
    <dgm:cxn modelId="{82053C00-2A01-40C0-B37D-82F53A29C59B}" type="presOf" srcId="{2FEA7CE7-8FA2-4197-BB69-29B2ABDA51BD}" destId="{3DBCB2A2-555C-4704-9BDD-DDAC1BDB0C68}" srcOrd="0" destOrd="0" presId="urn:microsoft.com/office/officeart/2005/8/layout/radial1"/>
    <dgm:cxn modelId="{75523102-C046-4DB6-A4FD-D1D20F232E84}" type="presOf" srcId="{258D9135-0816-496E-B90A-2F2D43AFD47D}" destId="{343209B1-9C71-4FA1-A7C8-15CAF2D40956}" srcOrd="0" destOrd="0" presId="urn:microsoft.com/office/officeart/2005/8/layout/radial1"/>
    <dgm:cxn modelId="{AF7B1B0C-7122-466B-BD8A-B6F410F406F3}" srcId="{2ED085A0-84E3-4738-99F1-96BD61F1CF7A}" destId="{1C801EFB-D023-4E16-B3D5-FC48E8CC53EF}" srcOrd="6" destOrd="0" parTransId="{A618DB41-9CD5-4867-A34B-4D9FFBFF6FF4}" sibTransId="{E5E089AA-F0EC-411E-81C9-17E0D8DEEF70}"/>
    <dgm:cxn modelId="{BA521F0D-33CC-4BC8-AFC1-181C6F58581C}" type="presOf" srcId="{87956F00-48A0-4A8B-B8C4-D68267819F09}" destId="{F52E3F1A-AF25-4EDF-A00A-E0CBA98B5B4F}" srcOrd="1" destOrd="0" presId="urn:microsoft.com/office/officeart/2005/8/layout/radial1"/>
    <dgm:cxn modelId="{6C4CF511-E53D-4320-9A00-96C73A77DAC1}" type="presOf" srcId="{2764CAF4-6321-4585-B26E-FC7EA203BC90}" destId="{7DBB8FAC-1C95-4117-90DD-2045FF2E644F}" srcOrd="0" destOrd="0" presId="urn:microsoft.com/office/officeart/2005/8/layout/radial1"/>
    <dgm:cxn modelId="{873DFA13-E0B9-45B7-979A-704A0085AB4E}" type="presOf" srcId="{2ED085A0-84E3-4738-99F1-96BD61F1CF7A}" destId="{7BD995CF-1495-4DAC-BE41-16D13973E9F4}" srcOrd="0" destOrd="0" presId="urn:microsoft.com/office/officeart/2005/8/layout/radial1"/>
    <dgm:cxn modelId="{B86FD61A-A4B0-4DD6-ADCD-7A2917D406ED}" type="presOf" srcId="{258D9135-0816-496E-B90A-2F2D43AFD47D}" destId="{D75C2706-D11B-4D4A-BFAE-F26760FFCB36}" srcOrd="1" destOrd="0" presId="urn:microsoft.com/office/officeart/2005/8/layout/radial1"/>
    <dgm:cxn modelId="{48B4D725-FE11-4A81-8079-009C70266824}" type="presOf" srcId="{4F712DA1-63A0-4DBC-86CA-8CDE0CF0B73F}" destId="{9FD43A09-EF28-4A99-9A8E-66366EBC5B66}" srcOrd="0" destOrd="0" presId="urn:microsoft.com/office/officeart/2005/8/layout/radial1"/>
    <dgm:cxn modelId="{64B5452E-D1C3-4BFF-86E1-BB5DDCE6A69F}" type="presOf" srcId="{A618DB41-9CD5-4867-A34B-4D9FFBFF6FF4}" destId="{7E50ED82-96D3-40CF-9814-64228431EAC9}" srcOrd="0" destOrd="0" presId="urn:microsoft.com/office/officeart/2005/8/layout/radial1"/>
    <dgm:cxn modelId="{DFD39A2E-8E0C-4DA8-85B4-465BF942AAFC}" srcId="{2ED085A0-84E3-4738-99F1-96BD61F1CF7A}" destId="{1A74AF27-D834-424A-A2D4-CE4FD03C81EE}" srcOrd="10" destOrd="0" parTransId="{87956F00-48A0-4A8B-B8C4-D68267819F09}" sibTransId="{5EFC43AC-17DF-44DF-8CB2-7473AB9EAF16}"/>
    <dgm:cxn modelId="{7FCAFA31-B7EC-4DCB-A745-B7F36BCA8CA2}" type="presOf" srcId="{2453330B-64FF-4CA7-80B9-BCC869217500}" destId="{0A291EE6-0256-45CF-BF9E-CA13998532DD}" srcOrd="0" destOrd="0" presId="urn:microsoft.com/office/officeart/2005/8/layout/radial1"/>
    <dgm:cxn modelId="{B89A4B32-4033-44FE-9A06-EEC7A7549469}" type="presOf" srcId="{2453330B-64FF-4CA7-80B9-BCC869217500}" destId="{2A48FD85-49D5-467A-983F-CE82AD46E3F8}" srcOrd="1" destOrd="0" presId="urn:microsoft.com/office/officeart/2005/8/layout/radial1"/>
    <dgm:cxn modelId="{1EDB4E33-AE0E-464D-9485-EEDF8E93F401}" srcId="{4F712DA1-63A0-4DBC-86CA-8CDE0CF0B73F}" destId="{2ED085A0-84E3-4738-99F1-96BD61F1CF7A}" srcOrd="0" destOrd="0" parTransId="{2868E2F1-617E-4A55-A8A2-B1BD4A404612}" sibTransId="{F0FF2DE3-360E-42B3-AA20-35E5E42958DA}"/>
    <dgm:cxn modelId="{F4C8B138-36A0-4604-94E8-4DED1E5EDBDE}" type="presOf" srcId="{00CDEFD4-01E5-4CB5-B257-17C44FD74161}" destId="{09DBEDB1-3C7F-492D-9B22-784F3F37579F}" srcOrd="0" destOrd="0" presId="urn:microsoft.com/office/officeart/2005/8/layout/radial1"/>
    <dgm:cxn modelId="{8491373A-124A-4CAB-9FB5-FF0CDA6B32B3}" type="presOf" srcId="{048A6FB7-5338-4619-A94E-A1B77F5DE958}" destId="{790F9CB6-1586-4887-882B-A43187C41F90}" srcOrd="0" destOrd="0" presId="urn:microsoft.com/office/officeart/2005/8/layout/radial1"/>
    <dgm:cxn modelId="{6D271E40-60E9-4D3D-A82D-4212383E740E}" type="presOf" srcId="{903A692C-7D8D-4872-B41F-0BC4AAEAE563}" destId="{9B77439B-26E7-4679-BAF3-A62B67382D4B}" srcOrd="0" destOrd="0" presId="urn:microsoft.com/office/officeart/2005/8/layout/radial1"/>
    <dgm:cxn modelId="{6BE48767-68C6-44B9-BEC7-F3DA94E9ED7F}" type="presOf" srcId="{B835A28B-9310-4B6A-9E4F-B748BA446C36}" destId="{AA064975-ECFA-4B90-B6FF-A9EE2DA3F097}" srcOrd="0" destOrd="0" presId="urn:microsoft.com/office/officeart/2005/8/layout/radial1"/>
    <dgm:cxn modelId="{5D9F9767-0DF2-45BA-B1D4-77439BD21A6B}" type="presOf" srcId="{DFED4A4D-9275-43DC-8135-E593F76AAA04}" destId="{400A593C-5F31-4158-9401-95E9591EBB87}" srcOrd="1" destOrd="0" presId="urn:microsoft.com/office/officeart/2005/8/layout/radial1"/>
    <dgm:cxn modelId="{C54C026B-916C-4712-9528-648BA3AA6724}" type="presOf" srcId="{8305974E-2A87-4792-9C28-DD9AF6A4E4BA}" destId="{425C8681-9852-42BB-876F-5F3F4C6954A5}" srcOrd="1" destOrd="0" presId="urn:microsoft.com/office/officeart/2005/8/layout/radial1"/>
    <dgm:cxn modelId="{ECA61A6D-AAE2-44F5-A4C1-BC96B9CE857E}" type="presOf" srcId="{8305974E-2A87-4792-9C28-DD9AF6A4E4BA}" destId="{5B1EE37D-9D80-40B0-9109-F3AB3B70B1DD}" srcOrd="0" destOrd="0" presId="urn:microsoft.com/office/officeart/2005/8/layout/radial1"/>
    <dgm:cxn modelId="{79B66E4E-B29E-4C44-880B-21BBFA822C2D}" type="presOf" srcId="{F89257D8-C0E3-468A-991F-CE8B7A480962}" destId="{FBA8FB3D-AF98-4ACB-9852-D5D3C549C88F}" srcOrd="0" destOrd="0" presId="urn:microsoft.com/office/officeart/2005/8/layout/radial1"/>
    <dgm:cxn modelId="{D4A49B76-672E-4794-9B26-BAA1CBB8BF8B}" type="presOf" srcId="{16565D6A-7FA9-4244-B19A-A423D83B0C04}" destId="{9FC60676-BAC0-4E41-92E4-EAA785060B45}" srcOrd="0" destOrd="0" presId="urn:microsoft.com/office/officeart/2005/8/layout/radial1"/>
    <dgm:cxn modelId="{B8C1507E-AA9B-4471-AC49-A517A20731A2}" srcId="{2ED085A0-84E3-4738-99F1-96BD61F1CF7A}" destId="{B45DB283-9499-458E-808E-E9BFE7DAEBC7}" srcOrd="2" destOrd="0" parTransId="{F92D084D-9F74-42F6-A7E8-143D1F0B1676}" sibTransId="{B8E0255C-E4AE-4EA2-BEB3-1FE74C52AF1E}"/>
    <dgm:cxn modelId="{F250C782-3DD0-4389-8CC6-9515B04C69D3}" type="presOf" srcId="{A618DB41-9CD5-4867-A34B-4D9FFBFF6FF4}" destId="{97759BC0-985B-49A9-A56B-611089C86A2D}" srcOrd="1" destOrd="0" presId="urn:microsoft.com/office/officeart/2005/8/layout/radial1"/>
    <dgm:cxn modelId="{561BCF86-4C32-49CE-A1E3-EAFC22C0348B}" srcId="{2ED085A0-84E3-4738-99F1-96BD61F1CF7A}" destId="{B835A28B-9310-4B6A-9E4F-B748BA446C36}" srcOrd="0" destOrd="0" parTransId="{2764CAF4-6321-4585-B26E-FC7EA203BC90}" sibTransId="{A3379129-C422-4D8F-A69C-08F87757976D}"/>
    <dgm:cxn modelId="{51DB2989-7CA1-4093-9293-BED75746E2CD}" type="presOf" srcId="{DFED4A4D-9275-43DC-8135-E593F76AAA04}" destId="{35A6CF75-04A0-435F-9796-56E9B4F70453}" srcOrd="0" destOrd="0" presId="urn:microsoft.com/office/officeart/2005/8/layout/radial1"/>
    <dgm:cxn modelId="{F57F3994-D6C3-40AF-AF22-AA9E90732278}" type="presOf" srcId="{19B0AA0C-2A3C-4B79-8DFF-FFE40FF156A1}" destId="{E5324D31-73F6-445A-A799-9CE619920697}" srcOrd="1" destOrd="0" presId="urn:microsoft.com/office/officeart/2005/8/layout/radial1"/>
    <dgm:cxn modelId="{1636289C-D52F-428D-BFC9-6AAC68035E0A}" type="presOf" srcId="{1C801EFB-D023-4E16-B3D5-FC48E8CC53EF}" destId="{CDB40641-20F8-4A85-87FE-6636DF2FDF6B}" srcOrd="0" destOrd="0" presId="urn:microsoft.com/office/officeart/2005/8/layout/radial1"/>
    <dgm:cxn modelId="{555E4B9C-7FC5-4B68-B202-922DA0586691}" type="presOf" srcId="{D48AAD7C-62F9-45CC-A535-F9BF6AC234A7}" destId="{2AAF3F2D-ED0D-41C1-966E-0C8CDABA5ABF}" srcOrd="0" destOrd="0" presId="urn:microsoft.com/office/officeart/2005/8/layout/radial1"/>
    <dgm:cxn modelId="{2DCC95A5-D527-467D-9E64-28A6612B07A3}" type="presOf" srcId="{1FE02FCC-E8A6-47B2-B041-E96D0E12460D}" destId="{CD46EEFB-4580-4D9A-ADF8-59CD59DC2F18}" srcOrd="0" destOrd="0" presId="urn:microsoft.com/office/officeart/2005/8/layout/radial1"/>
    <dgm:cxn modelId="{3B2DA5A9-6C94-4640-B984-B90DF77A66B2}" type="presOf" srcId="{1FE02FCC-E8A6-47B2-B041-E96D0E12460D}" destId="{2A176839-A328-4A28-BF56-4327DCA32BAF}" srcOrd="1" destOrd="0" presId="urn:microsoft.com/office/officeart/2005/8/layout/radial1"/>
    <dgm:cxn modelId="{49A0EBAA-90C2-48EC-BF48-F9CD77526613}" type="presOf" srcId="{F92D084D-9F74-42F6-A7E8-143D1F0B1676}" destId="{35100D71-AB90-4442-9717-FB492A1115A8}" srcOrd="0" destOrd="0" presId="urn:microsoft.com/office/officeart/2005/8/layout/radial1"/>
    <dgm:cxn modelId="{CA9B29AE-6FE7-4674-9B91-772841032CAF}" type="presOf" srcId="{4E15BE9F-B7B1-4379-9C87-03E34433FF1A}" destId="{B54D87FF-4490-4DEF-A47D-329E08176845}" srcOrd="1" destOrd="0" presId="urn:microsoft.com/office/officeart/2005/8/layout/radial1"/>
    <dgm:cxn modelId="{C48E94B8-D3DC-4B3C-8B5E-AB3BE79A7217}" type="presOf" srcId="{F92D084D-9F74-42F6-A7E8-143D1F0B1676}" destId="{654813B5-282E-4395-BDDC-17449F2BF165}" srcOrd="1" destOrd="0" presId="urn:microsoft.com/office/officeart/2005/8/layout/radial1"/>
    <dgm:cxn modelId="{D5BBAEC2-B519-41C4-95D8-307AD5A82D17}" srcId="{2ED085A0-84E3-4738-99F1-96BD61F1CF7A}" destId="{048A6FB7-5338-4619-A94E-A1B77F5DE958}" srcOrd="8" destOrd="0" parTransId="{19B0AA0C-2A3C-4B79-8DFF-FFE40FF156A1}" sibTransId="{33618469-6C3E-4191-8F2F-4862641F16D2}"/>
    <dgm:cxn modelId="{789023C9-B622-4037-A848-5C09ED38B84D}" type="presOf" srcId="{16565D6A-7FA9-4244-B19A-A423D83B0C04}" destId="{5077F547-C9C0-4847-9499-6AD647C89EAD}" srcOrd="1" destOrd="0" presId="urn:microsoft.com/office/officeart/2005/8/layout/radial1"/>
    <dgm:cxn modelId="{D9AC58CD-3705-4DAA-9CFD-810713820783}" srcId="{2ED085A0-84E3-4738-99F1-96BD61F1CF7A}" destId="{F89257D8-C0E3-468A-991F-CE8B7A480962}" srcOrd="1" destOrd="0" parTransId="{1FE02FCC-E8A6-47B2-B041-E96D0E12460D}" sibTransId="{BEC0132B-7715-4670-9875-16C275760FDD}"/>
    <dgm:cxn modelId="{7AA3A0D4-ED18-449C-B347-CDD1CC50803F}" type="presOf" srcId="{B45DB283-9499-458E-808E-E9BFE7DAEBC7}" destId="{97376906-04A7-4917-A869-C44E4BD6A9D2}" srcOrd="0" destOrd="0" presId="urn:microsoft.com/office/officeart/2005/8/layout/radial1"/>
    <dgm:cxn modelId="{2E35FBD4-942A-4E2A-B43A-C93E703A4A2D}" type="presOf" srcId="{49B0A515-8FAE-483C-8877-689AD9B3FC38}" destId="{CD1A7C3D-A864-430C-B375-85809994B0D0}" srcOrd="0" destOrd="0" presId="urn:microsoft.com/office/officeart/2005/8/layout/radial1"/>
    <dgm:cxn modelId="{78FF09D5-98E1-4686-8E9A-607F700BCA9F}" srcId="{2ED085A0-84E3-4738-99F1-96BD61F1CF7A}" destId="{8D0CC33D-305C-4520-85A5-2DF2D61681B4}" srcOrd="9" destOrd="0" parTransId="{4E15BE9F-B7B1-4379-9C87-03E34433FF1A}" sibTransId="{02B7F80D-E3DF-44DC-96E9-D7753532B338}"/>
    <dgm:cxn modelId="{A23678DB-4463-410C-B958-CB0905DBE4EF}" type="presOf" srcId="{1A74AF27-D834-424A-A2D4-CE4FD03C81EE}" destId="{FE98260A-D78A-4233-B23E-9E55EB0FEA18}" srcOrd="0" destOrd="0" presId="urn:microsoft.com/office/officeart/2005/8/layout/radial1"/>
    <dgm:cxn modelId="{1BBD5FDC-DC34-4B8F-A6C4-F30DF978B38C}" type="presOf" srcId="{2764CAF4-6321-4585-B26E-FC7EA203BC90}" destId="{8EE2D185-68A4-49CA-87BE-2793DC6F3D1F}" srcOrd="1" destOrd="0" presId="urn:microsoft.com/office/officeart/2005/8/layout/radial1"/>
    <dgm:cxn modelId="{CB5268DC-D9F1-430F-A006-C7584DFACF32}" type="presOf" srcId="{8D0CC33D-305C-4520-85A5-2DF2D61681B4}" destId="{64D09831-0964-48BB-9AC5-005C9A2A9D2E}" srcOrd="0" destOrd="0" presId="urn:microsoft.com/office/officeart/2005/8/layout/radial1"/>
    <dgm:cxn modelId="{3885E3DD-6FF4-4321-A6C7-34958A7069B4}" srcId="{2ED085A0-84E3-4738-99F1-96BD61F1CF7A}" destId="{49B0A515-8FAE-483C-8877-689AD9B3FC38}" srcOrd="4" destOrd="0" parTransId="{8305974E-2A87-4792-9C28-DD9AF6A4E4BA}" sibTransId="{ABE4E0A2-C794-40E1-99DE-6234E69CED22}"/>
    <dgm:cxn modelId="{439534E7-BE54-485B-9522-BBA294C53F46}" type="presOf" srcId="{4E15BE9F-B7B1-4379-9C87-03E34433FF1A}" destId="{267DD7BF-47AF-4A4A-ACD1-A3A00151CE55}" srcOrd="0" destOrd="0" presId="urn:microsoft.com/office/officeart/2005/8/layout/radial1"/>
    <dgm:cxn modelId="{FAB4ADED-5A21-4310-BE74-5423C47BBF09}" type="presOf" srcId="{19B0AA0C-2A3C-4B79-8DFF-FFE40FF156A1}" destId="{378D6CD1-7087-4FC2-815B-827CC4238360}" srcOrd="0" destOrd="0" presId="urn:microsoft.com/office/officeart/2005/8/layout/radial1"/>
    <dgm:cxn modelId="{469BFCEF-2FE2-4054-9207-548933E8B994}" srcId="{2ED085A0-84E3-4738-99F1-96BD61F1CF7A}" destId="{D48AAD7C-62F9-45CC-A535-F9BF6AC234A7}" srcOrd="7" destOrd="0" parTransId="{DFED4A4D-9275-43DC-8135-E593F76AAA04}" sibTransId="{FA752217-1837-4E84-824F-8BA4D55B7699}"/>
    <dgm:cxn modelId="{FF04EBF2-9CFA-4EC7-B9CA-AF199BEDC3B9}" srcId="{2ED085A0-84E3-4738-99F1-96BD61F1CF7A}" destId="{903A692C-7D8D-4872-B41F-0BC4AAEAE563}" srcOrd="5" destOrd="0" parTransId="{16565D6A-7FA9-4244-B19A-A423D83B0C04}" sibTransId="{9C36B302-80F5-4A95-A601-F169C3818F66}"/>
    <dgm:cxn modelId="{2D9BF6F2-93FF-4113-97EC-666097120163}" srcId="{2ED085A0-84E3-4738-99F1-96BD61F1CF7A}" destId="{00CDEFD4-01E5-4CB5-B257-17C44FD74161}" srcOrd="3" destOrd="0" parTransId="{2453330B-64FF-4CA7-80B9-BCC869217500}" sibTransId="{5BEF0F35-DFFE-484C-968A-A597A1BC9160}"/>
    <dgm:cxn modelId="{AAF1AFF6-1C6C-4650-952A-60E18A5D73DD}" srcId="{2ED085A0-84E3-4738-99F1-96BD61F1CF7A}" destId="{2FEA7CE7-8FA2-4197-BB69-29B2ABDA51BD}" srcOrd="11" destOrd="0" parTransId="{258D9135-0816-496E-B90A-2F2D43AFD47D}" sibTransId="{D9BF51A0-3614-450E-81F4-A7AEC50A3DA7}"/>
    <dgm:cxn modelId="{661694FE-7D5B-4BD4-B8A5-E5A7918543F4}" type="presOf" srcId="{87956F00-48A0-4A8B-B8C4-D68267819F09}" destId="{527ED17C-8554-4A9B-82D8-F620565A4A27}" srcOrd="0" destOrd="0" presId="urn:microsoft.com/office/officeart/2005/8/layout/radial1"/>
    <dgm:cxn modelId="{550FBCEF-B512-4B72-90D1-3B0A13FB39E2}" type="presParOf" srcId="{9FD43A09-EF28-4A99-9A8E-66366EBC5B66}" destId="{7BD995CF-1495-4DAC-BE41-16D13973E9F4}" srcOrd="0" destOrd="0" presId="urn:microsoft.com/office/officeart/2005/8/layout/radial1"/>
    <dgm:cxn modelId="{94E78354-38ED-40C4-8EA2-C994D9AA133B}" type="presParOf" srcId="{9FD43A09-EF28-4A99-9A8E-66366EBC5B66}" destId="{7DBB8FAC-1C95-4117-90DD-2045FF2E644F}" srcOrd="1" destOrd="0" presId="urn:microsoft.com/office/officeart/2005/8/layout/radial1"/>
    <dgm:cxn modelId="{B289D55A-F32E-413F-8749-26B94774793E}" type="presParOf" srcId="{7DBB8FAC-1C95-4117-90DD-2045FF2E644F}" destId="{8EE2D185-68A4-49CA-87BE-2793DC6F3D1F}" srcOrd="0" destOrd="0" presId="urn:microsoft.com/office/officeart/2005/8/layout/radial1"/>
    <dgm:cxn modelId="{E804FF1F-E910-4227-B900-C5851C471C46}" type="presParOf" srcId="{9FD43A09-EF28-4A99-9A8E-66366EBC5B66}" destId="{AA064975-ECFA-4B90-B6FF-A9EE2DA3F097}" srcOrd="2" destOrd="0" presId="urn:microsoft.com/office/officeart/2005/8/layout/radial1"/>
    <dgm:cxn modelId="{F16E9F14-0715-49EF-BCB1-FF7DFD5333EA}" type="presParOf" srcId="{9FD43A09-EF28-4A99-9A8E-66366EBC5B66}" destId="{CD46EEFB-4580-4D9A-ADF8-59CD59DC2F18}" srcOrd="3" destOrd="0" presId="urn:microsoft.com/office/officeart/2005/8/layout/radial1"/>
    <dgm:cxn modelId="{3CB7EAB8-4C61-4ECF-ADB2-739529F7C1A6}" type="presParOf" srcId="{CD46EEFB-4580-4D9A-ADF8-59CD59DC2F18}" destId="{2A176839-A328-4A28-BF56-4327DCA32BAF}" srcOrd="0" destOrd="0" presId="urn:microsoft.com/office/officeart/2005/8/layout/radial1"/>
    <dgm:cxn modelId="{11DE7184-6B43-48A1-9F02-AFCFFFF81142}" type="presParOf" srcId="{9FD43A09-EF28-4A99-9A8E-66366EBC5B66}" destId="{FBA8FB3D-AF98-4ACB-9852-D5D3C549C88F}" srcOrd="4" destOrd="0" presId="urn:microsoft.com/office/officeart/2005/8/layout/radial1"/>
    <dgm:cxn modelId="{877667AC-670C-4385-96F7-8223ADCDE337}" type="presParOf" srcId="{9FD43A09-EF28-4A99-9A8E-66366EBC5B66}" destId="{35100D71-AB90-4442-9717-FB492A1115A8}" srcOrd="5" destOrd="0" presId="urn:microsoft.com/office/officeart/2005/8/layout/radial1"/>
    <dgm:cxn modelId="{F79EE12E-A637-4B0A-8F6E-14A2CE205568}" type="presParOf" srcId="{35100D71-AB90-4442-9717-FB492A1115A8}" destId="{654813B5-282E-4395-BDDC-17449F2BF165}" srcOrd="0" destOrd="0" presId="urn:microsoft.com/office/officeart/2005/8/layout/radial1"/>
    <dgm:cxn modelId="{421948A3-8BDF-48BE-8EB2-C517B6B8A4AF}" type="presParOf" srcId="{9FD43A09-EF28-4A99-9A8E-66366EBC5B66}" destId="{97376906-04A7-4917-A869-C44E4BD6A9D2}" srcOrd="6" destOrd="0" presId="urn:microsoft.com/office/officeart/2005/8/layout/radial1"/>
    <dgm:cxn modelId="{F3275A9A-10B2-49A1-A9FE-F8E0B896A00D}" type="presParOf" srcId="{9FD43A09-EF28-4A99-9A8E-66366EBC5B66}" destId="{0A291EE6-0256-45CF-BF9E-CA13998532DD}" srcOrd="7" destOrd="0" presId="urn:microsoft.com/office/officeart/2005/8/layout/radial1"/>
    <dgm:cxn modelId="{1A9499DE-5D7B-4A69-8E2F-815358DCAD78}" type="presParOf" srcId="{0A291EE6-0256-45CF-BF9E-CA13998532DD}" destId="{2A48FD85-49D5-467A-983F-CE82AD46E3F8}" srcOrd="0" destOrd="0" presId="urn:microsoft.com/office/officeart/2005/8/layout/radial1"/>
    <dgm:cxn modelId="{C4CA6CAA-91A3-4C24-B2A0-AD1E393C6B33}" type="presParOf" srcId="{9FD43A09-EF28-4A99-9A8E-66366EBC5B66}" destId="{09DBEDB1-3C7F-492D-9B22-784F3F37579F}" srcOrd="8" destOrd="0" presId="urn:microsoft.com/office/officeart/2005/8/layout/radial1"/>
    <dgm:cxn modelId="{F24F9A8A-F1FA-4BB3-A3BB-384273746FE3}" type="presParOf" srcId="{9FD43A09-EF28-4A99-9A8E-66366EBC5B66}" destId="{5B1EE37D-9D80-40B0-9109-F3AB3B70B1DD}" srcOrd="9" destOrd="0" presId="urn:microsoft.com/office/officeart/2005/8/layout/radial1"/>
    <dgm:cxn modelId="{B8CE15F0-35B8-4008-B99D-DC24A6DCC8C6}" type="presParOf" srcId="{5B1EE37D-9D80-40B0-9109-F3AB3B70B1DD}" destId="{425C8681-9852-42BB-876F-5F3F4C6954A5}" srcOrd="0" destOrd="0" presId="urn:microsoft.com/office/officeart/2005/8/layout/radial1"/>
    <dgm:cxn modelId="{83F9073D-15ED-403E-903F-DC32948035DE}" type="presParOf" srcId="{9FD43A09-EF28-4A99-9A8E-66366EBC5B66}" destId="{CD1A7C3D-A864-430C-B375-85809994B0D0}" srcOrd="10" destOrd="0" presId="urn:microsoft.com/office/officeart/2005/8/layout/radial1"/>
    <dgm:cxn modelId="{ED6F9A5B-B1FA-4580-835D-DE4CAD8DDDDB}" type="presParOf" srcId="{9FD43A09-EF28-4A99-9A8E-66366EBC5B66}" destId="{9FC60676-BAC0-4E41-92E4-EAA785060B45}" srcOrd="11" destOrd="0" presId="urn:microsoft.com/office/officeart/2005/8/layout/radial1"/>
    <dgm:cxn modelId="{742ACB48-A58C-431A-B7D5-18C39E8C5CB9}" type="presParOf" srcId="{9FC60676-BAC0-4E41-92E4-EAA785060B45}" destId="{5077F547-C9C0-4847-9499-6AD647C89EAD}" srcOrd="0" destOrd="0" presId="urn:microsoft.com/office/officeart/2005/8/layout/radial1"/>
    <dgm:cxn modelId="{DD55CB41-FC8A-4E6F-A5DB-317D157ECA0B}" type="presParOf" srcId="{9FD43A09-EF28-4A99-9A8E-66366EBC5B66}" destId="{9B77439B-26E7-4679-BAF3-A62B67382D4B}" srcOrd="12" destOrd="0" presId="urn:microsoft.com/office/officeart/2005/8/layout/radial1"/>
    <dgm:cxn modelId="{01B134D3-33D6-4A42-90B5-B2FE2FF75817}" type="presParOf" srcId="{9FD43A09-EF28-4A99-9A8E-66366EBC5B66}" destId="{7E50ED82-96D3-40CF-9814-64228431EAC9}" srcOrd="13" destOrd="0" presId="urn:microsoft.com/office/officeart/2005/8/layout/radial1"/>
    <dgm:cxn modelId="{9C354DFD-35ED-48E7-86AE-6D265C7263A7}" type="presParOf" srcId="{7E50ED82-96D3-40CF-9814-64228431EAC9}" destId="{97759BC0-985B-49A9-A56B-611089C86A2D}" srcOrd="0" destOrd="0" presId="urn:microsoft.com/office/officeart/2005/8/layout/radial1"/>
    <dgm:cxn modelId="{498ACEF4-C2C6-4409-96A7-7DD43023EE13}" type="presParOf" srcId="{9FD43A09-EF28-4A99-9A8E-66366EBC5B66}" destId="{CDB40641-20F8-4A85-87FE-6636DF2FDF6B}" srcOrd="14" destOrd="0" presId="urn:microsoft.com/office/officeart/2005/8/layout/radial1"/>
    <dgm:cxn modelId="{EF83F7A6-03C2-4657-9516-F0EC7CD924AD}" type="presParOf" srcId="{9FD43A09-EF28-4A99-9A8E-66366EBC5B66}" destId="{35A6CF75-04A0-435F-9796-56E9B4F70453}" srcOrd="15" destOrd="0" presId="urn:microsoft.com/office/officeart/2005/8/layout/radial1"/>
    <dgm:cxn modelId="{5C534F77-0E22-4B2C-BD26-CD9883AD7A59}" type="presParOf" srcId="{35A6CF75-04A0-435F-9796-56E9B4F70453}" destId="{400A593C-5F31-4158-9401-95E9591EBB87}" srcOrd="0" destOrd="0" presId="urn:microsoft.com/office/officeart/2005/8/layout/radial1"/>
    <dgm:cxn modelId="{F114A07F-BD4D-49EE-8294-154D2B212ED0}" type="presParOf" srcId="{9FD43A09-EF28-4A99-9A8E-66366EBC5B66}" destId="{2AAF3F2D-ED0D-41C1-966E-0C8CDABA5ABF}" srcOrd="16" destOrd="0" presId="urn:microsoft.com/office/officeart/2005/8/layout/radial1"/>
    <dgm:cxn modelId="{427B86E2-A83B-4CD4-8433-B097B9F15FEA}" type="presParOf" srcId="{9FD43A09-EF28-4A99-9A8E-66366EBC5B66}" destId="{378D6CD1-7087-4FC2-815B-827CC4238360}" srcOrd="17" destOrd="0" presId="urn:microsoft.com/office/officeart/2005/8/layout/radial1"/>
    <dgm:cxn modelId="{9C9F0E19-7563-4684-8573-143F61D2CAA0}" type="presParOf" srcId="{378D6CD1-7087-4FC2-815B-827CC4238360}" destId="{E5324D31-73F6-445A-A799-9CE619920697}" srcOrd="0" destOrd="0" presId="urn:microsoft.com/office/officeart/2005/8/layout/radial1"/>
    <dgm:cxn modelId="{54F0320F-AEC2-47F4-B8F3-4EC998FB61B9}" type="presParOf" srcId="{9FD43A09-EF28-4A99-9A8E-66366EBC5B66}" destId="{790F9CB6-1586-4887-882B-A43187C41F90}" srcOrd="18" destOrd="0" presId="urn:microsoft.com/office/officeart/2005/8/layout/radial1"/>
    <dgm:cxn modelId="{B5BBFA69-ECA4-4FB6-AB78-B850BC35F4D9}" type="presParOf" srcId="{9FD43A09-EF28-4A99-9A8E-66366EBC5B66}" destId="{267DD7BF-47AF-4A4A-ACD1-A3A00151CE55}" srcOrd="19" destOrd="0" presId="urn:microsoft.com/office/officeart/2005/8/layout/radial1"/>
    <dgm:cxn modelId="{9E5AE8F0-4A44-4B00-BE42-BFCEB5D697DC}" type="presParOf" srcId="{267DD7BF-47AF-4A4A-ACD1-A3A00151CE55}" destId="{B54D87FF-4490-4DEF-A47D-329E08176845}" srcOrd="0" destOrd="0" presId="urn:microsoft.com/office/officeart/2005/8/layout/radial1"/>
    <dgm:cxn modelId="{26338A5E-B40B-4BCF-B1BE-320F0AEA95C6}" type="presParOf" srcId="{9FD43A09-EF28-4A99-9A8E-66366EBC5B66}" destId="{64D09831-0964-48BB-9AC5-005C9A2A9D2E}" srcOrd="20" destOrd="0" presId="urn:microsoft.com/office/officeart/2005/8/layout/radial1"/>
    <dgm:cxn modelId="{63F85FD7-3D5D-484A-B701-07A738134746}" type="presParOf" srcId="{9FD43A09-EF28-4A99-9A8E-66366EBC5B66}" destId="{527ED17C-8554-4A9B-82D8-F620565A4A27}" srcOrd="21" destOrd="0" presId="urn:microsoft.com/office/officeart/2005/8/layout/radial1"/>
    <dgm:cxn modelId="{0E5A6B08-FBA4-4C85-9462-AEBCA0602B84}" type="presParOf" srcId="{527ED17C-8554-4A9B-82D8-F620565A4A27}" destId="{F52E3F1A-AF25-4EDF-A00A-E0CBA98B5B4F}" srcOrd="0" destOrd="0" presId="urn:microsoft.com/office/officeart/2005/8/layout/radial1"/>
    <dgm:cxn modelId="{576477F9-DD55-4D02-8348-BE562C67D44D}" type="presParOf" srcId="{9FD43A09-EF28-4A99-9A8E-66366EBC5B66}" destId="{FE98260A-D78A-4233-B23E-9E55EB0FEA18}" srcOrd="22" destOrd="0" presId="urn:microsoft.com/office/officeart/2005/8/layout/radial1"/>
    <dgm:cxn modelId="{AF55B87E-255F-4CF0-8E79-2EAC5C2F969D}" type="presParOf" srcId="{9FD43A09-EF28-4A99-9A8E-66366EBC5B66}" destId="{343209B1-9C71-4FA1-A7C8-15CAF2D40956}" srcOrd="23" destOrd="0" presId="urn:microsoft.com/office/officeart/2005/8/layout/radial1"/>
    <dgm:cxn modelId="{35A3DDDB-E0BF-4EC4-A765-F3AC013FF3C6}" type="presParOf" srcId="{343209B1-9C71-4FA1-A7C8-15CAF2D40956}" destId="{D75C2706-D11B-4D4A-BFAE-F26760FFCB36}" srcOrd="0" destOrd="0" presId="urn:microsoft.com/office/officeart/2005/8/layout/radial1"/>
    <dgm:cxn modelId="{7155E619-4F47-4222-955E-B13268162431}" type="presParOf" srcId="{9FD43A09-EF28-4A99-9A8E-66366EBC5B66}" destId="{3DBCB2A2-555C-4704-9BDD-DDAC1BDB0C68}" srcOrd="24" destOrd="0" presId="urn:microsoft.com/office/officeart/2005/8/layout/radial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6FC21E-E328-4CFF-ADB7-A3616D47570A}">
      <dsp:nvSpPr>
        <dsp:cNvPr id="0" name=""/>
        <dsp:cNvSpPr/>
      </dsp:nvSpPr>
      <dsp:spPr>
        <a:xfrm>
          <a:off x="1731327" y="1074"/>
          <a:ext cx="6925310" cy="1350752"/>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4370" tIns="343091" rIns="134370" bIns="343091" numCol="1" spcCol="1270" anchor="ctr" anchorCtr="0">
          <a:noAutofit/>
        </a:bodyPr>
        <a:lstStyle/>
        <a:p>
          <a:pPr marL="0" lvl="0" indent="0" algn="l" defTabSz="1066800">
            <a:lnSpc>
              <a:spcPct val="90000"/>
            </a:lnSpc>
            <a:spcBef>
              <a:spcPct val="0"/>
            </a:spcBef>
            <a:spcAft>
              <a:spcPct val="35000"/>
            </a:spcAft>
            <a:buNone/>
          </a:pPr>
          <a:r>
            <a:rPr lang="en-US" sz="2400" kern="1200" dirty="0"/>
            <a:t>Identify 3 of the most common causes of mild cognitive impairment that can progress to dementia. </a:t>
          </a:r>
        </a:p>
      </dsp:txBody>
      <dsp:txXfrm>
        <a:off x="1731327" y="1074"/>
        <a:ext cx="6925310" cy="1350752"/>
      </dsp:txXfrm>
    </dsp:sp>
    <dsp:sp modelId="{1F0AD5AF-5876-44D3-8C86-AB3BEBA1A630}">
      <dsp:nvSpPr>
        <dsp:cNvPr id="0" name=""/>
        <dsp:cNvSpPr/>
      </dsp:nvSpPr>
      <dsp:spPr>
        <a:xfrm>
          <a:off x="0" y="1074"/>
          <a:ext cx="1731327" cy="1350752"/>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616" tIns="133424" rIns="91616" bIns="133424" numCol="1" spcCol="1270" anchor="ctr" anchorCtr="0">
          <a:noAutofit/>
        </a:bodyPr>
        <a:lstStyle/>
        <a:p>
          <a:pPr marL="0" lvl="0" indent="0" algn="ctr" defTabSz="1244600">
            <a:lnSpc>
              <a:spcPct val="90000"/>
            </a:lnSpc>
            <a:spcBef>
              <a:spcPct val="0"/>
            </a:spcBef>
            <a:spcAft>
              <a:spcPct val="35000"/>
            </a:spcAft>
            <a:buNone/>
          </a:pPr>
          <a:r>
            <a:rPr lang="en-US" sz="2800" kern="1200"/>
            <a:t>Identify</a:t>
          </a:r>
        </a:p>
      </dsp:txBody>
      <dsp:txXfrm>
        <a:off x="0" y="1074"/>
        <a:ext cx="1731327" cy="1350752"/>
      </dsp:txXfrm>
    </dsp:sp>
    <dsp:sp modelId="{C2693D56-12EF-444B-99B6-BCC169500F98}">
      <dsp:nvSpPr>
        <dsp:cNvPr id="0" name=""/>
        <dsp:cNvSpPr/>
      </dsp:nvSpPr>
      <dsp:spPr>
        <a:xfrm>
          <a:off x="1731331" y="1432872"/>
          <a:ext cx="6918547" cy="1350752"/>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4239" tIns="343091" rIns="134239" bIns="343091" numCol="1" spcCol="1270" anchor="ctr" anchorCtr="0">
          <a:noAutofit/>
        </a:bodyPr>
        <a:lstStyle/>
        <a:p>
          <a:pPr marL="0" lvl="0" indent="0" algn="l" defTabSz="1066800">
            <a:lnSpc>
              <a:spcPct val="90000"/>
            </a:lnSpc>
            <a:spcBef>
              <a:spcPct val="0"/>
            </a:spcBef>
            <a:spcAft>
              <a:spcPct val="35000"/>
            </a:spcAft>
            <a:buNone/>
          </a:pPr>
          <a:r>
            <a:rPr lang="en-US" sz="2400" kern="1200" dirty="0"/>
            <a:t>Name two validated instruments for screening for cognitive impairment. </a:t>
          </a:r>
        </a:p>
      </dsp:txBody>
      <dsp:txXfrm>
        <a:off x="1731331" y="1432872"/>
        <a:ext cx="6918547" cy="1350752"/>
      </dsp:txXfrm>
    </dsp:sp>
    <dsp:sp modelId="{C36CC7CC-A915-4B7E-A513-8EA107FFC6A0}">
      <dsp:nvSpPr>
        <dsp:cNvPr id="0" name=""/>
        <dsp:cNvSpPr/>
      </dsp:nvSpPr>
      <dsp:spPr>
        <a:xfrm>
          <a:off x="0" y="1432872"/>
          <a:ext cx="1731331" cy="1350752"/>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527" tIns="133424" rIns="91527" bIns="133424" numCol="1" spcCol="1270" anchor="ctr" anchorCtr="0">
          <a:noAutofit/>
        </a:bodyPr>
        <a:lstStyle/>
        <a:p>
          <a:pPr marL="0" lvl="0" indent="0" algn="ctr" defTabSz="1244600">
            <a:lnSpc>
              <a:spcPct val="90000"/>
            </a:lnSpc>
            <a:spcBef>
              <a:spcPct val="0"/>
            </a:spcBef>
            <a:spcAft>
              <a:spcPct val="35000"/>
            </a:spcAft>
            <a:buNone/>
          </a:pPr>
          <a:r>
            <a:rPr lang="en-US" sz="2800" kern="1200"/>
            <a:t>Name</a:t>
          </a:r>
        </a:p>
      </dsp:txBody>
      <dsp:txXfrm>
        <a:off x="0" y="1432872"/>
        <a:ext cx="1731331" cy="1350752"/>
      </dsp:txXfrm>
    </dsp:sp>
    <dsp:sp modelId="{5BF2EAA0-CDE3-4E92-98E8-79967D2E8404}">
      <dsp:nvSpPr>
        <dsp:cNvPr id="0" name=""/>
        <dsp:cNvSpPr/>
      </dsp:nvSpPr>
      <dsp:spPr>
        <a:xfrm>
          <a:off x="1747050" y="2865744"/>
          <a:ext cx="6909587" cy="1477020"/>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171" tIns="343091" rIns="101171" bIns="343091" numCol="1" spcCol="1270" anchor="ctr" anchorCtr="0">
          <a:noAutofit/>
        </a:bodyPr>
        <a:lstStyle/>
        <a:p>
          <a:pPr marL="0" lvl="0" indent="0" algn="l" defTabSz="1066800">
            <a:lnSpc>
              <a:spcPct val="90000"/>
            </a:lnSpc>
            <a:spcBef>
              <a:spcPct val="0"/>
            </a:spcBef>
            <a:spcAft>
              <a:spcPct val="35000"/>
            </a:spcAft>
            <a:buNone/>
          </a:pPr>
          <a:r>
            <a:rPr lang="en-US" sz="2400" kern="1200" dirty="0"/>
            <a:t>Differentiate potential specialist referral options for dementia care and evaluation.</a:t>
          </a:r>
        </a:p>
      </dsp:txBody>
      <dsp:txXfrm>
        <a:off x="1747050" y="2865744"/>
        <a:ext cx="6909587" cy="1477020"/>
      </dsp:txXfrm>
    </dsp:sp>
    <dsp:sp modelId="{CDFE12D8-D6E0-4EE4-9FC6-83F19819F21B}">
      <dsp:nvSpPr>
        <dsp:cNvPr id="0" name=""/>
        <dsp:cNvSpPr/>
      </dsp:nvSpPr>
      <dsp:spPr>
        <a:xfrm>
          <a:off x="0" y="2874354"/>
          <a:ext cx="1745412" cy="1457651"/>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980" tIns="133424" rIns="68980" bIns="133424" numCol="1" spcCol="1270" anchor="ctr" anchorCtr="0">
          <a:noAutofit/>
        </a:bodyPr>
        <a:lstStyle/>
        <a:p>
          <a:pPr marL="0" lvl="0" indent="0" algn="ctr" defTabSz="1244600">
            <a:lnSpc>
              <a:spcPct val="90000"/>
            </a:lnSpc>
            <a:spcBef>
              <a:spcPct val="0"/>
            </a:spcBef>
            <a:spcAft>
              <a:spcPct val="35000"/>
            </a:spcAft>
            <a:buNone/>
          </a:pPr>
          <a:r>
            <a:rPr lang="en-US" sz="2800" kern="1200"/>
            <a:t>Name</a:t>
          </a:r>
        </a:p>
      </dsp:txBody>
      <dsp:txXfrm>
        <a:off x="0" y="2874354"/>
        <a:ext cx="1745412" cy="145765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C75ADE-3E65-4762-96A2-23DA7CB1EE2E}">
      <dsp:nvSpPr>
        <dsp:cNvPr id="0" name=""/>
        <dsp:cNvSpPr/>
      </dsp:nvSpPr>
      <dsp:spPr>
        <a:xfrm>
          <a:off x="772008" y="571"/>
          <a:ext cx="1761565" cy="1761565"/>
        </a:xfrm>
        <a:prstGeom prst="ellipse">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Mini-Cog</a:t>
          </a:r>
        </a:p>
      </dsp:txBody>
      <dsp:txXfrm>
        <a:off x="1029983" y="258546"/>
        <a:ext cx="1245615" cy="1245615"/>
      </dsp:txXfrm>
    </dsp:sp>
    <dsp:sp modelId="{D8E4A266-526B-46B0-AF77-3B2D3DB42892}">
      <dsp:nvSpPr>
        <dsp:cNvPr id="0" name=""/>
        <dsp:cNvSpPr/>
      </dsp:nvSpPr>
      <dsp:spPr>
        <a:xfrm>
          <a:off x="1141937" y="1905175"/>
          <a:ext cx="1021707" cy="1021707"/>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1277364" y="2295876"/>
        <a:ext cx="750853" cy="240305"/>
      </dsp:txXfrm>
    </dsp:sp>
    <dsp:sp modelId="{08721564-A2AB-4FFD-BC13-AEFD638FDA34}">
      <dsp:nvSpPr>
        <dsp:cNvPr id="0" name=""/>
        <dsp:cNvSpPr/>
      </dsp:nvSpPr>
      <dsp:spPr>
        <a:xfrm>
          <a:off x="772008" y="3069922"/>
          <a:ext cx="1761565" cy="1761565"/>
        </a:xfrm>
        <a:prstGeom prst="ellipse">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AD8</a:t>
          </a:r>
        </a:p>
      </dsp:txBody>
      <dsp:txXfrm>
        <a:off x="1029983" y="3327897"/>
        <a:ext cx="1245615" cy="1245615"/>
      </dsp:txXfrm>
    </dsp:sp>
    <dsp:sp modelId="{B0AE8CC6-CC5E-4329-8971-53B7DFB7F174}">
      <dsp:nvSpPr>
        <dsp:cNvPr id="0" name=""/>
        <dsp:cNvSpPr/>
      </dsp:nvSpPr>
      <dsp:spPr>
        <a:xfrm>
          <a:off x="2797808" y="2088378"/>
          <a:ext cx="560177" cy="65530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2797808" y="2219438"/>
        <a:ext cx="392124" cy="393182"/>
      </dsp:txXfrm>
    </dsp:sp>
    <dsp:sp modelId="{839047AB-C14D-47E0-A171-4438FD690A51}">
      <dsp:nvSpPr>
        <dsp:cNvPr id="0" name=""/>
        <dsp:cNvSpPr/>
      </dsp:nvSpPr>
      <dsp:spPr>
        <a:xfrm>
          <a:off x="3590512" y="654464"/>
          <a:ext cx="3523130" cy="352313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kern="1200" dirty="0"/>
            <a:t>MoCA</a:t>
          </a:r>
        </a:p>
      </dsp:txBody>
      <dsp:txXfrm>
        <a:off x="4106462" y="1170414"/>
        <a:ext cx="2491230" cy="249123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8B38D8-47C6-430C-9FB6-25977BE81920}">
      <dsp:nvSpPr>
        <dsp:cNvPr id="0" name=""/>
        <dsp:cNvSpPr/>
      </dsp:nvSpPr>
      <dsp:spPr>
        <a:xfrm>
          <a:off x="0" y="0"/>
          <a:ext cx="3057751" cy="823407"/>
        </a:xfrm>
        <a:prstGeom prst="roundRect">
          <a:avLst>
            <a:gd name="adj" fmla="val 1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i="1" kern="1200"/>
            <a:t>Cases that may be appropriate for primary care management include:</a:t>
          </a:r>
          <a:endParaRPr lang="en-US" sz="1200" kern="1200"/>
        </a:p>
      </dsp:txBody>
      <dsp:txXfrm>
        <a:off x="24117" y="24117"/>
        <a:ext cx="2099651" cy="775173"/>
      </dsp:txXfrm>
    </dsp:sp>
    <dsp:sp modelId="{4D90E9D6-B90F-43D3-AB26-BFF0140EF1D1}">
      <dsp:nvSpPr>
        <dsp:cNvPr id="0" name=""/>
        <dsp:cNvSpPr/>
      </dsp:nvSpPr>
      <dsp:spPr>
        <a:xfrm>
          <a:off x="256086" y="973118"/>
          <a:ext cx="3057751" cy="823407"/>
        </a:xfrm>
        <a:prstGeom prst="roundRect">
          <a:avLst>
            <a:gd name="adj" fmla="val 1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a:t>Late onset Alzheimer’s or vascular dementia in older patients with adequate support</a:t>
          </a:r>
        </a:p>
      </dsp:txBody>
      <dsp:txXfrm>
        <a:off x="280203" y="997235"/>
        <a:ext cx="2218215" cy="775173"/>
      </dsp:txXfrm>
    </dsp:sp>
    <dsp:sp modelId="{6547DE77-E0FA-4C0D-9C39-D1429B5E556D}">
      <dsp:nvSpPr>
        <dsp:cNvPr id="0" name=""/>
        <dsp:cNvSpPr/>
      </dsp:nvSpPr>
      <dsp:spPr>
        <a:xfrm>
          <a:off x="508351" y="1946236"/>
          <a:ext cx="3057751" cy="823407"/>
        </a:xfrm>
        <a:prstGeom prst="roundRect">
          <a:avLst>
            <a:gd name="adj" fmla="val 1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a:t>Late onset Alzheimer’s or vascular dementia in older patients without significant neurological or psychiatric symptoms</a:t>
          </a:r>
        </a:p>
      </dsp:txBody>
      <dsp:txXfrm>
        <a:off x="532468" y="1970353"/>
        <a:ext cx="2222037" cy="775173"/>
      </dsp:txXfrm>
    </dsp:sp>
    <dsp:sp modelId="{03FC1DBC-357E-4E09-86DE-BF069B7AD8BA}">
      <dsp:nvSpPr>
        <dsp:cNvPr id="0" name=""/>
        <dsp:cNvSpPr/>
      </dsp:nvSpPr>
      <dsp:spPr>
        <a:xfrm>
          <a:off x="764437" y="2919354"/>
          <a:ext cx="3057751" cy="823407"/>
        </a:xfrm>
        <a:prstGeom prst="roundRect">
          <a:avLst>
            <a:gd name="adj" fmla="val 1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a:t>Multi-factorial dementia with multiple medical comorbidities (cirrhosis, CKD, etc)</a:t>
          </a:r>
        </a:p>
      </dsp:txBody>
      <dsp:txXfrm>
        <a:off x="788554" y="2943471"/>
        <a:ext cx="2218215" cy="775173"/>
      </dsp:txXfrm>
    </dsp:sp>
    <dsp:sp modelId="{65FB3E86-C525-4EAB-982D-22A04B17D7A2}">
      <dsp:nvSpPr>
        <dsp:cNvPr id="0" name=""/>
        <dsp:cNvSpPr/>
      </dsp:nvSpPr>
      <dsp:spPr>
        <a:xfrm>
          <a:off x="2522536" y="630655"/>
          <a:ext cx="535214" cy="535214"/>
        </a:xfrm>
        <a:prstGeom prst="downArrow">
          <a:avLst>
            <a:gd name="adj1" fmla="val 55000"/>
            <a:gd name="adj2" fmla="val 45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2642959" y="630655"/>
        <a:ext cx="294368" cy="402749"/>
      </dsp:txXfrm>
    </dsp:sp>
    <dsp:sp modelId="{B59D1A00-EEB4-476D-84A1-1B954B420AD9}">
      <dsp:nvSpPr>
        <dsp:cNvPr id="0" name=""/>
        <dsp:cNvSpPr/>
      </dsp:nvSpPr>
      <dsp:spPr>
        <a:xfrm>
          <a:off x="2778622" y="1603773"/>
          <a:ext cx="535214" cy="535214"/>
        </a:xfrm>
        <a:prstGeom prst="downArrow">
          <a:avLst>
            <a:gd name="adj1" fmla="val 55000"/>
            <a:gd name="adj2" fmla="val 45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2899045" y="1603773"/>
        <a:ext cx="294368" cy="402749"/>
      </dsp:txXfrm>
    </dsp:sp>
    <dsp:sp modelId="{5D3EEAE7-CB90-4D22-A516-2B57822F232A}">
      <dsp:nvSpPr>
        <dsp:cNvPr id="0" name=""/>
        <dsp:cNvSpPr/>
      </dsp:nvSpPr>
      <dsp:spPr>
        <a:xfrm>
          <a:off x="3030887" y="2576891"/>
          <a:ext cx="535214" cy="535214"/>
        </a:xfrm>
        <a:prstGeom prst="downArrow">
          <a:avLst>
            <a:gd name="adj1" fmla="val 55000"/>
            <a:gd name="adj2" fmla="val 45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3151310" y="2576891"/>
        <a:ext cx="294368" cy="40274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D995CF-1495-4DAC-BE41-16D13973E9F4}">
      <dsp:nvSpPr>
        <dsp:cNvPr id="0" name=""/>
        <dsp:cNvSpPr/>
      </dsp:nvSpPr>
      <dsp:spPr>
        <a:xfrm>
          <a:off x="3145367" y="2362077"/>
          <a:ext cx="939021" cy="939021"/>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b="1" kern="1200" dirty="0"/>
            <a:t>Patient and Caregiver</a:t>
          </a:r>
        </a:p>
      </dsp:txBody>
      <dsp:txXfrm>
        <a:off x="3282883" y="2499593"/>
        <a:ext cx="663989" cy="663989"/>
      </dsp:txXfrm>
    </dsp:sp>
    <dsp:sp modelId="{7DBB8FAC-1C95-4117-90DD-2045FF2E644F}">
      <dsp:nvSpPr>
        <dsp:cNvPr id="0" name=""/>
        <dsp:cNvSpPr/>
      </dsp:nvSpPr>
      <dsp:spPr>
        <a:xfrm rot="16200000">
          <a:off x="2904618" y="1640127"/>
          <a:ext cx="1420520" cy="23378"/>
        </a:xfrm>
        <a:custGeom>
          <a:avLst/>
          <a:gdLst/>
          <a:ahLst/>
          <a:cxnLst/>
          <a:rect l="0" t="0" r="0" b="0"/>
          <a:pathLst>
            <a:path>
              <a:moveTo>
                <a:pt x="0" y="11689"/>
              </a:moveTo>
              <a:lnTo>
                <a:pt x="1420520" y="11689"/>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579365" y="1616303"/>
        <a:ext cx="71026" cy="71026"/>
      </dsp:txXfrm>
    </dsp:sp>
    <dsp:sp modelId="{AA064975-ECFA-4B90-B6FF-A9EE2DA3F097}">
      <dsp:nvSpPr>
        <dsp:cNvPr id="0" name=""/>
        <dsp:cNvSpPr/>
      </dsp:nvSpPr>
      <dsp:spPr>
        <a:xfrm>
          <a:off x="3145367" y="2535"/>
          <a:ext cx="939021" cy="939021"/>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a:t>Neuro-Radiology</a:t>
          </a:r>
        </a:p>
      </dsp:txBody>
      <dsp:txXfrm>
        <a:off x="3282883" y="140051"/>
        <a:ext cx="663989" cy="663989"/>
      </dsp:txXfrm>
    </dsp:sp>
    <dsp:sp modelId="{CD46EEFB-4580-4D9A-ADF8-59CD59DC2F18}">
      <dsp:nvSpPr>
        <dsp:cNvPr id="0" name=""/>
        <dsp:cNvSpPr/>
      </dsp:nvSpPr>
      <dsp:spPr>
        <a:xfrm rot="18000000">
          <a:off x="3494503" y="1798186"/>
          <a:ext cx="1420520" cy="23378"/>
        </a:xfrm>
        <a:custGeom>
          <a:avLst/>
          <a:gdLst/>
          <a:ahLst/>
          <a:cxnLst/>
          <a:rect l="0" t="0" r="0" b="0"/>
          <a:pathLst>
            <a:path>
              <a:moveTo>
                <a:pt x="0" y="11689"/>
              </a:moveTo>
              <a:lnTo>
                <a:pt x="1420520" y="11689"/>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169251" y="1774363"/>
        <a:ext cx="71026" cy="71026"/>
      </dsp:txXfrm>
    </dsp:sp>
    <dsp:sp modelId="{FBA8FB3D-AF98-4ACB-9852-D5D3C549C88F}">
      <dsp:nvSpPr>
        <dsp:cNvPr id="0" name=""/>
        <dsp:cNvSpPr/>
      </dsp:nvSpPr>
      <dsp:spPr>
        <a:xfrm>
          <a:off x="4325138" y="318654"/>
          <a:ext cx="939021" cy="939021"/>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a:t>Speech Pathology</a:t>
          </a:r>
        </a:p>
      </dsp:txBody>
      <dsp:txXfrm>
        <a:off x="4462654" y="456170"/>
        <a:ext cx="663989" cy="663989"/>
      </dsp:txXfrm>
    </dsp:sp>
    <dsp:sp modelId="{35100D71-AB90-4442-9717-FB492A1115A8}">
      <dsp:nvSpPr>
        <dsp:cNvPr id="0" name=""/>
        <dsp:cNvSpPr/>
      </dsp:nvSpPr>
      <dsp:spPr>
        <a:xfrm rot="19800000">
          <a:off x="3926329" y="2230013"/>
          <a:ext cx="1420520" cy="23378"/>
        </a:xfrm>
        <a:custGeom>
          <a:avLst/>
          <a:gdLst/>
          <a:ahLst/>
          <a:cxnLst/>
          <a:rect l="0" t="0" r="0" b="0"/>
          <a:pathLst>
            <a:path>
              <a:moveTo>
                <a:pt x="0" y="11689"/>
              </a:moveTo>
              <a:lnTo>
                <a:pt x="1420520" y="11689"/>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601077" y="2206189"/>
        <a:ext cx="71026" cy="71026"/>
      </dsp:txXfrm>
    </dsp:sp>
    <dsp:sp modelId="{97376906-04A7-4917-A869-C44E4BD6A9D2}">
      <dsp:nvSpPr>
        <dsp:cNvPr id="0" name=""/>
        <dsp:cNvSpPr/>
      </dsp:nvSpPr>
      <dsp:spPr>
        <a:xfrm>
          <a:off x="5188791" y="1182306"/>
          <a:ext cx="939021" cy="939021"/>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a:t>Physical Therapy </a:t>
          </a:r>
        </a:p>
      </dsp:txBody>
      <dsp:txXfrm>
        <a:off x="5326307" y="1319822"/>
        <a:ext cx="663989" cy="663989"/>
      </dsp:txXfrm>
    </dsp:sp>
    <dsp:sp modelId="{0A291EE6-0256-45CF-BF9E-CA13998532DD}">
      <dsp:nvSpPr>
        <dsp:cNvPr id="0" name=""/>
        <dsp:cNvSpPr/>
      </dsp:nvSpPr>
      <dsp:spPr>
        <a:xfrm>
          <a:off x="4084389" y="2819898"/>
          <a:ext cx="1420520" cy="23378"/>
        </a:xfrm>
        <a:custGeom>
          <a:avLst/>
          <a:gdLst/>
          <a:ahLst/>
          <a:cxnLst/>
          <a:rect l="0" t="0" r="0" b="0"/>
          <a:pathLst>
            <a:path>
              <a:moveTo>
                <a:pt x="0" y="11689"/>
              </a:moveTo>
              <a:lnTo>
                <a:pt x="1420520" y="11689"/>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759136" y="2796074"/>
        <a:ext cx="71026" cy="71026"/>
      </dsp:txXfrm>
    </dsp:sp>
    <dsp:sp modelId="{09DBEDB1-3C7F-492D-9B22-784F3F37579F}">
      <dsp:nvSpPr>
        <dsp:cNvPr id="0" name=""/>
        <dsp:cNvSpPr/>
      </dsp:nvSpPr>
      <dsp:spPr>
        <a:xfrm>
          <a:off x="5504910" y="2362077"/>
          <a:ext cx="939021" cy="939021"/>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a:t>Vestibular Therapy</a:t>
          </a:r>
        </a:p>
      </dsp:txBody>
      <dsp:txXfrm>
        <a:off x="5642426" y="2499593"/>
        <a:ext cx="663989" cy="663989"/>
      </dsp:txXfrm>
    </dsp:sp>
    <dsp:sp modelId="{5B1EE37D-9D80-40B0-9109-F3AB3B70B1DD}">
      <dsp:nvSpPr>
        <dsp:cNvPr id="0" name=""/>
        <dsp:cNvSpPr/>
      </dsp:nvSpPr>
      <dsp:spPr>
        <a:xfrm rot="1800000">
          <a:off x="3926329" y="3409784"/>
          <a:ext cx="1420520" cy="23378"/>
        </a:xfrm>
        <a:custGeom>
          <a:avLst/>
          <a:gdLst/>
          <a:ahLst/>
          <a:cxnLst/>
          <a:rect l="0" t="0" r="0" b="0"/>
          <a:pathLst>
            <a:path>
              <a:moveTo>
                <a:pt x="0" y="11689"/>
              </a:moveTo>
              <a:lnTo>
                <a:pt x="1420520" y="11689"/>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601077" y="3385960"/>
        <a:ext cx="71026" cy="71026"/>
      </dsp:txXfrm>
    </dsp:sp>
    <dsp:sp modelId="{CD1A7C3D-A864-430C-B375-85809994B0D0}">
      <dsp:nvSpPr>
        <dsp:cNvPr id="0" name=""/>
        <dsp:cNvSpPr/>
      </dsp:nvSpPr>
      <dsp:spPr>
        <a:xfrm>
          <a:off x="5188791" y="3541848"/>
          <a:ext cx="939021" cy="939021"/>
        </a:xfrm>
        <a:prstGeom prst="ellips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a:t>Sleep Medicine</a:t>
          </a:r>
        </a:p>
      </dsp:txBody>
      <dsp:txXfrm>
        <a:off x="5326307" y="3679364"/>
        <a:ext cx="663989" cy="663989"/>
      </dsp:txXfrm>
    </dsp:sp>
    <dsp:sp modelId="{9FC60676-BAC0-4E41-92E4-EAA785060B45}">
      <dsp:nvSpPr>
        <dsp:cNvPr id="0" name=""/>
        <dsp:cNvSpPr/>
      </dsp:nvSpPr>
      <dsp:spPr>
        <a:xfrm rot="3600000">
          <a:off x="3494503" y="3841610"/>
          <a:ext cx="1420520" cy="23378"/>
        </a:xfrm>
        <a:custGeom>
          <a:avLst/>
          <a:gdLst/>
          <a:ahLst/>
          <a:cxnLst/>
          <a:rect l="0" t="0" r="0" b="0"/>
          <a:pathLst>
            <a:path>
              <a:moveTo>
                <a:pt x="0" y="11689"/>
              </a:moveTo>
              <a:lnTo>
                <a:pt x="1420520" y="11689"/>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169251" y="3817786"/>
        <a:ext cx="71026" cy="71026"/>
      </dsp:txXfrm>
    </dsp:sp>
    <dsp:sp modelId="{9B77439B-26E7-4679-BAF3-A62B67382D4B}">
      <dsp:nvSpPr>
        <dsp:cNvPr id="0" name=""/>
        <dsp:cNvSpPr/>
      </dsp:nvSpPr>
      <dsp:spPr>
        <a:xfrm>
          <a:off x="4325138" y="4405500"/>
          <a:ext cx="939021" cy="939021"/>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a:t>Neuro-Optometry</a:t>
          </a:r>
        </a:p>
      </dsp:txBody>
      <dsp:txXfrm>
        <a:off x="4462654" y="4543016"/>
        <a:ext cx="663989" cy="663989"/>
      </dsp:txXfrm>
    </dsp:sp>
    <dsp:sp modelId="{7E50ED82-96D3-40CF-9814-64228431EAC9}">
      <dsp:nvSpPr>
        <dsp:cNvPr id="0" name=""/>
        <dsp:cNvSpPr/>
      </dsp:nvSpPr>
      <dsp:spPr>
        <a:xfrm rot="5400000">
          <a:off x="2904618" y="3999669"/>
          <a:ext cx="1420520" cy="23378"/>
        </a:xfrm>
        <a:custGeom>
          <a:avLst/>
          <a:gdLst/>
          <a:ahLst/>
          <a:cxnLst/>
          <a:rect l="0" t="0" r="0" b="0"/>
          <a:pathLst>
            <a:path>
              <a:moveTo>
                <a:pt x="0" y="11689"/>
              </a:moveTo>
              <a:lnTo>
                <a:pt x="1420520" y="11689"/>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579365" y="3975846"/>
        <a:ext cx="71026" cy="71026"/>
      </dsp:txXfrm>
    </dsp:sp>
    <dsp:sp modelId="{CDB40641-20F8-4A85-87FE-6636DF2FDF6B}">
      <dsp:nvSpPr>
        <dsp:cNvPr id="0" name=""/>
        <dsp:cNvSpPr/>
      </dsp:nvSpPr>
      <dsp:spPr>
        <a:xfrm>
          <a:off x="3145367" y="4721619"/>
          <a:ext cx="939021" cy="939021"/>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a:t>Neurology</a:t>
          </a:r>
        </a:p>
      </dsp:txBody>
      <dsp:txXfrm>
        <a:off x="3282883" y="4859135"/>
        <a:ext cx="663989" cy="663989"/>
      </dsp:txXfrm>
    </dsp:sp>
    <dsp:sp modelId="{35A6CF75-04A0-435F-9796-56E9B4F70453}">
      <dsp:nvSpPr>
        <dsp:cNvPr id="0" name=""/>
        <dsp:cNvSpPr/>
      </dsp:nvSpPr>
      <dsp:spPr>
        <a:xfrm rot="7200000">
          <a:off x="2314732" y="3841610"/>
          <a:ext cx="1420520" cy="23378"/>
        </a:xfrm>
        <a:custGeom>
          <a:avLst/>
          <a:gdLst/>
          <a:ahLst/>
          <a:cxnLst/>
          <a:rect l="0" t="0" r="0" b="0"/>
          <a:pathLst>
            <a:path>
              <a:moveTo>
                <a:pt x="0" y="11689"/>
              </a:moveTo>
              <a:lnTo>
                <a:pt x="1420520" y="11689"/>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2989479" y="3817786"/>
        <a:ext cx="71026" cy="71026"/>
      </dsp:txXfrm>
    </dsp:sp>
    <dsp:sp modelId="{2AAF3F2D-ED0D-41C1-966E-0C8CDABA5ABF}">
      <dsp:nvSpPr>
        <dsp:cNvPr id="0" name=""/>
        <dsp:cNvSpPr/>
      </dsp:nvSpPr>
      <dsp:spPr>
        <a:xfrm>
          <a:off x="1965596" y="4405500"/>
          <a:ext cx="939021" cy="939021"/>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a:t>Neuro-Psychology</a:t>
          </a:r>
        </a:p>
      </dsp:txBody>
      <dsp:txXfrm>
        <a:off x="2103112" y="4543016"/>
        <a:ext cx="663989" cy="663989"/>
      </dsp:txXfrm>
    </dsp:sp>
    <dsp:sp modelId="{378D6CD1-7087-4FC2-815B-827CC4238360}">
      <dsp:nvSpPr>
        <dsp:cNvPr id="0" name=""/>
        <dsp:cNvSpPr/>
      </dsp:nvSpPr>
      <dsp:spPr>
        <a:xfrm rot="9000000">
          <a:off x="1882906" y="3409784"/>
          <a:ext cx="1420520" cy="23378"/>
        </a:xfrm>
        <a:custGeom>
          <a:avLst/>
          <a:gdLst/>
          <a:ahLst/>
          <a:cxnLst/>
          <a:rect l="0" t="0" r="0" b="0"/>
          <a:pathLst>
            <a:path>
              <a:moveTo>
                <a:pt x="0" y="11689"/>
              </a:moveTo>
              <a:lnTo>
                <a:pt x="1420520" y="11689"/>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2557653" y="3385960"/>
        <a:ext cx="71026" cy="71026"/>
      </dsp:txXfrm>
    </dsp:sp>
    <dsp:sp modelId="{790F9CB6-1586-4887-882B-A43187C41F90}">
      <dsp:nvSpPr>
        <dsp:cNvPr id="0" name=""/>
        <dsp:cNvSpPr/>
      </dsp:nvSpPr>
      <dsp:spPr>
        <a:xfrm>
          <a:off x="1101944" y="3541848"/>
          <a:ext cx="939021" cy="939021"/>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t>Psychiatry</a:t>
          </a:r>
        </a:p>
      </dsp:txBody>
      <dsp:txXfrm>
        <a:off x="1239460" y="3679364"/>
        <a:ext cx="663989" cy="663989"/>
      </dsp:txXfrm>
    </dsp:sp>
    <dsp:sp modelId="{267DD7BF-47AF-4A4A-ACD1-A3A00151CE55}">
      <dsp:nvSpPr>
        <dsp:cNvPr id="0" name=""/>
        <dsp:cNvSpPr/>
      </dsp:nvSpPr>
      <dsp:spPr>
        <a:xfrm rot="10800000">
          <a:off x="1724846" y="2819898"/>
          <a:ext cx="1420520" cy="23378"/>
        </a:xfrm>
        <a:custGeom>
          <a:avLst/>
          <a:gdLst/>
          <a:ahLst/>
          <a:cxnLst/>
          <a:rect l="0" t="0" r="0" b="0"/>
          <a:pathLst>
            <a:path>
              <a:moveTo>
                <a:pt x="0" y="11689"/>
              </a:moveTo>
              <a:lnTo>
                <a:pt x="1420520" y="11689"/>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2399594" y="2796074"/>
        <a:ext cx="71026" cy="71026"/>
      </dsp:txXfrm>
    </dsp:sp>
    <dsp:sp modelId="{64D09831-0964-48BB-9AC5-005C9A2A9D2E}">
      <dsp:nvSpPr>
        <dsp:cNvPr id="0" name=""/>
        <dsp:cNvSpPr/>
      </dsp:nvSpPr>
      <dsp:spPr>
        <a:xfrm>
          <a:off x="785825" y="2362077"/>
          <a:ext cx="939021" cy="939021"/>
        </a:xfrm>
        <a:prstGeom prst="ellips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t>Geriatric Medicine</a:t>
          </a:r>
        </a:p>
      </dsp:txBody>
      <dsp:txXfrm>
        <a:off x="923341" y="2499593"/>
        <a:ext cx="663989" cy="663989"/>
      </dsp:txXfrm>
    </dsp:sp>
    <dsp:sp modelId="{527ED17C-8554-4A9B-82D8-F620565A4A27}">
      <dsp:nvSpPr>
        <dsp:cNvPr id="0" name=""/>
        <dsp:cNvSpPr/>
      </dsp:nvSpPr>
      <dsp:spPr>
        <a:xfrm rot="12600000">
          <a:off x="1882906" y="2230013"/>
          <a:ext cx="1420520" cy="23378"/>
        </a:xfrm>
        <a:custGeom>
          <a:avLst/>
          <a:gdLst/>
          <a:ahLst/>
          <a:cxnLst/>
          <a:rect l="0" t="0" r="0" b="0"/>
          <a:pathLst>
            <a:path>
              <a:moveTo>
                <a:pt x="0" y="11689"/>
              </a:moveTo>
              <a:lnTo>
                <a:pt x="1420520" y="11689"/>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2557653" y="2206189"/>
        <a:ext cx="71026" cy="71026"/>
      </dsp:txXfrm>
    </dsp:sp>
    <dsp:sp modelId="{FE98260A-D78A-4233-B23E-9E55EB0FEA18}">
      <dsp:nvSpPr>
        <dsp:cNvPr id="0" name=""/>
        <dsp:cNvSpPr/>
      </dsp:nvSpPr>
      <dsp:spPr>
        <a:xfrm>
          <a:off x="1101944" y="1182306"/>
          <a:ext cx="939021" cy="939021"/>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t>Social Services</a:t>
          </a:r>
        </a:p>
      </dsp:txBody>
      <dsp:txXfrm>
        <a:off x="1239460" y="1319822"/>
        <a:ext cx="663989" cy="663989"/>
      </dsp:txXfrm>
    </dsp:sp>
    <dsp:sp modelId="{343209B1-9C71-4FA1-A7C8-15CAF2D40956}">
      <dsp:nvSpPr>
        <dsp:cNvPr id="0" name=""/>
        <dsp:cNvSpPr/>
      </dsp:nvSpPr>
      <dsp:spPr>
        <a:xfrm rot="14400000">
          <a:off x="2314732" y="1798186"/>
          <a:ext cx="1420520" cy="23378"/>
        </a:xfrm>
        <a:custGeom>
          <a:avLst/>
          <a:gdLst/>
          <a:ahLst/>
          <a:cxnLst/>
          <a:rect l="0" t="0" r="0" b="0"/>
          <a:pathLst>
            <a:path>
              <a:moveTo>
                <a:pt x="0" y="11689"/>
              </a:moveTo>
              <a:lnTo>
                <a:pt x="1420520" y="11689"/>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2989479" y="1774363"/>
        <a:ext cx="71026" cy="71026"/>
      </dsp:txXfrm>
    </dsp:sp>
    <dsp:sp modelId="{3DBCB2A2-555C-4704-9BDD-DDAC1BDB0C68}">
      <dsp:nvSpPr>
        <dsp:cNvPr id="0" name=""/>
        <dsp:cNvSpPr/>
      </dsp:nvSpPr>
      <dsp:spPr>
        <a:xfrm>
          <a:off x="1965596" y="318654"/>
          <a:ext cx="939021" cy="939021"/>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t>Primary Care</a:t>
          </a:r>
        </a:p>
      </dsp:txBody>
      <dsp:txXfrm>
        <a:off x="2103112" y="456170"/>
        <a:ext cx="663989" cy="663989"/>
      </dsp:txXfrm>
    </dsp:sp>
  </dsp:spTree>
</dsp:drawing>
</file>

<file path=ppt/diagrams/layout1.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757F437-34E4-457B-ACAA-C109BC5AD2B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6C9805C-0D4B-456D-9316-F45962E2F55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AB91EB8-1FC0-49BA-B8A0-9D4051C7D0E5}" type="datetimeFigureOut">
              <a:rPr lang="en-US" smtClean="0"/>
              <a:t>5/13/2025</a:t>
            </a:fld>
            <a:endParaRPr lang="en-US"/>
          </a:p>
        </p:txBody>
      </p:sp>
      <p:sp>
        <p:nvSpPr>
          <p:cNvPr id="4" name="Footer Placeholder 3">
            <a:extLst>
              <a:ext uri="{FF2B5EF4-FFF2-40B4-BE49-F238E27FC236}">
                <a16:creationId xmlns:a16="http://schemas.microsoft.com/office/drawing/2014/main" id="{C3170BBA-56B5-4091-9B11-25E05616420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1017362-806F-4EA8-BAA6-0CA6D364BC8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F6AC5C8-AA3E-49B6-9C0B-3EDF0860F219}" type="slidenum">
              <a:rPr lang="en-US" smtClean="0"/>
              <a:t>‹#›</a:t>
            </a:fld>
            <a:endParaRPr lang="en-US"/>
          </a:p>
        </p:txBody>
      </p:sp>
    </p:spTree>
    <p:extLst>
      <p:ext uri="{BB962C8B-B14F-4D97-AF65-F5344CB8AC3E}">
        <p14:creationId xmlns:p14="http://schemas.microsoft.com/office/powerpoint/2010/main" val="39421187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FD89D3-6540-412A-8DF7-24F6B362E6BB}" type="datetimeFigureOut">
              <a:rPr lang="en-US" smtClean="0"/>
              <a:t>5/13/2025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BCCA8E-E054-4945-93F6-8F3E2A7D5A26}" type="slidenum">
              <a:rPr lang="en-US" smtClean="0"/>
              <a:t>‹#›</a:t>
            </a:fld>
            <a:endParaRPr lang="en-US"/>
          </a:p>
        </p:txBody>
      </p:sp>
    </p:spTree>
    <p:extLst>
      <p:ext uri="{BB962C8B-B14F-4D97-AF65-F5344CB8AC3E}">
        <p14:creationId xmlns:p14="http://schemas.microsoft.com/office/powerpoint/2010/main" val="22309564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BCCA8E-E054-4945-93F6-8F3E2A7D5A26}" type="slidenum">
              <a:rPr lang="en-US" smtClean="0"/>
              <a:t>4</a:t>
            </a:fld>
            <a:endParaRPr lang="en-US"/>
          </a:p>
        </p:txBody>
      </p:sp>
    </p:spTree>
    <p:extLst>
      <p:ext uri="{BB962C8B-B14F-4D97-AF65-F5344CB8AC3E}">
        <p14:creationId xmlns:p14="http://schemas.microsoft.com/office/powerpoint/2010/main" val="20962939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diagrams is from the Dementia Prevention, intervention, and care: the 2024 reports of the Lancet standing Commission </a:t>
            </a:r>
          </a:p>
          <a:p>
            <a:pPr marL="285750" indent="-285750">
              <a:buFont typeface="Arial" panose="020B0604020202020204" pitchFamily="34" charset="0"/>
              <a:buChar char="•"/>
            </a:pPr>
            <a:r>
              <a:rPr lang="en-US" sz="1800" b="1" i="0" u="none" strike="noStrike" baseline="0" dirty="0">
                <a:solidFill>
                  <a:srgbClr val="000000"/>
                </a:solidFill>
                <a:latin typeface="Shaker 2 Lancet"/>
              </a:rPr>
              <a:t>Two new modifiable risk factors for dementia </a:t>
            </a:r>
            <a:endParaRPr lang="en-US" sz="1800" b="0" i="0" u="none" strike="noStrike" baseline="0" dirty="0">
              <a:solidFill>
                <a:srgbClr val="000000"/>
              </a:solidFill>
              <a:latin typeface="Shaker 2 Lancet"/>
            </a:endParaRPr>
          </a:p>
          <a:p>
            <a:pPr marL="285750" indent="-285750">
              <a:buFont typeface="Arial" panose="020B0604020202020204" pitchFamily="34" charset="0"/>
              <a:buChar char="•"/>
            </a:pPr>
            <a:r>
              <a:rPr lang="en-US" sz="1800" b="0" i="0" u="none" strike="noStrike" baseline="0" dirty="0">
                <a:solidFill>
                  <a:srgbClr val="000000"/>
                </a:solidFill>
                <a:latin typeface="Shaker 2 Lancet"/>
              </a:rPr>
              <a:t>New evidence supports adding vision loss and high cholesterol as potentially modifiable risk factors for dementia to the 12 risk factors identified in the 2020 </a:t>
            </a:r>
            <a:r>
              <a:rPr lang="en-US" sz="1800" b="0" i="1" u="none" strike="noStrike" baseline="0" dirty="0">
                <a:solidFill>
                  <a:srgbClr val="000000"/>
                </a:solidFill>
                <a:latin typeface="Shaker 2 Lancet"/>
              </a:rPr>
              <a:t>Lancet </a:t>
            </a:r>
            <a:r>
              <a:rPr lang="en-US" sz="1800" b="0" i="0" u="none" strike="noStrike" baseline="0" dirty="0">
                <a:solidFill>
                  <a:srgbClr val="000000"/>
                </a:solidFill>
                <a:latin typeface="Shaker 2 Lancet"/>
              </a:rPr>
              <a:t>Commission </a:t>
            </a:r>
            <a:endParaRPr lang="en-US" dirty="0"/>
          </a:p>
          <a:p>
            <a:pPr marL="171450" indent="-171450">
              <a:buFont typeface="Arial" panose="020B0604020202020204" pitchFamily="34" charset="0"/>
              <a:buChar char="•"/>
            </a:pPr>
            <a:r>
              <a:rPr lang="en-US" dirty="0"/>
              <a:t>The 2024 Report broke the risk factors up by </a:t>
            </a:r>
          </a:p>
          <a:p>
            <a:pPr marL="628650" lvl="1" indent="-171450">
              <a:buFont typeface="Arial" panose="020B0604020202020204" pitchFamily="34" charset="0"/>
              <a:buChar char="•"/>
            </a:pPr>
            <a:r>
              <a:rPr lang="en-US" dirty="0"/>
              <a:t>Early Life</a:t>
            </a:r>
          </a:p>
          <a:p>
            <a:pPr marL="628650" lvl="1" indent="-171450">
              <a:buFont typeface="Arial" panose="020B0604020202020204" pitchFamily="34" charset="0"/>
              <a:buChar char="•"/>
            </a:pPr>
            <a:r>
              <a:rPr lang="en-US" dirty="0"/>
              <a:t>Midlife</a:t>
            </a:r>
          </a:p>
          <a:p>
            <a:pPr marL="628650" lvl="1" indent="-171450">
              <a:buFont typeface="Arial" panose="020B0604020202020204" pitchFamily="34" charset="0"/>
              <a:buChar char="•"/>
            </a:pPr>
            <a:r>
              <a:rPr lang="en-US" dirty="0"/>
              <a:t>Late Life</a:t>
            </a:r>
          </a:p>
          <a:p>
            <a:pPr marL="628650" lvl="1" indent="-171450">
              <a:buFont typeface="Arial" panose="020B0604020202020204" pitchFamily="34" charset="0"/>
              <a:buChar char="•"/>
            </a:pPr>
            <a:r>
              <a:rPr lang="en-US" dirty="0"/>
              <a:t>45% potentially modifiable risk factors!</a:t>
            </a:r>
          </a:p>
        </p:txBody>
      </p:sp>
      <p:sp>
        <p:nvSpPr>
          <p:cNvPr id="4" name="Slide Number Placeholder 3"/>
          <p:cNvSpPr>
            <a:spLocks noGrp="1"/>
          </p:cNvSpPr>
          <p:nvPr>
            <p:ph type="sldNum" sz="quarter" idx="5"/>
          </p:nvPr>
        </p:nvSpPr>
        <p:spPr/>
        <p:txBody>
          <a:bodyPr/>
          <a:lstStyle/>
          <a:p>
            <a:fld id="{53BCCA8E-E054-4945-93F6-8F3E2A7D5A26}" type="slidenum">
              <a:rPr lang="en-US" smtClean="0"/>
              <a:t>16</a:t>
            </a:fld>
            <a:endParaRPr lang="en-US"/>
          </a:p>
        </p:txBody>
      </p:sp>
    </p:spTree>
    <p:extLst>
      <p:ext uri="{BB962C8B-B14F-4D97-AF65-F5344CB8AC3E}">
        <p14:creationId xmlns:p14="http://schemas.microsoft.com/office/powerpoint/2010/main" val="13696802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Higher childhood education levels and lifelong higher educational attainment reduce dementia risk</a:t>
            </a:r>
          </a:p>
          <a:p>
            <a:pPr marL="171450" indent="-171450">
              <a:buFont typeface="Arial" panose="020B0604020202020204" pitchFamily="34" charset="0"/>
              <a:buChar char="•"/>
            </a:pPr>
            <a:r>
              <a:rPr lang="en-US" dirty="0"/>
              <a:t>Studies suggests overall cognitive ability increases, with education, before reaching a plateau in late adolescence, when brain reaches greatest plasticity with relatively few further gains with education after age 20 years.</a:t>
            </a:r>
          </a:p>
          <a:p>
            <a:pPr marL="171450" indent="-171450">
              <a:buFont typeface="Arial" panose="020B0604020202020204" pitchFamily="34" charset="0"/>
              <a:buChar char="•"/>
            </a:pPr>
            <a:r>
              <a:rPr lang="en-US" dirty="0"/>
              <a:t>This suggests cognitive stimulation is more important in early life; </a:t>
            </a:r>
          </a:p>
          <a:p>
            <a:pPr marL="171450" indent="-171450">
              <a:buFont typeface="Arial" panose="020B0604020202020204" pitchFamily="34" charset="0"/>
              <a:buChar char="•"/>
            </a:pPr>
            <a:r>
              <a:rPr lang="en-US" dirty="0"/>
              <a:t>Much of the apparent later effect might be due to people of higher cognitive function seeking out cognitively stimulating activities and education.</a:t>
            </a:r>
          </a:p>
          <a:p>
            <a:pPr marL="171450" indent="-171450">
              <a:buFont typeface="Arial" panose="020B0604020202020204" pitchFamily="34" charset="0"/>
              <a:buChar char="•"/>
            </a:pPr>
            <a:r>
              <a:rPr lang="en-US" dirty="0"/>
              <a:t>It is difficult to separate out the specific impact of education from the effect of overall cognitive ability and the specific impact of later-life cognitive activity from lifelong cognitive function and activity.</a:t>
            </a:r>
          </a:p>
        </p:txBody>
      </p:sp>
      <p:sp>
        <p:nvSpPr>
          <p:cNvPr id="4" name="Slide Number Placeholder 3"/>
          <p:cNvSpPr>
            <a:spLocks noGrp="1"/>
          </p:cNvSpPr>
          <p:nvPr>
            <p:ph type="sldNum" sz="quarter" idx="5"/>
          </p:nvPr>
        </p:nvSpPr>
        <p:spPr/>
        <p:txBody>
          <a:bodyPr/>
          <a:lstStyle/>
          <a:p>
            <a:fld id="{53BCCA8E-E054-4945-93F6-8F3E2A7D5A26}" type="slidenum">
              <a:rPr lang="en-US" smtClean="0"/>
              <a:t>17</a:t>
            </a:fld>
            <a:endParaRPr lang="en-US"/>
          </a:p>
        </p:txBody>
      </p:sp>
    </p:spTree>
    <p:extLst>
      <p:ext uri="{BB962C8B-B14F-4D97-AF65-F5344CB8AC3E}">
        <p14:creationId xmlns:p14="http://schemas.microsoft.com/office/powerpoint/2010/main" val="10810380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Midlife tends to be the time where lifestyle diseases and compression morbidity takes place</a:t>
            </a:r>
          </a:p>
          <a:p>
            <a:pPr marL="171450" indent="-171450">
              <a:buFont typeface="Arial" panose="020B0604020202020204" pitchFamily="34" charset="0"/>
              <a:buChar char="•"/>
            </a:pPr>
            <a:r>
              <a:rPr lang="en-US" dirty="0"/>
              <a:t>This includes high cholesterol, diabetes, hypertension, obesity</a:t>
            </a:r>
          </a:p>
          <a:p>
            <a:pPr marL="628650" lvl="1" indent="-171450">
              <a:buFont typeface="Arial" panose="020B0604020202020204" pitchFamily="34" charset="0"/>
              <a:buChar char="•"/>
            </a:pPr>
            <a:r>
              <a:rPr lang="en-US" dirty="0"/>
              <a:t>These conditions contribute to increased vascular damage and dementia neuropathology</a:t>
            </a:r>
          </a:p>
          <a:p>
            <a:pPr marL="171450" indent="-171450">
              <a:buFont typeface="Arial" panose="020B0604020202020204" pitchFamily="34" charset="0"/>
              <a:buChar char="•"/>
            </a:pPr>
            <a:r>
              <a:rPr lang="en-US" dirty="0"/>
              <a:t>Physical inactivity</a:t>
            </a:r>
          </a:p>
          <a:p>
            <a:pPr marL="628650" lvl="1" indent="-171450">
              <a:buFont typeface="Arial" panose="020B0604020202020204" pitchFamily="34" charset="0"/>
              <a:buChar char="•"/>
            </a:pPr>
            <a:r>
              <a:rPr lang="en-US" dirty="0"/>
              <a:t>Longitudinal studies have shown evidence for physical activity protecting against clinically diagnosed Alzheimer’s Disease.</a:t>
            </a:r>
          </a:p>
          <a:p>
            <a:pPr marL="628650" lvl="1" indent="-171450">
              <a:buFont typeface="Arial" panose="020B0604020202020204" pitchFamily="34" charset="0"/>
              <a:buChar char="•"/>
            </a:pPr>
            <a:r>
              <a:rPr lang="en-US" dirty="0"/>
              <a:t>People might stop exercising due to prodromal dementia so inactivity might be either a consequence or a cause or both in dementia and might be more of a risk in those with cardiovascular morbidity. </a:t>
            </a:r>
          </a:p>
          <a:p>
            <a:pPr marL="628650" lvl="1" indent="-171450">
              <a:buFont typeface="Arial" panose="020B0604020202020204" pitchFamily="34" charset="0"/>
              <a:buChar char="•"/>
            </a:pPr>
            <a:r>
              <a:rPr lang="en-US" dirty="0"/>
              <a:t>As with other outcomes, exercise might be required to be sustained and continue nearer the time of risk</a:t>
            </a:r>
          </a:p>
          <a:p>
            <a:pPr marL="171450" indent="-171450">
              <a:buFont typeface="Arial" panose="020B0604020202020204" pitchFamily="34" charset="0"/>
              <a:buChar char="•"/>
            </a:pPr>
            <a:r>
              <a:rPr lang="en-US" dirty="0"/>
              <a:t>Smoking</a:t>
            </a:r>
          </a:p>
          <a:p>
            <a:pPr marL="628650" lvl="1" indent="-171450">
              <a:buFont typeface="Arial" panose="020B0604020202020204" pitchFamily="34" charset="0"/>
              <a:buChar char="•"/>
            </a:pPr>
            <a:r>
              <a:rPr lang="en-US" sz="1800" b="0" i="0" u="none" strike="noStrike" baseline="0" dirty="0">
                <a:solidFill>
                  <a:srgbClr val="000000"/>
                </a:solidFill>
                <a:latin typeface="ScalaLancetPro"/>
              </a:rPr>
              <a:t>New evidence now shows that midlife smoking appears to be a stronger risk factor for dementia than is smoking in late life, possibly because of improvements in treating cardiovascular disease and smoking-related cancers, leading to an increased chance of smokers living long enough to develop dementia. </a:t>
            </a:r>
            <a:endParaRPr lang="en-US" dirty="0"/>
          </a:p>
          <a:p>
            <a:pPr marL="171450" indent="-171450">
              <a:buFont typeface="Arial" panose="020B0604020202020204" pitchFamily="34" charset="0"/>
              <a:buChar char="•"/>
            </a:pPr>
            <a:r>
              <a:rPr lang="en-US" dirty="0"/>
              <a:t>Excessive Alcohol</a:t>
            </a:r>
          </a:p>
          <a:p>
            <a:pPr marL="628650" lvl="1" indent="-171450">
              <a:buFont typeface="Arial" panose="020B0604020202020204" pitchFamily="34" charset="0"/>
              <a:buChar char="•"/>
            </a:pPr>
            <a:r>
              <a:rPr lang="en-US" sz="1800" b="0" i="0" u="none" strike="noStrike" baseline="0" dirty="0">
                <a:solidFill>
                  <a:srgbClr val="000000"/>
                </a:solidFill>
                <a:latin typeface="ScalaLancetPro"/>
              </a:rPr>
              <a:t>Heavy alcohol use (12 drinks/week or more) has been associated with an increased risk of all-cause dementia and reduced grey matter volume in imaging studies.</a:t>
            </a:r>
            <a:endParaRPr lang="en-US" dirty="0"/>
          </a:p>
          <a:p>
            <a:pPr marL="171450" indent="-171450">
              <a:buFont typeface="Arial" panose="020B0604020202020204" pitchFamily="34" charset="0"/>
              <a:buChar char="•"/>
            </a:pPr>
            <a:r>
              <a:rPr lang="en-US" dirty="0"/>
              <a:t>Depression</a:t>
            </a:r>
          </a:p>
          <a:p>
            <a:pPr marL="628650" lvl="1" indent="-171450">
              <a:buFont typeface="Arial" panose="020B0604020202020204" pitchFamily="34" charset="0"/>
              <a:buChar char="•"/>
            </a:pPr>
            <a:r>
              <a:rPr lang="en-US" sz="1800" b="0" i="0" u="none" strike="noStrike" baseline="0" dirty="0">
                <a:solidFill>
                  <a:srgbClr val="000000"/>
                </a:solidFill>
                <a:latin typeface="ScalaLancetPro"/>
              </a:rPr>
              <a:t>In the 2020 </a:t>
            </a:r>
            <a:r>
              <a:rPr lang="en-US" sz="1800" b="0" i="1" u="none" strike="noStrike" baseline="0" dirty="0">
                <a:solidFill>
                  <a:srgbClr val="000000"/>
                </a:solidFill>
                <a:latin typeface="ScalaLancetPro"/>
              </a:rPr>
              <a:t>Lancet </a:t>
            </a:r>
            <a:r>
              <a:rPr lang="en-US" sz="1800" b="0" i="0" u="none" strike="noStrike" baseline="0" dirty="0">
                <a:solidFill>
                  <a:srgbClr val="000000"/>
                </a:solidFill>
                <a:latin typeface="ScalaLancetPro"/>
              </a:rPr>
              <a:t>Commission, it was concluded based on published studies that the link between depression and dementia was probably bidirectional and that, in the years before dementia presentation, depression can be a symptom of evolving dementia; a reaction to cognitive impairment; or a cause of cognitive impairment. </a:t>
            </a:r>
          </a:p>
          <a:p>
            <a:pPr marL="171450" indent="-171450">
              <a:buFont typeface="Arial" panose="020B0604020202020204" pitchFamily="34" charset="0"/>
              <a:buChar char="•"/>
            </a:pPr>
            <a:r>
              <a:rPr lang="en-US" dirty="0"/>
              <a:t>Traumatic Brain Injury</a:t>
            </a:r>
          </a:p>
          <a:p>
            <a:pPr marL="628650" lvl="1" indent="-171450">
              <a:buFont typeface="Arial" panose="020B0604020202020204" pitchFamily="34" charset="0"/>
              <a:buChar char="•"/>
            </a:pPr>
            <a:r>
              <a:rPr lang="en-US" dirty="0"/>
              <a:t>Meta-analysis studies have identified that younger age at TBI (&lt;65 years) and male at birth sex were associated with higher risk of dementia</a:t>
            </a:r>
          </a:p>
          <a:p>
            <a:pPr marL="628650" lvl="1" indent="-171450">
              <a:buFont typeface="Arial" panose="020B0604020202020204" pitchFamily="34" charset="0"/>
              <a:buChar char="•"/>
            </a:pPr>
            <a:r>
              <a:rPr lang="en-US" sz="1800" b="0" i="0" u="none" strike="noStrike" baseline="0" dirty="0">
                <a:solidFill>
                  <a:srgbClr val="000000"/>
                </a:solidFill>
                <a:latin typeface="ScalaLancetPro"/>
              </a:rPr>
              <a:t>TBI can cause or exacerbate dementia through direct trauma. </a:t>
            </a:r>
          </a:p>
          <a:p>
            <a:pPr marL="628650" lvl="1" indent="-171450">
              <a:buFont typeface="Arial" panose="020B0604020202020204" pitchFamily="34" charset="0"/>
              <a:buChar char="•"/>
            </a:pPr>
            <a:r>
              <a:rPr lang="en-US" sz="1800" b="0" i="0" u="none" strike="noStrike" baseline="0" dirty="0">
                <a:solidFill>
                  <a:srgbClr val="000000"/>
                </a:solidFill>
                <a:latin typeface="ScalaLancetPro"/>
              </a:rPr>
              <a:t>Plausible pathological mechanisms for long-term neurodegeneration following TBI include axonal injury promoting early generation of </a:t>
            </a:r>
            <a:r>
              <a:rPr lang="en-US" sz="1800" b="0" i="0" u="none" strike="noStrike" baseline="0" dirty="0" err="1">
                <a:solidFill>
                  <a:srgbClr val="000000"/>
                </a:solidFill>
                <a:latin typeface="ScalaLancetPro"/>
              </a:rPr>
              <a:t>proteinopathies</a:t>
            </a:r>
            <a:r>
              <a:rPr lang="en-US" sz="1800" b="0" i="0" u="none" strike="noStrike" baseline="0" dirty="0">
                <a:solidFill>
                  <a:srgbClr val="000000"/>
                </a:solidFill>
                <a:latin typeface="ScalaLancetPro"/>
              </a:rPr>
              <a:t> </a:t>
            </a:r>
            <a:endParaRPr lang="en-US" dirty="0"/>
          </a:p>
          <a:p>
            <a:pPr marL="171450" indent="-171450">
              <a:buFont typeface="Arial" panose="020B0604020202020204" pitchFamily="34" charset="0"/>
              <a:buChar char="•"/>
            </a:pPr>
            <a:r>
              <a:rPr lang="en-US" dirty="0"/>
              <a:t>Hearing Loss: </a:t>
            </a:r>
          </a:p>
          <a:p>
            <a:pPr marL="628650" lvl="1" indent="-171450">
              <a:buFont typeface="Arial" panose="020B0604020202020204" pitchFamily="34" charset="0"/>
              <a:buChar char="•"/>
            </a:pPr>
            <a:r>
              <a:rPr lang="en-US" dirty="0"/>
              <a:t>As severity of hearing loss increases, dementia risk increases</a:t>
            </a:r>
          </a:p>
          <a:p>
            <a:pPr marL="628650" lvl="1" indent="-171450">
              <a:buFont typeface="Arial" panose="020B0604020202020204" pitchFamily="34" charset="0"/>
              <a:buChar char="•"/>
            </a:pPr>
            <a:r>
              <a:rPr lang="en-US" dirty="0"/>
              <a:t>Several mechanisms have been hypothesized to explain how hearing loss might increase dementia risk:</a:t>
            </a:r>
          </a:p>
          <a:p>
            <a:pPr marL="1085850" lvl="2" indent="-171450">
              <a:buFont typeface="Arial" panose="020B0604020202020204" pitchFamily="34" charset="0"/>
              <a:buChar char="•"/>
            </a:pPr>
            <a:r>
              <a:rPr lang="en-US" dirty="0"/>
              <a:t>Psychosocial factors such as loneliness, depression, and social isolation</a:t>
            </a:r>
          </a:p>
          <a:p>
            <a:pPr marL="1085850" lvl="2" indent="-171450">
              <a:buFont typeface="Arial" panose="020B0604020202020204" pitchFamily="34" charset="0"/>
              <a:buChar char="•"/>
            </a:pPr>
            <a:r>
              <a:rPr lang="en-US" dirty="0"/>
              <a:t>Reduced cognitive reserve from decreased environmental stimuli</a:t>
            </a:r>
          </a:p>
          <a:p>
            <a:pPr marL="1085850" lvl="2" indent="-171450">
              <a:buFont typeface="Arial" panose="020B0604020202020204" pitchFamily="34" charset="0"/>
              <a:buChar char="•"/>
            </a:pPr>
            <a:r>
              <a:rPr lang="en-US" dirty="0"/>
              <a:t>Increased cognitive resources needed for listening</a:t>
            </a:r>
          </a:p>
          <a:p>
            <a:pPr marL="1085850" lvl="2" indent="-171450">
              <a:buFont typeface="Arial" panose="020B0604020202020204" pitchFamily="34" charset="0"/>
              <a:buChar char="•"/>
            </a:pPr>
            <a:r>
              <a:rPr lang="en-US" dirty="0"/>
              <a:t>And the interaction of the risks with brain pathology</a:t>
            </a:r>
          </a:p>
          <a:p>
            <a:pPr marL="1085850" lvl="2" indent="-171450">
              <a:buFont typeface="Arial" panose="020B0604020202020204" pitchFamily="34" charset="0"/>
              <a:buChar char="•"/>
            </a:pPr>
            <a:r>
              <a:rPr lang="en-US" dirty="0"/>
              <a:t>A causal link between hearing loss and dementia is supported by longer exposure to hearing loss being associated with higher dementia risk, with maximum risk in people who were diagnosed with hearing loss for more than 25 years</a:t>
            </a:r>
          </a:p>
        </p:txBody>
      </p:sp>
      <p:sp>
        <p:nvSpPr>
          <p:cNvPr id="4" name="Slide Number Placeholder 3"/>
          <p:cNvSpPr>
            <a:spLocks noGrp="1"/>
          </p:cNvSpPr>
          <p:nvPr>
            <p:ph type="sldNum" sz="quarter" idx="5"/>
          </p:nvPr>
        </p:nvSpPr>
        <p:spPr/>
        <p:txBody>
          <a:bodyPr/>
          <a:lstStyle/>
          <a:p>
            <a:fld id="{53BCCA8E-E054-4945-93F6-8F3E2A7D5A26}" type="slidenum">
              <a:rPr lang="en-US" smtClean="0"/>
              <a:t>18</a:t>
            </a:fld>
            <a:endParaRPr lang="en-US"/>
          </a:p>
        </p:txBody>
      </p:sp>
    </p:spTree>
    <p:extLst>
      <p:ext uri="{BB962C8B-B14F-4D97-AF65-F5344CB8AC3E}">
        <p14:creationId xmlns:p14="http://schemas.microsoft.com/office/powerpoint/2010/main" val="12211620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Social Isolation</a:t>
            </a:r>
          </a:p>
          <a:p>
            <a:pPr marL="628650" lvl="1" indent="-171450">
              <a:buFont typeface="Arial" panose="020B0604020202020204" pitchFamily="34" charset="0"/>
              <a:buChar char="•"/>
            </a:pPr>
            <a:r>
              <a:rPr lang="en-US" dirty="0"/>
              <a:t>There is a growing body of evidence that social isolation in and of itself is its own condition increasing risk of morbidity and mortality</a:t>
            </a:r>
          </a:p>
          <a:p>
            <a:pPr marL="628650" lvl="1" indent="-171450">
              <a:buFont typeface="Arial" panose="020B0604020202020204" pitchFamily="34" charset="0"/>
              <a:buChar char="•"/>
            </a:pPr>
            <a:r>
              <a:rPr lang="en-US" dirty="0"/>
              <a:t>It has been found that less frequent social contact was associated with higher risk of dementia</a:t>
            </a:r>
          </a:p>
          <a:p>
            <a:pPr marL="628650" lvl="1" indent="-171450">
              <a:buFont typeface="Arial" panose="020B0604020202020204" pitchFamily="34" charset="0"/>
              <a:buChar char="•"/>
            </a:pPr>
            <a:r>
              <a:rPr lang="en-US" sz="1800" b="0" i="0" u="none" strike="noStrike" baseline="0" dirty="0">
                <a:solidFill>
                  <a:srgbClr val="000000"/>
                </a:solidFill>
                <a:latin typeface="ScalaLancetPro"/>
              </a:rPr>
              <a:t>Loneliness is linked to, but differs from, social isolation because it is about people’s feelings that their social contact is inadequate</a:t>
            </a:r>
          </a:p>
          <a:p>
            <a:pPr marL="628650" lvl="1" indent="-171450">
              <a:buFont typeface="Arial" panose="020B0604020202020204" pitchFamily="34" charset="0"/>
              <a:buChar char="•"/>
            </a:pPr>
            <a:r>
              <a:rPr lang="en-US" sz="1800" b="0" i="0" u="none" strike="noStrike" baseline="0" dirty="0">
                <a:solidFill>
                  <a:srgbClr val="000000"/>
                </a:solidFill>
                <a:latin typeface="ScalaLancetPro"/>
              </a:rPr>
              <a:t>Loneliness was also associated with increased dementia risk </a:t>
            </a:r>
          </a:p>
          <a:p>
            <a:pPr marL="628650" lvl="1" indent="-171450">
              <a:buFont typeface="Arial" panose="020B0604020202020204" pitchFamily="34" charset="0"/>
              <a:buChar char="•"/>
            </a:pPr>
            <a:r>
              <a:rPr lang="en-US" sz="1800" b="0" i="0" u="none" strike="noStrike" baseline="0" dirty="0">
                <a:solidFill>
                  <a:srgbClr val="000000"/>
                </a:solidFill>
                <a:latin typeface="ScalaLancetPro"/>
              </a:rPr>
              <a:t>Social contact in any form has a potentially beneficial effect on dementia risk by building cognitive reserve, promoting healthy </a:t>
            </a:r>
            <a:r>
              <a:rPr lang="en-US" sz="1800" b="0" i="0" u="none" strike="noStrike" baseline="0" dirty="0" err="1">
                <a:solidFill>
                  <a:srgbClr val="000000"/>
                </a:solidFill>
                <a:latin typeface="ScalaLancetPro"/>
              </a:rPr>
              <a:t>behaviours</a:t>
            </a:r>
            <a:r>
              <a:rPr lang="en-US" sz="1800" b="0" i="0" u="none" strike="noStrike" baseline="0" dirty="0">
                <a:solidFill>
                  <a:srgbClr val="000000"/>
                </a:solidFill>
                <a:latin typeface="ScalaLancetPro"/>
              </a:rPr>
              <a:t>, and reducing stress and inflammation</a:t>
            </a:r>
          </a:p>
          <a:p>
            <a:pPr marL="628650" lvl="1" indent="-171450">
              <a:buFont typeface="Arial" panose="020B0604020202020204" pitchFamily="34" charset="0"/>
              <a:buChar char="•"/>
            </a:pPr>
            <a:r>
              <a:rPr lang="en-US" sz="1800" b="0" i="0" u="none" strike="noStrike" baseline="0" dirty="0">
                <a:solidFill>
                  <a:srgbClr val="000000"/>
                </a:solidFill>
                <a:latin typeface="ScalaLancetPro"/>
              </a:rPr>
              <a:t>Social isolation has been linked to lower grey matter volume in the temporal, frontal, and other brain regions than for people who were not socially isolated.</a:t>
            </a:r>
            <a:endParaRPr lang="en-US" dirty="0"/>
          </a:p>
          <a:p>
            <a:pPr marL="171450" indent="-171450">
              <a:buFont typeface="Arial" panose="020B0604020202020204" pitchFamily="34" charset="0"/>
              <a:buChar char="•"/>
            </a:pPr>
            <a:r>
              <a:rPr lang="en-US" dirty="0"/>
              <a:t>Air Pollution</a:t>
            </a:r>
          </a:p>
          <a:p>
            <a:pPr marL="628650" lvl="1" indent="-171450">
              <a:buFont typeface="Arial" panose="020B0604020202020204" pitchFamily="34" charset="0"/>
              <a:buChar char="•"/>
            </a:pPr>
            <a:r>
              <a:rPr lang="en-US" sz="1800" b="0" i="0" u="none" strike="noStrike" baseline="0" dirty="0">
                <a:solidFill>
                  <a:srgbClr val="000000"/>
                </a:solidFill>
                <a:latin typeface="ScalaLancetPro"/>
              </a:rPr>
              <a:t>Exposure to particulates in domestic and external environments is now of intense concern and interest. </a:t>
            </a:r>
          </a:p>
          <a:p>
            <a:pPr marL="628650" lvl="1" indent="-171450">
              <a:buFont typeface="Arial" panose="020B0604020202020204" pitchFamily="34" charset="0"/>
              <a:buChar char="•"/>
            </a:pPr>
            <a:r>
              <a:rPr lang="en-US" sz="1800" b="0" i="0" u="none" strike="noStrike" baseline="0" dirty="0">
                <a:solidFill>
                  <a:srgbClr val="000000"/>
                </a:solidFill>
                <a:latin typeface="ScalaLancetPro"/>
              </a:rPr>
              <a:t>Exposure is lifelong and is a potential contributor to many long-term conditions across the life course. </a:t>
            </a:r>
          </a:p>
          <a:p>
            <a:pPr marL="628650" lvl="1" indent="-171450">
              <a:buFont typeface="Arial" panose="020B0604020202020204" pitchFamily="34" charset="0"/>
              <a:buChar char="•"/>
            </a:pPr>
            <a:r>
              <a:rPr lang="en-US" sz="1800" b="0" i="0" u="none" strike="noStrike" baseline="0" dirty="0">
                <a:solidFill>
                  <a:srgbClr val="000000"/>
                </a:solidFill>
                <a:latin typeface="ScalaLancetPro"/>
              </a:rPr>
              <a:t>Particulate matter air pollution have been identified as risk factors for dementia and cognitive impairment </a:t>
            </a:r>
          </a:p>
          <a:p>
            <a:pPr marL="628650" lvl="1" indent="-171450">
              <a:buFont typeface="Arial" panose="020B0604020202020204" pitchFamily="34" charset="0"/>
              <a:buChar char="•"/>
            </a:pPr>
            <a:r>
              <a:rPr lang="en-US" sz="1800" b="0" i="0" u="none" strike="noStrike" baseline="0" dirty="0">
                <a:solidFill>
                  <a:srgbClr val="000000"/>
                </a:solidFill>
                <a:latin typeface="ScalaLancetPro"/>
              </a:rPr>
              <a:t>This includes residential wood and coal burning stoves as a source of indoor air pollution</a:t>
            </a:r>
          </a:p>
          <a:p>
            <a:pPr marL="628650" lvl="1" indent="-171450">
              <a:buFont typeface="Arial" panose="020B0604020202020204" pitchFamily="34" charset="0"/>
              <a:buChar char="•"/>
            </a:pPr>
            <a:r>
              <a:rPr lang="en-US" dirty="0"/>
              <a:t>Animal models suggest airborne particulate pollutants accelerate neurodegenerative processes through: </a:t>
            </a:r>
          </a:p>
          <a:p>
            <a:pPr marL="1085850" lvl="2" indent="-171450">
              <a:buFont typeface="Arial" panose="020B0604020202020204" pitchFamily="34" charset="0"/>
              <a:buChar char="•"/>
            </a:pPr>
            <a:r>
              <a:rPr lang="en-US" dirty="0"/>
              <a:t>cerebrovascular and cardiovascular disease</a:t>
            </a:r>
          </a:p>
          <a:p>
            <a:pPr marL="1085850" lvl="2" indent="-171450">
              <a:buFont typeface="Arial" panose="020B0604020202020204" pitchFamily="34" charset="0"/>
              <a:buChar char="•"/>
            </a:pPr>
            <a:r>
              <a:rPr lang="en-US" dirty="0"/>
              <a:t>amyloid-beta</a:t>
            </a:r>
            <a:r>
              <a:rPr lang="el-GR" dirty="0"/>
              <a:t> </a:t>
            </a:r>
            <a:r>
              <a:rPr lang="en-US" dirty="0"/>
              <a:t>deposition (</a:t>
            </a:r>
            <a:r>
              <a:rPr lang="en-US" b="0" i="0" dirty="0">
                <a:solidFill>
                  <a:srgbClr val="001D35"/>
                </a:solidFill>
                <a:effectLst/>
                <a:latin typeface="Google Sans"/>
              </a:rPr>
              <a:t>a protein fragment that's a key component of senile plaques, which are a hallmark of Alzheimer's disease)</a:t>
            </a:r>
          </a:p>
          <a:p>
            <a:pPr marL="1085850" lvl="2" indent="-171450">
              <a:buFont typeface="Arial" panose="020B0604020202020204" pitchFamily="34" charset="0"/>
              <a:buChar char="•"/>
            </a:pPr>
            <a:r>
              <a:rPr lang="en-US" dirty="0"/>
              <a:t>and amyloid precursor protein processing (</a:t>
            </a:r>
            <a:r>
              <a:rPr lang="en-US" b="0" i="0" dirty="0">
                <a:solidFill>
                  <a:srgbClr val="001D35"/>
                </a:solidFill>
                <a:effectLst/>
                <a:latin typeface="Google Sans"/>
              </a:rPr>
              <a:t>a protein found in the brain and other tissues. It's known for its role in Alzheimer's disease, where it's processed in a way that leads to the formation of amyloid plaques)</a:t>
            </a:r>
            <a:endParaRPr lang="en-US" dirty="0"/>
          </a:p>
          <a:p>
            <a:pPr marL="171450" indent="-171450">
              <a:buFont typeface="Arial" panose="020B0604020202020204" pitchFamily="34" charset="0"/>
              <a:buChar char="•"/>
            </a:pPr>
            <a:r>
              <a:rPr lang="en-US" dirty="0"/>
              <a:t>Visual Loss</a:t>
            </a:r>
          </a:p>
          <a:p>
            <a:pPr marL="628650" lvl="1" indent="-171450">
              <a:buFont typeface="Arial" panose="020B0604020202020204" pitchFamily="34" charset="0"/>
              <a:buChar char="•"/>
            </a:pPr>
            <a:r>
              <a:rPr lang="en-US" sz="1800" b="0" i="0" u="none" strike="noStrike" baseline="0" dirty="0">
                <a:solidFill>
                  <a:srgbClr val="000000"/>
                </a:solidFill>
                <a:latin typeface="ScalaLancetPro"/>
              </a:rPr>
              <a:t>Increasing evidence supports an association between untreated vision loss and dementia risk and potential modification by treatment </a:t>
            </a:r>
          </a:p>
          <a:p>
            <a:pPr marL="628650" lvl="1" indent="-171450">
              <a:buFont typeface="Arial" panose="020B0604020202020204" pitchFamily="34" charset="0"/>
              <a:buChar char="•"/>
            </a:pPr>
            <a:r>
              <a:rPr lang="en-US" sz="1800" b="0" i="0" u="none" strike="noStrike" baseline="0" dirty="0">
                <a:solidFill>
                  <a:srgbClr val="000000"/>
                </a:solidFill>
                <a:latin typeface="ScalaLancetPro"/>
              </a:rPr>
              <a:t>The mechanisms behind these associations might be related to underlying illness, such as diabetes, which is a risk factor for dementia; vision loss itself, as might be suggested by a possible effect of cataract surgery; or shared neuropathological processes in both the retina and the brain.</a:t>
            </a:r>
            <a:endParaRPr lang="en-US" dirty="0"/>
          </a:p>
        </p:txBody>
      </p:sp>
      <p:sp>
        <p:nvSpPr>
          <p:cNvPr id="4" name="Slide Number Placeholder 3"/>
          <p:cNvSpPr>
            <a:spLocks noGrp="1"/>
          </p:cNvSpPr>
          <p:nvPr>
            <p:ph type="sldNum" sz="quarter" idx="5"/>
          </p:nvPr>
        </p:nvSpPr>
        <p:spPr/>
        <p:txBody>
          <a:bodyPr/>
          <a:lstStyle/>
          <a:p>
            <a:fld id="{53BCCA8E-E054-4945-93F6-8F3E2A7D5A26}" type="slidenum">
              <a:rPr lang="en-US" smtClean="0"/>
              <a:t>19</a:t>
            </a:fld>
            <a:endParaRPr lang="en-US"/>
          </a:p>
        </p:txBody>
      </p:sp>
    </p:spTree>
    <p:extLst>
      <p:ext uri="{BB962C8B-B14F-4D97-AF65-F5344CB8AC3E}">
        <p14:creationId xmlns:p14="http://schemas.microsoft.com/office/powerpoint/2010/main" val="215338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another diagram from the 2024 Lancet report</a:t>
            </a:r>
          </a:p>
          <a:p>
            <a:pPr marL="171450" indent="-171450">
              <a:buFont typeface="Arial" panose="020B0604020202020204" pitchFamily="34" charset="0"/>
              <a:buChar char="•"/>
            </a:pPr>
            <a:r>
              <a:rPr lang="en-US" dirty="0"/>
              <a:t>I found this helpful to break down the risk factors and how addressing these factors potentially prevent dementia</a:t>
            </a:r>
          </a:p>
          <a:p>
            <a:pPr marL="628650" lvl="1" indent="-171450">
              <a:buFont typeface="Arial" panose="020B0604020202020204" pitchFamily="34" charset="0"/>
              <a:buChar char="•"/>
            </a:pPr>
            <a:r>
              <a:rPr lang="en-US" dirty="0"/>
              <a:t>Decrease Vascular Damage</a:t>
            </a:r>
          </a:p>
          <a:p>
            <a:pPr marL="628650" lvl="1" indent="-171450">
              <a:buFont typeface="Arial" panose="020B0604020202020204" pitchFamily="34" charset="0"/>
              <a:buChar char="•"/>
            </a:pPr>
            <a:r>
              <a:rPr lang="en-US" dirty="0"/>
              <a:t>Reduce dementia neuropathology</a:t>
            </a:r>
          </a:p>
          <a:p>
            <a:pPr marL="628650" lvl="1" indent="-171450">
              <a:buFont typeface="Arial" panose="020B0604020202020204" pitchFamily="34" charset="0"/>
              <a:buChar char="•"/>
            </a:pPr>
            <a:r>
              <a:rPr lang="en-US" dirty="0"/>
              <a:t>Reduce stress and inflammation</a:t>
            </a:r>
          </a:p>
          <a:p>
            <a:pPr marL="628650" lvl="1" indent="-171450">
              <a:buFont typeface="Arial" panose="020B0604020202020204" pitchFamily="34" charset="0"/>
              <a:buChar char="•"/>
            </a:pPr>
            <a:r>
              <a:rPr lang="en-US" dirty="0"/>
              <a:t>Build cognitive and brain reserve</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You will see from the diagram the cross over benefit of addressing these risk factors</a:t>
            </a:r>
          </a:p>
          <a:p>
            <a:pPr marL="628650" lvl="1" indent="-171450">
              <a:buFont typeface="Arial" panose="020B0604020202020204" pitchFamily="34" charset="0"/>
              <a:buChar char="•"/>
            </a:pPr>
            <a:r>
              <a:rPr lang="en-US" dirty="0"/>
              <a:t>This is another great teaching tool for patients and has personally helped me have richer conversations with my patients about lifestyle and behavioral modification</a:t>
            </a:r>
          </a:p>
          <a:p>
            <a:pPr marL="628650" lvl="1" indent="-171450">
              <a:buFont typeface="Arial" panose="020B0604020202020204" pitchFamily="34" charset="0"/>
              <a:buChar char="•"/>
            </a:pPr>
            <a:r>
              <a:rPr lang="en-US" dirty="0"/>
              <a:t>There are also factors here that need community involvement and change in policy such as</a:t>
            </a:r>
          </a:p>
          <a:p>
            <a:pPr marL="1085850" lvl="2" indent="-171450">
              <a:buFont typeface="Arial" panose="020B0604020202020204" pitchFamily="34" charset="0"/>
              <a:buChar char="•"/>
            </a:pPr>
            <a:r>
              <a:rPr lang="en-US" dirty="0"/>
              <a:t>Reducing air pollution</a:t>
            </a:r>
          </a:p>
          <a:p>
            <a:pPr marL="1085850" lvl="2" indent="-171450">
              <a:buFont typeface="Arial" panose="020B0604020202020204" pitchFamily="34" charset="0"/>
              <a:buChar char="•"/>
            </a:pPr>
            <a:r>
              <a:rPr lang="en-US" dirty="0"/>
              <a:t>Prevention of head injuries</a:t>
            </a:r>
          </a:p>
          <a:p>
            <a:pPr marL="1085850" lvl="2" indent="-171450">
              <a:buFont typeface="Arial" panose="020B0604020202020204" pitchFamily="34" charset="0"/>
              <a:buChar char="•"/>
            </a:pPr>
            <a:r>
              <a:rPr lang="en-US" dirty="0"/>
              <a:t>Addressing social isolation and loneliness</a:t>
            </a:r>
          </a:p>
        </p:txBody>
      </p:sp>
      <p:sp>
        <p:nvSpPr>
          <p:cNvPr id="4" name="Slide Number Placeholder 3"/>
          <p:cNvSpPr>
            <a:spLocks noGrp="1"/>
          </p:cNvSpPr>
          <p:nvPr>
            <p:ph type="sldNum" sz="quarter" idx="5"/>
          </p:nvPr>
        </p:nvSpPr>
        <p:spPr/>
        <p:txBody>
          <a:bodyPr/>
          <a:lstStyle/>
          <a:p>
            <a:fld id="{53BCCA8E-E054-4945-93F6-8F3E2A7D5A26}" type="slidenum">
              <a:rPr lang="en-US" smtClean="0"/>
              <a:t>20</a:t>
            </a:fld>
            <a:endParaRPr lang="en-US"/>
          </a:p>
        </p:txBody>
      </p:sp>
    </p:spTree>
    <p:extLst>
      <p:ext uri="{BB962C8B-B14F-4D97-AF65-F5344CB8AC3E}">
        <p14:creationId xmlns:p14="http://schemas.microsoft.com/office/powerpoint/2010/main" val="35486137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 is the team’s current dementia and cognitive impairment pathway in algorithmic form.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clinical pathway is a product of collaboration within the grant team, NLH neurologists,  as well as geriatricians and primary care providers from around the state including Dr. Amy Madden at Health Reach and Dr. Rebecca Spear at Maine General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It represents components from evidence-based practice and current algorithms in use.  </a:t>
            </a:r>
          </a:p>
          <a:p>
            <a:pPr marL="171450" indent="-171450">
              <a:buFont typeface="Arial" panose="020B0604020202020204" pitchFamily="34" charset="0"/>
              <a:buChar char="•"/>
            </a:pPr>
            <a:r>
              <a:rPr lang="en-US" dirty="0"/>
              <a:t>The goal of developing a clinical pathway to:</a:t>
            </a:r>
          </a:p>
          <a:p>
            <a:pPr marL="628650" lvl="1" indent="-171450">
              <a:buFont typeface="Arial" panose="020B0604020202020204" pitchFamily="34" charset="0"/>
              <a:buChar char="•"/>
            </a:pPr>
            <a:r>
              <a:rPr lang="en-US" dirty="0"/>
              <a:t>Achieve consistent screening, evaluation, and assessments among primary care providers</a:t>
            </a:r>
          </a:p>
          <a:p>
            <a:pPr marL="628650" lvl="1" indent="-171450">
              <a:buFont typeface="Arial" panose="020B0604020202020204" pitchFamily="34" charset="0"/>
              <a:buChar char="•"/>
            </a:pPr>
            <a:r>
              <a:rPr lang="en-US" dirty="0"/>
              <a:t>Support primary care providers in the management of patients with dementia and MCI</a:t>
            </a:r>
          </a:p>
          <a:p>
            <a:pPr marL="628650" lvl="1" indent="-171450">
              <a:buFont typeface="Arial" panose="020B0604020202020204" pitchFamily="34" charset="0"/>
              <a:buChar char="•"/>
            </a:pPr>
            <a:r>
              <a:rPr lang="en-US" dirty="0"/>
              <a:t>Provide a decision algorithm for case consultations and appropriate referrals </a:t>
            </a:r>
          </a:p>
          <a:p>
            <a:pPr marL="628650" lvl="1" indent="-171450">
              <a:buFont typeface="Arial" panose="020B0604020202020204" pitchFamily="34" charset="0"/>
              <a:buChar char="•"/>
            </a:pPr>
            <a:r>
              <a:rPr lang="en-US" dirty="0"/>
              <a:t>And lastly, embed the clinical pathway within the EHR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Neuropsychiatry, neuropsychology, and neurology at NLH have reached consensus on the clinical pathway as well as referral recommendations for each specialty</a:t>
            </a:r>
          </a:p>
        </p:txBody>
      </p:sp>
      <p:sp>
        <p:nvSpPr>
          <p:cNvPr id="4" name="Slide Number Placeholder 3"/>
          <p:cNvSpPr>
            <a:spLocks noGrp="1"/>
          </p:cNvSpPr>
          <p:nvPr>
            <p:ph type="sldNum" sz="quarter" idx="5"/>
          </p:nvPr>
        </p:nvSpPr>
        <p:spPr/>
        <p:txBody>
          <a:bodyPr/>
          <a:lstStyle/>
          <a:p>
            <a:fld id="{53BCCA8E-E054-4945-93F6-8F3E2A7D5A26}" type="slidenum">
              <a:rPr lang="en-US" smtClean="0"/>
              <a:t>21</a:t>
            </a:fld>
            <a:endParaRPr lang="en-US"/>
          </a:p>
        </p:txBody>
      </p:sp>
    </p:spTree>
    <p:extLst>
      <p:ext uri="{BB962C8B-B14F-4D97-AF65-F5344CB8AC3E}">
        <p14:creationId xmlns:p14="http://schemas.microsoft.com/office/powerpoint/2010/main" val="24785033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BCCA8E-E054-4945-93F6-8F3E2A7D5A26}" type="slidenum">
              <a:rPr lang="en-US" smtClean="0"/>
              <a:t>22</a:t>
            </a:fld>
            <a:endParaRPr lang="en-US"/>
          </a:p>
        </p:txBody>
      </p:sp>
    </p:spTree>
    <p:extLst>
      <p:ext uri="{BB962C8B-B14F-4D97-AF65-F5344CB8AC3E}">
        <p14:creationId xmlns:p14="http://schemas.microsoft.com/office/powerpoint/2010/main" val="27127028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i="0" dirty="0">
                <a:solidFill>
                  <a:srgbClr val="000000"/>
                </a:solidFill>
                <a:effectLst/>
                <a:latin typeface="Times New Roman" panose="02020603050405020304" pitchFamily="18" charset="0"/>
              </a:rPr>
              <a:t>Older patients taking at least five medications are at increased risk of mild cognitive impairment and dementia. </a:t>
            </a:r>
          </a:p>
          <a:p>
            <a:pPr marL="171450" indent="-171450">
              <a:buFont typeface="Arial" panose="020B0604020202020204" pitchFamily="34" charset="0"/>
              <a:buChar char="•"/>
            </a:pPr>
            <a:r>
              <a:rPr lang="en-US" b="0" i="0" dirty="0">
                <a:solidFill>
                  <a:srgbClr val="000000"/>
                </a:solidFill>
                <a:effectLst/>
                <a:latin typeface="Times New Roman" panose="02020603050405020304" pitchFamily="18" charset="0"/>
              </a:rPr>
              <a:t>Polypharmacy and mild cognitive decline are associated with morbidity and high healthcare cost. </a:t>
            </a:r>
          </a:p>
          <a:p>
            <a:pPr marL="171450" indent="-171450">
              <a:buFont typeface="Arial" panose="020B0604020202020204" pitchFamily="34" charset="0"/>
              <a:buChar char="•"/>
            </a:pPr>
            <a:r>
              <a:rPr lang="en-US" b="0" i="0" dirty="0">
                <a:solidFill>
                  <a:srgbClr val="000000"/>
                </a:solidFill>
                <a:effectLst/>
                <a:latin typeface="Times New Roman" panose="02020603050405020304" pitchFamily="18" charset="0"/>
              </a:rPr>
              <a:t>Every attempt should be made to minimize polypharmacy in older adults. </a:t>
            </a:r>
          </a:p>
          <a:p>
            <a:pPr marL="171450" indent="-171450">
              <a:buFont typeface="Arial" panose="020B0604020202020204" pitchFamily="34" charset="0"/>
              <a:buChar char="•"/>
            </a:pPr>
            <a:r>
              <a:rPr lang="en-US" b="0" i="0" dirty="0">
                <a:solidFill>
                  <a:srgbClr val="000000"/>
                </a:solidFill>
                <a:effectLst/>
                <a:latin typeface="Times New Roman" panose="02020603050405020304" pitchFamily="18" charset="0"/>
              </a:rPr>
              <a:t>Multiple drug-drug and drug-disease interactions are associated with polypharmacy in older adults</a:t>
            </a:r>
          </a:p>
          <a:p>
            <a:pPr marL="171450" indent="-171450">
              <a:buFont typeface="Arial" panose="020B0604020202020204" pitchFamily="34" charset="0"/>
              <a:buChar char="•"/>
            </a:pPr>
            <a:r>
              <a:rPr lang="en-US" b="0" i="0" dirty="0">
                <a:solidFill>
                  <a:srgbClr val="000000"/>
                </a:solidFill>
                <a:effectLst/>
                <a:latin typeface="Times New Roman" panose="02020603050405020304" pitchFamily="18" charset="0"/>
              </a:rPr>
              <a:t>Over a long time, the continued use of polypharmacy can also create new comorbidities, requiring more medications. </a:t>
            </a:r>
          </a:p>
          <a:p>
            <a:pPr marL="171450" indent="-171450">
              <a:buFont typeface="Arial" panose="020B0604020202020204" pitchFamily="34" charset="0"/>
              <a:buChar char="•"/>
            </a:pPr>
            <a:r>
              <a:rPr lang="en-US" b="0" i="0" dirty="0">
                <a:solidFill>
                  <a:srgbClr val="000000"/>
                </a:solidFill>
                <a:effectLst/>
                <a:latin typeface="Times New Roman" panose="02020603050405020304" pitchFamily="18" charset="0"/>
              </a:rPr>
              <a:t>This vicious cycle makes older adults weaker, resulting in decreased strength, falls, increased dependence on others, increased morbidity, and mortality</a:t>
            </a:r>
          </a:p>
          <a:p>
            <a:pPr algn="l"/>
            <a:r>
              <a:rPr lang="en-US" b="0" i="0" dirty="0">
                <a:solidFill>
                  <a:srgbClr val="000000"/>
                </a:solidFill>
                <a:effectLst/>
                <a:latin typeface="Times New Roman" panose="02020603050405020304" pitchFamily="18" charset="0"/>
              </a:rPr>
              <a:t>The beers criteria(initially developed by Mark H. Beers in 1991) for potentially inappropriate medication use in older adults from the American Geriatric Society list problematic medications for elderly patients. </a:t>
            </a:r>
          </a:p>
          <a:p>
            <a:pPr marL="171450" indent="-171450" algn="l">
              <a:buFont typeface="Arial" panose="020B0604020202020204" pitchFamily="34" charset="0"/>
              <a:buChar char="•"/>
            </a:pPr>
            <a:r>
              <a:rPr lang="en-US" b="0" i="0" dirty="0">
                <a:solidFill>
                  <a:srgbClr val="000000"/>
                </a:solidFill>
                <a:effectLst/>
                <a:latin typeface="Times New Roman" panose="02020603050405020304" pitchFamily="18" charset="0"/>
              </a:rPr>
              <a:t>It also gives recommendations regarding drug interactions to avoid. The list of medicines keeps changing. The most recent 2019 update uses the five criteria from 2015. They are:</a:t>
            </a:r>
          </a:p>
          <a:p>
            <a:pPr lvl="1" algn="l">
              <a:buFont typeface="+mj-lt"/>
              <a:buAutoNum type="arabicPeriod"/>
            </a:pPr>
            <a:r>
              <a:rPr lang="en-US" b="0" i="0" dirty="0">
                <a:solidFill>
                  <a:srgbClr val="000000"/>
                </a:solidFill>
                <a:effectLst/>
                <a:latin typeface="Times New Roman" panose="02020603050405020304" pitchFamily="18" charset="0"/>
              </a:rPr>
              <a:t>The medications should typically be avoided by older adults.</a:t>
            </a:r>
          </a:p>
          <a:p>
            <a:pPr lvl="1" algn="l">
              <a:buFont typeface="+mj-lt"/>
              <a:buAutoNum type="arabicPeriod"/>
            </a:pPr>
            <a:r>
              <a:rPr lang="en-US" b="0" i="0" dirty="0">
                <a:solidFill>
                  <a:srgbClr val="000000"/>
                </a:solidFill>
                <a:effectLst/>
                <a:latin typeface="Times New Roman" panose="02020603050405020304" pitchFamily="18" charset="0"/>
              </a:rPr>
              <a:t>Medications should be avoided in the older adults with certain conditions.</a:t>
            </a:r>
          </a:p>
          <a:p>
            <a:pPr lvl="1" algn="l">
              <a:buFont typeface="+mj-lt"/>
              <a:buAutoNum type="arabicPeriod"/>
            </a:pPr>
            <a:r>
              <a:rPr lang="en-US" b="0" i="0" dirty="0">
                <a:solidFill>
                  <a:srgbClr val="000000"/>
                </a:solidFill>
                <a:effectLst/>
                <a:latin typeface="Times New Roman" panose="02020603050405020304" pitchFamily="18" charset="0"/>
              </a:rPr>
              <a:t>Medications with caution because of benefits that may offset risks.</a:t>
            </a:r>
          </a:p>
          <a:p>
            <a:pPr lvl="1" algn="l">
              <a:buFont typeface="+mj-lt"/>
              <a:buAutoNum type="arabicPeriod"/>
            </a:pPr>
            <a:r>
              <a:rPr lang="en-US" b="0" i="0" dirty="0">
                <a:solidFill>
                  <a:srgbClr val="000000"/>
                </a:solidFill>
                <a:effectLst/>
                <a:latin typeface="Times New Roman" panose="02020603050405020304" pitchFamily="18" charset="0"/>
              </a:rPr>
              <a:t>Medication interactions.</a:t>
            </a:r>
          </a:p>
          <a:p>
            <a:pPr lvl="1" algn="l">
              <a:buFont typeface="+mj-lt"/>
              <a:buAutoNum type="arabicPeriod"/>
            </a:pPr>
            <a:r>
              <a:rPr lang="en-US" b="0" i="0" dirty="0">
                <a:solidFill>
                  <a:srgbClr val="000000"/>
                </a:solidFill>
                <a:effectLst/>
                <a:latin typeface="Times New Roman" panose="02020603050405020304" pitchFamily="18" charset="0"/>
              </a:rPr>
              <a:t>Changes in dosing based on kidney function.</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53BCCA8E-E054-4945-93F6-8F3E2A7D5A26}" type="slidenum">
              <a:rPr lang="en-US" smtClean="0"/>
              <a:t>24</a:t>
            </a:fld>
            <a:endParaRPr lang="en-US"/>
          </a:p>
        </p:txBody>
      </p:sp>
    </p:spTree>
    <p:extLst>
      <p:ext uri="{BB962C8B-B14F-4D97-AF65-F5344CB8AC3E}">
        <p14:creationId xmlns:p14="http://schemas.microsoft.com/office/powerpoint/2010/main" val="27055817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talked about depression when reviewing risk factors</a:t>
            </a:r>
          </a:p>
          <a:p>
            <a:pPr marL="171450" indent="-171450">
              <a:buFont typeface="Arial" panose="020B0604020202020204" pitchFamily="34" charset="0"/>
              <a:buChar char="•"/>
            </a:pPr>
            <a:r>
              <a:rPr lang="en-US" dirty="0"/>
              <a:t>In the primary care setting, we typically use the PUBLIC HEALTH QUESTIONNAIRE</a:t>
            </a:r>
          </a:p>
          <a:p>
            <a:pPr marL="171450" indent="-171450">
              <a:buFont typeface="Arial" panose="020B0604020202020204" pitchFamily="34" charset="0"/>
              <a:buChar char="•"/>
            </a:pPr>
            <a:r>
              <a:rPr lang="en-US" dirty="0"/>
              <a:t>PHQ-2 and the longer PHQ-9 if the first 2 questions from the PHQ-2 are positive</a:t>
            </a:r>
          </a:p>
          <a:p>
            <a:pPr marL="171450" indent="-171450">
              <a:buFont typeface="Arial" panose="020B0604020202020204" pitchFamily="34" charset="0"/>
              <a:buChar char="•"/>
            </a:pPr>
            <a:r>
              <a:rPr lang="en-US" b="0" i="0" dirty="0">
                <a:solidFill>
                  <a:srgbClr val="000000"/>
                </a:solidFill>
                <a:effectLst/>
                <a:latin typeface="Whitney"/>
              </a:rPr>
              <a:t>The PHQ-2, comprising the first 2 items of the PHQ-9, inquires about the degree to which an individual has experienced depressed mood and anhedonia over the past two weeks. </a:t>
            </a:r>
          </a:p>
          <a:p>
            <a:pPr marL="171450" indent="-171450">
              <a:buFont typeface="Arial" panose="020B0604020202020204" pitchFamily="34" charset="0"/>
              <a:buChar char="•"/>
            </a:pPr>
            <a:r>
              <a:rPr lang="en-US" b="0" i="0" dirty="0">
                <a:solidFill>
                  <a:srgbClr val="000000"/>
                </a:solidFill>
                <a:effectLst/>
                <a:latin typeface="Whitney"/>
              </a:rPr>
              <a:t>Its purpose is not to establish final diagnosis or to monitor depression severity, but rather to screen for depression. </a:t>
            </a:r>
          </a:p>
          <a:p>
            <a:pPr marL="171450" indent="-171450">
              <a:buFont typeface="Arial" panose="020B0604020202020204" pitchFamily="34" charset="0"/>
              <a:buChar char="•"/>
            </a:pPr>
            <a:r>
              <a:rPr lang="en-US" b="0" i="0" dirty="0">
                <a:solidFill>
                  <a:srgbClr val="000000"/>
                </a:solidFill>
                <a:effectLst/>
                <a:latin typeface="Whitney"/>
              </a:rPr>
              <a:t>Patients who screen positive should be further evaluated with the PHQ-9 to determine whether they meet criteria for a depressive disorder. </a:t>
            </a:r>
            <a:endParaRPr lang="en-US" dirty="0"/>
          </a:p>
        </p:txBody>
      </p:sp>
      <p:sp>
        <p:nvSpPr>
          <p:cNvPr id="4" name="Slide Number Placeholder 3"/>
          <p:cNvSpPr>
            <a:spLocks noGrp="1"/>
          </p:cNvSpPr>
          <p:nvPr>
            <p:ph type="sldNum" sz="quarter" idx="5"/>
          </p:nvPr>
        </p:nvSpPr>
        <p:spPr/>
        <p:txBody>
          <a:bodyPr/>
          <a:lstStyle/>
          <a:p>
            <a:fld id="{53BCCA8E-E054-4945-93F6-8F3E2A7D5A26}" type="slidenum">
              <a:rPr lang="en-US" smtClean="0"/>
              <a:t>25</a:t>
            </a:fld>
            <a:endParaRPr lang="en-US"/>
          </a:p>
        </p:txBody>
      </p:sp>
    </p:spTree>
    <p:extLst>
      <p:ext uri="{BB962C8B-B14F-4D97-AF65-F5344CB8AC3E}">
        <p14:creationId xmlns:p14="http://schemas.microsoft.com/office/powerpoint/2010/main" val="24956636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latin typeface="interfaceregular"/>
              </a:rPr>
              <a:t>Evidence has shown that sleep disorders could contribute to cognitive decline or dementia (cognitive disorders) and might serve as a promising target for dementia prevention. </a:t>
            </a:r>
          </a:p>
          <a:p>
            <a:pPr marL="171450" indent="-171450">
              <a:buFont typeface="Arial" panose="020B0604020202020204" pitchFamily="34" charset="0"/>
              <a:buChar char="•"/>
            </a:pPr>
            <a:r>
              <a:rPr lang="en-US" b="0" i="0" dirty="0">
                <a:solidFill>
                  <a:srgbClr val="333333"/>
                </a:solidFill>
                <a:effectLst/>
                <a:latin typeface="interfaceregular"/>
              </a:rPr>
              <a:t>Evidence suggested sleep could influence core biomarkers of Alzheimer’s disease (AD). </a:t>
            </a:r>
          </a:p>
          <a:p>
            <a:pPr marL="171450" indent="-171450">
              <a:buFont typeface="Arial" panose="020B0604020202020204" pitchFamily="34" charset="0"/>
              <a:buChar char="•"/>
            </a:pPr>
            <a:r>
              <a:rPr lang="en-US" b="0" i="0" dirty="0">
                <a:solidFill>
                  <a:srgbClr val="333333"/>
                </a:solidFill>
                <a:effectLst/>
                <a:latin typeface="interfaceregular"/>
              </a:rPr>
              <a:t>Difficulty in falling asleep,</a:t>
            </a:r>
            <a:r>
              <a:rPr lang="en-US" b="0" i="0" u="none" strike="noStrike" baseline="30000" dirty="0">
                <a:solidFill>
                  <a:srgbClr val="2A6EBB"/>
                </a:solidFill>
                <a:effectLst/>
                <a:latin typeface="interfaceregular"/>
              </a:rPr>
              <a:t> </a:t>
            </a:r>
            <a:r>
              <a:rPr lang="en-US" b="0" i="0" dirty="0">
                <a:solidFill>
                  <a:srgbClr val="333333"/>
                </a:solidFill>
                <a:effectLst/>
                <a:latin typeface="interfaceregular"/>
              </a:rPr>
              <a:t>poor sleep quality,</a:t>
            </a:r>
            <a:r>
              <a:rPr lang="en-US" b="0" i="0" u="none" strike="noStrike" baseline="30000" dirty="0">
                <a:solidFill>
                  <a:srgbClr val="2A6EBB"/>
                </a:solidFill>
                <a:effectLst/>
                <a:latin typeface="interfaceregular"/>
              </a:rPr>
              <a:t> </a:t>
            </a:r>
            <a:r>
              <a:rPr lang="en-US" b="0" i="0" dirty="0">
                <a:solidFill>
                  <a:srgbClr val="333333"/>
                </a:solidFill>
                <a:effectLst/>
                <a:latin typeface="interfaceregular"/>
              </a:rPr>
              <a:t>sleep loss,</a:t>
            </a:r>
            <a:r>
              <a:rPr lang="en-US" b="0" i="0" u="none" strike="noStrike" baseline="30000" dirty="0">
                <a:solidFill>
                  <a:srgbClr val="2A6EBB"/>
                </a:solidFill>
                <a:effectLst/>
                <a:latin typeface="interfaceregular"/>
              </a:rPr>
              <a:t> </a:t>
            </a:r>
            <a:r>
              <a:rPr lang="en-US" b="0" i="0" dirty="0">
                <a:solidFill>
                  <a:srgbClr val="333333"/>
                </a:solidFill>
                <a:effectLst/>
                <a:latin typeface="interfaceregular"/>
              </a:rPr>
              <a:t>excessive daytime sleepiness and sleep disordered breathing has been suggested to increase cerebral Aβ deposition in non-demented older adults. </a:t>
            </a:r>
          </a:p>
          <a:p>
            <a:pPr marL="171450" indent="-171450">
              <a:buFont typeface="Arial" panose="020B0604020202020204" pitchFamily="34" charset="0"/>
              <a:buChar char="•"/>
            </a:pPr>
            <a:r>
              <a:rPr lang="en-US" b="0" i="0" dirty="0">
                <a:solidFill>
                  <a:srgbClr val="333333"/>
                </a:solidFill>
                <a:effectLst/>
                <a:latin typeface="interfaceregular"/>
              </a:rPr>
              <a:t>Apnea or obstructive sleep apnea syndrome has been found to be related to higher levels of AD-related neuronal injury biomarkers (</a:t>
            </a:r>
            <a:r>
              <a:rPr lang="en-US" b="0" i="0" dirty="0" err="1">
                <a:solidFill>
                  <a:srgbClr val="333333"/>
                </a:solidFill>
                <a:effectLst/>
                <a:latin typeface="interfaceregular"/>
              </a:rPr>
              <a:t>ie</a:t>
            </a:r>
            <a:r>
              <a:rPr lang="en-US" b="0" i="0" dirty="0">
                <a:solidFill>
                  <a:srgbClr val="333333"/>
                </a:solidFill>
                <a:effectLst/>
                <a:latin typeface="interfaceregular"/>
              </a:rPr>
              <a:t>, P-Tau and T-Tau). </a:t>
            </a:r>
          </a:p>
          <a:p>
            <a:pPr marL="171450" indent="-171450">
              <a:buFont typeface="Arial" panose="020B0604020202020204" pitchFamily="34" charset="0"/>
              <a:buChar char="•"/>
            </a:pPr>
            <a:r>
              <a:rPr lang="en-US" b="0" i="0" dirty="0">
                <a:solidFill>
                  <a:srgbClr val="333333"/>
                </a:solidFill>
                <a:effectLst/>
                <a:latin typeface="interfaceregular"/>
              </a:rPr>
              <a:t>Sleep quality could even modulate the protective effects of other environmental factors such as physical exercise on brain Aβ deposition. </a:t>
            </a:r>
          </a:p>
          <a:p>
            <a:pPr marL="171450" indent="-171450">
              <a:buFont typeface="Arial" panose="020B0604020202020204" pitchFamily="34" charset="0"/>
              <a:buChar char="•"/>
            </a:pPr>
            <a:r>
              <a:rPr lang="en-US" b="0" i="0" dirty="0">
                <a:solidFill>
                  <a:srgbClr val="333333"/>
                </a:solidFill>
                <a:effectLst/>
                <a:latin typeface="interfaceregular"/>
              </a:rPr>
              <a:t>Furthermore, prospective cohort studies have found that various sleep conditions or parameters, such as insomnia, obstructive sleep apnea, sleep-related behaviors disorder, and changed sleep duration, could significantly elevate the risk of cognitive disorders among non-demented adults.</a:t>
            </a:r>
          </a:p>
          <a:p>
            <a:pPr marL="171450" indent="-171450">
              <a:buFont typeface="Arial" panose="020B0604020202020204" pitchFamily="34" charset="0"/>
              <a:buChar char="•"/>
            </a:pPr>
            <a:r>
              <a:rPr lang="en-US" b="0" i="0" dirty="0">
                <a:solidFill>
                  <a:srgbClr val="333333"/>
                </a:solidFill>
                <a:effectLst/>
                <a:latin typeface="interfaceregular"/>
              </a:rPr>
              <a:t>REM sleep disorder can be a sign of dementia particularly dementia with Lewy bodies and Parkinson’s disease</a:t>
            </a:r>
          </a:p>
          <a:p>
            <a:pPr marL="628650" lvl="1" indent="-171450">
              <a:buFont typeface="Arial" panose="020B0604020202020204" pitchFamily="34" charset="0"/>
              <a:buChar char="•"/>
            </a:pPr>
            <a:r>
              <a:rPr lang="en-US" b="0" i="0" dirty="0">
                <a:solidFill>
                  <a:srgbClr val="333333"/>
                </a:solidFill>
                <a:effectLst/>
                <a:latin typeface="interfaceregular"/>
              </a:rPr>
              <a:t>Acting out dreams during REM sleep is a potential symptom of these neurodegenerative diseases</a:t>
            </a:r>
            <a:endParaRPr lang="en-US" dirty="0"/>
          </a:p>
        </p:txBody>
      </p:sp>
      <p:sp>
        <p:nvSpPr>
          <p:cNvPr id="4" name="Slide Number Placeholder 3"/>
          <p:cNvSpPr>
            <a:spLocks noGrp="1"/>
          </p:cNvSpPr>
          <p:nvPr>
            <p:ph type="sldNum" sz="quarter" idx="5"/>
          </p:nvPr>
        </p:nvSpPr>
        <p:spPr/>
        <p:txBody>
          <a:bodyPr/>
          <a:lstStyle/>
          <a:p>
            <a:fld id="{53BCCA8E-E054-4945-93F6-8F3E2A7D5A26}" type="slidenum">
              <a:rPr lang="en-US" smtClean="0"/>
              <a:t>26</a:t>
            </a:fld>
            <a:endParaRPr lang="en-US"/>
          </a:p>
        </p:txBody>
      </p:sp>
    </p:spTree>
    <p:extLst>
      <p:ext uri="{BB962C8B-B14F-4D97-AF65-F5344CB8AC3E}">
        <p14:creationId xmlns:p14="http://schemas.microsoft.com/office/powerpoint/2010/main" val="41741151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BCCA8E-E054-4945-93F6-8F3E2A7D5A26}" type="slidenum">
              <a:rPr lang="en-US" smtClean="0"/>
              <a:t>7</a:t>
            </a:fld>
            <a:endParaRPr lang="en-US"/>
          </a:p>
        </p:txBody>
      </p:sp>
    </p:spTree>
    <p:extLst>
      <p:ext uri="{BB962C8B-B14F-4D97-AF65-F5344CB8AC3E}">
        <p14:creationId xmlns:p14="http://schemas.microsoft.com/office/powerpoint/2010/main" val="35350127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 of the evaluation is ruling out secondary causes of cognitive impairment</a:t>
            </a:r>
          </a:p>
          <a:p>
            <a:pPr marL="171450" indent="-171450">
              <a:buFont typeface="Arial" panose="020B0604020202020204" pitchFamily="34" charset="0"/>
              <a:buChar char="•"/>
            </a:pPr>
            <a:r>
              <a:rPr lang="en-US" dirty="0"/>
              <a:t>Ruling out hematologic, renal, liver, and metabolic conditions that can contribute to cognitive impairment with obtaining a CBC and CMP</a:t>
            </a:r>
          </a:p>
          <a:p>
            <a:pPr marL="171450" indent="-171450">
              <a:buFont typeface="Arial" panose="020B0604020202020204" pitchFamily="34" charset="0"/>
              <a:buChar char="•"/>
            </a:pPr>
            <a:r>
              <a:rPr lang="en-US" dirty="0"/>
              <a:t>Ruling out a thyroid disorder and B12 deficiency which may be potentially reversible with treatment</a:t>
            </a:r>
          </a:p>
          <a:p>
            <a:pPr marL="171450" indent="-171450">
              <a:buFont typeface="Arial" panose="020B0604020202020204" pitchFamily="34" charset="0"/>
              <a:buChar char="•"/>
            </a:pPr>
            <a:r>
              <a:rPr lang="en-US" dirty="0"/>
              <a:t>Ruling out thiamine deficiency, HIV, and syphilis</a:t>
            </a:r>
          </a:p>
          <a:p>
            <a:pPr marL="171450" indent="-171450">
              <a:buFont typeface="Arial" panose="020B0604020202020204" pitchFamily="34" charset="0"/>
              <a:buChar char="•"/>
            </a:pPr>
            <a:r>
              <a:rPr lang="en-US" dirty="0"/>
              <a:t>ESR and CRP are nonspecific inflammatory markers which may help develop a differential diagnosis</a:t>
            </a:r>
          </a:p>
          <a:p>
            <a:pPr marL="171450" indent="-171450">
              <a:buFont typeface="Arial" panose="020B0604020202020204" pitchFamily="34" charset="0"/>
              <a:buChar char="•"/>
            </a:pPr>
            <a:r>
              <a:rPr lang="en-US" dirty="0"/>
              <a:t>I am not including any extensive overview of additional biomarkers such as the Plasma p-tau 217 as this is a separate talk best delivered by a specialist</a:t>
            </a:r>
          </a:p>
          <a:p>
            <a:pPr marL="628650" lvl="1" indent="-171450">
              <a:buFont typeface="Arial" panose="020B0604020202020204" pitchFamily="34" charset="0"/>
              <a:buChar char="•"/>
            </a:pPr>
            <a:r>
              <a:rPr lang="en-US" dirty="0"/>
              <a:t>this may be indicated in the primary care setting in younger patients with mild cognitive impairment</a:t>
            </a:r>
          </a:p>
          <a:p>
            <a:pPr marL="628650" lvl="1" indent="-171450">
              <a:buFont typeface="Arial" panose="020B0604020202020204" pitchFamily="34" charset="0"/>
              <a:buChar char="•"/>
            </a:pPr>
            <a:r>
              <a:rPr lang="en-US" b="1" dirty="0"/>
              <a:t>AND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Typical Alzheimer’s Disease syndrome – gradual progressive deficits in short-term memory, orientation, semantic fluency, visual-spatial and executive function, prodromal anxiety and depression symptoms, impaired insight and judgment</a:t>
            </a:r>
            <a:endParaRPr lang="en-US" sz="1100" dirty="0"/>
          </a:p>
          <a:p>
            <a:pPr marL="628650" lvl="1" indent="-171450">
              <a:buFont typeface="Arial" panose="020B0604020202020204" pitchFamily="34" charset="0"/>
              <a:buChar char="•"/>
            </a:pPr>
            <a:endParaRPr lang="en-US" b="0" dirty="0"/>
          </a:p>
        </p:txBody>
      </p:sp>
      <p:sp>
        <p:nvSpPr>
          <p:cNvPr id="4" name="Slide Number Placeholder 3"/>
          <p:cNvSpPr>
            <a:spLocks noGrp="1"/>
          </p:cNvSpPr>
          <p:nvPr>
            <p:ph type="sldNum" sz="quarter" idx="5"/>
          </p:nvPr>
        </p:nvSpPr>
        <p:spPr/>
        <p:txBody>
          <a:bodyPr/>
          <a:lstStyle/>
          <a:p>
            <a:fld id="{53BCCA8E-E054-4945-93F6-8F3E2A7D5A26}" type="slidenum">
              <a:rPr lang="en-US" smtClean="0"/>
              <a:t>27</a:t>
            </a:fld>
            <a:endParaRPr lang="en-US"/>
          </a:p>
        </p:txBody>
      </p:sp>
    </p:spTree>
    <p:extLst>
      <p:ext uri="{BB962C8B-B14F-4D97-AF65-F5344CB8AC3E}">
        <p14:creationId xmlns:p14="http://schemas.microsoft.com/office/powerpoint/2010/main" val="18667394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Neuroimaging helps to rule out structural abnormalities</a:t>
            </a:r>
          </a:p>
        </p:txBody>
      </p:sp>
      <p:sp>
        <p:nvSpPr>
          <p:cNvPr id="4" name="Slide Number Placeholder 3"/>
          <p:cNvSpPr>
            <a:spLocks noGrp="1"/>
          </p:cNvSpPr>
          <p:nvPr>
            <p:ph type="sldNum" sz="quarter" idx="5"/>
          </p:nvPr>
        </p:nvSpPr>
        <p:spPr/>
        <p:txBody>
          <a:bodyPr/>
          <a:lstStyle/>
          <a:p>
            <a:fld id="{53BCCA8E-E054-4945-93F6-8F3E2A7D5A26}" type="slidenum">
              <a:rPr lang="en-US" smtClean="0"/>
              <a:t>28</a:t>
            </a:fld>
            <a:endParaRPr lang="en-US"/>
          </a:p>
        </p:txBody>
      </p:sp>
    </p:spTree>
    <p:extLst>
      <p:ext uri="{BB962C8B-B14F-4D97-AF65-F5344CB8AC3E}">
        <p14:creationId xmlns:p14="http://schemas.microsoft.com/office/powerpoint/2010/main" val="21433351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BCCA8E-E054-4945-93F6-8F3E2A7D5A26}" type="slidenum">
              <a:rPr lang="en-US" smtClean="0"/>
              <a:t>29</a:t>
            </a:fld>
            <a:endParaRPr lang="en-US"/>
          </a:p>
        </p:txBody>
      </p:sp>
    </p:spTree>
    <p:extLst>
      <p:ext uri="{BB962C8B-B14F-4D97-AF65-F5344CB8AC3E}">
        <p14:creationId xmlns:p14="http://schemas.microsoft.com/office/powerpoint/2010/main" val="31258644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BCCA8E-E054-4945-93F6-8F3E2A7D5A26}" type="slidenum">
              <a:rPr lang="en-US" smtClean="0"/>
              <a:t>32</a:t>
            </a:fld>
            <a:endParaRPr lang="en-US"/>
          </a:p>
        </p:txBody>
      </p:sp>
    </p:spTree>
    <p:extLst>
      <p:ext uri="{BB962C8B-B14F-4D97-AF65-F5344CB8AC3E}">
        <p14:creationId xmlns:p14="http://schemas.microsoft.com/office/powerpoint/2010/main" val="42145206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ea typeface="Aptos" panose="020B0004020202020204" pitchFamily="34" charset="0"/>
                <a:cs typeface="Aptos" panose="020B0004020202020204" pitchFamily="34" charset="0"/>
              </a:rPr>
              <a:t>Northern Light Memory and Aging </a:t>
            </a:r>
            <a:endParaRPr lang="en-US" dirty="0"/>
          </a:p>
        </p:txBody>
      </p:sp>
      <p:sp>
        <p:nvSpPr>
          <p:cNvPr id="4" name="Slide Number Placeholder 3"/>
          <p:cNvSpPr>
            <a:spLocks noGrp="1"/>
          </p:cNvSpPr>
          <p:nvPr>
            <p:ph type="sldNum" sz="quarter" idx="5"/>
          </p:nvPr>
        </p:nvSpPr>
        <p:spPr/>
        <p:txBody>
          <a:bodyPr/>
          <a:lstStyle/>
          <a:p>
            <a:fld id="{53BCCA8E-E054-4945-93F6-8F3E2A7D5A26}" type="slidenum">
              <a:rPr lang="en-US" smtClean="0"/>
              <a:t>33</a:t>
            </a:fld>
            <a:endParaRPr lang="en-US"/>
          </a:p>
        </p:txBody>
      </p:sp>
    </p:spTree>
    <p:extLst>
      <p:ext uri="{BB962C8B-B14F-4D97-AF65-F5344CB8AC3E}">
        <p14:creationId xmlns:p14="http://schemas.microsoft.com/office/powerpoint/2010/main" val="2115534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importantly, caring for patients with cognitive impairment and dementia is a team-based approach</a:t>
            </a:r>
          </a:p>
          <a:p>
            <a:pPr marL="171450" indent="-171450">
              <a:buFont typeface="Arial" panose="020B0604020202020204" pitchFamily="34" charset="0"/>
              <a:buChar char="•"/>
            </a:pPr>
            <a:r>
              <a:rPr lang="en-US" dirty="0"/>
              <a:t>The diagram lists several potential disciplines who can support the patient and the caregiver</a:t>
            </a:r>
          </a:p>
          <a:p>
            <a:pPr marL="171450" indent="-171450">
              <a:buFont typeface="Arial" panose="020B0604020202020204" pitchFamily="34" charset="0"/>
              <a:buChar char="•"/>
            </a:pPr>
            <a:r>
              <a:rPr lang="en-US" dirty="0"/>
              <a:t>It is vitally important to include:</a:t>
            </a:r>
          </a:p>
          <a:p>
            <a:pPr marL="628650" lvl="1" indent="-171450">
              <a:buFont typeface="Arial" panose="020B0604020202020204" pitchFamily="34" charset="0"/>
              <a:buChar char="•"/>
            </a:pPr>
            <a:r>
              <a:rPr lang="en-US" dirty="0"/>
              <a:t>Shared decision-making</a:t>
            </a:r>
          </a:p>
          <a:p>
            <a:pPr marL="628650" lvl="1" indent="-171450">
              <a:buFont typeface="Arial" panose="020B0604020202020204" pitchFamily="34" charset="0"/>
              <a:buChar char="•"/>
            </a:pPr>
            <a:r>
              <a:rPr lang="en-US" dirty="0"/>
              <a:t>Individualized care plans</a:t>
            </a:r>
          </a:p>
          <a:p>
            <a:pPr marL="628650" lvl="1" indent="-171450">
              <a:buFont typeface="Arial" panose="020B0604020202020204" pitchFamily="34" charset="0"/>
              <a:buChar char="•"/>
            </a:pPr>
            <a:r>
              <a:rPr lang="en-US" dirty="0"/>
              <a:t>Patient and Family education</a:t>
            </a:r>
          </a:p>
          <a:p>
            <a:pPr marL="628650" lvl="1" indent="-171450">
              <a:buFont typeface="Arial" panose="020B0604020202020204" pitchFamily="34" charset="0"/>
              <a:buChar char="•"/>
            </a:pPr>
            <a:r>
              <a:rPr lang="en-US" dirty="0"/>
              <a:t>Good communication</a:t>
            </a:r>
          </a:p>
          <a:p>
            <a:pPr marL="628650" lvl="1" indent="-171450">
              <a:buFont typeface="Arial" panose="020B0604020202020204" pitchFamily="34" charset="0"/>
              <a:buChar char="•"/>
            </a:pPr>
            <a:r>
              <a:rPr lang="en-US" dirty="0"/>
              <a:t>Enhanced caregiver support</a:t>
            </a:r>
          </a:p>
          <a:p>
            <a:pPr marL="628650" lvl="1" indent="-171450">
              <a:buFont typeface="Arial" panose="020B0604020202020204" pitchFamily="34" charset="0"/>
              <a:buChar char="•"/>
            </a:pPr>
            <a:r>
              <a:rPr lang="en-US" dirty="0"/>
              <a:t>Ongoing adaptation to the patient and caregiver needs</a:t>
            </a:r>
          </a:p>
          <a:p>
            <a:endParaRPr lang="en-US" dirty="0"/>
          </a:p>
        </p:txBody>
      </p:sp>
      <p:sp>
        <p:nvSpPr>
          <p:cNvPr id="4" name="Slide Number Placeholder 3"/>
          <p:cNvSpPr>
            <a:spLocks noGrp="1"/>
          </p:cNvSpPr>
          <p:nvPr>
            <p:ph type="sldNum" sz="quarter" idx="5"/>
          </p:nvPr>
        </p:nvSpPr>
        <p:spPr/>
        <p:txBody>
          <a:bodyPr/>
          <a:lstStyle/>
          <a:p>
            <a:pPr marL="0" marR="0" lvl="0" indent="0" algn="r" defTabSz="914318" rtl="0" eaLnBrk="1" fontAlgn="auto" latinLnBrk="0" hangingPunct="1">
              <a:lnSpc>
                <a:spcPct val="100000"/>
              </a:lnSpc>
              <a:spcBef>
                <a:spcPts val="0"/>
              </a:spcBef>
              <a:spcAft>
                <a:spcPts val="0"/>
              </a:spcAft>
              <a:buClrTx/>
              <a:buSzTx/>
              <a:buFontTx/>
              <a:buNone/>
              <a:tabLst/>
              <a:defRPr/>
            </a:pPr>
            <a:fld id="{8D18E0B9-48E4-499D-93B2-B07D00395BAC}"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318" rtl="0" eaLnBrk="1" fontAlgn="auto" latinLnBrk="0" hangingPunct="1">
                <a:lnSpc>
                  <a:spcPct val="100000"/>
                </a:lnSpc>
                <a:spcBef>
                  <a:spcPts val="0"/>
                </a:spcBef>
                <a:spcAft>
                  <a:spcPts val="0"/>
                </a:spcAft>
                <a:buClrTx/>
                <a:buSzTx/>
                <a:buFontTx/>
                <a:buNone/>
                <a:tabLst/>
                <a:defRPr/>
              </a:pPr>
              <a:t>34</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02566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BCCA8E-E054-4945-93F6-8F3E2A7D5A26}" type="slidenum">
              <a:rPr lang="en-US" smtClean="0"/>
              <a:t>36</a:t>
            </a:fld>
            <a:endParaRPr lang="en-US"/>
          </a:p>
        </p:txBody>
      </p:sp>
    </p:spTree>
    <p:extLst>
      <p:ext uri="{BB962C8B-B14F-4D97-AF65-F5344CB8AC3E}">
        <p14:creationId xmlns:p14="http://schemas.microsoft.com/office/powerpoint/2010/main" val="7596283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BCCA8E-E054-4945-93F6-8F3E2A7D5A26}" type="slidenum">
              <a:rPr lang="en-US" smtClean="0"/>
              <a:t>38</a:t>
            </a:fld>
            <a:endParaRPr lang="en-US"/>
          </a:p>
        </p:txBody>
      </p:sp>
    </p:spTree>
    <p:extLst>
      <p:ext uri="{BB962C8B-B14F-4D97-AF65-F5344CB8AC3E}">
        <p14:creationId xmlns:p14="http://schemas.microsoft.com/office/powerpoint/2010/main" val="19055288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BCCA8E-E054-4945-93F6-8F3E2A7D5A26}" type="slidenum">
              <a:rPr lang="en-US" smtClean="0"/>
              <a:t>8</a:t>
            </a:fld>
            <a:endParaRPr lang="en-US"/>
          </a:p>
        </p:txBody>
      </p:sp>
    </p:spTree>
    <p:extLst>
      <p:ext uri="{BB962C8B-B14F-4D97-AF65-F5344CB8AC3E}">
        <p14:creationId xmlns:p14="http://schemas.microsoft.com/office/powerpoint/2010/main" val="28456677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Who needs to be screened?</a:t>
            </a:r>
          </a:p>
          <a:p>
            <a:pPr marL="171450" indent="-171450">
              <a:buFont typeface="Arial" panose="020B0604020202020204" pitchFamily="34" charset="0"/>
              <a:buChar char="•"/>
            </a:pPr>
            <a:r>
              <a:rPr lang="en-US" dirty="0"/>
              <a:t>This is always a tricky question with varying recommendations depending on your source.</a:t>
            </a:r>
          </a:p>
          <a:p>
            <a:pPr marL="171450" indent="-171450">
              <a:buFont typeface="Arial" panose="020B0604020202020204" pitchFamily="34" charset="0"/>
              <a:buChar char="•"/>
            </a:pPr>
            <a:r>
              <a:rPr lang="en-US" dirty="0"/>
              <a:t>For the purposes of the clinical pathway, we recommend screening:</a:t>
            </a:r>
          </a:p>
          <a:p>
            <a:pPr marL="628650" lvl="1" indent="-171450">
              <a:buFont typeface="Arial" panose="020B0604020202020204" pitchFamily="34" charset="0"/>
              <a:buChar char="•"/>
            </a:pPr>
            <a:r>
              <a:rPr lang="en-US" dirty="0"/>
              <a:t>Patients during their </a:t>
            </a:r>
            <a:r>
              <a:rPr lang="en-US" dirty="0" err="1"/>
              <a:t>medicare</a:t>
            </a:r>
            <a:r>
              <a:rPr lang="en-US" dirty="0"/>
              <a:t> annual wellness visit</a:t>
            </a:r>
          </a:p>
          <a:p>
            <a:pPr marL="628650" lvl="1" indent="-171450">
              <a:buFont typeface="Arial" panose="020B0604020202020204" pitchFamily="34" charset="0"/>
              <a:buChar char="•"/>
            </a:pPr>
            <a:r>
              <a:rPr lang="en-US" dirty="0"/>
              <a:t>If you have a clinical suspicion of a cognitive problem</a:t>
            </a:r>
          </a:p>
          <a:p>
            <a:pPr marL="628650" lvl="1" indent="-171450">
              <a:buFont typeface="Arial" panose="020B0604020202020204" pitchFamily="34" charset="0"/>
              <a:buChar char="•"/>
            </a:pPr>
            <a:r>
              <a:rPr lang="en-US" dirty="0"/>
              <a:t>Or a reported cognitive problem which usually comes from family or friends. </a:t>
            </a:r>
          </a:p>
        </p:txBody>
      </p:sp>
      <p:sp>
        <p:nvSpPr>
          <p:cNvPr id="4" name="Slide Number Placeholder 3"/>
          <p:cNvSpPr>
            <a:spLocks noGrp="1"/>
          </p:cNvSpPr>
          <p:nvPr>
            <p:ph type="sldNum" sz="quarter" idx="5"/>
          </p:nvPr>
        </p:nvSpPr>
        <p:spPr/>
        <p:txBody>
          <a:bodyPr/>
          <a:lstStyle/>
          <a:p>
            <a:fld id="{53BCCA8E-E054-4945-93F6-8F3E2A7D5A26}" type="slidenum">
              <a:rPr lang="en-US" smtClean="0"/>
              <a:t>9</a:t>
            </a:fld>
            <a:endParaRPr lang="en-US"/>
          </a:p>
        </p:txBody>
      </p:sp>
    </p:spTree>
    <p:extLst>
      <p:ext uri="{BB962C8B-B14F-4D97-AF65-F5344CB8AC3E}">
        <p14:creationId xmlns:p14="http://schemas.microsoft.com/office/powerpoint/2010/main" val="27625155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AD8 = The eight item informant interview to differentiate aging and dementia</a:t>
            </a:r>
          </a:p>
          <a:p>
            <a:endParaRPr lang="en-US" dirty="0"/>
          </a:p>
          <a:p>
            <a:r>
              <a:rPr lang="en-US" dirty="0"/>
              <a:t>SLUMS – Saint Lous University Mental Status Examination</a:t>
            </a:r>
          </a:p>
          <a:p>
            <a:endParaRPr lang="en-US" dirty="0"/>
          </a:p>
          <a:p>
            <a:r>
              <a:rPr lang="en-US" dirty="0"/>
              <a:t>MMSE = Mini Mental State Examination</a:t>
            </a:r>
          </a:p>
        </p:txBody>
      </p:sp>
      <p:sp>
        <p:nvSpPr>
          <p:cNvPr id="4" name="Slide Number Placeholder 3"/>
          <p:cNvSpPr>
            <a:spLocks noGrp="1"/>
          </p:cNvSpPr>
          <p:nvPr>
            <p:ph type="sldNum" sz="quarter" idx="5"/>
          </p:nvPr>
        </p:nvSpPr>
        <p:spPr/>
        <p:txBody>
          <a:bodyPr/>
          <a:lstStyle/>
          <a:p>
            <a:fld id="{53BCCA8E-E054-4945-93F6-8F3E2A7D5A26}" type="slidenum">
              <a:rPr lang="en-US" smtClean="0"/>
              <a:t>11</a:t>
            </a:fld>
            <a:endParaRPr lang="en-US"/>
          </a:p>
        </p:txBody>
      </p:sp>
    </p:spTree>
    <p:extLst>
      <p:ext uri="{BB962C8B-B14F-4D97-AF65-F5344CB8AC3E}">
        <p14:creationId xmlns:p14="http://schemas.microsoft.com/office/powerpoint/2010/main" val="36185309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purposes of our presentation today, we will highlight the Mini-Cog, the AD8, and the MoCA as part of our clinical pathway</a:t>
            </a:r>
          </a:p>
        </p:txBody>
      </p:sp>
      <p:sp>
        <p:nvSpPr>
          <p:cNvPr id="4" name="Slide Number Placeholder 3"/>
          <p:cNvSpPr>
            <a:spLocks noGrp="1"/>
          </p:cNvSpPr>
          <p:nvPr>
            <p:ph type="sldNum" sz="quarter" idx="5"/>
          </p:nvPr>
        </p:nvSpPr>
        <p:spPr/>
        <p:txBody>
          <a:bodyPr/>
          <a:lstStyle/>
          <a:p>
            <a:fld id="{53BCCA8E-E054-4945-93F6-8F3E2A7D5A26}" type="slidenum">
              <a:rPr lang="en-US" smtClean="0"/>
              <a:t>12</a:t>
            </a:fld>
            <a:endParaRPr lang="en-US"/>
          </a:p>
        </p:txBody>
      </p:sp>
    </p:spTree>
    <p:extLst>
      <p:ext uri="{BB962C8B-B14F-4D97-AF65-F5344CB8AC3E}">
        <p14:creationId xmlns:p14="http://schemas.microsoft.com/office/powerpoint/2010/main" val="33551107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i="0" dirty="0">
                <a:solidFill>
                  <a:srgbClr val="000000"/>
                </a:solidFill>
                <a:effectLst/>
                <a:latin typeface="Roboto" panose="02000000000000000000" pitchFamily="2" charset="0"/>
              </a:rPr>
              <a:t>Dr. Soo </a:t>
            </a:r>
            <a:r>
              <a:rPr lang="en-US" b="0" i="0" dirty="0" err="1">
                <a:solidFill>
                  <a:srgbClr val="000000"/>
                </a:solidFill>
                <a:effectLst/>
                <a:latin typeface="Roboto" panose="02000000000000000000" pitchFamily="2" charset="0"/>
              </a:rPr>
              <a:t>Borson</a:t>
            </a:r>
            <a:r>
              <a:rPr lang="en-US" b="0" i="0" dirty="0">
                <a:solidFill>
                  <a:srgbClr val="000000"/>
                </a:solidFill>
                <a:effectLst/>
                <a:latin typeface="Roboto" panose="02000000000000000000" pitchFamily="2" charset="0"/>
              </a:rPr>
              <a:t> and her team at the University of Washington’s Memory Disorders Clinic and Dementia Health Services Research Group created and systematically validated the Mini-Cog© as a simple tool to more easily identify people who might have clinically important, but unrecognized, cognitive impairment.</a:t>
            </a:r>
          </a:p>
          <a:p>
            <a:pPr marL="171450" indent="-171450">
              <a:buFont typeface="Arial" panose="020B0604020202020204" pitchFamily="34" charset="0"/>
              <a:buChar char="•"/>
            </a:pPr>
            <a:r>
              <a:rPr lang="en-US" b="0" i="0" dirty="0">
                <a:solidFill>
                  <a:srgbClr val="1B1B1B"/>
                </a:solidFill>
                <a:effectLst/>
                <a:latin typeface="Cambria" panose="02040503050406030204" pitchFamily="18" charset="0"/>
              </a:rPr>
              <a:t>The Mini‐Cog is a brief, cognitive screening test that is frequently used to evaluate cognition in older adults in various settings.</a:t>
            </a:r>
            <a:endParaRPr lang="en-US" b="0" i="0" dirty="0">
              <a:solidFill>
                <a:srgbClr val="000000"/>
              </a:solidFill>
              <a:effectLst/>
              <a:latin typeface="Roboto" panose="02000000000000000000" pitchFamily="2" charset="0"/>
            </a:endParaRPr>
          </a:p>
          <a:p>
            <a:pPr marL="171450" indent="-171450">
              <a:buFont typeface="Arial" panose="020B0604020202020204" pitchFamily="34" charset="0"/>
              <a:buChar char="•"/>
            </a:pPr>
            <a:r>
              <a:rPr lang="en-US" b="0" i="0" dirty="0">
                <a:solidFill>
                  <a:srgbClr val="1B1B1B"/>
                </a:solidFill>
                <a:effectLst/>
                <a:latin typeface="Cambria" panose="02040503050406030204" pitchFamily="18" charset="0"/>
              </a:rPr>
              <a:t>It consists of two components: </a:t>
            </a:r>
          </a:p>
          <a:p>
            <a:pPr marL="628650" lvl="1" indent="-171450">
              <a:buFont typeface="Arial" panose="020B0604020202020204" pitchFamily="34" charset="0"/>
              <a:buChar char="•"/>
            </a:pPr>
            <a:r>
              <a:rPr lang="en-US" b="0" i="0" dirty="0">
                <a:solidFill>
                  <a:srgbClr val="1B1B1B"/>
                </a:solidFill>
                <a:effectLst/>
                <a:latin typeface="Cambria" panose="02040503050406030204" pitchFamily="18" charset="0"/>
              </a:rPr>
              <a:t>a three‐word recall task that assesses memory </a:t>
            </a:r>
          </a:p>
          <a:p>
            <a:pPr marL="628650" lvl="1" indent="-171450">
              <a:buFont typeface="Arial" panose="020B0604020202020204" pitchFamily="34" charset="0"/>
              <a:buChar char="•"/>
            </a:pPr>
            <a:r>
              <a:rPr lang="en-US" b="0" i="0" dirty="0">
                <a:solidFill>
                  <a:srgbClr val="1B1B1B"/>
                </a:solidFill>
                <a:effectLst/>
                <a:latin typeface="Cambria" panose="02040503050406030204" pitchFamily="18" charset="0"/>
              </a:rPr>
              <a:t>and the clock drawing test that assesses cognitive domains such as cognitive function, language, visual‐motor skills and executive function. </a:t>
            </a:r>
          </a:p>
          <a:p>
            <a:pPr marL="628650" lvl="1" indent="-171450">
              <a:buFont typeface="Arial" panose="020B0604020202020204" pitchFamily="34" charset="0"/>
              <a:buChar char="•"/>
            </a:pPr>
            <a:r>
              <a:rPr lang="en-US" b="0" i="0" dirty="0">
                <a:solidFill>
                  <a:srgbClr val="1B1B1B"/>
                </a:solidFill>
                <a:effectLst/>
                <a:latin typeface="Cambria" panose="02040503050406030204" pitchFamily="18" charset="0"/>
              </a:rPr>
              <a:t>The standard scoring system involves assigning a score of 0 to 3 points on the word recall task for the correct recall of 0, 1, 2, or 3 words, respectively.</a:t>
            </a:r>
          </a:p>
          <a:p>
            <a:pPr marL="628650" lvl="1" indent="-171450">
              <a:buFont typeface="Arial" panose="020B0604020202020204" pitchFamily="34" charset="0"/>
              <a:buChar char="•"/>
            </a:pPr>
            <a:r>
              <a:rPr lang="en-US" b="0" i="0" dirty="0">
                <a:solidFill>
                  <a:srgbClr val="1B1B1B"/>
                </a:solidFill>
                <a:effectLst/>
                <a:latin typeface="Cambria" panose="02040503050406030204" pitchFamily="18" charset="0"/>
              </a:rPr>
              <a:t>The clock drawing test is scored as being either 'normal' or 'abnormal’. </a:t>
            </a:r>
          </a:p>
          <a:p>
            <a:pPr marL="628650" lvl="1" indent="-171450">
              <a:buFont typeface="Arial" panose="020B0604020202020204" pitchFamily="34" charset="0"/>
              <a:buChar char="•"/>
            </a:pPr>
            <a:r>
              <a:rPr lang="en-US" b="0" i="0" dirty="0">
                <a:solidFill>
                  <a:srgbClr val="1B1B1B"/>
                </a:solidFill>
                <a:effectLst/>
                <a:latin typeface="Cambria" panose="02040503050406030204" pitchFamily="18" charset="0"/>
              </a:rPr>
              <a:t>A positive test on the Mini‐Cog (i.e. indicating a possible diagnosis of dementia) is assigned if the delayed word recall score is 0 out of 3, or if their delayed recall score is either 1 or 2 and their clock drawing test is abnormal. </a:t>
            </a:r>
          </a:p>
          <a:p>
            <a:pPr marL="628650" lvl="1" indent="-171450">
              <a:buFont typeface="Arial" panose="020B0604020202020204" pitchFamily="34" charset="0"/>
              <a:buChar char="•"/>
            </a:pPr>
            <a:r>
              <a:rPr lang="en-US" b="0" i="0" dirty="0">
                <a:solidFill>
                  <a:srgbClr val="1B1B1B"/>
                </a:solidFill>
                <a:effectLst/>
                <a:latin typeface="Cambria" panose="02040503050406030204" pitchFamily="18" charset="0"/>
              </a:rPr>
              <a:t>A score of 3 on the delayed word recall or 1 to 2 on the word recall with a normal clock drawing is considered a negative test (i.e. no dementia is present) </a:t>
            </a:r>
            <a:endParaRPr lang="en-US" dirty="0"/>
          </a:p>
        </p:txBody>
      </p:sp>
      <p:sp>
        <p:nvSpPr>
          <p:cNvPr id="4" name="Slide Number Placeholder 3"/>
          <p:cNvSpPr>
            <a:spLocks noGrp="1"/>
          </p:cNvSpPr>
          <p:nvPr>
            <p:ph type="sldNum" sz="quarter" idx="5"/>
          </p:nvPr>
        </p:nvSpPr>
        <p:spPr/>
        <p:txBody>
          <a:bodyPr/>
          <a:lstStyle/>
          <a:p>
            <a:fld id="{53BCCA8E-E054-4945-93F6-8F3E2A7D5A26}" type="slidenum">
              <a:rPr lang="en-US" smtClean="0"/>
              <a:t>13</a:t>
            </a:fld>
            <a:endParaRPr lang="en-US"/>
          </a:p>
        </p:txBody>
      </p:sp>
    </p:spTree>
    <p:extLst>
      <p:ext uri="{BB962C8B-B14F-4D97-AF65-F5344CB8AC3E}">
        <p14:creationId xmlns:p14="http://schemas.microsoft.com/office/powerpoint/2010/main" val="20545660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i="0" dirty="0">
                <a:solidFill>
                  <a:srgbClr val="1B1B1B"/>
                </a:solidFill>
                <a:effectLst/>
                <a:latin typeface="Cambria" panose="02040503050406030204" pitchFamily="18" charset="0"/>
              </a:rPr>
              <a:t>The AD‐8 is a short questionnaire, completed by a suitable 'informant' who knows the person well. </a:t>
            </a:r>
          </a:p>
          <a:p>
            <a:pPr marL="171450" indent="-171450">
              <a:buFont typeface="Arial" panose="020B0604020202020204" pitchFamily="34" charset="0"/>
              <a:buChar char="•"/>
            </a:pPr>
            <a:r>
              <a:rPr lang="en-US" b="0" i="0" dirty="0">
                <a:solidFill>
                  <a:srgbClr val="1B1B1B"/>
                </a:solidFill>
                <a:effectLst/>
                <a:latin typeface="Cambria" panose="02040503050406030204" pitchFamily="18" charset="0"/>
              </a:rPr>
              <a:t>AD‐8 is designed to assess change in functional performance secondary to cognitive change.</a:t>
            </a:r>
          </a:p>
          <a:p>
            <a:pPr marL="171450" indent="-171450">
              <a:buFont typeface="Arial" panose="020B0604020202020204" pitchFamily="34" charset="0"/>
              <a:buChar char="•"/>
            </a:pPr>
            <a:r>
              <a:rPr lang="en-US" b="0" i="0" dirty="0">
                <a:solidFill>
                  <a:srgbClr val="1B1B1B"/>
                </a:solidFill>
                <a:effectLst/>
                <a:latin typeface="Cambria" panose="02040503050406030204" pitchFamily="18" charset="0"/>
              </a:rPr>
              <a:t>The </a:t>
            </a:r>
            <a:r>
              <a:rPr lang="en-US" b="0" i="0" dirty="0">
                <a:effectLst/>
                <a:latin typeface="Arial" panose="020B0604020202020204" pitchFamily="34" charset="0"/>
              </a:rPr>
              <a:t>questionnaire includes eight ‘yes or no’ questions, to be answered by someone who knows the person under investigation</a:t>
            </a:r>
          </a:p>
          <a:p>
            <a:pPr marL="171450" indent="-171450">
              <a:buFont typeface="Arial" panose="020B0604020202020204" pitchFamily="34" charset="0"/>
              <a:buChar char="•"/>
            </a:pPr>
            <a:r>
              <a:rPr lang="en-US" b="0" i="0" dirty="0">
                <a:effectLst/>
                <a:latin typeface="Arial" panose="020B0604020202020204" pitchFamily="34" charset="0"/>
              </a:rPr>
              <a:t>a relative, carer or close friend (sometimes described as an informant). </a:t>
            </a:r>
          </a:p>
          <a:p>
            <a:pPr marL="171450" indent="-171450">
              <a:buFont typeface="Arial" panose="020B0604020202020204" pitchFamily="34" charset="0"/>
              <a:buChar char="•"/>
            </a:pPr>
            <a:r>
              <a:rPr lang="en-US" b="0" i="0" dirty="0">
                <a:effectLst/>
                <a:latin typeface="Arial" panose="020B0604020202020204" pitchFamily="34" charset="0"/>
              </a:rPr>
              <a:t>The questions ask about whether the informant has</a:t>
            </a:r>
            <a:r>
              <a:rPr lang="en-US" b="0" i="0" dirty="0">
                <a:effectLst/>
                <a:latin typeface="Times New Roman" panose="02020603050405020304" pitchFamily="18" charset="0"/>
              </a:rPr>
              <a:t> </a:t>
            </a:r>
            <a:r>
              <a:rPr lang="en-US" b="0" i="0" dirty="0">
                <a:effectLst/>
                <a:latin typeface="Arial" panose="020B0604020202020204" pitchFamily="34" charset="0"/>
              </a:rPr>
              <a:t>noticed a change in the individual’s memory and thinking abilities over the past years. </a:t>
            </a:r>
          </a:p>
          <a:p>
            <a:pPr marL="171450" indent="-171450">
              <a:buFont typeface="Arial" panose="020B0604020202020204" pitchFamily="34" charset="0"/>
              <a:buChar char="•"/>
            </a:pPr>
            <a:r>
              <a:rPr lang="en-US" b="0" i="0" dirty="0">
                <a:effectLst/>
                <a:latin typeface="Arial" panose="020B0604020202020204" pitchFamily="34" charset="0"/>
              </a:rPr>
              <a:t>A point is given for every item where they think the</a:t>
            </a:r>
            <a:r>
              <a:rPr lang="en-US" b="0" i="0" dirty="0">
                <a:effectLst/>
                <a:latin typeface="Times New Roman" panose="02020603050405020304" pitchFamily="18" charset="0"/>
              </a:rPr>
              <a:t> </a:t>
            </a:r>
            <a:r>
              <a:rPr lang="en-US" b="0" i="0" dirty="0">
                <a:effectLst/>
                <a:latin typeface="Arial" panose="020B0604020202020204" pitchFamily="34" charset="0"/>
              </a:rPr>
              <a:t>person’s abilities have changed. </a:t>
            </a:r>
          </a:p>
          <a:p>
            <a:pPr marL="171450" indent="-171450">
              <a:buFont typeface="Arial" panose="020B0604020202020204" pitchFamily="34" charset="0"/>
              <a:buChar char="•"/>
            </a:pPr>
            <a:r>
              <a:rPr lang="en-US" b="0" i="0" dirty="0">
                <a:effectLst/>
                <a:latin typeface="Arial" panose="020B0604020202020204" pitchFamily="34" charset="0"/>
              </a:rPr>
              <a:t>Higher scores occur when more changes are noted by the informant. </a:t>
            </a:r>
          </a:p>
          <a:p>
            <a:pPr marL="171450" indent="-171450">
              <a:buFont typeface="Arial" panose="020B0604020202020204" pitchFamily="34" charset="0"/>
              <a:buChar char="•"/>
            </a:pPr>
            <a:r>
              <a:rPr lang="en-US" b="0" i="0" dirty="0">
                <a:effectLst/>
                <a:latin typeface="Arial" panose="020B0604020202020204" pitchFamily="34" charset="0"/>
              </a:rPr>
              <a:t>The AD-8 would not usually be used</a:t>
            </a:r>
            <a:r>
              <a:rPr lang="en-US" b="0" i="0" dirty="0">
                <a:effectLst/>
                <a:latin typeface="Times New Roman" panose="02020603050405020304" pitchFamily="18" charset="0"/>
              </a:rPr>
              <a:t> </a:t>
            </a:r>
            <a:r>
              <a:rPr lang="en-US" b="0" i="0" dirty="0">
                <a:effectLst/>
                <a:latin typeface="Arial" panose="020B0604020202020204" pitchFamily="34" charset="0"/>
              </a:rPr>
              <a:t>to make a final diagnosis of dementia, but it may help identify those who require further assessment.</a:t>
            </a:r>
            <a:endParaRPr lang="en-US" dirty="0"/>
          </a:p>
        </p:txBody>
      </p:sp>
      <p:sp>
        <p:nvSpPr>
          <p:cNvPr id="4" name="Slide Number Placeholder 3"/>
          <p:cNvSpPr>
            <a:spLocks noGrp="1"/>
          </p:cNvSpPr>
          <p:nvPr>
            <p:ph type="sldNum" sz="quarter" idx="5"/>
          </p:nvPr>
        </p:nvSpPr>
        <p:spPr/>
        <p:txBody>
          <a:bodyPr/>
          <a:lstStyle/>
          <a:p>
            <a:fld id="{53BCCA8E-E054-4945-93F6-8F3E2A7D5A26}" type="slidenum">
              <a:rPr lang="en-US" smtClean="0"/>
              <a:t>14</a:t>
            </a:fld>
            <a:endParaRPr lang="en-US"/>
          </a:p>
        </p:txBody>
      </p:sp>
    </p:spTree>
    <p:extLst>
      <p:ext uri="{BB962C8B-B14F-4D97-AF65-F5344CB8AC3E}">
        <p14:creationId xmlns:p14="http://schemas.microsoft.com/office/powerpoint/2010/main" val="10428917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i="0" dirty="0">
                <a:solidFill>
                  <a:srgbClr val="1B1B1B"/>
                </a:solidFill>
                <a:effectLst/>
                <a:latin typeface="Cambria" panose="02040503050406030204" pitchFamily="18" charset="0"/>
              </a:rPr>
              <a:t>The Montreal Cognitive Assessment (MoCA) is a popular and simple-to-administer screening instrument to detect cognitive impairment. </a:t>
            </a:r>
          </a:p>
          <a:p>
            <a:pPr marL="171450" indent="-171450">
              <a:buFont typeface="Arial" panose="020B0604020202020204" pitchFamily="34" charset="0"/>
              <a:buChar char="•"/>
            </a:pPr>
            <a:r>
              <a:rPr lang="en-US" b="0" i="0" dirty="0">
                <a:solidFill>
                  <a:srgbClr val="1B1B1B"/>
                </a:solidFill>
                <a:effectLst/>
                <a:latin typeface="Cambria" panose="02040503050406030204" pitchFamily="18" charset="0"/>
              </a:rPr>
              <a:t>The MoCA generates a total score and six domain-specific index scores: </a:t>
            </a:r>
          </a:p>
          <a:p>
            <a:pPr marL="628650" lvl="1" indent="-171450">
              <a:buFont typeface="Arial" panose="020B0604020202020204" pitchFamily="34" charset="0"/>
              <a:buChar char="•"/>
            </a:pPr>
            <a:r>
              <a:rPr lang="en-US" b="0" i="0" dirty="0">
                <a:solidFill>
                  <a:srgbClr val="1B1B1B"/>
                </a:solidFill>
                <a:effectLst/>
                <a:latin typeface="Cambria" panose="02040503050406030204" pitchFamily="18" charset="0"/>
              </a:rPr>
              <a:t>(1) Memory, </a:t>
            </a:r>
          </a:p>
          <a:p>
            <a:pPr marL="628650" lvl="1" indent="-171450">
              <a:buFont typeface="Arial" panose="020B0604020202020204" pitchFamily="34" charset="0"/>
              <a:buChar char="•"/>
            </a:pPr>
            <a:r>
              <a:rPr lang="en-US" b="0" i="0" dirty="0">
                <a:solidFill>
                  <a:srgbClr val="1B1B1B"/>
                </a:solidFill>
                <a:effectLst/>
                <a:latin typeface="Cambria" panose="02040503050406030204" pitchFamily="18" charset="0"/>
              </a:rPr>
              <a:t>(2) Executive Functioning, </a:t>
            </a:r>
          </a:p>
          <a:p>
            <a:pPr marL="628650" lvl="1" indent="-171450">
              <a:buFont typeface="Arial" panose="020B0604020202020204" pitchFamily="34" charset="0"/>
              <a:buChar char="•"/>
            </a:pPr>
            <a:r>
              <a:rPr lang="en-US" b="0" i="0" dirty="0">
                <a:solidFill>
                  <a:srgbClr val="1B1B1B"/>
                </a:solidFill>
                <a:effectLst/>
                <a:latin typeface="Cambria" panose="02040503050406030204" pitchFamily="18" charset="0"/>
              </a:rPr>
              <a:t>(3) Attention, </a:t>
            </a:r>
          </a:p>
          <a:p>
            <a:pPr marL="628650" lvl="1" indent="-171450">
              <a:buFont typeface="Arial" panose="020B0604020202020204" pitchFamily="34" charset="0"/>
              <a:buChar char="•"/>
            </a:pPr>
            <a:r>
              <a:rPr lang="en-US" b="0" i="0" dirty="0">
                <a:solidFill>
                  <a:srgbClr val="1B1B1B"/>
                </a:solidFill>
                <a:effectLst/>
                <a:latin typeface="Cambria" panose="02040503050406030204" pitchFamily="18" charset="0"/>
              </a:rPr>
              <a:t>(4) Language, </a:t>
            </a:r>
          </a:p>
          <a:p>
            <a:pPr marL="628650" lvl="1" indent="-171450">
              <a:buFont typeface="Arial" panose="020B0604020202020204" pitchFamily="34" charset="0"/>
              <a:buChar char="•"/>
            </a:pPr>
            <a:r>
              <a:rPr lang="en-US" b="0" i="0" dirty="0">
                <a:solidFill>
                  <a:srgbClr val="1B1B1B"/>
                </a:solidFill>
                <a:effectLst/>
                <a:latin typeface="Cambria" panose="02040503050406030204" pitchFamily="18" charset="0"/>
              </a:rPr>
              <a:t>(5) Visuospatial, </a:t>
            </a:r>
          </a:p>
          <a:p>
            <a:pPr marL="628650" lvl="1" indent="-171450">
              <a:buFont typeface="Arial" panose="020B0604020202020204" pitchFamily="34" charset="0"/>
              <a:buChar char="•"/>
            </a:pPr>
            <a:r>
              <a:rPr lang="en-US" b="0" i="0" dirty="0">
                <a:solidFill>
                  <a:srgbClr val="1B1B1B"/>
                </a:solidFill>
                <a:effectLst/>
                <a:latin typeface="Cambria" panose="02040503050406030204" pitchFamily="18" charset="0"/>
              </a:rPr>
              <a:t>(6) Orientation. </a:t>
            </a:r>
          </a:p>
          <a:p>
            <a:pPr marL="171450" indent="-171450">
              <a:buFont typeface="Arial" panose="020B0604020202020204" pitchFamily="34" charset="0"/>
              <a:buChar char="•"/>
            </a:pPr>
            <a:r>
              <a:rPr lang="en-US" b="0" i="0" dirty="0">
                <a:solidFill>
                  <a:srgbClr val="1B1B1B"/>
                </a:solidFill>
                <a:effectLst/>
                <a:latin typeface="Cambria" panose="02040503050406030204" pitchFamily="18" charset="0"/>
              </a:rPr>
              <a:t>There is utility of MoCA Index scores in clinical practice to assist in the early detection of domain-specific cognitive impairment. </a:t>
            </a:r>
          </a:p>
          <a:p>
            <a:pPr marL="171450" indent="-171450">
              <a:buFont typeface="Arial" panose="020B0604020202020204" pitchFamily="34" charset="0"/>
              <a:buChar char="•"/>
            </a:pPr>
            <a:r>
              <a:rPr lang="en-US" b="0" i="0" dirty="0">
                <a:solidFill>
                  <a:srgbClr val="1B1B1B"/>
                </a:solidFill>
                <a:effectLst/>
                <a:latin typeface="Cambria" panose="02040503050406030204" pitchFamily="18" charset="0"/>
              </a:rPr>
              <a:t>Still, careful clinical characterization of dementia phenotypes and diagnosis requires a more systematic and thorough neuropsychological examination by a trained professional. </a:t>
            </a:r>
          </a:p>
          <a:p>
            <a:pPr marL="171450" indent="-171450">
              <a:buFont typeface="Arial" panose="020B0604020202020204" pitchFamily="34" charset="0"/>
              <a:buChar char="•"/>
            </a:pPr>
            <a:r>
              <a:rPr lang="en-US" b="0" i="0" dirty="0">
                <a:solidFill>
                  <a:srgbClr val="1B1B1B"/>
                </a:solidFill>
                <a:effectLst/>
                <a:latin typeface="Cambria" panose="02040503050406030204" pitchFamily="18" charset="0"/>
              </a:rPr>
              <a:t>Limitations of the MoCA are found with people of high education levels as well as low education levels</a:t>
            </a:r>
          </a:p>
        </p:txBody>
      </p:sp>
      <p:sp>
        <p:nvSpPr>
          <p:cNvPr id="4" name="Slide Number Placeholder 3"/>
          <p:cNvSpPr>
            <a:spLocks noGrp="1"/>
          </p:cNvSpPr>
          <p:nvPr>
            <p:ph type="sldNum" sz="quarter" idx="5"/>
          </p:nvPr>
        </p:nvSpPr>
        <p:spPr/>
        <p:txBody>
          <a:bodyPr/>
          <a:lstStyle/>
          <a:p>
            <a:fld id="{53BCCA8E-E054-4945-93F6-8F3E2A7D5A26}" type="slidenum">
              <a:rPr lang="en-US" smtClean="0"/>
              <a:t>15</a:t>
            </a:fld>
            <a:endParaRPr lang="en-US"/>
          </a:p>
        </p:txBody>
      </p:sp>
    </p:spTree>
    <p:extLst>
      <p:ext uri="{BB962C8B-B14F-4D97-AF65-F5344CB8AC3E}">
        <p14:creationId xmlns:p14="http://schemas.microsoft.com/office/powerpoint/2010/main" val="7696042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cover_no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C570D-3BAE-433E-8DDA-6594E6C21ABD}"/>
              </a:ext>
            </a:extLst>
          </p:cNvPr>
          <p:cNvSpPr>
            <a:spLocks noGrp="1"/>
          </p:cNvSpPr>
          <p:nvPr>
            <p:ph type="title"/>
          </p:nvPr>
        </p:nvSpPr>
        <p:spPr>
          <a:xfrm>
            <a:off x="488951" y="2349371"/>
            <a:ext cx="7376583" cy="1371600"/>
          </a:xfrm>
        </p:spPr>
        <p:txBody>
          <a:bodyPr lIns="0" tIns="0" rIns="0" bIns="0" anchor="t" anchorCtr="0"/>
          <a:lstStyle>
            <a:lvl1pPr>
              <a:defRPr sz="3200" b="0">
                <a:solidFill>
                  <a:srgbClr val="006877"/>
                </a:solidFill>
              </a:defRPr>
            </a:lvl1pPr>
          </a:lstStyle>
          <a:p>
            <a:r>
              <a:rPr lang="en-US"/>
              <a:t>Click to edit Master title style</a:t>
            </a:r>
          </a:p>
        </p:txBody>
      </p:sp>
      <p:sp>
        <p:nvSpPr>
          <p:cNvPr id="6" name="Date Placeholder 5">
            <a:extLst>
              <a:ext uri="{FF2B5EF4-FFF2-40B4-BE49-F238E27FC236}">
                <a16:creationId xmlns:a16="http://schemas.microsoft.com/office/drawing/2014/main" id="{5CC17B62-8F17-4111-B083-3AC63A3E0257}"/>
              </a:ext>
            </a:extLst>
          </p:cNvPr>
          <p:cNvSpPr>
            <a:spLocks noGrp="1"/>
          </p:cNvSpPr>
          <p:nvPr>
            <p:ph type="dt" sz="half" idx="10"/>
          </p:nvPr>
        </p:nvSpPr>
        <p:spPr>
          <a:xfrm>
            <a:off x="488951" y="6003668"/>
            <a:ext cx="1381163" cy="180183"/>
          </a:xfr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r>
              <a:rPr lang="en-US"/>
              <a:t>mm.dd.yyyy</a:t>
            </a:r>
          </a:p>
        </p:txBody>
      </p:sp>
      <p:sp>
        <p:nvSpPr>
          <p:cNvPr id="10" name="Text Placeholder 9">
            <a:extLst>
              <a:ext uri="{FF2B5EF4-FFF2-40B4-BE49-F238E27FC236}">
                <a16:creationId xmlns:a16="http://schemas.microsoft.com/office/drawing/2014/main" id="{CF417E6A-C399-4D34-AA35-6617A97C73B1}"/>
              </a:ext>
            </a:extLst>
          </p:cNvPr>
          <p:cNvSpPr>
            <a:spLocks noGrp="1"/>
          </p:cNvSpPr>
          <p:nvPr>
            <p:ph type="body" sz="quarter" idx="13"/>
          </p:nvPr>
        </p:nvSpPr>
        <p:spPr>
          <a:xfrm>
            <a:off x="488950" y="1686381"/>
            <a:ext cx="7376583" cy="559290"/>
          </a:xfrm>
        </p:spPr>
        <p:txBody>
          <a:bodyPr anchor="b" anchorCtr="0"/>
          <a:lstStyle>
            <a:lvl1pPr>
              <a:lnSpc>
                <a:spcPts val="2000"/>
              </a:lnSpc>
              <a:spcAft>
                <a:spcPts val="0"/>
              </a:spcAft>
              <a:defRPr sz="1600" b="1">
                <a:solidFill>
                  <a:srgbClr val="777777"/>
                </a:solidFill>
              </a:defRPr>
            </a:lvl1pPr>
            <a:lvl2pPr>
              <a:lnSpc>
                <a:spcPts val="2000"/>
              </a:lnSpc>
              <a:spcAft>
                <a:spcPts val="0"/>
              </a:spcAft>
              <a:defRPr sz="1600" b="1">
                <a:solidFill>
                  <a:srgbClr val="777777"/>
                </a:solidFill>
              </a:defRPr>
            </a:lvl2pPr>
            <a:lvl3pPr marL="0" indent="0">
              <a:lnSpc>
                <a:spcPts val="2000"/>
              </a:lnSpc>
              <a:spcAft>
                <a:spcPts val="0"/>
              </a:spcAft>
              <a:buNone/>
              <a:defRPr sz="1600" b="1">
                <a:solidFill>
                  <a:srgbClr val="777777"/>
                </a:solidFill>
              </a:defRPr>
            </a:lvl3pPr>
            <a:lvl4pPr marL="0" indent="0">
              <a:spcAft>
                <a:spcPts val="0"/>
              </a:spcAft>
              <a:buNone/>
              <a:defRPr sz="1600" b="1">
                <a:solidFill>
                  <a:srgbClr val="777777"/>
                </a:solidFill>
              </a:defRPr>
            </a:lvl4pPr>
            <a:lvl5pPr marL="0" indent="0">
              <a:spcAft>
                <a:spcPts val="0"/>
              </a:spcAft>
              <a:buNone/>
              <a:defRPr sz="1600" b="1">
                <a:solidFill>
                  <a:srgbClr val="777777"/>
                </a:solidFill>
              </a:defRPr>
            </a:lvl5pPr>
            <a:lvl6pPr marL="0" indent="0">
              <a:spcAft>
                <a:spcPts val="0"/>
              </a:spcAft>
              <a:buNone/>
              <a:defRPr sz="1600" b="1">
                <a:solidFill>
                  <a:srgbClr val="777777"/>
                </a:solidFill>
              </a:defRPr>
            </a:lvl6pPr>
            <a:lvl7pPr marL="0" indent="0">
              <a:spcAft>
                <a:spcPts val="0"/>
              </a:spcAft>
              <a:buNone/>
              <a:defRPr sz="1600" b="1">
                <a:solidFill>
                  <a:srgbClr val="777777"/>
                </a:solidFill>
              </a:defRPr>
            </a:lvl7pPr>
            <a:lvl8pPr marL="0" indent="0">
              <a:lnSpc>
                <a:spcPts val="2000"/>
              </a:lnSpc>
              <a:spcAft>
                <a:spcPts val="0"/>
              </a:spcAft>
              <a:buNone/>
              <a:defRPr sz="1600" b="1">
                <a:solidFill>
                  <a:srgbClr val="777777"/>
                </a:solidFill>
              </a:defRPr>
            </a:lvl8pPr>
            <a:lvl9pPr marL="0" indent="0">
              <a:lnSpc>
                <a:spcPts val="2000"/>
              </a:lnSpc>
              <a:spcAft>
                <a:spcPts val="0"/>
              </a:spcAft>
              <a:buNone/>
              <a:defRPr sz="1600" b="1">
                <a:solidFill>
                  <a:srgbClr val="777777"/>
                </a:solidFill>
              </a:defRPr>
            </a:lvl9pPr>
          </a:lstStyle>
          <a:p>
            <a:pPr lvl="0"/>
            <a:r>
              <a:rPr lang="en-US"/>
              <a:t>Click to edit Master text styles</a:t>
            </a:r>
          </a:p>
          <a:p>
            <a:pPr lvl="1"/>
            <a:r>
              <a:rPr lang="en-US"/>
              <a:t>Second level</a:t>
            </a:r>
          </a:p>
        </p:txBody>
      </p:sp>
      <p:pic>
        <p:nvPicPr>
          <p:cNvPr id="4" name="Picture 3">
            <a:extLst>
              <a:ext uri="{FF2B5EF4-FFF2-40B4-BE49-F238E27FC236}">
                <a16:creationId xmlns:a16="http://schemas.microsoft.com/office/drawing/2014/main" id="{6D0C9645-5188-48B2-B71E-AE3249508C3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7680" y="365760"/>
            <a:ext cx="1799292" cy="1005840"/>
          </a:xfrm>
          <a:prstGeom prst="rect">
            <a:avLst/>
          </a:prstGeom>
        </p:spPr>
      </p:pic>
      <p:sp>
        <p:nvSpPr>
          <p:cNvPr id="3" name="Footer Placeholder 2">
            <a:extLst>
              <a:ext uri="{FF2B5EF4-FFF2-40B4-BE49-F238E27FC236}">
                <a16:creationId xmlns:a16="http://schemas.microsoft.com/office/drawing/2014/main" id="{90C2B488-5A7D-794D-9CE9-621F0CB48B96}"/>
              </a:ext>
            </a:extLst>
          </p:cNvPr>
          <p:cNvSpPr>
            <a:spLocks noGrp="1"/>
          </p:cNvSpPr>
          <p:nvPr>
            <p:ph type="ftr" sz="quarter" idx="15"/>
          </p:nvPr>
        </p:nvSpPr>
        <p:spPr>
          <a:xfrm>
            <a:off x="2096305" y="6000197"/>
            <a:ext cx="4813300" cy="182880"/>
          </a:xfrm>
        </p:spPr>
        <p:txBody>
          <a:bodyPr/>
          <a:lstStyle>
            <a:lvl1pPr algn="l">
              <a:defRPr sz="1600"/>
            </a:lvl1pPr>
          </a:lstStyle>
          <a:p>
            <a:r>
              <a:rPr lang="en-US" dirty="0"/>
              <a:t>Modify with Insert &gt; Header &amp; Footer</a:t>
            </a:r>
          </a:p>
        </p:txBody>
      </p:sp>
      <p:sp>
        <p:nvSpPr>
          <p:cNvPr id="5" name="Slide Number Placeholder 4">
            <a:extLst>
              <a:ext uri="{FF2B5EF4-FFF2-40B4-BE49-F238E27FC236}">
                <a16:creationId xmlns:a16="http://schemas.microsoft.com/office/drawing/2014/main" id="{A6DF7201-2562-4F4A-A46A-6B58E56B8A4C}"/>
              </a:ext>
            </a:extLst>
          </p:cNvPr>
          <p:cNvSpPr>
            <a:spLocks noGrp="1"/>
          </p:cNvSpPr>
          <p:nvPr>
            <p:ph type="sldNum" sz="quarter" idx="16"/>
          </p:nvPr>
        </p:nvSpPr>
        <p:spPr/>
        <p:txBody>
          <a:bodyPr/>
          <a:lstStyle/>
          <a:p>
            <a:fld id="{63DCA5C9-2E11-4C67-86EB-AE1DE127DC64}" type="slidenum">
              <a:rPr lang="en-US" smtClean="0"/>
              <a:pPr/>
              <a:t>‹#›</a:t>
            </a:fld>
            <a:endParaRPr lang="en-US"/>
          </a:p>
        </p:txBody>
      </p:sp>
    </p:spTree>
    <p:extLst>
      <p:ext uri="{BB962C8B-B14F-4D97-AF65-F5344CB8AC3E}">
        <p14:creationId xmlns:p14="http://schemas.microsoft.com/office/powerpoint/2010/main" val="2522851205"/>
      </p:ext>
    </p:extLst>
  </p:cSld>
  <p:clrMapOvr>
    <a:masterClrMapping/>
  </p:clrMapOvr>
  <p:extLst>
    <p:ext uri="{DCECCB84-F9BA-43D5-87BE-67443E8EF086}">
      <p15:sldGuideLst xmlns:p15="http://schemas.microsoft.com/office/powerpoint/2012/main">
        <p15:guide id="1" orient="horz" pos="1379">
          <p15:clr>
            <a:srgbClr val="FBAE40"/>
          </p15:clr>
        </p15:guide>
        <p15:guide id="2" orient="horz" pos="168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E0769-B19A-21D3-D3B4-4F47153E650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B706CF3-5F5E-3EDD-6FE0-46C5753152FC}"/>
              </a:ext>
            </a:extLst>
          </p:cNvPr>
          <p:cNvSpPr>
            <a:spLocks noGrp="1"/>
          </p:cNvSpPr>
          <p:nvPr>
            <p:ph type="dt" sz="half" idx="10"/>
          </p:nvPr>
        </p:nvSpPr>
        <p:spPr/>
        <p:txBody>
          <a:bodyPr/>
          <a:lstStyle/>
          <a:p>
            <a:fld id="{8C4C6D01-2517-459B-8B37-83CF116D925B}" type="datetimeFigureOut">
              <a:rPr lang="en-US" smtClean="0"/>
              <a:t>5/13/2025</a:t>
            </a:fld>
            <a:endParaRPr lang="en-US"/>
          </a:p>
        </p:txBody>
      </p:sp>
      <p:sp>
        <p:nvSpPr>
          <p:cNvPr id="4" name="Footer Placeholder 3">
            <a:extLst>
              <a:ext uri="{FF2B5EF4-FFF2-40B4-BE49-F238E27FC236}">
                <a16:creationId xmlns:a16="http://schemas.microsoft.com/office/drawing/2014/main" id="{A8CB2853-ADC1-55D5-EF7F-3B87873E8A2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9EBD8B9-41B7-B138-9A51-49DCA82DEBFF}"/>
              </a:ext>
            </a:extLst>
          </p:cNvPr>
          <p:cNvSpPr>
            <a:spLocks noGrp="1"/>
          </p:cNvSpPr>
          <p:nvPr>
            <p:ph type="sldNum" sz="quarter" idx="12"/>
          </p:nvPr>
        </p:nvSpPr>
        <p:spPr/>
        <p:txBody>
          <a:bodyPr/>
          <a:lstStyle/>
          <a:p>
            <a:fld id="{9235E629-5A1D-4099-AF41-1863ED1A842F}" type="slidenum">
              <a:rPr lang="en-US" smtClean="0"/>
              <a:t>‹#›</a:t>
            </a:fld>
            <a:endParaRPr lang="en-US"/>
          </a:p>
        </p:txBody>
      </p:sp>
    </p:spTree>
    <p:extLst>
      <p:ext uri="{BB962C8B-B14F-4D97-AF65-F5344CB8AC3E}">
        <p14:creationId xmlns:p14="http://schemas.microsoft.com/office/powerpoint/2010/main" val="7082473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7B1CFB2-F33D-DA7D-6742-C3C5C0AEC25F}"/>
              </a:ext>
            </a:extLst>
          </p:cNvPr>
          <p:cNvSpPr>
            <a:spLocks noGrp="1"/>
          </p:cNvSpPr>
          <p:nvPr>
            <p:ph type="dt" sz="half" idx="10"/>
          </p:nvPr>
        </p:nvSpPr>
        <p:spPr/>
        <p:txBody>
          <a:bodyPr/>
          <a:lstStyle/>
          <a:p>
            <a:fld id="{8C4C6D01-2517-459B-8B37-83CF116D925B}" type="datetimeFigureOut">
              <a:rPr lang="en-US" smtClean="0"/>
              <a:t>5/13/2025</a:t>
            </a:fld>
            <a:endParaRPr lang="en-US"/>
          </a:p>
        </p:txBody>
      </p:sp>
      <p:sp>
        <p:nvSpPr>
          <p:cNvPr id="3" name="Footer Placeholder 2">
            <a:extLst>
              <a:ext uri="{FF2B5EF4-FFF2-40B4-BE49-F238E27FC236}">
                <a16:creationId xmlns:a16="http://schemas.microsoft.com/office/drawing/2014/main" id="{DC2C3EE7-01BB-8CF8-3842-6C17D060440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EA75A26-7021-5CD9-233B-8682B1E29456}"/>
              </a:ext>
            </a:extLst>
          </p:cNvPr>
          <p:cNvSpPr>
            <a:spLocks noGrp="1"/>
          </p:cNvSpPr>
          <p:nvPr>
            <p:ph type="sldNum" sz="quarter" idx="12"/>
          </p:nvPr>
        </p:nvSpPr>
        <p:spPr/>
        <p:txBody>
          <a:bodyPr/>
          <a:lstStyle/>
          <a:p>
            <a:fld id="{9235E629-5A1D-4099-AF41-1863ED1A842F}" type="slidenum">
              <a:rPr lang="en-US" smtClean="0"/>
              <a:t>‹#›</a:t>
            </a:fld>
            <a:endParaRPr lang="en-US"/>
          </a:p>
        </p:txBody>
      </p:sp>
    </p:spTree>
    <p:extLst>
      <p:ext uri="{BB962C8B-B14F-4D97-AF65-F5344CB8AC3E}">
        <p14:creationId xmlns:p14="http://schemas.microsoft.com/office/powerpoint/2010/main" val="15152875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BDDC5-F285-749A-7596-005DFD16AD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66AA91A-2DEE-2E1B-6981-2E914EED3E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B27FFFB-19DE-6FD7-A698-D24573A613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154235-D50B-93CB-0EBD-D4ED0E3CCFB7}"/>
              </a:ext>
            </a:extLst>
          </p:cNvPr>
          <p:cNvSpPr>
            <a:spLocks noGrp="1"/>
          </p:cNvSpPr>
          <p:nvPr>
            <p:ph type="dt" sz="half" idx="10"/>
          </p:nvPr>
        </p:nvSpPr>
        <p:spPr/>
        <p:txBody>
          <a:bodyPr/>
          <a:lstStyle/>
          <a:p>
            <a:fld id="{8C4C6D01-2517-459B-8B37-83CF116D925B}" type="datetimeFigureOut">
              <a:rPr lang="en-US" smtClean="0"/>
              <a:t>5/13/2025</a:t>
            </a:fld>
            <a:endParaRPr lang="en-US"/>
          </a:p>
        </p:txBody>
      </p:sp>
      <p:sp>
        <p:nvSpPr>
          <p:cNvPr id="6" name="Footer Placeholder 5">
            <a:extLst>
              <a:ext uri="{FF2B5EF4-FFF2-40B4-BE49-F238E27FC236}">
                <a16:creationId xmlns:a16="http://schemas.microsoft.com/office/drawing/2014/main" id="{9CA71B45-8D50-5D8D-B825-71EDC9C3BB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37A2F3-3855-20A8-BA45-FFC449D7528E}"/>
              </a:ext>
            </a:extLst>
          </p:cNvPr>
          <p:cNvSpPr>
            <a:spLocks noGrp="1"/>
          </p:cNvSpPr>
          <p:nvPr>
            <p:ph type="sldNum" sz="quarter" idx="12"/>
          </p:nvPr>
        </p:nvSpPr>
        <p:spPr/>
        <p:txBody>
          <a:bodyPr/>
          <a:lstStyle/>
          <a:p>
            <a:fld id="{9235E629-5A1D-4099-AF41-1863ED1A842F}" type="slidenum">
              <a:rPr lang="en-US" smtClean="0"/>
              <a:t>‹#›</a:t>
            </a:fld>
            <a:endParaRPr lang="en-US"/>
          </a:p>
        </p:txBody>
      </p:sp>
    </p:spTree>
    <p:extLst>
      <p:ext uri="{BB962C8B-B14F-4D97-AF65-F5344CB8AC3E}">
        <p14:creationId xmlns:p14="http://schemas.microsoft.com/office/powerpoint/2010/main" val="38389110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D6641-6708-60B2-CFCC-2A258155D1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54765EB-F0C8-B3A7-A804-14A370254D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C8F49A6-C809-5337-2666-4623389568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AF9B4C-B03A-F7E5-1B53-FA07F8D33C50}"/>
              </a:ext>
            </a:extLst>
          </p:cNvPr>
          <p:cNvSpPr>
            <a:spLocks noGrp="1"/>
          </p:cNvSpPr>
          <p:nvPr>
            <p:ph type="dt" sz="half" idx="10"/>
          </p:nvPr>
        </p:nvSpPr>
        <p:spPr/>
        <p:txBody>
          <a:bodyPr/>
          <a:lstStyle/>
          <a:p>
            <a:fld id="{8C4C6D01-2517-459B-8B37-83CF116D925B}" type="datetimeFigureOut">
              <a:rPr lang="en-US" smtClean="0"/>
              <a:t>5/13/2025</a:t>
            </a:fld>
            <a:endParaRPr lang="en-US"/>
          </a:p>
        </p:txBody>
      </p:sp>
      <p:sp>
        <p:nvSpPr>
          <p:cNvPr id="6" name="Footer Placeholder 5">
            <a:extLst>
              <a:ext uri="{FF2B5EF4-FFF2-40B4-BE49-F238E27FC236}">
                <a16:creationId xmlns:a16="http://schemas.microsoft.com/office/drawing/2014/main" id="{E0C0DDCA-0CD4-E8A8-EB52-DB7696386E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F14E67-F9C3-E6AF-5B43-3E043491636B}"/>
              </a:ext>
            </a:extLst>
          </p:cNvPr>
          <p:cNvSpPr>
            <a:spLocks noGrp="1"/>
          </p:cNvSpPr>
          <p:nvPr>
            <p:ph type="sldNum" sz="quarter" idx="12"/>
          </p:nvPr>
        </p:nvSpPr>
        <p:spPr/>
        <p:txBody>
          <a:bodyPr/>
          <a:lstStyle/>
          <a:p>
            <a:fld id="{9235E629-5A1D-4099-AF41-1863ED1A842F}" type="slidenum">
              <a:rPr lang="en-US" smtClean="0"/>
              <a:t>‹#›</a:t>
            </a:fld>
            <a:endParaRPr lang="en-US"/>
          </a:p>
        </p:txBody>
      </p:sp>
    </p:spTree>
    <p:extLst>
      <p:ext uri="{BB962C8B-B14F-4D97-AF65-F5344CB8AC3E}">
        <p14:creationId xmlns:p14="http://schemas.microsoft.com/office/powerpoint/2010/main" val="3357980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09520-2629-7CA7-CF30-D1DB52F756A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95580A5-2DD5-A9DE-E3C5-D5E4093CC2A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07B9BF-C47E-8CEF-1795-9ADE46C6BFA4}"/>
              </a:ext>
            </a:extLst>
          </p:cNvPr>
          <p:cNvSpPr>
            <a:spLocks noGrp="1"/>
          </p:cNvSpPr>
          <p:nvPr>
            <p:ph type="dt" sz="half" idx="10"/>
          </p:nvPr>
        </p:nvSpPr>
        <p:spPr/>
        <p:txBody>
          <a:bodyPr/>
          <a:lstStyle/>
          <a:p>
            <a:fld id="{8C4C6D01-2517-459B-8B37-83CF116D925B}" type="datetimeFigureOut">
              <a:rPr lang="en-US" smtClean="0"/>
              <a:t>5/13/2025</a:t>
            </a:fld>
            <a:endParaRPr lang="en-US"/>
          </a:p>
        </p:txBody>
      </p:sp>
      <p:sp>
        <p:nvSpPr>
          <p:cNvPr id="5" name="Footer Placeholder 4">
            <a:extLst>
              <a:ext uri="{FF2B5EF4-FFF2-40B4-BE49-F238E27FC236}">
                <a16:creationId xmlns:a16="http://schemas.microsoft.com/office/drawing/2014/main" id="{86FE84CA-E0BE-DA9C-EE64-2FC28A9B2E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3E9935-8B46-1708-D5D9-26CCDA41B871}"/>
              </a:ext>
            </a:extLst>
          </p:cNvPr>
          <p:cNvSpPr>
            <a:spLocks noGrp="1"/>
          </p:cNvSpPr>
          <p:nvPr>
            <p:ph type="sldNum" sz="quarter" idx="12"/>
          </p:nvPr>
        </p:nvSpPr>
        <p:spPr/>
        <p:txBody>
          <a:bodyPr/>
          <a:lstStyle/>
          <a:p>
            <a:fld id="{9235E629-5A1D-4099-AF41-1863ED1A842F}" type="slidenum">
              <a:rPr lang="en-US" smtClean="0"/>
              <a:t>‹#›</a:t>
            </a:fld>
            <a:endParaRPr lang="en-US"/>
          </a:p>
        </p:txBody>
      </p:sp>
    </p:spTree>
    <p:extLst>
      <p:ext uri="{BB962C8B-B14F-4D97-AF65-F5344CB8AC3E}">
        <p14:creationId xmlns:p14="http://schemas.microsoft.com/office/powerpoint/2010/main" val="11314899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64C52C-34C8-8AB9-7C5D-F9304169ED2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1552441-C717-C153-4140-40C79A2911F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ABF5E3-6308-B1DB-4C58-90A1E39B54CE}"/>
              </a:ext>
            </a:extLst>
          </p:cNvPr>
          <p:cNvSpPr>
            <a:spLocks noGrp="1"/>
          </p:cNvSpPr>
          <p:nvPr>
            <p:ph type="dt" sz="half" idx="10"/>
          </p:nvPr>
        </p:nvSpPr>
        <p:spPr/>
        <p:txBody>
          <a:bodyPr/>
          <a:lstStyle/>
          <a:p>
            <a:fld id="{8C4C6D01-2517-459B-8B37-83CF116D925B}" type="datetimeFigureOut">
              <a:rPr lang="en-US" smtClean="0"/>
              <a:t>5/13/2025</a:t>
            </a:fld>
            <a:endParaRPr lang="en-US"/>
          </a:p>
        </p:txBody>
      </p:sp>
      <p:sp>
        <p:nvSpPr>
          <p:cNvPr id="5" name="Footer Placeholder 4">
            <a:extLst>
              <a:ext uri="{FF2B5EF4-FFF2-40B4-BE49-F238E27FC236}">
                <a16:creationId xmlns:a16="http://schemas.microsoft.com/office/drawing/2014/main" id="{CC70772D-4A04-4E29-4B71-3732061FD1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751EAE-69EC-A3C8-F50C-EC5DBA2A8A1E}"/>
              </a:ext>
            </a:extLst>
          </p:cNvPr>
          <p:cNvSpPr>
            <a:spLocks noGrp="1"/>
          </p:cNvSpPr>
          <p:nvPr>
            <p:ph type="sldNum" sz="quarter" idx="12"/>
          </p:nvPr>
        </p:nvSpPr>
        <p:spPr/>
        <p:txBody>
          <a:bodyPr/>
          <a:lstStyle/>
          <a:p>
            <a:fld id="{9235E629-5A1D-4099-AF41-1863ED1A842F}" type="slidenum">
              <a:rPr lang="en-US" smtClean="0"/>
              <a:t>‹#›</a:t>
            </a:fld>
            <a:endParaRPr lang="en-US"/>
          </a:p>
        </p:txBody>
      </p:sp>
    </p:spTree>
    <p:extLst>
      <p:ext uri="{BB962C8B-B14F-4D97-AF65-F5344CB8AC3E}">
        <p14:creationId xmlns:p14="http://schemas.microsoft.com/office/powerpoint/2010/main" val="27407940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col_srpuc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C570D-3BAE-433E-8DDA-6594E6C21ABD}"/>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Date Placeholder 2">
            <a:extLst>
              <a:ext uri="{FF2B5EF4-FFF2-40B4-BE49-F238E27FC236}">
                <a16:creationId xmlns:a16="http://schemas.microsoft.com/office/drawing/2014/main" id="{C418E43A-2457-42CA-BE83-E9C382D2B993}"/>
              </a:ext>
            </a:extLst>
          </p:cNvPr>
          <p:cNvSpPr>
            <a:spLocks noGrp="1"/>
          </p:cNvSpPr>
          <p:nvPr>
            <p:ph type="dt" sz="half" idx="10"/>
          </p:nvPr>
        </p:nvSpPr>
        <p:spPr/>
        <p:txBody>
          <a:bodyPr/>
          <a:lstStyle/>
          <a:p>
            <a:fld id="{E7576882-DFDE-4A1B-9DB8-77FC4E84ED3A}" type="datetime1">
              <a:rPr lang="en-US" smtClean="0"/>
              <a:t>5/13/2025</a:t>
            </a:fld>
            <a:endParaRPr lang="en-US"/>
          </a:p>
        </p:txBody>
      </p:sp>
      <p:sp>
        <p:nvSpPr>
          <p:cNvPr id="4" name="Footer Placeholder 3">
            <a:extLst>
              <a:ext uri="{FF2B5EF4-FFF2-40B4-BE49-F238E27FC236}">
                <a16:creationId xmlns:a16="http://schemas.microsoft.com/office/drawing/2014/main" id="{84EA9C68-E3E9-4609-A378-65D54A205DC3}"/>
              </a:ext>
            </a:extLst>
          </p:cNvPr>
          <p:cNvSpPr>
            <a:spLocks noGrp="1"/>
          </p:cNvSpPr>
          <p:nvPr>
            <p:ph type="ftr" sz="quarter" idx="11"/>
          </p:nvPr>
        </p:nvSpPr>
        <p:spPr/>
        <p:txBody>
          <a:bodyPr/>
          <a:lstStyle/>
          <a:p>
            <a:pPr indent="-2743200"/>
            <a:r>
              <a:rPr lang="en-US"/>
              <a:t>HRSA Grant GE1HS53336-01-00</a:t>
            </a:r>
          </a:p>
        </p:txBody>
      </p:sp>
      <p:sp>
        <p:nvSpPr>
          <p:cNvPr id="5" name="Slide Number Placeholder 4">
            <a:extLst>
              <a:ext uri="{FF2B5EF4-FFF2-40B4-BE49-F238E27FC236}">
                <a16:creationId xmlns:a16="http://schemas.microsoft.com/office/drawing/2014/main" id="{F0CF157D-7400-499C-96F9-B806E4F48A9A}"/>
              </a:ext>
            </a:extLst>
          </p:cNvPr>
          <p:cNvSpPr>
            <a:spLocks noGrp="1"/>
          </p:cNvSpPr>
          <p:nvPr>
            <p:ph type="sldNum" sz="quarter" idx="12"/>
          </p:nvPr>
        </p:nvSpPr>
        <p:spPr/>
        <p:txBody>
          <a:bodyPr/>
          <a:lstStyle/>
          <a:p>
            <a:pPr lvl="8"/>
            <a:fld id="{63DCA5C9-2E11-4C67-86EB-AE1DE127DC64}" type="slidenum">
              <a:rPr lang="en-US" smtClean="0"/>
              <a:pPr lvl="8"/>
              <a:t>‹#›</a:t>
            </a:fld>
            <a:endParaRPr lang="en-US"/>
          </a:p>
        </p:txBody>
      </p:sp>
      <p:sp>
        <p:nvSpPr>
          <p:cNvPr id="8" name="Content Placeholder 7">
            <a:extLst>
              <a:ext uri="{FF2B5EF4-FFF2-40B4-BE49-F238E27FC236}">
                <a16:creationId xmlns:a16="http://schemas.microsoft.com/office/drawing/2014/main" id="{89460896-BBD5-4265-B217-9DE153A9B618}"/>
              </a:ext>
            </a:extLst>
          </p:cNvPr>
          <p:cNvSpPr>
            <a:spLocks noGrp="1"/>
          </p:cNvSpPr>
          <p:nvPr>
            <p:ph sz="quarter" idx="14"/>
          </p:nvPr>
        </p:nvSpPr>
        <p:spPr>
          <a:xfrm>
            <a:off x="488951" y="2238375"/>
            <a:ext cx="865632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5600CBAB-7BDA-4F39-9B2F-8B78B5378DCC}"/>
              </a:ext>
            </a:extLst>
          </p:cNvPr>
          <p:cNvSpPr txBox="1"/>
          <p:nvPr userDrawn="1"/>
        </p:nvSpPr>
        <p:spPr>
          <a:xfrm>
            <a:off x="10191545" y="6471937"/>
            <a:ext cx="267971" cy="215444"/>
          </a:xfrm>
          <a:prstGeom prst="rect">
            <a:avLst/>
          </a:prstGeom>
          <a:noFill/>
        </p:spPr>
        <p:txBody>
          <a:bodyPr wrap="square" lIns="0" tIns="0" rIns="0" bIns="0" rtlCol="0" anchor="b" anchorCtr="0">
            <a:spAutoFit/>
          </a:bodyPr>
          <a:lstStyle/>
          <a:p>
            <a:pPr algn="ctr"/>
            <a:r>
              <a:rPr lang="en-US" sz="1400">
                <a:solidFill>
                  <a:srgbClr val="777777"/>
                </a:solidFill>
              </a:rPr>
              <a:t>|</a:t>
            </a:r>
          </a:p>
        </p:txBody>
      </p:sp>
      <p:pic>
        <p:nvPicPr>
          <p:cNvPr id="9" name="Picture 8">
            <a:extLst>
              <a:ext uri="{FF2B5EF4-FFF2-40B4-BE49-F238E27FC236}">
                <a16:creationId xmlns:a16="http://schemas.microsoft.com/office/drawing/2014/main" id="{EF104351-53CF-46BE-9C42-D998092422D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8951" y="6449217"/>
            <a:ext cx="2596896" cy="228402"/>
          </a:xfrm>
          <a:prstGeom prst="rect">
            <a:avLst/>
          </a:prstGeom>
        </p:spPr>
      </p:pic>
    </p:spTree>
    <p:extLst>
      <p:ext uri="{BB962C8B-B14F-4D97-AF65-F5344CB8AC3E}">
        <p14:creationId xmlns:p14="http://schemas.microsoft.com/office/powerpoint/2010/main" val="1771685178"/>
      </p:ext>
    </p:extLst>
  </p:cSld>
  <p:clrMapOvr>
    <a:masterClrMapping/>
  </p:clrMapOvr>
  <p:extLst>
    <p:ext uri="{DCECCB84-F9BA-43D5-87BE-67443E8EF086}">
      <p15:sldGuideLst xmlns:p15="http://schemas.microsoft.com/office/powerpoint/2012/main">
        <p15:guide id="1" orient="horz" pos="141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ompeti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E034D-C1DD-48C0-BB6B-FDC6F8EBA558}"/>
              </a:ext>
            </a:extLst>
          </p:cNvPr>
          <p:cNvSpPr>
            <a:spLocks noGrp="1"/>
          </p:cNvSpPr>
          <p:nvPr>
            <p:ph type="title"/>
          </p:nvPr>
        </p:nvSpPr>
        <p:spPr>
          <a:xfrm>
            <a:off x="1162072" y="365125"/>
            <a:ext cx="10193315" cy="1325563"/>
          </a:xfrm>
        </p:spPr>
        <p:txBody>
          <a:bodyPr/>
          <a:lstStyle>
            <a:lvl1pPr algn="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77FFB71-D3BF-4723-8C5E-44AD8F0E924D}"/>
              </a:ext>
            </a:extLst>
          </p:cNvPr>
          <p:cNvSpPr>
            <a:spLocks noGrp="1"/>
          </p:cNvSpPr>
          <p:nvPr>
            <p:ph type="body" idx="1"/>
          </p:nvPr>
        </p:nvSpPr>
        <p:spPr>
          <a:xfrm>
            <a:off x="1162073" y="1853548"/>
            <a:ext cx="4572000" cy="640080"/>
          </a:xfrm>
        </p:spPr>
        <p:txBody>
          <a:bodyPr anchor="ctr" anchorCtr="0">
            <a:norm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1BC8B9-8F2B-4131-A090-0ACBEEE80BB7}"/>
              </a:ext>
            </a:extLst>
          </p:cNvPr>
          <p:cNvSpPr>
            <a:spLocks noGrp="1"/>
          </p:cNvSpPr>
          <p:nvPr>
            <p:ph sz="half" idx="2"/>
          </p:nvPr>
        </p:nvSpPr>
        <p:spPr>
          <a:xfrm>
            <a:off x="1162073" y="2505075"/>
            <a:ext cx="4572000" cy="3200400"/>
          </a:xfrm>
        </p:spPr>
        <p:txBody>
          <a:bodyPr>
            <a:normAutofit/>
          </a:bodyPr>
          <a:lstStyle>
            <a:lvl1pPr>
              <a:lnSpc>
                <a:spcPts val="2600"/>
              </a:lnSpc>
              <a:defRPr sz="1600"/>
            </a:lvl1pPr>
            <a:lvl2pPr>
              <a:lnSpc>
                <a:spcPts val="2600"/>
              </a:lnSpc>
              <a:defRPr sz="1600"/>
            </a:lvl2pPr>
            <a:lvl3pPr>
              <a:lnSpc>
                <a:spcPts val="2600"/>
              </a:lnSpc>
              <a:defRPr sz="1600"/>
            </a:lvl3pPr>
            <a:lvl4pPr>
              <a:lnSpc>
                <a:spcPts val="2600"/>
              </a:lnSpc>
              <a:defRPr sz="1600"/>
            </a:lvl4pPr>
            <a:lvl5pPr>
              <a:lnSpc>
                <a:spcPts val="26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1714E40B-C52C-407A-9311-46FDCD84CB5A}"/>
              </a:ext>
            </a:extLst>
          </p:cNvPr>
          <p:cNvSpPr>
            <a:spLocks noGrp="1"/>
          </p:cNvSpPr>
          <p:nvPr>
            <p:ph type="body" sz="quarter" idx="3"/>
          </p:nvPr>
        </p:nvSpPr>
        <p:spPr>
          <a:xfrm>
            <a:off x="6494485" y="1853548"/>
            <a:ext cx="4572000" cy="640080"/>
          </a:xfrm>
          <a:noFill/>
        </p:spPr>
        <p:txBody>
          <a:bodyPr anchor="ctr" anchorCtr="0">
            <a:norm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96ED23-22F0-421E-849C-630BEABF8BD0}"/>
              </a:ext>
            </a:extLst>
          </p:cNvPr>
          <p:cNvSpPr>
            <a:spLocks noGrp="1"/>
          </p:cNvSpPr>
          <p:nvPr>
            <p:ph sz="quarter" idx="4"/>
          </p:nvPr>
        </p:nvSpPr>
        <p:spPr>
          <a:xfrm>
            <a:off x="6494485" y="2505075"/>
            <a:ext cx="4572000" cy="3200400"/>
          </a:xfrm>
        </p:spPr>
        <p:txBody>
          <a:bodyPr>
            <a:normAutofit/>
          </a:bodyPr>
          <a:lstStyle>
            <a:lvl1pPr>
              <a:lnSpc>
                <a:spcPts val="2600"/>
              </a:lnSpc>
              <a:defRPr sz="1600"/>
            </a:lvl1pPr>
            <a:lvl2pPr>
              <a:lnSpc>
                <a:spcPts val="2600"/>
              </a:lnSpc>
              <a:defRPr sz="1600"/>
            </a:lvl2pPr>
            <a:lvl3pPr>
              <a:lnSpc>
                <a:spcPts val="2600"/>
              </a:lnSpc>
              <a:defRPr sz="1600"/>
            </a:lvl3pPr>
            <a:lvl4pPr>
              <a:lnSpc>
                <a:spcPts val="2600"/>
              </a:lnSpc>
              <a:defRPr sz="1600"/>
            </a:lvl4pPr>
            <a:lvl5pPr>
              <a:lnSpc>
                <a:spcPts val="26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a:extLst>
              <a:ext uri="{FF2B5EF4-FFF2-40B4-BE49-F238E27FC236}">
                <a16:creationId xmlns:a16="http://schemas.microsoft.com/office/drawing/2014/main" id="{582C2B31-DB43-4AEF-AA1E-62866E69E584}"/>
              </a:ext>
            </a:extLst>
          </p:cNvPr>
          <p:cNvSpPr>
            <a:spLocks noGrp="1"/>
          </p:cNvSpPr>
          <p:nvPr>
            <p:ph type="pic" sz="quarter" idx="13"/>
          </p:nvPr>
        </p:nvSpPr>
        <p:spPr>
          <a:xfrm>
            <a:off x="1524" y="5943600"/>
            <a:ext cx="12188952" cy="914400"/>
          </a:xfrm>
          <a:solidFill>
            <a:schemeClr val="accent6"/>
          </a:solidFill>
        </p:spPr>
        <p:txBody>
          <a:bodyPr/>
          <a:lstStyle/>
          <a:p>
            <a:r>
              <a:rPr lang="en-US"/>
              <a:t>Click icon to add picture</a:t>
            </a:r>
            <a:endParaRPr lang="en-US" dirty="0"/>
          </a:p>
        </p:txBody>
      </p:sp>
      <p:sp>
        <p:nvSpPr>
          <p:cNvPr id="7" name="Date Placeholder 6">
            <a:extLst>
              <a:ext uri="{FF2B5EF4-FFF2-40B4-BE49-F238E27FC236}">
                <a16:creationId xmlns:a16="http://schemas.microsoft.com/office/drawing/2014/main" id="{860A2F77-6CFB-4347-9224-EFAA0C0EF3DB}"/>
              </a:ext>
            </a:extLst>
          </p:cNvPr>
          <p:cNvSpPr>
            <a:spLocks noGrp="1"/>
          </p:cNvSpPr>
          <p:nvPr>
            <p:ph type="dt" sz="half" idx="10"/>
          </p:nvPr>
        </p:nvSpPr>
        <p:spPr/>
        <p:txBody>
          <a:bodyPr/>
          <a:lstStyle>
            <a:lvl1pPr>
              <a:defRPr>
                <a:solidFill>
                  <a:schemeClr val="bg1"/>
                </a:solidFill>
              </a:defRPr>
            </a:lvl1pPr>
          </a:lstStyle>
          <a:p>
            <a:r>
              <a:rPr lang="en-US" dirty="0"/>
              <a:t>20XX</a:t>
            </a:r>
          </a:p>
        </p:txBody>
      </p:sp>
      <p:sp>
        <p:nvSpPr>
          <p:cNvPr id="8" name="Footer Placeholder 7">
            <a:extLst>
              <a:ext uri="{FF2B5EF4-FFF2-40B4-BE49-F238E27FC236}">
                <a16:creationId xmlns:a16="http://schemas.microsoft.com/office/drawing/2014/main" id="{97C1F45E-8700-4861-AD21-BB7A09E1305A}"/>
              </a:ext>
            </a:extLst>
          </p:cNvPr>
          <p:cNvSpPr>
            <a:spLocks noGrp="1"/>
          </p:cNvSpPr>
          <p:nvPr>
            <p:ph type="ftr" sz="quarter" idx="11"/>
          </p:nvPr>
        </p:nvSpPr>
        <p:spPr/>
        <p:txBody>
          <a:bodyPr/>
          <a:lstStyle>
            <a:lvl1pPr>
              <a:defRPr>
                <a:solidFill>
                  <a:schemeClr val="bg1"/>
                </a:solidFill>
              </a:defRPr>
            </a:lvl1pPr>
          </a:lstStyle>
          <a:p>
            <a:r>
              <a:rPr lang="en-US" dirty="0"/>
              <a:t>Pitch deck title</a:t>
            </a:r>
          </a:p>
        </p:txBody>
      </p:sp>
      <p:sp>
        <p:nvSpPr>
          <p:cNvPr id="9" name="Slide Number Placeholder 8">
            <a:extLst>
              <a:ext uri="{FF2B5EF4-FFF2-40B4-BE49-F238E27FC236}">
                <a16:creationId xmlns:a16="http://schemas.microsoft.com/office/drawing/2014/main" id="{B7283171-31EE-44C7-A031-9F840EDEC10C}"/>
              </a:ext>
            </a:extLst>
          </p:cNvPr>
          <p:cNvSpPr>
            <a:spLocks noGrp="1"/>
          </p:cNvSpPr>
          <p:nvPr>
            <p:ph type="sldNum" sz="quarter" idx="12"/>
          </p:nvPr>
        </p:nvSpPr>
        <p:spPr/>
        <p:txBody>
          <a:bodyPr/>
          <a:lstStyle>
            <a:lvl1pPr>
              <a:defRPr>
                <a:solidFill>
                  <a:schemeClr val="bg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0200632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div_tourmalin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C570D-3BAE-433E-8DDA-6594E6C21ABD}"/>
              </a:ext>
            </a:extLst>
          </p:cNvPr>
          <p:cNvSpPr>
            <a:spLocks noGrp="1"/>
          </p:cNvSpPr>
          <p:nvPr>
            <p:ph type="title"/>
          </p:nvPr>
        </p:nvSpPr>
        <p:spPr>
          <a:xfrm>
            <a:off x="488951" y="2240280"/>
            <a:ext cx="7376583" cy="2743200"/>
          </a:xfrm>
        </p:spPr>
        <p:txBody>
          <a:bodyPr tIns="0" bIns="0" anchor="t" anchorCtr="0"/>
          <a:lstStyle>
            <a:lvl1pPr>
              <a:defRPr sz="3200" b="0">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647A1BD1-79F2-4460-9208-9D6D0211442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8952" y="6449217"/>
            <a:ext cx="1994067" cy="233843"/>
          </a:xfrm>
          <a:prstGeom prst="rect">
            <a:avLst/>
          </a:prstGeom>
        </p:spPr>
      </p:pic>
      <p:sp>
        <p:nvSpPr>
          <p:cNvPr id="7" name="Date Placeholder 6">
            <a:extLst>
              <a:ext uri="{FF2B5EF4-FFF2-40B4-BE49-F238E27FC236}">
                <a16:creationId xmlns:a16="http://schemas.microsoft.com/office/drawing/2014/main" id="{3FEBA21F-2F5E-44CF-A3DD-DABAF16087FB}"/>
              </a:ext>
            </a:extLst>
          </p:cNvPr>
          <p:cNvSpPr>
            <a:spLocks noGrp="1"/>
          </p:cNvSpPr>
          <p:nvPr>
            <p:ph type="dt" sz="half" idx="10"/>
          </p:nvPr>
        </p:nvSpPr>
        <p:spPr/>
        <p:txBody>
          <a:bodyPr/>
          <a:lstStyle/>
          <a:p>
            <a:pPr indent="-3657600"/>
            <a:r>
              <a:rPr lang="en-US"/>
              <a:t>mm.dd.yyyy</a:t>
            </a:r>
          </a:p>
        </p:txBody>
      </p:sp>
      <p:sp>
        <p:nvSpPr>
          <p:cNvPr id="9" name="Footer Placeholder 8">
            <a:extLst>
              <a:ext uri="{FF2B5EF4-FFF2-40B4-BE49-F238E27FC236}">
                <a16:creationId xmlns:a16="http://schemas.microsoft.com/office/drawing/2014/main" id="{91F7EF1A-B5E8-4D22-92C4-3988B4EB6181}"/>
              </a:ext>
            </a:extLst>
          </p:cNvPr>
          <p:cNvSpPr>
            <a:spLocks noGrp="1"/>
          </p:cNvSpPr>
          <p:nvPr>
            <p:ph type="ftr" sz="quarter" idx="11"/>
          </p:nvPr>
        </p:nvSpPr>
        <p:spPr/>
        <p:txBody>
          <a:bodyPr/>
          <a:lstStyle/>
          <a:p>
            <a:r>
              <a:rPr lang="en-US"/>
              <a:t>Modify with Insert &gt; Header &amp; Footer</a:t>
            </a:r>
          </a:p>
        </p:txBody>
      </p:sp>
      <p:sp>
        <p:nvSpPr>
          <p:cNvPr id="10" name="Slide Number Placeholder 9">
            <a:extLst>
              <a:ext uri="{FF2B5EF4-FFF2-40B4-BE49-F238E27FC236}">
                <a16:creationId xmlns:a16="http://schemas.microsoft.com/office/drawing/2014/main" id="{04E93BC0-8512-45B2-920B-7E052CF03779}"/>
              </a:ext>
            </a:extLst>
          </p:cNvPr>
          <p:cNvSpPr>
            <a:spLocks noGrp="1"/>
          </p:cNvSpPr>
          <p:nvPr>
            <p:ph type="sldNum" sz="quarter" idx="12"/>
          </p:nvPr>
        </p:nvSpPr>
        <p:spPr/>
        <p:txBody>
          <a:bodyPr/>
          <a:lstStyle/>
          <a:p>
            <a:fld id="{63DCA5C9-2E11-4C67-86EB-AE1DE127DC64}" type="slidenum">
              <a:rPr lang="en-US" smtClean="0"/>
              <a:pPr/>
              <a:t>‹#›</a:t>
            </a:fld>
            <a:endParaRPr lang="en-US"/>
          </a:p>
        </p:txBody>
      </p:sp>
    </p:spTree>
    <p:extLst>
      <p:ext uri="{BB962C8B-B14F-4D97-AF65-F5344CB8AC3E}">
        <p14:creationId xmlns:p14="http://schemas.microsoft.com/office/powerpoint/2010/main" val="27568528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col_heavy_tourmali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C570D-3BAE-433E-8DDA-6594E6C21ABD}"/>
              </a:ext>
            </a:extLst>
          </p:cNvPr>
          <p:cNvSpPr>
            <a:spLocks noGrp="1"/>
          </p:cNvSpPr>
          <p:nvPr>
            <p:ph type="title"/>
          </p:nvPr>
        </p:nvSpPr>
        <p:spPr>
          <a:xfrm>
            <a:off x="493776" y="0"/>
            <a:ext cx="9928162" cy="1325563"/>
          </a:xfrm>
        </p:spPr>
        <p:txBody>
          <a:bodyPr lIns="0" tIns="0" rIns="0" bIns="0"/>
          <a:lstStyle>
            <a:lvl1pPr>
              <a:defRPr b="1">
                <a:solidFill>
                  <a:schemeClr val="bg1"/>
                </a:solidFill>
              </a:defRPr>
            </a:lvl1pPr>
          </a:lstStyle>
          <a:p>
            <a:r>
              <a:rPr lang="en-US"/>
              <a:t>Click to edit Master title style</a:t>
            </a:r>
          </a:p>
        </p:txBody>
      </p:sp>
      <p:sp>
        <p:nvSpPr>
          <p:cNvPr id="8" name="Content Placeholder 7">
            <a:extLst>
              <a:ext uri="{FF2B5EF4-FFF2-40B4-BE49-F238E27FC236}">
                <a16:creationId xmlns:a16="http://schemas.microsoft.com/office/drawing/2014/main" id="{89460896-BBD5-4265-B217-9DE153A9B618}"/>
              </a:ext>
            </a:extLst>
          </p:cNvPr>
          <p:cNvSpPr>
            <a:spLocks noGrp="1"/>
          </p:cNvSpPr>
          <p:nvPr>
            <p:ph sz="quarter" idx="14"/>
          </p:nvPr>
        </p:nvSpPr>
        <p:spPr>
          <a:xfrm>
            <a:off x="488951" y="1692275"/>
            <a:ext cx="8656320" cy="4435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5AD714D8-63A1-498C-A8AB-AD027A18AAE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8952" y="6449217"/>
            <a:ext cx="1994067" cy="233843"/>
          </a:xfrm>
          <a:prstGeom prst="rect">
            <a:avLst/>
          </a:prstGeom>
        </p:spPr>
      </p:pic>
      <p:sp>
        <p:nvSpPr>
          <p:cNvPr id="6" name="Date Placeholder 5">
            <a:extLst>
              <a:ext uri="{FF2B5EF4-FFF2-40B4-BE49-F238E27FC236}">
                <a16:creationId xmlns:a16="http://schemas.microsoft.com/office/drawing/2014/main" id="{17547698-9890-4D55-816E-AE5C275A7A6D}"/>
              </a:ext>
            </a:extLst>
          </p:cNvPr>
          <p:cNvSpPr>
            <a:spLocks noGrp="1"/>
          </p:cNvSpPr>
          <p:nvPr>
            <p:ph type="dt" sz="half" idx="15"/>
          </p:nvPr>
        </p:nvSpPr>
        <p:spPr/>
        <p:txBody>
          <a:bodyPr/>
          <a:lstStyle/>
          <a:p>
            <a:pPr indent="-3657600"/>
            <a:r>
              <a:rPr lang="en-US"/>
              <a:t>mm.dd.yyyy</a:t>
            </a:r>
          </a:p>
        </p:txBody>
      </p:sp>
      <p:sp>
        <p:nvSpPr>
          <p:cNvPr id="10" name="Footer Placeholder 9">
            <a:extLst>
              <a:ext uri="{FF2B5EF4-FFF2-40B4-BE49-F238E27FC236}">
                <a16:creationId xmlns:a16="http://schemas.microsoft.com/office/drawing/2014/main" id="{E5B62241-370C-4387-9B5C-AD5E3A929F04}"/>
              </a:ext>
            </a:extLst>
          </p:cNvPr>
          <p:cNvSpPr>
            <a:spLocks noGrp="1"/>
          </p:cNvSpPr>
          <p:nvPr>
            <p:ph type="ftr" sz="quarter" idx="16"/>
          </p:nvPr>
        </p:nvSpPr>
        <p:spPr/>
        <p:txBody>
          <a:bodyPr/>
          <a:lstStyle/>
          <a:p>
            <a:r>
              <a:rPr lang="en-US"/>
              <a:t>Modify with Insert &gt; Header &amp; Footer</a:t>
            </a:r>
          </a:p>
        </p:txBody>
      </p:sp>
      <p:sp>
        <p:nvSpPr>
          <p:cNvPr id="11" name="Slide Number Placeholder 10">
            <a:extLst>
              <a:ext uri="{FF2B5EF4-FFF2-40B4-BE49-F238E27FC236}">
                <a16:creationId xmlns:a16="http://schemas.microsoft.com/office/drawing/2014/main" id="{5227BA94-4F6F-4BA5-A5CA-F3BFA36A4B0F}"/>
              </a:ext>
            </a:extLst>
          </p:cNvPr>
          <p:cNvSpPr>
            <a:spLocks noGrp="1"/>
          </p:cNvSpPr>
          <p:nvPr>
            <p:ph type="sldNum" sz="quarter" idx="17"/>
          </p:nvPr>
        </p:nvSpPr>
        <p:spPr/>
        <p:txBody>
          <a:bodyPr/>
          <a:lstStyle/>
          <a:p>
            <a:fld id="{63DCA5C9-2E11-4C67-86EB-AE1DE127DC64}" type="slidenum">
              <a:rPr lang="en-US" smtClean="0"/>
              <a:pPr/>
              <a:t>‹#›</a:t>
            </a:fld>
            <a:endParaRPr lang="en-US"/>
          </a:p>
        </p:txBody>
      </p:sp>
    </p:spTree>
    <p:extLst>
      <p:ext uri="{BB962C8B-B14F-4D97-AF65-F5344CB8AC3E}">
        <p14:creationId xmlns:p14="http://schemas.microsoft.com/office/powerpoint/2010/main" val="3795036151"/>
      </p:ext>
    </p:extLst>
  </p:cSld>
  <p:clrMapOvr>
    <a:masterClrMapping/>
  </p:clrMapOvr>
  <p:extLst>
    <p:ext uri="{DCECCB84-F9BA-43D5-87BE-67443E8EF086}">
      <p15:sldGuideLst xmlns:p15="http://schemas.microsoft.com/office/powerpoint/2012/main">
        <p15:guide id="1" orient="horz" pos="106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2F915CA-EFC0-462A-B011-E90177DE457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8952" y="6449217"/>
            <a:ext cx="1994067" cy="233843"/>
          </a:xfrm>
          <a:prstGeom prst="rect">
            <a:avLst/>
          </a:prstGeom>
        </p:spPr>
      </p:pic>
      <p:sp>
        <p:nvSpPr>
          <p:cNvPr id="6" name="Date Placeholder 5">
            <a:extLst>
              <a:ext uri="{FF2B5EF4-FFF2-40B4-BE49-F238E27FC236}">
                <a16:creationId xmlns:a16="http://schemas.microsoft.com/office/drawing/2014/main" id="{86466997-8AD9-41F7-A15E-CF4823028290}"/>
              </a:ext>
            </a:extLst>
          </p:cNvPr>
          <p:cNvSpPr>
            <a:spLocks noGrp="1"/>
          </p:cNvSpPr>
          <p:nvPr>
            <p:ph type="dt" sz="half" idx="16"/>
          </p:nvPr>
        </p:nvSpPr>
        <p:spPr/>
        <p:txBody>
          <a:bodyPr/>
          <a:lstStyle/>
          <a:p>
            <a:pPr indent="-3657600"/>
            <a:r>
              <a:rPr lang="en-US"/>
              <a:t>mm.dd.yyyy</a:t>
            </a:r>
          </a:p>
        </p:txBody>
      </p:sp>
      <p:sp>
        <p:nvSpPr>
          <p:cNvPr id="7" name="Footer Placeholder 6">
            <a:extLst>
              <a:ext uri="{FF2B5EF4-FFF2-40B4-BE49-F238E27FC236}">
                <a16:creationId xmlns:a16="http://schemas.microsoft.com/office/drawing/2014/main" id="{C74726E4-A9FC-4EF4-978C-A3C55F66C8BB}"/>
              </a:ext>
            </a:extLst>
          </p:cNvPr>
          <p:cNvSpPr>
            <a:spLocks noGrp="1"/>
          </p:cNvSpPr>
          <p:nvPr>
            <p:ph type="ftr" sz="quarter" idx="17"/>
          </p:nvPr>
        </p:nvSpPr>
        <p:spPr/>
        <p:txBody>
          <a:bodyPr/>
          <a:lstStyle/>
          <a:p>
            <a:r>
              <a:rPr lang="en-US"/>
              <a:t>Modify with Insert &gt; Header &amp; Footer</a:t>
            </a:r>
          </a:p>
        </p:txBody>
      </p:sp>
      <p:sp>
        <p:nvSpPr>
          <p:cNvPr id="11" name="Slide Number Placeholder 10">
            <a:extLst>
              <a:ext uri="{FF2B5EF4-FFF2-40B4-BE49-F238E27FC236}">
                <a16:creationId xmlns:a16="http://schemas.microsoft.com/office/drawing/2014/main" id="{5B0E57BC-274E-48A5-A975-5279E5604F41}"/>
              </a:ext>
            </a:extLst>
          </p:cNvPr>
          <p:cNvSpPr>
            <a:spLocks noGrp="1"/>
          </p:cNvSpPr>
          <p:nvPr>
            <p:ph type="sldNum" sz="quarter" idx="18"/>
          </p:nvPr>
        </p:nvSpPr>
        <p:spPr/>
        <p:txBody>
          <a:bodyPr/>
          <a:lstStyle/>
          <a:p>
            <a:fld id="{63DCA5C9-2E11-4C67-86EB-AE1DE127DC64}" type="slidenum">
              <a:rPr lang="en-US" smtClean="0"/>
              <a:pPr/>
              <a:t>‹#›</a:t>
            </a:fld>
            <a:endParaRPr lang="en-US"/>
          </a:p>
        </p:txBody>
      </p:sp>
    </p:spTree>
    <p:extLst>
      <p:ext uri="{BB962C8B-B14F-4D97-AF65-F5344CB8AC3E}">
        <p14:creationId xmlns:p14="http://schemas.microsoft.com/office/powerpoint/2010/main" val="2005659575"/>
      </p:ext>
    </p:extLst>
  </p:cSld>
  <p:clrMapOvr>
    <a:masterClrMapping/>
  </p:clrMapOvr>
  <p:extLst>
    <p:ext uri="{DCECCB84-F9BA-43D5-87BE-67443E8EF086}">
      <p15:sldGuideLst xmlns:p15="http://schemas.microsoft.com/office/powerpoint/2012/main">
        <p15:guide id="1" orient="horz" pos="141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col_srpuc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C570D-3BAE-433E-8DDA-6594E6C21ABD}"/>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Date Placeholder 2">
            <a:extLst>
              <a:ext uri="{FF2B5EF4-FFF2-40B4-BE49-F238E27FC236}">
                <a16:creationId xmlns:a16="http://schemas.microsoft.com/office/drawing/2014/main" id="{C418E43A-2457-42CA-BE83-E9C382D2B993}"/>
              </a:ext>
            </a:extLst>
          </p:cNvPr>
          <p:cNvSpPr>
            <a:spLocks noGrp="1"/>
          </p:cNvSpPr>
          <p:nvPr>
            <p:ph type="dt" sz="half" idx="10"/>
          </p:nvPr>
        </p:nvSpPr>
        <p:spPr/>
        <p:txBody>
          <a:bodyPr/>
          <a:lstStyle/>
          <a:p>
            <a:fld id="{E7576882-DFDE-4A1B-9DB8-77FC4E84ED3A}" type="datetime1">
              <a:rPr lang="en-US" smtClean="0"/>
              <a:t>5/13/2025</a:t>
            </a:fld>
            <a:endParaRPr lang="en-US"/>
          </a:p>
        </p:txBody>
      </p:sp>
      <p:sp>
        <p:nvSpPr>
          <p:cNvPr id="4" name="Footer Placeholder 3">
            <a:extLst>
              <a:ext uri="{FF2B5EF4-FFF2-40B4-BE49-F238E27FC236}">
                <a16:creationId xmlns:a16="http://schemas.microsoft.com/office/drawing/2014/main" id="{84EA9C68-E3E9-4609-A378-65D54A205DC3}"/>
              </a:ext>
            </a:extLst>
          </p:cNvPr>
          <p:cNvSpPr>
            <a:spLocks noGrp="1"/>
          </p:cNvSpPr>
          <p:nvPr>
            <p:ph type="ftr" sz="quarter" idx="11"/>
          </p:nvPr>
        </p:nvSpPr>
        <p:spPr/>
        <p:txBody>
          <a:bodyPr/>
          <a:lstStyle/>
          <a:p>
            <a:pPr indent="-2743200"/>
            <a:r>
              <a:rPr lang="en-US"/>
              <a:t>HRSA Grant GE1HS53336-01-00</a:t>
            </a:r>
          </a:p>
        </p:txBody>
      </p:sp>
      <p:sp>
        <p:nvSpPr>
          <p:cNvPr id="5" name="Slide Number Placeholder 4">
            <a:extLst>
              <a:ext uri="{FF2B5EF4-FFF2-40B4-BE49-F238E27FC236}">
                <a16:creationId xmlns:a16="http://schemas.microsoft.com/office/drawing/2014/main" id="{F0CF157D-7400-499C-96F9-B806E4F48A9A}"/>
              </a:ext>
            </a:extLst>
          </p:cNvPr>
          <p:cNvSpPr>
            <a:spLocks noGrp="1"/>
          </p:cNvSpPr>
          <p:nvPr>
            <p:ph type="sldNum" sz="quarter" idx="12"/>
          </p:nvPr>
        </p:nvSpPr>
        <p:spPr/>
        <p:txBody>
          <a:bodyPr/>
          <a:lstStyle/>
          <a:p>
            <a:pPr lvl="8"/>
            <a:fld id="{63DCA5C9-2E11-4C67-86EB-AE1DE127DC64}" type="slidenum">
              <a:rPr lang="en-US" smtClean="0"/>
              <a:pPr lvl="8"/>
              <a:t>‹#›</a:t>
            </a:fld>
            <a:endParaRPr lang="en-US"/>
          </a:p>
        </p:txBody>
      </p:sp>
      <p:sp>
        <p:nvSpPr>
          <p:cNvPr id="8" name="Content Placeholder 7">
            <a:extLst>
              <a:ext uri="{FF2B5EF4-FFF2-40B4-BE49-F238E27FC236}">
                <a16:creationId xmlns:a16="http://schemas.microsoft.com/office/drawing/2014/main" id="{89460896-BBD5-4265-B217-9DE153A9B618}"/>
              </a:ext>
            </a:extLst>
          </p:cNvPr>
          <p:cNvSpPr>
            <a:spLocks noGrp="1"/>
          </p:cNvSpPr>
          <p:nvPr>
            <p:ph sz="quarter" idx="14"/>
          </p:nvPr>
        </p:nvSpPr>
        <p:spPr>
          <a:xfrm>
            <a:off x="488951" y="2238375"/>
            <a:ext cx="865632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5600CBAB-7BDA-4F39-9B2F-8B78B5378DCC}"/>
              </a:ext>
            </a:extLst>
          </p:cNvPr>
          <p:cNvSpPr txBox="1"/>
          <p:nvPr userDrawn="1"/>
        </p:nvSpPr>
        <p:spPr>
          <a:xfrm>
            <a:off x="10191545" y="6471937"/>
            <a:ext cx="267971" cy="215444"/>
          </a:xfrm>
          <a:prstGeom prst="rect">
            <a:avLst/>
          </a:prstGeom>
          <a:noFill/>
        </p:spPr>
        <p:txBody>
          <a:bodyPr wrap="square" lIns="0" tIns="0" rIns="0" bIns="0" rtlCol="0" anchor="b" anchorCtr="0">
            <a:spAutoFit/>
          </a:bodyPr>
          <a:lstStyle/>
          <a:p>
            <a:pPr algn="ctr"/>
            <a:r>
              <a:rPr lang="en-US" sz="1400">
                <a:solidFill>
                  <a:srgbClr val="777777"/>
                </a:solidFill>
              </a:rPr>
              <a:t>|</a:t>
            </a:r>
          </a:p>
        </p:txBody>
      </p:sp>
      <p:pic>
        <p:nvPicPr>
          <p:cNvPr id="9" name="Picture 8">
            <a:extLst>
              <a:ext uri="{FF2B5EF4-FFF2-40B4-BE49-F238E27FC236}">
                <a16:creationId xmlns:a16="http://schemas.microsoft.com/office/drawing/2014/main" id="{EF104351-53CF-46BE-9C42-D998092422D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8951" y="6449217"/>
            <a:ext cx="2596896" cy="228402"/>
          </a:xfrm>
          <a:prstGeom prst="rect">
            <a:avLst/>
          </a:prstGeom>
        </p:spPr>
      </p:pic>
    </p:spTree>
    <p:extLst>
      <p:ext uri="{BB962C8B-B14F-4D97-AF65-F5344CB8AC3E}">
        <p14:creationId xmlns:p14="http://schemas.microsoft.com/office/powerpoint/2010/main" val="3383137795"/>
      </p:ext>
    </p:extLst>
  </p:cSld>
  <p:clrMapOvr>
    <a:masterClrMapping/>
  </p:clrMapOvr>
  <p:extLst>
    <p:ext uri="{DCECCB84-F9BA-43D5-87BE-67443E8EF086}">
      <p15:sldGuideLst xmlns:p15="http://schemas.microsoft.com/office/powerpoint/2012/main">
        <p15:guide id="1" orient="horz" pos="141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8220C-6BE7-7D46-57F9-CD6CB90A678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231E602-E4C9-9578-AF59-5701E23E64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B3ACC3A-162E-9BD3-573A-CE0CC093BE19}"/>
              </a:ext>
            </a:extLst>
          </p:cNvPr>
          <p:cNvSpPr>
            <a:spLocks noGrp="1"/>
          </p:cNvSpPr>
          <p:nvPr>
            <p:ph type="dt" sz="half" idx="10"/>
          </p:nvPr>
        </p:nvSpPr>
        <p:spPr/>
        <p:txBody>
          <a:bodyPr/>
          <a:lstStyle/>
          <a:p>
            <a:fld id="{8C4C6D01-2517-459B-8B37-83CF116D925B}" type="datetimeFigureOut">
              <a:rPr lang="en-US" smtClean="0"/>
              <a:t>5/13/2025</a:t>
            </a:fld>
            <a:endParaRPr lang="en-US"/>
          </a:p>
        </p:txBody>
      </p:sp>
      <p:sp>
        <p:nvSpPr>
          <p:cNvPr id="5" name="Footer Placeholder 4">
            <a:extLst>
              <a:ext uri="{FF2B5EF4-FFF2-40B4-BE49-F238E27FC236}">
                <a16:creationId xmlns:a16="http://schemas.microsoft.com/office/drawing/2014/main" id="{FA8F4336-DC48-E666-EBBA-D762674A62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2A6AAE-D36F-540C-362A-6DF21EDAB9EF}"/>
              </a:ext>
            </a:extLst>
          </p:cNvPr>
          <p:cNvSpPr>
            <a:spLocks noGrp="1"/>
          </p:cNvSpPr>
          <p:nvPr>
            <p:ph type="sldNum" sz="quarter" idx="12"/>
          </p:nvPr>
        </p:nvSpPr>
        <p:spPr/>
        <p:txBody>
          <a:bodyPr/>
          <a:lstStyle/>
          <a:p>
            <a:fld id="{9235E629-5A1D-4099-AF41-1863ED1A842F}" type="slidenum">
              <a:rPr lang="en-US" smtClean="0"/>
              <a:t>‹#›</a:t>
            </a:fld>
            <a:endParaRPr lang="en-US"/>
          </a:p>
        </p:txBody>
      </p:sp>
    </p:spTree>
    <p:extLst>
      <p:ext uri="{BB962C8B-B14F-4D97-AF65-F5344CB8AC3E}">
        <p14:creationId xmlns:p14="http://schemas.microsoft.com/office/powerpoint/2010/main" val="41187674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1FDDF-B32E-98CB-76FC-5A0BCB3D8C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4E3C2D-9022-D98B-C154-6D42ABF375E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23A1FD-B5E4-F024-DEF8-A55F1CBDCB77}"/>
              </a:ext>
            </a:extLst>
          </p:cNvPr>
          <p:cNvSpPr>
            <a:spLocks noGrp="1"/>
          </p:cNvSpPr>
          <p:nvPr>
            <p:ph type="dt" sz="half" idx="10"/>
          </p:nvPr>
        </p:nvSpPr>
        <p:spPr/>
        <p:txBody>
          <a:bodyPr/>
          <a:lstStyle/>
          <a:p>
            <a:fld id="{8C4C6D01-2517-459B-8B37-83CF116D925B}" type="datetimeFigureOut">
              <a:rPr lang="en-US" smtClean="0"/>
              <a:t>5/13/2025</a:t>
            </a:fld>
            <a:endParaRPr lang="en-US"/>
          </a:p>
        </p:txBody>
      </p:sp>
      <p:sp>
        <p:nvSpPr>
          <p:cNvPr id="5" name="Footer Placeholder 4">
            <a:extLst>
              <a:ext uri="{FF2B5EF4-FFF2-40B4-BE49-F238E27FC236}">
                <a16:creationId xmlns:a16="http://schemas.microsoft.com/office/drawing/2014/main" id="{FA943171-B233-8509-EFAE-63AFD61E2C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6A87-B3C9-4DF1-C203-F0488A50CD98}"/>
              </a:ext>
            </a:extLst>
          </p:cNvPr>
          <p:cNvSpPr>
            <a:spLocks noGrp="1"/>
          </p:cNvSpPr>
          <p:nvPr>
            <p:ph type="sldNum" sz="quarter" idx="12"/>
          </p:nvPr>
        </p:nvSpPr>
        <p:spPr/>
        <p:txBody>
          <a:bodyPr/>
          <a:lstStyle/>
          <a:p>
            <a:fld id="{9235E629-5A1D-4099-AF41-1863ED1A842F}" type="slidenum">
              <a:rPr lang="en-US" smtClean="0"/>
              <a:t>‹#›</a:t>
            </a:fld>
            <a:endParaRPr lang="en-US"/>
          </a:p>
        </p:txBody>
      </p:sp>
    </p:spTree>
    <p:extLst>
      <p:ext uri="{BB962C8B-B14F-4D97-AF65-F5344CB8AC3E}">
        <p14:creationId xmlns:p14="http://schemas.microsoft.com/office/powerpoint/2010/main" val="33588368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875E8-D836-7879-AA46-9AC03CDD953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EA2775-FC49-FA88-FA5A-25048550001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DDDB4A-9434-F220-13CB-C188C59F48AB}"/>
              </a:ext>
            </a:extLst>
          </p:cNvPr>
          <p:cNvSpPr>
            <a:spLocks noGrp="1"/>
          </p:cNvSpPr>
          <p:nvPr>
            <p:ph type="dt" sz="half" idx="10"/>
          </p:nvPr>
        </p:nvSpPr>
        <p:spPr/>
        <p:txBody>
          <a:bodyPr/>
          <a:lstStyle/>
          <a:p>
            <a:fld id="{8C4C6D01-2517-459B-8B37-83CF116D925B}" type="datetimeFigureOut">
              <a:rPr lang="en-US" smtClean="0"/>
              <a:t>5/13/2025</a:t>
            </a:fld>
            <a:endParaRPr lang="en-US"/>
          </a:p>
        </p:txBody>
      </p:sp>
      <p:sp>
        <p:nvSpPr>
          <p:cNvPr id="5" name="Footer Placeholder 4">
            <a:extLst>
              <a:ext uri="{FF2B5EF4-FFF2-40B4-BE49-F238E27FC236}">
                <a16:creationId xmlns:a16="http://schemas.microsoft.com/office/drawing/2014/main" id="{130C2542-5BE1-9FE6-B4BD-D0771F2E74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62419E-2992-FD55-1696-1ECDCF3A6D40}"/>
              </a:ext>
            </a:extLst>
          </p:cNvPr>
          <p:cNvSpPr>
            <a:spLocks noGrp="1"/>
          </p:cNvSpPr>
          <p:nvPr>
            <p:ph type="sldNum" sz="quarter" idx="12"/>
          </p:nvPr>
        </p:nvSpPr>
        <p:spPr/>
        <p:txBody>
          <a:bodyPr/>
          <a:lstStyle/>
          <a:p>
            <a:fld id="{9235E629-5A1D-4099-AF41-1863ED1A842F}" type="slidenum">
              <a:rPr lang="en-US" smtClean="0"/>
              <a:t>‹#›</a:t>
            </a:fld>
            <a:endParaRPr lang="en-US"/>
          </a:p>
        </p:txBody>
      </p:sp>
    </p:spTree>
    <p:extLst>
      <p:ext uri="{BB962C8B-B14F-4D97-AF65-F5344CB8AC3E}">
        <p14:creationId xmlns:p14="http://schemas.microsoft.com/office/powerpoint/2010/main" val="20000465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6F840-CAA2-D0F8-886A-DFC85C1EED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C94B05-ABF9-F736-1031-A46A910332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6A12ECE-89B7-02CC-E939-F8BBC72436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BBB62CB-4E67-2624-9EE2-CF546646D224}"/>
              </a:ext>
            </a:extLst>
          </p:cNvPr>
          <p:cNvSpPr>
            <a:spLocks noGrp="1"/>
          </p:cNvSpPr>
          <p:nvPr>
            <p:ph type="dt" sz="half" idx="10"/>
          </p:nvPr>
        </p:nvSpPr>
        <p:spPr/>
        <p:txBody>
          <a:bodyPr/>
          <a:lstStyle/>
          <a:p>
            <a:fld id="{8C4C6D01-2517-459B-8B37-83CF116D925B}" type="datetimeFigureOut">
              <a:rPr lang="en-US" smtClean="0"/>
              <a:t>5/13/2025</a:t>
            </a:fld>
            <a:endParaRPr lang="en-US"/>
          </a:p>
        </p:txBody>
      </p:sp>
      <p:sp>
        <p:nvSpPr>
          <p:cNvPr id="6" name="Footer Placeholder 5">
            <a:extLst>
              <a:ext uri="{FF2B5EF4-FFF2-40B4-BE49-F238E27FC236}">
                <a16:creationId xmlns:a16="http://schemas.microsoft.com/office/drawing/2014/main" id="{59CC1456-1583-6D1F-DA93-6CE61D0870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8A32E8-F6AE-84CA-1916-15FA6B785945}"/>
              </a:ext>
            </a:extLst>
          </p:cNvPr>
          <p:cNvSpPr>
            <a:spLocks noGrp="1"/>
          </p:cNvSpPr>
          <p:nvPr>
            <p:ph type="sldNum" sz="quarter" idx="12"/>
          </p:nvPr>
        </p:nvSpPr>
        <p:spPr/>
        <p:txBody>
          <a:bodyPr/>
          <a:lstStyle/>
          <a:p>
            <a:fld id="{9235E629-5A1D-4099-AF41-1863ED1A842F}" type="slidenum">
              <a:rPr lang="en-US" smtClean="0"/>
              <a:t>‹#›</a:t>
            </a:fld>
            <a:endParaRPr lang="en-US"/>
          </a:p>
        </p:txBody>
      </p:sp>
    </p:spTree>
    <p:extLst>
      <p:ext uri="{BB962C8B-B14F-4D97-AF65-F5344CB8AC3E}">
        <p14:creationId xmlns:p14="http://schemas.microsoft.com/office/powerpoint/2010/main" val="11025814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192C1-49C7-B498-89F1-9E801F62E0C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6B397D5-4457-445A-E777-58EF8F9748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3A6A899-A3B1-4EFC-882C-D993D99D138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B2E7671-9ADB-BF9E-2F67-4490ADC272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58E75B-2474-016A-A699-D59FD7C5B1C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D22469-22C6-DD00-CC3D-CA76713E1B74}"/>
              </a:ext>
            </a:extLst>
          </p:cNvPr>
          <p:cNvSpPr>
            <a:spLocks noGrp="1"/>
          </p:cNvSpPr>
          <p:nvPr>
            <p:ph type="dt" sz="half" idx="10"/>
          </p:nvPr>
        </p:nvSpPr>
        <p:spPr/>
        <p:txBody>
          <a:bodyPr/>
          <a:lstStyle/>
          <a:p>
            <a:fld id="{8C4C6D01-2517-459B-8B37-83CF116D925B}" type="datetimeFigureOut">
              <a:rPr lang="en-US" smtClean="0"/>
              <a:t>5/13/2025</a:t>
            </a:fld>
            <a:endParaRPr lang="en-US"/>
          </a:p>
        </p:txBody>
      </p:sp>
      <p:sp>
        <p:nvSpPr>
          <p:cNvPr id="8" name="Footer Placeholder 7">
            <a:extLst>
              <a:ext uri="{FF2B5EF4-FFF2-40B4-BE49-F238E27FC236}">
                <a16:creationId xmlns:a16="http://schemas.microsoft.com/office/drawing/2014/main" id="{1AB48774-C5A1-8E8F-7F29-0F605BF9272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0DB1219-271F-555D-0EEE-0D02A6523F76}"/>
              </a:ext>
            </a:extLst>
          </p:cNvPr>
          <p:cNvSpPr>
            <a:spLocks noGrp="1"/>
          </p:cNvSpPr>
          <p:nvPr>
            <p:ph type="sldNum" sz="quarter" idx="12"/>
          </p:nvPr>
        </p:nvSpPr>
        <p:spPr/>
        <p:txBody>
          <a:bodyPr/>
          <a:lstStyle/>
          <a:p>
            <a:fld id="{9235E629-5A1D-4099-AF41-1863ED1A842F}" type="slidenum">
              <a:rPr lang="en-US" smtClean="0"/>
              <a:t>‹#›</a:t>
            </a:fld>
            <a:endParaRPr lang="en-US"/>
          </a:p>
        </p:txBody>
      </p:sp>
    </p:spTree>
    <p:extLst>
      <p:ext uri="{BB962C8B-B14F-4D97-AF65-F5344CB8AC3E}">
        <p14:creationId xmlns:p14="http://schemas.microsoft.com/office/powerpoint/2010/main" val="364527534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theme" Target="../theme/theme2.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3776" y="0"/>
            <a:ext cx="9930384"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88950" y="1776412"/>
            <a:ext cx="9930384" cy="435133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66095" y="6480968"/>
            <a:ext cx="640080" cy="182880"/>
          </a:xfrm>
          <a:prstGeom prst="rect">
            <a:avLst/>
          </a:prstGeom>
        </p:spPr>
        <p:txBody>
          <a:bodyPr vert="horz" lIns="0" tIns="0" rIns="0" bIns="0" rtlCol="0" anchor="b" anchorCtr="0"/>
          <a:lstStyle>
            <a:lvl1pPr algn="l">
              <a:defRPr sz="1000">
                <a:solidFill>
                  <a:srgbClr val="777777"/>
                </a:solidFill>
              </a:defRPr>
            </a:lvl1pPr>
            <a:lvl2pPr marL="0">
              <a:defRPr sz="1000">
                <a:solidFill>
                  <a:srgbClr val="777777"/>
                </a:solidFill>
              </a:defRPr>
            </a:lvl2pPr>
            <a:lvl3pPr marL="0">
              <a:defRPr sz="1000">
                <a:solidFill>
                  <a:srgbClr val="777777"/>
                </a:solidFill>
              </a:defRPr>
            </a:lvl3pPr>
            <a:lvl4pPr marL="0">
              <a:defRPr sz="1000">
                <a:solidFill>
                  <a:srgbClr val="777777"/>
                </a:solidFill>
              </a:defRPr>
            </a:lvl4pPr>
            <a:lvl5pPr marL="0">
              <a:defRPr sz="1000">
                <a:solidFill>
                  <a:srgbClr val="777777"/>
                </a:solidFill>
              </a:defRPr>
            </a:lvl5pPr>
            <a:lvl6pPr marL="0">
              <a:defRPr sz="1000">
                <a:solidFill>
                  <a:srgbClr val="777777"/>
                </a:solidFill>
              </a:defRPr>
            </a:lvl6pPr>
            <a:lvl7pPr marL="0">
              <a:defRPr sz="1000">
                <a:solidFill>
                  <a:srgbClr val="777777"/>
                </a:solidFill>
              </a:defRPr>
            </a:lvl7pPr>
            <a:lvl8pPr marL="0">
              <a:defRPr sz="1000">
                <a:solidFill>
                  <a:srgbClr val="777777"/>
                </a:solidFill>
              </a:defRPr>
            </a:lvl8pPr>
            <a:lvl9pPr>
              <a:defRPr sz="1000">
                <a:solidFill>
                  <a:srgbClr val="777777"/>
                </a:solidFill>
              </a:defRPr>
            </a:lvl9pPr>
          </a:lstStyle>
          <a:p>
            <a:pPr indent="-3657600"/>
            <a:r>
              <a:rPr lang="en-US"/>
              <a:t>mm.dd.yyyy</a:t>
            </a:r>
          </a:p>
        </p:txBody>
      </p:sp>
      <p:sp>
        <p:nvSpPr>
          <p:cNvPr id="5" name="Footer Placeholder 4"/>
          <p:cNvSpPr>
            <a:spLocks noGrp="1"/>
          </p:cNvSpPr>
          <p:nvPr>
            <p:ph type="ftr" sz="quarter" idx="3"/>
          </p:nvPr>
        </p:nvSpPr>
        <p:spPr>
          <a:xfrm>
            <a:off x="5608638" y="6480968"/>
            <a:ext cx="4813300" cy="182880"/>
          </a:xfrm>
          <a:prstGeom prst="rect">
            <a:avLst/>
          </a:prstGeom>
        </p:spPr>
        <p:txBody>
          <a:bodyPr vert="horz" lIns="0" tIns="0" rIns="0" bIns="0" rtlCol="0" anchor="b" anchorCtr="0"/>
          <a:lstStyle>
            <a:lvl1pPr indent="0" algn="r">
              <a:defRPr sz="1000">
                <a:solidFill>
                  <a:srgbClr val="777777"/>
                </a:solidFill>
              </a:defRPr>
            </a:lvl1pPr>
            <a:lvl2pPr marL="0" algn="r">
              <a:defRPr sz="1000" b="0">
                <a:solidFill>
                  <a:srgbClr val="777777"/>
                </a:solidFill>
              </a:defRPr>
            </a:lvl2pPr>
            <a:lvl3pPr marL="0" algn="r">
              <a:defRPr sz="1000">
                <a:solidFill>
                  <a:srgbClr val="777777"/>
                </a:solidFill>
              </a:defRPr>
            </a:lvl3pPr>
            <a:lvl4pPr marL="0" algn="r">
              <a:defRPr sz="1000">
                <a:solidFill>
                  <a:srgbClr val="777777"/>
                </a:solidFill>
              </a:defRPr>
            </a:lvl4pPr>
            <a:lvl5pPr marL="0" algn="r">
              <a:defRPr sz="1000">
                <a:solidFill>
                  <a:srgbClr val="777777"/>
                </a:solidFill>
              </a:defRPr>
            </a:lvl5pPr>
            <a:lvl6pPr marL="0" algn="r">
              <a:defRPr sz="1000">
                <a:solidFill>
                  <a:srgbClr val="777777"/>
                </a:solidFill>
              </a:defRPr>
            </a:lvl6pPr>
            <a:lvl7pPr marL="0" algn="r">
              <a:defRPr sz="1000">
                <a:solidFill>
                  <a:srgbClr val="777777"/>
                </a:solidFill>
              </a:defRPr>
            </a:lvl7pPr>
            <a:lvl8pPr marL="0" algn="r">
              <a:defRPr sz="1000">
                <a:solidFill>
                  <a:srgbClr val="777777"/>
                </a:solidFill>
              </a:defRPr>
            </a:lvl8pPr>
            <a:lvl9pPr marL="0" algn="r">
              <a:defRPr sz="1000">
                <a:solidFill>
                  <a:srgbClr val="777777"/>
                </a:solidFill>
              </a:defRPr>
            </a:lvl9pPr>
          </a:lstStyle>
          <a:p>
            <a:r>
              <a:rPr lang="en-US"/>
              <a:t>Modify with Insert &gt; Header &amp; Footer</a:t>
            </a:r>
          </a:p>
        </p:txBody>
      </p:sp>
      <p:sp>
        <p:nvSpPr>
          <p:cNvPr id="6" name="Slide Number Placeholder 5"/>
          <p:cNvSpPr>
            <a:spLocks noGrp="1"/>
          </p:cNvSpPr>
          <p:nvPr>
            <p:ph type="sldNum" sz="quarter" idx="4"/>
          </p:nvPr>
        </p:nvSpPr>
        <p:spPr>
          <a:xfrm>
            <a:off x="11306175" y="6480968"/>
            <a:ext cx="398463" cy="182880"/>
          </a:xfrm>
          <a:prstGeom prst="rect">
            <a:avLst/>
          </a:prstGeom>
        </p:spPr>
        <p:txBody>
          <a:bodyPr vert="horz" lIns="0" tIns="0" rIns="0" bIns="0" rtlCol="0" anchor="b" anchorCtr="0"/>
          <a:lstStyle>
            <a:lvl1pPr algn="r">
              <a:defRPr sz="1000" b="1">
                <a:solidFill>
                  <a:srgbClr val="777777"/>
                </a:solidFill>
              </a:defRPr>
            </a:lvl1pPr>
            <a:lvl2pPr marL="0" algn="r">
              <a:defRPr sz="1000" b="1">
                <a:solidFill>
                  <a:srgbClr val="777777"/>
                </a:solidFill>
              </a:defRPr>
            </a:lvl2pPr>
            <a:lvl3pPr marL="0" algn="r">
              <a:defRPr sz="1000" b="1">
                <a:solidFill>
                  <a:srgbClr val="777777"/>
                </a:solidFill>
              </a:defRPr>
            </a:lvl3pPr>
            <a:lvl4pPr marL="0" algn="r">
              <a:defRPr sz="1000" b="1">
                <a:solidFill>
                  <a:srgbClr val="777777"/>
                </a:solidFill>
              </a:defRPr>
            </a:lvl4pPr>
            <a:lvl5pPr marL="0" algn="r">
              <a:defRPr sz="1000" b="1">
                <a:solidFill>
                  <a:srgbClr val="777777"/>
                </a:solidFill>
              </a:defRPr>
            </a:lvl5pPr>
            <a:lvl6pPr marL="0" algn="r">
              <a:defRPr sz="1000" b="1">
                <a:solidFill>
                  <a:srgbClr val="777777"/>
                </a:solidFill>
              </a:defRPr>
            </a:lvl6pPr>
            <a:lvl7pPr marL="0" algn="r">
              <a:defRPr sz="1000" b="1">
                <a:solidFill>
                  <a:srgbClr val="777777"/>
                </a:solidFill>
              </a:defRPr>
            </a:lvl7pPr>
            <a:lvl8pPr marL="0" algn="r">
              <a:defRPr sz="1000" b="1">
                <a:solidFill>
                  <a:srgbClr val="777777"/>
                </a:solidFill>
              </a:defRPr>
            </a:lvl8pPr>
            <a:lvl9pPr marL="0" algn="r">
              <a:defRPr sz="1000" b="1">
                <a:solidFill>
                  <a:srgbClr val="777777"/>
                </a:solidFill>
              </a:defRPr>
            </a:lvl9pPr>
          </a:lstStyle>
          <a:p>
            <a:fld id="{63DCA5C9-2E11-4C67-86EB-AE1DE127DC64}" type="slidenum">
              <a:rPr lang="en-US" smtClean="0"/>
              <a:pPr/>
              <a:t>‹#›</a:t>
            </a:fld>
            <a:endParaRPr lang="en-US"/>
          </a:p>
        </p:txBody>
      </p:sp>
    </p:spTree>
    <p:extLst>
      <p:ext uri="{BB962C8B-B14F-4D97-AF65-F5344CB8AC3E}">
        <p14:creationId xmlns:p14="http://schemas.microsoft.com/office/powerpoint/2010/main" val="2970906077"/>
      </p:ext>
    </p:extLst>
  </p:cSld>
  <p:clrMap bg1="lt1" tx1="dk1" bg2="lt2" tx2="dk2" accent1="accent1" accent2="accent2" accent3="accent3" accent4="accent4" accent5="accent5" accent6="accent6" hlink="hlink" folHlink="folHlink"/>
  <p:sldLayoutIdLst>
    <p:sldLayoutId id="2147483705" r:id="rId1"/>
    <p:sldLayoutId id="2147483710" r:id="rId2"/>
    <p:sldLayoutId id="2147483715" r:id="rId3"/>
    <p:sldLayoutId id="2147483732" r:id="rId4"/>
  </p:sldLayoutIdLst>
  <p:hf hdr="0"/>
  <p:txStyles>
    <p:titleStyle>
      <a:lvl1pPr algn="l" defTabSz="914400" rtl="0" eaLnBrk="1" latinLnBrk="0" hangingPunct="1">
        <a:lnSpc>
          <a:spcPct val="90000"/>
        </a:lnSpc>
        <a:spcBef>
          <a:spcPct val="0"/>
        </a:spcBef>
        <a:buNone/>
        <a:defRPr sz="2800" b="1" kern="1200">
          <a:solidFill>
            <a:schemeClr val="tx1"/>
          </a:solidFill>
          <a:latin typeface="+mn-lt"/>
          <a:ea typeface="+mj-ea"/>
          <a:cs typeface="+mj-cs"/>
        </a:defRPr>
      </a:lvl1pPr>
    </p:titleStyle>
    <p:bodyStyle>
      <a:lvl1pPr marL="0" indent="0" algn="l" defTabSz="914400" rtl="0" eaLnBrk="1" latinLnBrk="0" hangingPunct="1">
        <a:lnSpc>
          <a:spcPts val="2600"/>
        </a:lnSpc>
        <a:spcBef>
          <a:spcPts val="0"/>
        </a:spcBef>
        <a:spcAft>
          <a:spcPts val="900"/>
        </a:spcAft>
        <a:buFont typeface="Arial" panose="020B0604020202020204" pitchFamily="34" charset="0"/>
        <a:buNone/>
        <a:defRPr sz="2400" kern="1200">
          <a:solidFill>
            <a:srgbClr val="006877"/>
          </a:solidFill>
          <a:latin typeface="+mn-lt"/>
          <a:ea typeface="+mn-ea"/>
          <a:cs typeface="+mn-cs"/>
        </a:defRPr>
      </a:lvl1pPr>
      <a:lvl2pPr marL="0" indent="0" algn="l" defTabSz="914400" rtl="0" eaLnBrk="1" latinLnBrk="0" hangingPunct="1">
        <a:lnSpc>
          <a:spcPct val="100000"/>
        </a:lnSpc>
        <a:spcBef>
          <a:spcPts val="0"/>
        </a:spcBef>
        <a:spcAft>
          <a:spcPts val="900"/>
        </a:spcAft>
        <a:buFont typeface="Arial" panose="020B0604020202020204" pitchFamily="34" charset="0"/>
        <a:buNone/>
        <a:defRPr sz="1800" kern="1200">
          <a:solidFill>
            <a:srgbClr val="777777"/>
          </a:solidFill>
          <a:latin typeface="+mn-lt"/>
          <a:ea typeface="+mn-ea"/>
          <a:cs typeface="+mn-cs"/>
        </a:defRPr>
      </a:lvl2pPr>
      <a:lvl3pPr marL="283464" indent="-283464"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777777"/>
          </a:solidFill>
          <a:latin typeface="+mn-lt"/>
          <a:ea typeface="+mn-ea"/>
          <a:cs typeface="+mn-cs"/>
        </a:defRPr>
      </a:lvl3pPr>
      <a:lvl4pPr marL="457200" indent="-22860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777777"/>
          </a:solidFill>
          <a:latin typeface="+mn-lt"/>
          <a:ea typeface="+mn-ea"/>
          <a:cs typeface="+mn-cs"/>
        </a:defRPr>
      </a:lvl4pPr>
      <a:lvl5pPr marL="457200" indent="-22860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777777"/>
          </a:solidFill>
          <a:latin typeface="+mn-lt"/>
          <a:ea typeface="+mn-ea"/>
          <a:cs typeface="+mn-cs"/>
        </a:defRPr>
      </a:lvl5pPr>
      <a:lvl6pPr marL="457200" indent="-22860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777777"/>
          </a:solidFill>
          <a:latin typeface="+mn-lt"/>
          <a:ea typeface="+mn-ea"/>
          <a:cs typeface="+mn-cs"/>
        </a:defRPr>
      </a:lvl6pPr>
      <a:lvl7pPr marL="457200" indent="-22860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777777"/>
          </a:solidFill>
          <a:latin typeface="+mn-lt"/>
          <a:ea typeface="+mn-ea"/>
          <a:cs typeface="+mn-cs"/>
        </a:defRPr>
      </a:lvl7pPr>
      <a:lvl8pPr marL="457200" indent="-22860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777777"/>
          </a:solidFill>
          <a:latin typeface="+mn-lt"/>
          <a:ea typeface="+mn-ea"/>
          <a:cs typeface="+mn-cs"/>
        </a:defRPr>
      </a:lvl8pPr>
      <a:lvl9pPr marL="457200" indent="-22860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777777"/>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25" userDrawn="1">
          <p15:clr>
            <a:srgbClr val="F26B43"/>
          </p15:clr>
        </p15:guide>
        <p15:guide id="2" pos="308" userDrawn="1">
          <p15:clr>
            <a:srgbClr val="F26B43"/>
          </p15:clr>
        </p15:guide>
        <p15:guide id="3" pos="925" userDrawn="1">
          <p15:clr>
            <a:srgbClr val="F26B43"/>
          </p15:clr>
        </p15:guide>
        <p15:guide id="4" pos="1112" userDrawn="1">
          <p15:clr>
            <a:srgbClr val="F26B43"/>
          </p15:clr>
        </p15:guide>
        <p15:guide id="5" pos="1729" userDrawn="1">
          <p15:clr>
            <a:srgbClr val="F26B43"/>
          </p15:clr>
        </p15:guide>
        <p15:guide id="6" pos="1917" userDrawn="1">
          <p15:clr>
            <a:srgbClr val="F26B43"/>
          </p15:clr>
        </p15:guide>
        <p15:guide id="7" pos="2535" userDrawn="1">
          <p15:clr>
            <a:srgbClr val="F26B43"/>
          </p15:clr>
        </p15:guide>
        <p15:guide id="8" pos="3343" userDrawn="1">
          <p15:clr>
            <a:srgbClr val="F26B43"/>
          </p15:clr>
        </p15:guide>
        <p15:guide id="9" pos="3533" userDrawn="1">
          <p15:clr>
            <a:srgbClr val="F26B43"/>
          </p15:clr>
        </p15:guide>
        <p15:guide id="10" pos="4151" userDrawn="1">
          <p15:clr>
            <a:srgbClr val="F26B43"/>
          </p15:clr>
        </p15:guide>
        <p15:guide id="11" pos="7373" userDrawn="1">
          <p15:clr>
            <a:srgbClr val="F26B43"/>
          </p15:clr>
        </p15:guide>
        <p15:guide id="12" pos="4341" userDrawn="1">
          <p15:clr>
            <a:srgbClr val="F26B43"/>
          </p15:clr>
        </p15:guide>
        <p15:guide id="13" pos="4955" userDrawn="1">
          <p15:clr>
            <a:srgbClr val="F26B43"/>
          </p15:clr>
        </p15:guide>
        <p15:guide id="14" pos="5145" userDrawn="1">
          <p15:clr>
            <a:srgbClr val="F26B43"/>
          </p15:clr>
        </p15:guide>
        <p15:guide id="15" pos="5763" userDrawn="1">
          <p15:clr>
            <a:srgbClr val="F26B43"/>
          </p15:clr>
        </p15:guide>
        <p15:guide id="16" pos="6761" userDrawn="1">
          <p15:clr>
            <a:srgbClr val="F26B43"/>
          </p15:clr>
        </p15:guide>
        <p15:guide id="17" pos="6565" userDrawn="1">
          <p15:clr>
            <a:srgbClr val="F26B43"/>
          </p15:clr>
        </p15:guide>
        <p15:guide id="18" pos="5953" userDrawn="1">
          <p15:clr>
            <a:srgbClr val="F26B43"/>
          </p15:clr>
        </p15:guide>
        <p15:guide id="19" orient="horz" pos="4176" userDrawn="1">
          <p15:clr>
            <a:srgbClr val="F26B43"/>
          </p15:clr>
        </p15:guide>
        <p15:guide id="20" orient="horz" pos="386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F91A770-8C67-5E22-629E-2A8C5588DA3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1D1591B-F3F4-F36D-CDCA-A056B6E2F3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A8B8BC-DE9D-6822-29BC-8BC0A58489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4C6D01-2517-459B-8B37-83CF116D925B}" type="datetimeFigureOut">
              <a:rPr lang="en-US" smtClean="0"/>
              <a:t>5/13/2025</a:t>
            </a:fld>
            <a:endParaRPr lang="en-US"/>
          </a:p>
        </p:txBody>
      </p:sp>
      <p:sp>
        <p:nvSpPr>
          <p:cNvPr id="5" name="Footer Placeholder 4">
            <a:extLst>
              <a:ext uri="{FF2B5EF4-FFF2-40B4-BE49-F238E27FC236}">
                <a16:creationId xmlns:a16="http://schemas.microsoft.com/office/drawing/2014/main" id="{F7DBA75C-F41B-E811-2602-5CB2A8745A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1180A82-9CA0-4DBA-A489-A1C896BEA88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35E629-5A1D-4099-AF41-1863ED1A842F}" type="slidenum">
              <a:rPr lang="en-US" smtClean="0"/>
              <a:t>‹#›</a:t>
            </a:fld>
            <a:endParaRPr lang="en-US"/>
          </a:p>
        </p:txBody>
      </p:sp>
    </p:spTree>
    <p:extLst>
      <p:ext uri="{BB962C8B-B14F-4D97-AF65-F5344CB8AC3E}">
        <p14:creationId xmlns:p14="http://schemas.microsoft.com/office/powerpoint/2010/main" val="3481726177"/>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9" r:id="rId12"/>
    <p:sldLayoutId id="2147483730" r:id="rId13"/>
    <p:sldLayoutId id="2147483731"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6.xml"/><Relationship Id="rId5" Type="http://schemas.openxmlformats.org/officeDocument/2006/relationships/hyperlink" Target="https://mini-cog.com/how-to-use-it/" TargetMode="Externa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hyperlink" Target="https://mocacognition.com/"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16.xml"/><Relationship Id="rId5" Type="http://schemas.openxmlformats.org/officeDocument/2006/relationships/hyperlink" Target="https://www.pxfuel.com/en/free-photo-qpyiu" TargetMode="External"/><Relationship Id="rId4" Type="http://schemas.openxmlformats.org/officeDocument/2006/relationships/image" Target="../media/image27.jp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2.jpeg"/><Relationship Id="rId7" Type="http://schemas.openxmlformats.org/officeDocument/2006/relationships/diagramColors" Target="../diagrams/colors3.xml"/><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33.jpg"/><Relationship Id="rId7" Type="http://schemas.openxmlformats.org/officeDocument/2006/relationships/diagramColors" Target="../diagrams/colors4.xml"/><Relationship Id="rId2" Type="http://schemas.openxmlformats.org/officeDocument/2006/relationships/notesSlide" Target="../notesSlides/notesSlide25.xml"/><Relationship Id="rId1" Type="http://schemas.openxmlformats.org/officeDocument/2006/relationships/slideLayout" Target="../slideLayouts/slideLayout17.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35.xml.rels><?xml version="1.0" encoding="UTF-8" standalone="yes"?>
<Relationships xmlns="http://schemas.openxmlformats.org/package/2006/relationships"><Relationship Id="rId3" Type="http://schemas.openxmlformats.org/officeDocument/2006/relationships/hyperlink" Target="https://doi.org/10.1002/14651858.CD011121.pub2" TargetMode="External"/><Relationship Id="rId2" Type="http://schemas.openxmlformats.org/officeDocument/2006/relationships/hyperlink" Target="https://doi.org/10.1002/1099-1166(200011)15:11%3c1021::aid-gps234%3e3.0.co;2-6" TargetMode="Externa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hyperlink" Target="https://doi.org/10.1037/t06165-000" TargetMode="External"/><Relationship Id="rId2" Type="http://schemas.openxmlformats.org/officeDocument/2006/relationships/notesSlide" Target="../notesSlides/notesSlide26.xml"/><Relationship Id="rId1" Type="http://schemas.openxmlformats.org/officeDocument/2006/relationships/slideLayout" Target="../slideLayouts/slideLayout16.xml"/><Relationship Id="rId5" Type="http://schemas.openxmlformats.org/officeDocument/2006/relationships/hyperlink" Target="https://doi.org/10.7326/ANNALS-24-02207" TargetMode="External"/><Relationship Id="rId4" Type="http://schemas.openxmlformats.org/officeDocument/2006/relationships/hyperlink" Target="https://www.acpjournals.org/doi/abs/10.7326/ANNALS-24-02207"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mini-cog.com/how-to-use-it/" TargetMode="External"/><Relationship Id="rId2" Type="http://schemas.openxmlformats.org/officeDocument/2006/relationships/hyperlink" Target="https://jnnp.bmj.com/content/91/3/236" TargetMode="External"/><Relationship Id="rId1" Type="http://schemas.openxmlformats.org/officeDocument/2006/relationships/slideLayout" Target="../slideLayouts/slideLayout16.xml"/><Relationship Id="rId5" Type="http://schemas.openxmlformats.org/officeDocument/2006/relationships/hyperlink" Target="https://www.uptodate.com/contents/evaluation-of-cognitive-impairment-and-dementia?search=dementia%20evaluation&amp;source=search_result&amp;selectedTitle=1%7E150&amp;usage_type=default&amp;display_rank=1#H547044219" TargetMode="External"/><Relationship Id="rId4" Type="http://schemas.openxmlformats.org/officeDocument/2006/relationships/hyperlink" Target="https://mocacognition.com/" TargetMode="Externa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37FDA-A125-CD4A-ADBA-4A30F781C95A}"/>
              </a:ext>
            </a:extLst>
          </p:cNvPr>
          <p:cNvSpPr>
            <a:spLocks noGrp="1"/>
          </p:cNvSpPr>
          <p:nvPr>
            <p:ph type="title"/>
          </p:nvPr>
        </p:nvSpPr>
        <p:spPr>
          <a:xfrm>
            <a:off x="479880" y="2504867"/>
            <a:ext cx="10441904" cy="2102266"/>
          </a:xfrm>
        </p:spPr>
        <p:txBody>
          <a:bodyPr>
            <a:normAutofit fontScale="90000"/>
          </a:bodyPr>
          <a:lstStyle/>
          <a:p>
            <a:pPr marL="0" marR="0">
              <a:spcBef>
                <a:spcPts val="0"/>
              </a:spcBef>
              <a:spcAft>
                <a:spcPts val="0"/>
              </a:spcAft>
            </a:pPr>
            <a:r>
              <a:rPr lang="en-US" sz="2000">
                <a:effectLst/>
                <a:ea typeface="Calibri"/>
              </a:rPr>
              <a:t>Rebecca Spear, DO, FACP</a:t>
            </a:r>
            <a:br>
              <a:rPr lang="en-US" sz="2000" dirty="0">
                <a:effectLst/>
                <a:ea typeface="Calibri" panose="020F0502020204030204" pitchFamily="34" charset="0"/>
              </a:rPr>
            </a:br>
            <a:r>
              <a:rPr lang="en-US" sz="1300">
                <a:effectLst/>
                <a:latin typeface="Book Antiqua"/>
                <a:ea typeface="Aptos" panose="020B0004020202020204" pitchFamily="34" charset="0"/>
                <a:cs typeface="Aptos" panose="020B0004020202020204" pitchFamily="34" charset="0"/>
              </a:rPr>
              <a:t>Program Director, Geriatric Medicine Fellowship</a:t>
            </a:r>
            <a:br>
              <a:rPr lang="en-US" sz="1300" dirty="0">
                <a:effectLst/>
                <a:latin typeface="Aptos" panose="020B0004020202020204" pitchFamily="34" charset="0"/>
                <a:ea typeface="Aptos" panose="020B0004020202020204" pitchFamily="34" charset="0"/>
                <a:cs typeface="Aptos" panose="020B0004020202020204" pitchFamily="34" charset="0"/>
              </a:rPr>
            </a:br>
            <a:r>
              <a:rPr lang="en-US" sz="1300">
                <a:effectLst/>
                <a:latin typeface="Book Antiqua"/>
                <a:ea typeface="Aptos" panose="020B0004020202020204" pitchFamily="34" charset="0"/>
                <a:cs typeface="Aptos" panose="020B0004020202020204" pitchFamily="34" charset="0"/>
              </a:rPr>
              <a:t>Maine-Dartmouth Family Medicine Residency </a:t>
            </a:r>
            <a:br>
              <a:rPr lang="en-US" sz="1300" dirty="0">
                <a:effectLst/>
                <a:latin typeface="Aptos" panose="020B0004020202020204" pitchFamily="34" charset="0"/>
                <a:ea typeface="Aptos" panose="020B0004020202020204" pitchFamily="34" charset="0"/>
                <a:cs typeface="Aptos" panose="020B0004020202020204" pitchFamily="34" charset="0"/>
              </a:rPr>
            </a:br>
            <a:br>
              <a:rPr lang="en-US" sz="1300">
                <a:effectLst/>
                <a:ea typeface="Calibri"/>
              </a:rPr>
            </a:br>
            <a:br>
              <a:rPr lang="en-US" sz="2000">
                <a:effectLst/>
              </a:rPr>
            </a:br>
            <a:r>
              <a:rPr lang="en-US" sz="2000" dirty="0"/>
              <a:t>Lori M. Towne MSN, FNP-BC</a:t>
            </a:r>
            <a:br>
              <a:rPr lang="en-US" sz="2000" dirty="0"/>
            </a:br>
            <a:r>
              <a:rPr lang="en-US" sz="1300" dirty="0"/>
              <a:t>HRSA Rural Dementia Training Program Grant</a:t>
            </a:r>
            <a:br>
              <a:rPr lang="en-US" sz="1300" dirty="0"/>
            </a:br>
            <a:r>
              <a:rPr lang="en-US" sz="1300" dirty="0"/>
              <a:t>Primary Care Faculty and Liaison</a:t>
            </a:r>
            <a:br>
              <a:rPr lang="en-US" sz="1300" dirty="0"/>
            </a:br>
            <a:r>
              <a:rPr lang="en-US" sz="1300" dirty="0"/>
              <a:t>Northern Light Mayo and C.A. Dean Hospitals</a:t>
            </a:r>
            <a:br>
              <a:rPr lang="en-US" sz="1300" dirty="0"/>
            </a:br>
            <a:r>
              <a:rPr lang="en-US" sz="1300" dirty="0"/>
              <a:t>Primary Care Service Line Clinical Lead</a:t>
            </a:r>
            <a:br>
              <a:rPr lang="en-US" dirty="0"/>
            </a:br>
            <a:endParaRPr lang="en-US" dirty="0"/>
          </a:p>
        </p:txBody>
      </p:sp>
      <p:sp>
        <p:nvSpPr>
          <p:cNvPr id="3" name="Date Placeholder 2">
            <a:extLst>
              <a:ext uri="{FF2B5EF4-FFF2-40B4-BE49-F238E27FC236}">
                <a16:creationId xmlns:a16="http://schemas.microsoft.com/office/drawing/2014/main" id="{2AA0471E-9162-A543-8B61-E9B05B6C45F6}"/>
              </a:ext>
            </a:extLst>
          </p:cNvPr>
          <p:cNvSpPr>
            <a:spLocks noGrp="1"/>
          </p:cNvSpPr>
          <p:nvPr>
            <p:ph type="dt" sz="half" idx="10"/>
          </p:nvPr>
        </p:nvSpPr>
        <p:spPr/>
        <p:txBody>
          <a:bodyPr/>
          <a:lstStyle/>
          <a:p>
            <a:r>
              <a:rPr lang="en-US" dirty="0"/>
              <a:t>05.22.2025</a:t>
            </a:r>
          </a:p>
        </p:txBody>
      </p:sp>
      <p:sp>
        <p:nvSpPr>
          <p:cNvPr id="5" name="Footer Placeholder 4">
            <a:extLst>
              <a:ext uri="{FF2B5EF4-FFF2-40B4-BE49-F238E27FC236}">
                <a16:creationId xmlns:a16="http://schemas.microsoft.com/office/drawing/2014/main" id="{C45CB29C-AD5C-DF46-857B-86DCCB4772A1}"/>
              </a:ext>
            </a:extLst>
          </p:cNvPr>
          <p:cNvSpPr>
            <a:spLocks noGrp="1"/>
          </p:cNvSpPr>
          <p:nvPr>
            <p:ph type="ftr" sz="quarter" idx="15"/>
          </p:nvPr>
        </p:nvSpPr>
        <p:spPr/>
        <p:txBody>
          <a:bodyPr/>
          <a:lstStyle/>
          <a:p>
            <a:r>
              <a:rPr lang="en-US" dirty="0"/>
              <a:t>Annual Geriatrics Conference – Bar Harbor, Maine</a:t>
            </a:r>
          </a:p>
        </p:txBody>
      </p:sp>
      <p:sp>
        <p:nvSpPr>
          <p:cNvPr id="6" name="Slide Number Placeholder 5">
            <a:extLst>
              <a:ext uri="{FF2B5EF4-FFF2-40B4-BE49-F238E27FC236}">
                <a16:creationId xmlns:a16="http://schemas.microsoft.com/office/drawing/2014/main" id="{1C26104F-65F9-5141-8817-DDE4A252BFB2}"/>
              </a:ext>
            </a:extLst>
          </p:cNvPr>
          <p:cNvSpPr>
            <a:spLocks noGrp="1"/>
          </p:cNvSpPr>
          <p:nvPr>
            <p:ph type="sldNum" sz="quarter" idx="16"/>
          </p:nvPr>
        </p:nvSpPr>
        <p:spPr/>
        <p:txBody>
          <a:bodyPr/>
          <a:lstStyle/>
          <a:p>
            <a:fld id="{63DCA5C9-2E11-4C67-86EB-AE1DE127DC64}" type="slidenum">
              <a:rPr lang="en-US" smtClean="0"/>
              <a:pPr/>
              <a:t>1</a:t>
            </a:fld>
            <a:endParaRPr lang="en-US"/>
          </a:p>
        </p:txBody>
      </p:sp>
      <p:sp>
        <p:nvSpPr>
          <p:cNvPr id="8" name="TextBox 7">
            <a:extLst>
              <a:ext uri="{FF2B5EF4-FFF2-40B4-BE49-F238E27FC236}">
                <a16:creationId xmlns:a16="http://schemas.microsoft.com/office/drawing/2014/main" id="{AC620591-1933-BACC-9924-14C44649C7A4}"/>
              </a:ext>
            </a:extLst>
          </p:cNvPr>
          <p:cNvSpPr txBox="1"/>
          <p:nvPr/>
        </p:nvSpPr>
        <p:spPr>
          <a:xfrm>
            <a:off x="2610465" y="1272107"/>
            <a:ext cx="8695710" cy="1323439"/>
          </a:xfrm>
          <a:prstGeom prst="rect">
            <a:avLst/>
          </a:prstGeom>
          <a:noFill/>
        </p:spPr>
        <p:txBody>
          <a:bodyPr wrap="square" lIns="91440" tIns="45720" rIns="91440" bIns="45720" rtlCol="0" anchor="t">
            <a:spAutoFit/>
          </a:bodyPr>
          <a:lstStyle/>
          <a:p>
            <a:pPr algn="ctr"/>
            <a:r>
              <a:rPr lang="en-US" sz="4000" dirty="0">
                <a:solidFill>
                  <a:srgbClr val="222222"/>
                </a:solidFill>
                <a:latin typeface="Poppins"/>
                <a:cs typeface="Poppins"/>
              </a:rPr>
              <a:t>Clinical Pathway for Dementia in Primary Care</a:t>
            </a:r>
            <a:endParaRPr lang="en-US" sz="4000" dirty="0"/>
          </a:p>
        </p:txBody>
      </p:sp>
      <p:sp>
        <p:nvSpPr>
          <p:cNvPr id="9" name="TextBox 8">
            <a:extLst>
              <a:ext uri="{FF2B5EF4-FFF2-40B4-BE49-F238E27FC236}">
                <a16:creationId xmlns:a16="http://schemas.microsoft.com/office/drawing/2014/main" id="{F6C001BB-2A27-3D73-5669-D7A0A7132F3E}"/>
              </a:ext>
            </a:extLst>
          </p:cNvPr>
          <p:cNvSpPr txBox="1"/>
          <p:nvPr/>
        </p:nvSpPr>
        <p:spPr>
          <a:xfrm>
            <a:off x="3607037" y="5052625"/>
            <a:ext cx="4977925" cy="830997"/>
          </a:xfrm>
          <a:prstGeom prst="rect">
            <a:avLst/>
          </a:prstGeom>
          <a:noFill/>
        </p:spPr>
        <p:txBody>
          <a:bodyPr wrap="square" rtlCol="0">
            <a:spAutoFit/>
          </a:bodyPr>
          <a:lstStyle/>
          <a:p>
            <a:r>
              <a:rPr lang="en-US" sz="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HRSA Grant GE1HS53336-01-00 This project is funded in full by the Health Resources and Services Administration (HRSA) of the U.S. Department of Health and Human Services (HHS) as part of an award totaling $1.33 million. The contents are those of the author(s) and do not necessarily represent the official views of, nor an endorsement, by HRSA, HHS, or the U.S. Government. For more information, please visit HRSA.gov.</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sz="800" dirty="0"/>
          </a:p>
        </p:txBody>
      </p:sp>
    </p:spTree>
    <p:extLst>
      <p:ext uri="{BB962C8B-B14F-4D97-AF65-F5344CB8AC3E}">
        <p14:creationId xmlns:p14="http://schemas.microsoft.com/office/powerpoint/2010/main" val="2920804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C0ADE4-9C7D-29F1-9688-D0FB25F4C1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90153D-32A4-D31F-3702-9E3F81DAE648}"/>
              </a:ext>
            </a:extLst>
          </p:cNvPr>
          <p:cNvSpPr>
            <a:spLocks noGrp="1"/>
          </p:cNvSpPr>
          <p:nvPr>
            <p:ph type="title"/>
          </p:nvPr>
        </p:nvSpPr>
        <p:spPr/>
        <p:txBody>
          <a:bodyPr/>
          <a:lstStyle/>
          <a:p>
            <a:r>
              <a:rPr lang="en-US" dirty="0">
                <a:ea typeface="Calibri Light"/>
                <a:cs typeface="Calibri Light"/>
              </a:rPr>
              <a:t>Dementia Progression </a:t>
            </a:r>
            <a:endParaRPr lang="en-US" i="1" dirty="0">
              <a:ea typeface="Calibri Light"/>
              <a:cs typeface="Calibri Light"/>
            </a:endParaRPr>
          </a:p>
        </p:txBody>
      </p:sp>
      <p:sp>
        <p:nvSpPr>
          <p:cNvPr id="3" name="Content Placeholder 2">
            <a:extLst>
              <a:ext uri="{FF2B5EF4-FFF2-40B4-BE49-F238E27FC236}">
                <a16:creationId xmlns:a16="http://schemas.microsoft.com/office/drawing/2014/main" id="{0A9DCEC3-C059-1DBE-F037-F19A9A7BCA22}"/>
              </a:ext>
            </a:extLst>
          </p:cNvPr>
          <p:cNvSpPr txBox="1">
            <a:spLocks/>
          </p:cNvSpPr>
          <p:nvPr/>
        </p:nvSpPr>
        <p:spPr>
          <a:xfrm>
            <a:off x="838201" y="1825625"/>
            <a:ext cx="4662948"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Mild: impact on </a:t>
            </a:r>
            <a:r>
              <a:rPr lang="en-US" dirty="0">
                <a:solidFill>
                  <a:schemeClr val="accent4"/>
                </a:solidFill>
              </a:rPr>
              <a:t>IADL</a:t>
            </a:r>
            <a:r>
              <a:rPr lang="en-US" dirty="0"/>
              <a:t>s</a:t>
            </a:r>
          </a:p>
          <a:p>
            <a:endParaRPr lang="en-US" dirty="0"/>
          </a:p>
          <a:p>
            <a:endParaRPr lang="en-US" dirty="0"/>
          </a:p>
          <a:p>
            <a:r>
              <a:rPr lang="en-US" dirty="0"/>
              <a:t>Moderate: Impact on </a:t>
            </a:r>
            <a:r>
              <a:rPr lang="en-US" dirty="0">
                <a:solidFill>
                  <a:schemeClr val="accent4"/>
                </a:solidFill>
              </a:rPr>
              <a:t>ADL</a:t>
            </a:r>
            <a:r>
              <a:rPr lang="en-US" dirty="0"/>
              <a:t>s</a:t>
            </a:r>
          </a:p>
          <a:p>
            <a:endParaRPr lang="en-US" dirty="0"/>
          </a:p>
          <a:p>
            <a:endParaRPr lang="en-US" dirty="0"/>
          </a:p>
          <a:p>
            <a:r>
              <a:rPr lang="en-US" dirty="0"/>
              <a:t>Severe: full dependence in </a:t>
            </a:r>
            <a:r>
              <a:rPr lang="en-US" dirty="0">
                <a:solidFill>
                  <a:schemeClr val="accent4"/>
                </a:solidFill>
              </a:rPr>
              <a:t>IADL</a:t>
            </a:r>
            <a:r>
              <a:rPr lang="en-US" dirty="0"/>
              <a:t>s and </a:t>
            </a:r>
            <a:r>
              <a:rPr lang="en-US" dirty="0">
                <a:solidFill>
                  <a:schemeClr val="accent4"/>
                </a:solidFill>
              </a:rPr>
              <a:t>ADL</a:t>
            </a:r>
            <a:r>
              <a:rPr lang="en-US" dirty="0"/>
              <a:t>s </a:t>
            </a:r>
          </a:p>
        </p:txBody>
      </p:sp>
      <p:pic>
        <p:nvPicPr>
          <p:cNvPr id="1026" name="Picture 2">
            <a:extLst>
              <a:ext uri="{FF2B5EF4-FFF2-40B4-BE49-F238E27FC236}">
                <a16:creationId xmlns:a16="http://schemas.microsoft.com/office/drawing/2014/main" id="{0FFA395A-5CB4-EE77-37A2-F3B8AD35E9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1902" y="1825625"/>
            <a:ext cx="5819400" cy="3882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21952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95ACF-42FB-4376-8044-31C04DDFC6B3}"/>
              </a:ext>
            </a:extLst>
          </p:cNvPr>
          <p:cNvSpPr>
            <a:spLocks noGrp="1"/>
          </p:cNvSpPr>
          <p:nvPr>
            <p:ph type="title"/>
          </p:nvPr>
        </p:nvSpPr>
        <p:spPr/>
        <p:txBody>
          <a:bodyPr/>
          <a:lstStyle/>
          <a:p>
            <a:r>
              <a:rPr lang="en-US" dirty="0"/>
              <a:t>Screening Tools</a:t>
            </a:r>
          </a:p>
        </p:txBody>
      </p:sp>
      <p:sp>
        <p:nvSpPr>
          <p:cNvPr id="8" name="Slide Number Placeholder 7">
            <a:extLst>
              <a:ext uri="{FF2B5EF4-FFF2-40B4-BE49-F238E27FC236}">
                <a16:creationId xmlns:a16="http://schemas.microsoft.com/office/drawing/2014/main" id="{8077E564-7B84-4F85-A488-A5209D1B0344}"/>
              </a:ext>
            </a:extLst>
          </p:cNvPr>
          <p:cNvSpPr>
            <a:spLocks noGrp="1"/>
          </p:cNvSpPr>
          <p:nvPr>
            <p:ph type="sldNum" sz="quarter" idx="12"/>
          </p:nvPr>
        </p:nvSpPr>
        <p:spPr/>
        <p:txBody>
          <a:bodyPr/>
          <a:lstStyle/>
          <a:p>
            <a:pPr lvl="8"/>
            <a:fld id="{63DCA5C9-2E11-4C67-86EB-AE1DE127DC64}" type="slidenum">
              <a:rPr lang="en-US" smtClean="0"/>
              <a:pPr lvl="8"/>
              <a:t>11</a:t>
            </a:fld>
            <a:endParaRPr lang="en-US"/>
          </a:p>
        </p:txBody>
      </p:sp>
      <p:sp>
        <p:nvSpPr>
          <p:cNvPr id="6" name="Content Placeholder 5">
            <a:extLst>
              <a:ext uri="{FF2B5EF4-FFF2-40B4-BE49-F238E27FC236}">
                <a16:creationId xmlns:a16="http://schemas.microsoft.com/office/drawing/2014/main" id="{3481FF87-368D-4B24-AD14-A5B3E1365F64}"/>
              </a:ext>
            </a:extLst>
          </p:cNvPr>
          <p:cNvSpPr>
            <a:spLocks noGrp="1"/>
          </p:cNvSpPr>
          <p:nvPr>
            <p:ph sz="quarter" idx="14"/>
          </p:nvPr>
        </p:nvSpPr>
        <p:spPr>
          <a:xfrm>
            <a:off x="488950" y="2238375"/>
            <a:ext cx="9452003" cy="3886200"/>
          </a:xfrm>
        </p:spPr>
        <p:txBody>
          <a:bodyPr vert="horz" lIns="91440" tIns="45720" rIns="91440" bIns="45720" rtlCol="0" anchor="t">
            <a:normAutofit/>
          </a:bodyPr>
          <a:lstStyle/>
          <a:p>
            <a:pPr marL="342900" indent="-342900">
              <a:buFont typeface="Arial" panose="020B0604020202020204" pitchFamily="34" charset="0"/>
              <a:buChar char="•"/>
            </a:pPr>
            <a:r>
              <a:rPr lang="en-US" dirty="0"/>
              <a:t>There are multiple screening tools available</a:t>
            </a:r>
          </a:p>
          <a:p>
            <a:pPr marL="342900" indent="-342900">
              <a:buFont typeface="Arial" panose="020B0604020202020204" pitchFamily="34" charset="0"/>
              <a:buChar char="•"/>
            </a:pPr>
            <a:r>
              <a:rPr lang="en-US" dirty="0"/>
              <a:t>Clinical Pathway focuses on:</a:t>
            </a:r>
          </a:p>
          <a:p>
            <a:pPr marL="800100" lvl="1" indent="-342900"/>
            <a:r>
              <a:rPr lang="en-US" dirty="0"/>
              <a:t>Mini-Cog</a:t>
            </a:r>
          </a:p>
          <a:p>
            <a:pPr marL="800100" lvl="1" indent="-342900"/>
            <a:r>
              <a:rPr lang="en-US" dirty="0"/>
              <a:t>MoCA </a:t>
            </a:r>
            <a:r>
              <a:rPr lang="en-US" sz="1600" dirty="0"/>
              <a:t>(Montreal Cognitive Assessment of Cognition)</a:t>
            </a:r>
          </a:p>
          <a:p>
            <a:pPr marL="800100" lvl="1" indent="-342900"/>
            <a:r>
              <a:rPr lang="en-US" dirty="0"/>
              <a:t>AD8 </a:t>
            </a:r>
            <a:r>
              <a:rPr lang="en-US" sz="1600" dirty="0"/>
              <a:t>(The Washington University Dementia Screening Test)</a:t>
            </a:r>
            <a:endParaRPr lang="en-US" sz="1600">
              <a:ea typeface="Calibri"/>
              <a:cs typeface="Calibri"/>
            </a:endParaRPr>
          </a:p>
          <a:p>
            <a:pPr marL="342900" indent="-342900">
              <a:buFont typeface="Arial,Sans-Serif" panose="020B0604020202020204" pitchFamily="34" charset="0"/>
            </a:pPr>
            <a:r>
              <a:rPr lang="en-US" sz="2400">
                <a:ea typeface="Calibri"/>
                <a:cs typeface="Calibri"/>
              </a:rPr>
              <a:t>Other Screening Tools:</a:t>
            </a:r>
          </a:p>
          <a:p>
            <a:pPr marL="800100" lvl="1" indent="-342900">
              <a:buFont typeface="Arial,Sans-Serif" panose="020B0604020202020204" pitchFamily="34" charset="0"/>
            </a:pPr>
            <a:r>
              <a:rPr lang="en-US">
                <a:ea typeface="Calibri"/>
                <a:cs typeface="Calibri"/>
              </a:rPr>
              <a:t>SLUMS</a:t>
            </a:r>
          </a:p>
          <a:p>
            <a:pPr marL="800100" lvl="1" indent="-342900">
              <a:buFont typeface="Arial,Sans-Serif" panose="020B0604020202020204" pitchFamily="34" charset="0"/>
            </a:pPr>
            <a:r>
              <a:rPr lang="en-US">
                <a:ea typeface="Calibri"/>
                <a:cs typeface="Calibri"/>
              </a:rPr>
              <a:t>MMSE</a:t>
            </a:r>
            <a:endParaRPr lang="en-US"/>
          </a:p>
        </p:txBody>
      </p:sp>
      <p:pic>
        <p:nvPicPr>
          <p:cNvPr id="5" name="Picture 4" descr="Doctor pointing at laptop">
            <a:extLst>
              <a:ext uri="{FF2B5EF4-FFF2-40B4-BE49-F238E27FC236}">
                <a16:creationId xmlns:a16="http://schemas.microsoft.com/office/drawing/2014/main" id="{D8D3F2A7-C795-E508-5B9D-A105350AEF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6355" y="3121891"/>
            <a:ext cx="3886200" cy="2590800"/>
          </a:xfrm>
          <a:prstGeom prst="rect">
            <a:avLst/>
          </a:prstGeom>
        </p:spPr>
      </p:pic>
    </p:spTree>
    <p:extLst>
      <p:ext uri="{BB962C8B-B14F-4D97-AF65-F5344CB8AC3E}">
        <p14:creationId xmlns:p14="http://schemas.microsoft.com/office/powerpoint/2010/main" val="9965825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54B16-5D96-1307-8D7E-675715A46BCA}"/>
              </a:ext>
            </a:extLst>
          </p:cNvPr>
          <p:cNvSpPr>
            <a:spLocks noGrp="1"/>
          </p:cNvSpPr>
          <p:nvPr>
            <p:ph type="title"/>
          </p:nvPr>
        </p:nvSpPr>
        <p:spPr/>
        <p:txBody>
          <a:bodyPr/>
          <a:lstStyle/>
          <a:p>
            <a:r>
              <a:rPr lang="en-US" dirty="0"/>
              <a:t>Initial Screening</a:t>
            </a:r>
          </a:p>
        </p:txBody>
      </p:sp>
      <p:graphicFrame>
        <p:nvGraphicFramePr>
          <p:cNvPr id="4" name="Diagram 3">
            <a:extLst>
              <a:ext uri="{FF2B5EF4-FFF2-40B4-BE49-F238E27FC236}">
                <a16:creationId xmlns:a16="http://schemas.microsoft.com/office/drawing/2014/main" id="{277A95FF-C3B1-EF8B-69BF-7E679BB650DC}"/>
              </a:ext>
            </a:extLst>
          </p:cNvPr>
          <p:cNvGraphicFramePr/>
          <p:nvPr>
            <p:extLst>
              <p:ext uri="{D42A27DB-BD31-4B8C-83A1-F6EECF244321}">
                <p14:modId xmlns:p14="http://schemas.microsoft.com/office/powerpoint/2010/main" val="2644133398"/>
              </p:ext>
            </p:extLst>
          </p:nvPr>
        </p:nvGraphicFramePr>
        <p:xfrm>
          <a:off x="2910979" y="1501629"/>
          <a:ext cx="7885652" cy="48320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591709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40125-3954-3AFF-CF0E-4A496291BA27}"/>
              </a:ext>
            </a:extLst>
          </p:cNvPr>
          <p:cNvSpPr>
            <a:spLocks noGrp="1"/>
          </p:cNvSpPr>
          <p:nvPr>
            <p:ph type="title"/>
          </p:nvPr>
        </p:nvSpPr>
        <p:spPr/>
        <p:txBody>
          <a:bodyPr/>
          <a:lstStyle/>
          <a:p>
            <a:r>
              <a:rPr lang="en-US" dirty="0"/>
              <a:t>Mini-Cog</a:t>
            </a:r>
          </a:p>
        </p:txBody>
      </p:sp>
      <p:pic>
        <p:nvPicPr>
          <p:cNvPr id="7" name="Picture 6">
            <a:extLst>
              <a:ext uri="{FF2B5EF4-FFF2-40B4-BE49-F238E27FC236}">
                <a16:creationId xmlns:a16="http://schemas.microsoft.com/office/drawing/2014/main" id="{D44461AE-099C-E522-C021-5DFFCFB28938}"/>
              </a:ext>
            </a:extLst>
          </p:cNvPr>
          <p:cNvPicPr>
            <a:picLocks noChangeAspect="1"/>
          </p:cNvPicPr>
          <p:nvPr/>
        </p:nvPicPr>
        <p:blipFill>
          <a:blip r:embed="rId3"/>
          <a:stretch>
            <a:fillRect/>
          </a:stretch>
        </p:blipFill>
        <p:spPr>
          <a:xfrm>
            <a:off x="3341639" y="1560944"/>
            <a:ext cx="3908048" cy="5056909"/>
          </a:xfrm>
          <a:prstGeom prst="rect">
            <a:avLst/>
          </a:prstGeom>
        </p:spPr>
      </p:pic>
      <p:pic>
        <p:nvPicPr>
          <p:cNvPr id="9" name="Picture 8">
            <a:extLst>
              <a:ext uri="{FF2B5EF4-FFF2-40B4-BE49-F238E27FC236}">
                <a16:creationId xmlns:a16="http://schemas.microsoft.com/office/drawing/2014/main" id="{666C71B2-D5B1-0D29-10FB-E1233C4055F9}"/>
              </a:ext>
            </a:extLst>
          </p:cNvPr>
          <p:cNvPicPr>
            <a:picLocks noChangeAspect="1"/>
          </p:cNvPicPr>
          <p:nvPr/>
        </p:nvPicPr>
        <p:blipFill>
          <a:blip r:embed="rId4"/>
          <a:stretch>
            <a:fillRect/>
          </a:stretch>
        </p:blipFill>
        <p:spPr>
          <a:xfrm>
            <a:off x="7478956" y="1625815"/>
            <a:ext cx="3794806" cy="4927165"/>
          </a:xfrm>
          <a:prstGeom prst="rect">
            <a:avLst/>
          </a:prstGeom>
        </p:spPr>
      </p:pic>
      <p:sp>
        <p:nvSpPr>
          <p:cNvPr id="10" name="TextBox 9">
            <a:extLst>
              <a:ext uri="{FF2B5EF4-FFF2-40B4-BE49-F238E27FC236}">
                <a16:creationId xmlns:a16="http://schemas.microsoft.com/office/drawing/2014/main" id="{A90FD9A6-D505-18E7-3793-502CC21F24FA}"/>
              </a:ext>
            </a:extLst>
          </p:cNvPr>
          <p:cNvSpPr txBox="1"/>
          <p:nvPr/>
        </p:nvSpPr>
        <p:spPr>
          <a:xfrm>
            <a:off x="477473" y="2936889"/>
            <a:ext cx="2503439" cy="2554545"/>
          </a:xfrm>
          <a:prstGeom prst="rect">
            <a:avLst/>
          </a:prstGeom>
          <a:noFill/>
        </p:spPr>
        <p:txBody>
          <a:bodyPr wrap="square" rtlCol="0">
            <a:spAutoFit/>
          </a:bodyPr>
          <a:lstStyle/>
          <a:p>
            <a:r>
              <a:rPr lang="en-US" sz="1600" b="0" i="0" dirty="0">
                <a:solidFill>
                  <a:srgbClr val="000000"/>
                </a:solidFill>
                <a:effectLst/>
              </a:rPr>
              <a:t>A total score of 0, 1, or 2 indicates higher likelihood of clinically important cognitive impairment. </a:t>
            </a:r>
          </a:p>
          <a:p>
            <a:endParaRPr lang="en-US" sz="1600" dirty="0">
              <a:solidFill>
                <a:srgbClr val="000000"/>
              </a:solidFill>
            </a:endParaRPr>
          </a:p>
          <a:p>
            <a:r>
              <a:rPr lang="en-US" sz="1600" b="0" i="0" dirty="0">
                <a:solidFill>
                  <a:srgbClr val="000000"/>
                </a:solidFill>
                <a:effectLst/>
              </a:rPr>
              <a:t>A total score of 3, 4, or 5 indicates lower likelihood of dementia but does not rule out some degree of cognitive impairment.</a:t>
            </a:r>
            <a:endParaRPr lang="en-US" sz="1600" dirty="0"/>
          </a:p>
        </p:txBody>
      </p:sp>
      <p:sp>
        <p:nvSpPr>
          <p:cNvPr id="3" name="TextBox 2">
            <a:extLst>
              <a:ext uri="{FF2B5EF4-FFF2-40B4-BE49-F238E27FC236}">
                <a16:creationId xmlns:a16="http://schemas.microsoft.com/office/drawing/2014/main" id="{177507DD-BEEE-E438-7823-89D09A3385CF}"/>
              </a:ext>
            </a:extLst>
          </p:cNvPr>
          <p:cNvSpPr txBox="1"/>
          <p:nvPr/>
        </p:nvSpPr>
        <p:spPr>
          <a:xfrm>
            <a:off x="9376359" y="6426022"/>
            <a:ext cx="3289610" cy="253916"/>
          </a:xfrm>
          <a:prstGeom prst="rect">
            <a:avLst/>
          </a:prstGeom>
          <a:noFill/>
        </p:spPr>
        <p:txBody>
          <a:bodyPr wrap="square" rtlCol="0">
            <a:spAutoFit/>
          </a:bodyPr>
          <a:lstStyle/>
          <a:p>
            <a:pPr marL="0" indent="0">
              <a:buNone/>
            </a:pPr>
            <a:r>
              <a:rPr lang="en-US" sz="1050" dirty="0">
                <a:hlinkClick r:id="rId5">
                  <a:extLst>
                    <a:ext uri="{A12FA001-AC4F-418D-AE19-62706E023703}">
                      <ahyp:hlinkClr xmlns:ahyp="http://schemas.microsoft.com/office/drawing/2018/hyperlinkcolor" val="tx"/>
                    </a:ext>
                  </a:extLst>
                </a:hlinkClick>
              </a:rPr>
              <a:t>https://mini-cog.com/how-to-use-it/</a:t>
            </a:r>
            <a:endParaRPr lang="en-US" sz="1050" dirty="0"/>
          </a:p>
        </p:txBody>
      </p:sp>
    </p:spTree>
    <p:extLst>
      <p:ext uri="{BB962C8B-B14F-4D97-AF65-F5344CB8AC3E}">
        <p14:creationId xmlns:p14="http://schemas.microsoft.com/office/powerpoint/2010/main" val="13485161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64D6A1-0AFA-8447-9B47-21127536E98C}"/>
              </a:ext>
            </a:extLst>
          </p:cNvPr>
          <p:cNvPicPr>
            <a:picLocks noChangeAspect="1"/>
          </p:cNvPicPr>
          <p:nvPr/>
        </p:nvPicPr>
        <p:blipFill>
          <a:blip r:embed="rId3"/>
          <a:stretch>
            <a:fillRect/>
          </a:stretch>
        </p:blipFill>
        <p:spPr>
          <a:xfrm>
            <a:off x="5628482" y="138280"/>
            <a:ext cx="4782878" cy="6183745"/>
          </a:xfrm>
          <a:prstGeom prst="rect">
            <a:avLst/>
          </a:prstGeom>
        </p:spPr>
      </p:pic>
      <p:sp>
        <p:nvSpPr>
          <p:cNvPr id="6" name="Title 5">
            <a:extLst>
              <a:ext uri="{FF2B5EF4-FFF2-40B4-BE49-F238E27FC236}">
                <a16:creationId xmlns:a16="http://schemas.microsoft.com/office/drawing/2014/main" id="{ACD44B22-FA40-559C-C9C0-22DCCF15B159}"/>
              </a:ext>
            </a:extLst>
          </p:cNvPr>
          <p:cNvSpPr>
            <a:spLocks noGrp="1"/>
          </p:cNvSpPr>
          <p:nvPr>
            <p:ph type="title"/>
          </p:nvPr>
        </p:nvSpPr>
        <p:spPr/>
        <p:txBody>
          <a:bodyPr/>
          <a:lstStyle/>
          <a:p>
            <a:r>
              <a:rPr lang="en-US" dirty="0"/>
              <a:t>AD8</a:t>
            </a:r>
          </a:p>
        </p:txBody>
      </p:sp>
      <p:sp>
        <p:nvSpPr>
          <p:cNvPr id="9" name="TextBox 8">
            <a:extLst>
              <a:ext uri="{FF2B5EF4-FFF2-40B4-BE49-F238E27FC236}">
                <a16:creationId xmlns:a16="http://schemas.microsoft.com/office/drawing/2014/main" id="{8F40FA00-9F9D-D212-A826-D09469D503D7}"/>
              </a:ext>
            </a:extLst>
          </p:cNvPr>
          <p:cNvSpPr txBox="1"/>
          <p:nvPr/>
        </p:nvSpPr>
        <p:spPr>
          <a:xfrm>
            <a:off x="838200" y="2956568"/>
            <a:ext cx="3859635" cy="1938992"/>
          </a:xfrm>
          <a:prstGeom prst="rect">
            <a:avLst/>
          </a:prstGeom>
          <a:noFill/>
        </p:spPr>
        <p:txBody>
          <a:bodyPr wrap="square" rtlCol="0">
            <a:spAutoFit/>
          </a:bodyPr>
          <a:lstStyle/>
          <a:p>
            <a:pPr algn="l"/>
            <a:r>
              <a:rPr lang="en-US" sz="2400" b="0" i="0" u="none" strike="noStrike" baseline="0" dirty="0">
                <a:latin typeface="Corbel" panose="020B0503020204020204" pitchFamily="34" charset="0"/>
              </a:rPr>
              <a:t>0 – 1: Normal cognition</a:t>
            </a:r>
          </a:p>
          <a:p>
            <a:pPr algn="l"/>
            <a:endParaRPr lang="en-US" sz="2400" b="0" i="0" u="none" strike="noStrike" baseline="0" dirty="0">
              <a:latin typeface="Corbel" panose="020B0503020204020204" pitchFamily="34" charset="0"/>
            </a:endParaRPr>
          </a:p>
          <a:p>
            <a:pPr algn="l"/>
            <a:r>
              <a:rPr lang="en-US" sz="2400" b="0" i="0" u="none" strike="noStrike" baseline="0" dirty="0">
                <a:latin typeface="Corbel" panose="020B0503020204020204" pitchFamily="34" charset="0"/>
              </a:rPr>
              <a:t>2 or greater: Cognitive impairment is likely to be present</a:t>
            </a:r>
            <a:endParaRPr lang="en-US" sz="2400" dirty="0"/>
          </a:p>
        </p:txBody>
      </p:sp>
      <p:sp>
        <p:nvSpPr>
          <p:cNvPr id="2" name="TextBox 1">
            <a:extLst>
              <a:ext uri="{FF2B5EF4-FFF2-40B4-BE49-F238E27FC236}">
                <a16:creationId xmlns:a16="http://schemas.microsoft.com/office/drawing/2014/main" id="{220ED3B1-AF7F-CD33-C21C-1AEC69028B7C}"/>
              </a:ext>
            </a:extLst>
          </p:cNvPr>
          <p:cNvSpPr txBox="1"/>
          <p:nvPr/>
        </p:nvSpPr>
        <p:spPr>
          <a:xfrm>
            <a:off x="5746050" y="6421912"/>
            <a:ext cx="6655965" cy="253916"/>
          </a:xfrm>
          <a:prstGeom prst="rect">
            <a:avLst/>
          </a:prstGeom>
          <a:noFill/>
        </p:spPr>
        <p:txBody>
          <a:bodyPr wrap="square" rtlCol="0">
            <a:spAutoFit/>
          </a:bodyPr>
          <a:lstStyle/>
          <a:p>
            <a:r>
              <a:rPr lang="en-US" sz="1050" dirty="0"/>
              <a:t>https://www.alz.org/getmedia/6e7291bf-4ac8-40ed-a148-824d4591ed7e/ad8-dementia-screening.pdf</a:t>
            </a:r>
          </a:p>
        </p:txBody>
      </p:sp>
    </p:spTree>
    <p:extLst>
      <p:ext uri="{BB962C8B-B14F-4D97-AF65-F5344CB8AC3E}">
        <p14:creationId xmlns:p14="http://schemas.microsoft.com/office/powerpoint/2010/main" val="36920646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D51FE-C9E1-F05B-4774-5976D6D63FE5}"/>
              </a:ext>
            </a:extLst>
          </p:cNvPr>
          <p:cNvSpPr>
            <a:spLocks noGrp="1"/>
          </p:cNvSpPr>
          <p:nvPr>
            <p:ph type="title"/>
          </p:nvPr>
        </p:nvSpPr>
        <p:spPr/>
        <p:txBody>
          <a:bodyPr/>
          <a:lstStyle/>
          <a:p>
            <a:r>
              <a:rPr lang="en-US" dirty="0"/>
              <a:t>MoCA</a:t>
            </a:r>
          </a:p>
        </p:txBody>
      </p:sp>
      <p:pic>
        <p:nvPicPr>
          <p:cNvPr id="5" name="Picture 4">
            <a:extLst>
              <a:ext uri="{FF2B5EF4-FFF2-40B4-BE49-F238E27FC236}">
                <a16:creationId xmlns:a16="http://schemas.microsoft.com/office/drawing/2014/main" id="{81A813B7-BD52-BF44-82B7-BF2BC369D23E}"/>
              </a:ext>
            </a:extLst>
          </p:cNvPr>
          <p:cNvPicPr>
            <a:picLocks noChangeAspect="1"/>
          </p:cNvPicPr>
          <p:nvPr/>
        </p:nvPicPr>
        <p:blipFill>
          <a:blip r:embed="rId3"/>
          <a:stretch>
            <a:fillRect/>
          </a:stretch>
        </p:blipFill>
        <p:spPr>
          <a:xfrm>
            <a:off x="5590697" y="365125"/>
            <a:ext cx="4763286" cy="6322291"/>
          </a:xfrm>
          <a:prstGeom prst="rect">
            <a:avLst/>
          </a:prstGeom>
        </p:spPr>
      </p:pic>
      <p:sp>
        <p:nvSpPr>
          <p:cNvPr id="7" name="TextBox 6">
            <a:extLst>
              <a:ext uri="{FF2B5EF4-FFF2-40B4-BE49-F238E27FC236}">
                <a16:creationId xmlns:a16="http://schemas.microsoft.com/office/drawing/2014/main" id="{AF17CD07-45F0-44C1-F1D2-1912854FF13D}"/>
              </a:ext>
            </a:extLst>
          </p:cNvPr>
          <p:cNvSpPr txBox="1"/>
          <p:nvPr/>
        </p:nvSpPr>
        <p:spPr>
          <a:xfrm>
            <a:off x="681219" y="2353431"/>
            <a:ext cx="3559958" cy="3416320"/>
          </a:xfrm>
          <a:prstGeom prst="rect">
            <a:avLst/>
          </a:prstGeom>
          <a:noFill/>
        </p:spPr>
        <p:txBody>
          <a:bodyPr wrap="square" rtlCol="0">
            <a:spAutoFit/>
          </a:bodyPr>
          <a:lstStyle/>
          <a:p>
            <a:pPr algn="l"/>
            <a:r>
              <a:rPr lang="en-US" sz="2400" b="0" i="0" dirty="0">
                <a:solidFill>
                  <a:srgbClr val="363636"/>
                </a:solidFill>
                <a:effectLst/>
                <a:latin typeface="Gotham"/>
              </a:rPr>
              <a:t>Normal Cognitive performance 26 and above</a:t>
            </a:r>
          </a:p>
          <a:p>
            <a:pPr algn="l"/>
            <a:endParaRPr lang="en-US" sz="2400" b="0" i="0" dirty="0">
              <a:solidFill>
                <a:srgbClr val="363636"/>
              </a:solidFill>
              <a:effectLst/>
              <a:latin typeface="Gotham"/>
            </a:endParaRPr>
          </a:p>
          <a:p>
            <a:pPr algn="l"/>
            <a:r>
              <a:rPr lang="en-US" sz="2400" b="0" i="0" dirty="0">
                <a:solidFill>
                  <a:srgbClr val="363636"/>
                </a:solidFill>
                <a:effectLst/>
                <a:latin typeface="Gotham"/>
              </a:rPr>
              <a:t>Mild impairment 18-25</a:t>
            </a:r>
          </a:p>
          <a:p>
            <a:pPr algn="l"/>
            <a:endParaRPr lang="en-US" sz="2400" b="0" i="0" dirty="0">
              <a:solidFill>
                <a:srgbClr val="363636"/>
              </a:solidFill>
              <a:effectLst/>
              <a:latin typeface="Gotham"/>
            </a:endParaRPr>
          </a:p>
          <a:p>
            <a:pPr algn="l"/>
            <a:r>
              <a:rPr lang="en-US" sz="2400" b="0" i="0" dirty="0">
                <a:solidFill>
                  <a:srgbClr val="363636"/>
                </a:solidFill>
                <a:effectLst/>
                <a:latin typeface="Gotham"/>
              </a:rPr>
              <a:t>Moderate impairment 10-17</a:t>
            </a:r>
          </a:p>
          <a:p>
            <a:pPr algn="l"/>
            <a:endParaRPr lang="en-US" sz="2400" b="0" i="0" dirty="0">
              <a:solidFill>
                <a:srgbClr val="363636"/>
              </a:solidFill>
              <a:effectLst/>
              <a:latin typeface="Gotham"/>
            </a:endParaRPr>
          </a:p>
          <a:p>
            <a:pPr algn="l"/>
            <a:r>
              <a:rPr lang="en-US" sz="2400" b="0" i="0" dirty="0">
                <a:solidFill>
                  <a:srgbClr val="363636"/>
                </a:solidFill>
                <a:effectLst/>
                <a:latin typeface="Gotham"/>
              </a:rPr>
              <a:t>Severe impairment 0-9</a:t>
            </a:r>
          </a:p>
        </p:txBody>
      </p:sp>
      <p:sp>
        <p:nvSpPr>
          <p:cNvPr id="3" name="TextBox 2">
            <a:extLst>
              <a:ext uri="{FF2B5EF4-FFF2-40B4-BE49-F238E27FC236}">
                <a16:creationId xmlns:a16="http://schemas.microsoft.com/office/drawing/2014/main" id="{F22EA952-C31B-FA56-2AA5-90B9BD553E18}"/>
              </a:ext>
            </a:extLst>
          </p:cNvPr>
          <p:cNvSpPr txBox="1"/>
          <p:nvPr/>
        </p:nvSpPr>
        <p:spPr>
          <a:xfrm>
            <a:off x="10353982" y="6289288"/>
            <a:ext cx="1838017" cy="253916"/>
          </a:xfrm>
          <a:prstGeom prst="rect">
            <a:avLst/>
          </a:prstGeom>
          <a:noFill/>
        </p:spPr>
        <p:txBody>
          <a:bodyPr wrap="square" rtlCol="0">
            <a:spAutoFit/>
          </a:bodyPr>
          <a:lstStyle/>
          <a:p>
            <a:pPr marL="0" indent="0">
              <a:buNone/>
            </a:pPr>
            <a:r>
              <a:rPr lang="en-US" sz="1050" dirty="0">
                <a:hlinkClick r:id="rId4">
                  <a:extLst>
                    <a:ext uri="{A12FA001-AC4F-418D-AE19-62706E023703}">
                      <ahyp:hlinkClr xmlns:ahyp="http://schemas.microsoft.com/office/drawing/2018/hyperlinkcolor" val="tx"/>
                    </a:ext>
                  </a:extLst>
                </a:hlinkClick>
              </a:rPr>
              <a:t>https://mocacognition.com/</a:t>
            </a:r>
            <a:endParaRPr lang="en-US" sz="1050" dirty="0"/>
          </a:p>
        </p:txBody>
      </p:sp>
    </p:spTree>
    <p:extLst>
      <p:ext uri="{BB962C8B-B14F-4D97-AF65-F5344CB8AC3E}">
        <p14:creationId xmlns:p14="http://schemas.microsoft.com/office/powerpoint/2010/main" val="39706327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95ACF-42FB-4376-8044-31C04DDFC6B3}"/>
              </a:ext>
            </a:extLst>
          </p:cNvPr>
          <p:cNvSpPr>
            <a:spLocks noGrp="1"/>
          </p:cNvSpPr>
          <p:nvPr>
            <p:ph type="title"/>
          </p:nvPr>
        </p:nvSpPr>
        <p:spPr/>
        <p:txBody>
          <a:bodyPr>
            <a:normAutofit/>
          </a:bodyPr>
          <a:lstStyle/>
          <a:p>
            <a:r>
              <a:rPr lang="en-US" sz="3600" dirty="0">
                <a:latin typeface="Calibri" panose="020F0502020204030204" pitchFamily="34" charset="0"/>
                <a:ea typeface="Times New Roman" panose="02020603050405020304" pitchFamily="18" charset="0"/>
              </a:rPr>
              <a:t>Common risk factors </a:t>
            </a:r>
            <a:r>
              <a:rPr lang="en-US" sz="3600" dirty="0">
                <a:effectLst/>
                <a:latin typeface="Calibri" panose="020F0502020204030204" pitchFamily="34" charset="0"/>
                <a:ea typeface="Times New Roman" panose="02020603050405020304" pitchFamily="18" charset="0"/>
              </a:rPr>
              <a:t>that can progress to dementia</a:t>
            </a:r>
            <a:endParaRPr lang="en-US" sz="3600" dirty="0"/>
          </a:p>
        </p:txBody>
      </p:sp>
      <p:pic>
        <p:nvPicPr>
          <p:cNvPr id="5" name="Picture 2" descr="Dementia prevention, intervention, and care: 2024 report of the Lancet  standing Commission - The Lancet">
            <a:extLst>
              <a:ext uri="{FF2B5EF4-FFF2-40B4-BE49-F238E27FC236}">
                <a16:creationId xmlns:a16="http://schemas.microsoft.com/office/drawing/2014/main" id="{580994F3-D763-B40B-89AE-6C3B2F2408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0538" y="1573155"/>
            <a:ext cx="3133436" cy="478319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087D55A-A502-235E-6A92-7FBFDF1F51B8}"/>
              </a:ext>
            </a:extLst>
          </p:cNvPr>
          <p:cNvSpPr txBox="1"/>
          <p:nvPr/>
        </p:nvSpPr>
        <p:spPr>
          <a:xfrm>
            <a:off x="6096000" y="1573155"/>
            <a:ext cx="4504887" cy="3970318"/>
          </a:xfrm>
          <a:prstGeom prst="rect">
            <a:avLst/>
          </a:prstGeom>
          <a:noFill/>
        </p:spPr>
        <p:txBody>
          <a:bodyPr wrap="square" rtlCol="0">
            <a:spAutoFit/>
          </a:bodyPr>
          <a:lstStyle/>
          <a:p>
            <a:pPr marL="285750" indent="-285750">
              <a:buFont typeface="Arial" panose="020B0604020202020204" pitchFamily="34" charset="0"/>
              <a:buChar char="•"/>
            </a:pPr>
            <a:r>
              <a:rPr lang="en-US" dirty="0"/>
              <a:t>Less Education</a:t>
            </a:r>
          </a:p>
          <a:p>
            <a:pPr marL="285750" indent="-285750">
              <a:buFont typeface="Arial" panose="020B0604020202020204" pitchFamily="34" charset="0"/>
              <a:buChar char="•"/>
            </a:pPr>
            <a:r>
              <a:rPr lang="en-US" dirty="0"/>
              <a:t>Hearing Loss</a:t>
            </a:r>
          </a:p>
          <a:p>
            <a:pPr marL="285750" indent="-285750">
              <a:buFont typeface="Arial" panose="020B0604020202020204" pitchFamily="34" charset="0"/>
              <a:buChar char="•"/>
            </a:pPr>
            <a:r>
              <a:rPr lang="en-US" dirty="0"/>
              <a:t>High LDL Cholesterol</a:t>
            </a:r>
          </a:p>
          <a:p>
            <a:pPr marL="285750" indent="-285750">
              <a:buFont typeface="Arial" panose="020B0604020202020204" pitchFamily="34" charset="0"/>
              <a:buChar char="•"/>
            </a:pPr>
            <a:r>
              <a:rPr lang="en-US" dirty="0"/>
              <a:t>Depression</a:t>
            </a:r>
          </a:p>
          <a:p>
            <a:pPr marL="285750" indent="-285750">
              <a:buFont typeface="Arial" panose="020B0604020202020204" pitchFamily="34" charset="0"/>
              <a:buChar char="•"/>
            </a:pPr>
            <a:r>
              <a:rPr lang="en-US" dirty="0"/>
              <a:t>Traumatic Brain Injury</a:t>
            </a:r>
          </a:p>
          <a:p>
            <a:pPr marL="285750" indent="-285750">
              <a:buFont typeface="Arial" panose="020B0604020202020204" pitchFamily="34" charset="0"/>
              <a:buChar char="•"/>
            </a:pPr>
            <a:r>
              <a:rPr lang="en-US" dirty="0"/>
              <a:t>Physical Inactivity</a:t>
            </a:r>
          </a:p>
          <a:p>
            <a:pPr marL="285750" indent="-285750">
              <a:buFont typeface="Arial" panose="020B0604020202020204" pitchFamily="34" charset="0"/>
              <a:buChar char="•"/>
            </a:pPr>
            <a:r>
              <a:rPr lang="en-US" dirty="0"/>
              <a:t>Smoking</a:t>
            </a:r>
          </a:p>
          <a:p>
            <a:pPr marL="285750" indent="-285750">
              <a:buFont typeface="Arial" panose="020B0604020202020204" pitchFamily="34" charset="0"/>
              <a:buChar char="•"/>
            </a:pPr>
            <a:r>
              <a:rPr lang="en-US" dirty="0"/>
              <a:t>Diabetes</a:t>
            </a:r>
          </a:p>
          <a:p>
            <a:pPr marL="285750" indent="-285750">
              <a:buFont typeface="Arial" panose="020B0604020202020204" pitchFamily="34" charset="0"/>
              <a:buChar char="•"/>
            </a:pPr>
            <a:r>
              <a:rPr lang="en-US" dirty="0"/>
              <a:t>Hypertension</a:t>
            </a:r>
          </a:p>
          <a:p>
            <a:pPr marL="285750" indent="-285750">
              <a:buFont typeface="Arial" panose="020B0604020202020204" pitchFamily="34" charset="0"/>
              <a:buChar char="•"/>
            </a:pPr>
            <a:r>
              <a:rPr lang="en-US" dirty="0"/>
              <a:t>Obesity</a:t>
            </a:r>
          </a:p>
          <a:p>
            <a:pPr marL="285750" indent="-285750">
              <a:buFont typeface="Arial" panose="020B0604020202020204" pitchFamily="34" charset="0"/>
              <a:buChar char="•"/>
            </a:pPr>
            <a:r>
              <a:rPr lang="en-US" dirty="0"/>
              <a:t>Excessive Alcohol Consumption</a:t>
            </a:r>
          </a:p>
          <a:p>
            <a:pPr marL="285750" indent="-285750">
              <a:buFont typeface="Arial" panose="020B0604020202020204" pitchFamily="34" charset="0"/>
              <a:buChar char="•"/>
            </a:pPr>
            <a:r>
              <a:rPr lang="en-US" dirty="0"/>
              <a:t>Social Isolation</a:t>
            </a:r>
          </a:p>
          <a:p>
            <a:pPr marL="285750" indent="-285750">
              <a:buFont typeface="Arial" panose="020B0604020202020204" pitchFamily="34" charset="0"/>
              <a:buChar char="•"/>
            </a:pPr>
            <a:r>
              <a:rPr lang="en-US" dirty="0"/>
              <a:t>Air Pollution</a:t>
            </a:r>
          </a:p>
          <a:p>
            <a:pPr marL="285750" indent="-285750">
              <a:buFont typeface="Arial" panose="020B0604020202020204" pitchFamily="34" charset="0"/>
              <a:buChar char="•"/>
            </a:pPr>
            <a:r>
              <a:rPr lang="en-US" dirty="0"/>
              <a:t>Untreated Vision Loss</a:t>
            </a:r>
          </a:p>
        </p:txBody>
      </p:sp>
      <p:sp>
        <p:nvSpPr>
          <p:cNvPr id="9" name="TextBox 8">
            <a:extLst>
              <a:ext uri="{FF2B5EF4-FFF2-40B4-BE49-F238E27FC236}">
                <a16:creationId xmlns:a16="http://schemas.microsoft.com/office/drawing/2014/main" id="{2CEB683F-9D60-20CC-FD06-7AB80BC95BD4}"/>
              </a:ext>
            </a:extLst>
          </p:cNvPr>
          <p:cNvSpPr txBox="1"/>
          <p:nvPr/>
        </p:nvSpPr>
        <p:spPr>
          <a:xfrm>
            <a:off x="6096000" y="5956240"/>
            <a:ext cx="5863905" cy="400110"/>
          </a:xfrm>
          <a:prstGeom prst="rect">
            <a:avLst/>
          </a:prstGeom>
          <a:noFill/>
        </p:spPr>
        <p:txBody>
          <a:bodyPr wrap="square" rtlCol="0">
            <a:spAutoFit/>
          </a:bodyPr>
          <a:lstStyle/>
          <a:p>
            <a:r>
              <a:rPr lang="en-US" sz="1000" dirty="0"/>
              <a:t>Livingston, Gill et al. “Dementia Prevention, Intervention, and Care: 2024 Report of the Lancet Standing Commission.” </a:t>
            </a:r>
            <a:r>
              <a:rPr lang="en-US" sz="1000" i="1" dirty="0"/>
              <a:t>The Lancet (British edition)</a:t>
            </a:r>
            <a:r>
              <a:rPr lang="en-US" sz="1000" dirty="0"/>
              <a:t> 404.10452 (2024): 572–628. Web.</a:t>
            </a:r>
          </a:p>
        </p:txBody>
      </p:sp>
    </p:spTree>
    <p:extLst>
      <p:ext uri="{BB962C8B-B14F-4D97-AF65-F5344CB8AC3E}">
        <p14:creationId xmlns:p14="http://schemas.microsoft.com/office/powerpoint/2010/main" val="4216587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ementia prevention, intervention, and care: 2024 report of the Lancet  standing Commission - The Lancet">
            <a:extLst>
              <a:ext uri="{FF2B5EF4-FFF2-40B4-BE49-F238E27FC236}">
                <a16:creationId xmlns:a16="http://schemas.microsoft.com/office/drawing/2014/main" id="{B83460B2-27FB-B973-4341-DB722DD264C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7196" b="72391"/>
          <a:stretch/>
        </p:blipFill>
        <p:spPr bwMode="auto">
          <a:xfrm>
            <a:off x="3729869" y="1841509"/>
            <a:ext cx="4264839" cy="4199229"/>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E1300FF2-8D4D-6E52-3D01-C93B26B81EC7}"/>
              </a:ext>
            </a:extLst>
          </p:cNvPr>
          <p:cNvSpPr>
            <a:spLocks noGrp="1"/>
          </p:cNvSpPr>
          <p:nvPr>
            <p:ph type="title"/>
          </p:nvPr>
        </p:nvSpPr>
        <p:spPr/>
        <p:txBody>
          <a:bodyPr/>
          <a:lstStyle/>
          <a:p>
            <a:r>
              <a:rPr lang="en-US" dirty="0"/>
              <a:t>Early Life</a:t>
            </a:r>
          </a:p>
        </p:txBody>
      </p:sp>
      <p:sp>
        <p:nvSpPr>
          <p:cNvPr id="2" name="TextBox 1">
            <a:extLst>
              <a:ext uri="{FF2B5EF4-FFF2-40B4-BE49-F238E27FC236}">
                <a16:creationId xmlns:a16="http://schemas.microsoft.com/office/drawing/2014/main" id="{ABEC4005-3BB8-8216-4081-3DF0D5F9691B}"/>
              </a:ext>
            </a:extLst>
          </p:cNvPr>
          <p:cNvSpPr txBox="1"/>
          <p:nvPr/>
        </p:nvSpPr>
        <p:spPr>
          <a:xfrm>
            <a:off x="5862288" y="6292820"/>
            <a:ext cx="5863905" cy="400110"/>
          </a:xfrm>
          <a:prstGeom prst="rect">
            <a:avLst/>
          </a:prstGeom>
          <a:noFill/>
        </p:spPr>
        <p:txBody>
          <a:bodyPr wrap="square" rtlCol="0">
            <a:spAutoFit/>
          </a:bodyPr>
          <a:lstStyle/>
          <a:p>
            <a:r>
              <a:rPr lang="en-US" sz="1000" dirty="0"/>
              <a:t>Livingston, Gill et al. “Dementia Prevention, Intervention, and Care: 2024 Report of the Lancet Standing Commission.” </a:t>
            </a:r>
            <a:r>
              <a:rPr lang="en-US" sz="1000" i="1" dirty="0"/>
              <a:t>The Lancet (British edition)</a:t>
            </a:r>
            <a:r>
              <a:rPr lang="en-US" sz="1000" dirty="0"/>
              <a:t> 404.10452 (2024): 572–628. Web.</a:t>
            </a:r>
          </a:p>
        </p:txBody>
      </p:sp>
    </p:spTree>
    <p:extLst>
      <p:ext uri="{BB962C8B-B14F-4D97-AF65-F5344CB8AC3E}">
        <p14:creationId xmlns:p14="http://schemas.microsoft.com/office/powerpoint/2010/main" val="18785628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770E0-157F-A655-6C6E-8389E6C77D2F}"/>
              </a:ext>
            </a:extLst>
          </p:cNvPr>
          <p:cNvSpPr>
            <a:spLocks noGrp="1"/>
          </p:cNvSpPr>
          <p:nvPr>
            <p:ph type="title"/>
          </p:nvPr>
        </p:nvSpPr>
        <p:spPr/>
        <p:txBody>
          <a:bodyPr/>
          <a:lstStyle/>
          <a:p>
            <a:r>
              <a:rPr lang="en-US" dirty="0"/>
              <a:t>Midlife</a:t>
            </a:r>
          </a:p>
        </p:txBody>
      </p:sp>
      <p:pic>
        <p:nvPicPr>
          <p:cNvPr id="5" name="Picture 2" descr="Dementia prevention, intervention, and care: 2024 report of the Lancet  standing Commission - The Lancet">
            <a:extLst>
              <a:ext uri="{FF2B5EF4-FFF2-40B4-BE49-F238E27FC236}">
                <a16:creationId xmlns:a16="http://schemas.microsoft.com/office/drawing/2014/main" id="{FC3C3121-C76B-56F6-0373-03F1CC32DE9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826" t="16388" b="40292"/>
          <a:stretch/>
        </p:blipFill>
        <p:spPr bwMode="auto">
          <a:xfrm>
            <a:off x="3837540" y="1690688"/>
            <a:ext cx="4516920" cy="458308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1200676-1B2B-A238-1EDF-48A2EA812E3B}"/>
              </a:ext>
            </a:extLst>
          </p:cNvPr>
          <p:cNvSpPr txBox="1"/>
          <p:nvPr/>
        </p:nvSpPr>
        <p:spPr>
          <a:xfrm>
            <a:off x="6196361" y="6273770"/>
            <a:ext cx="5863905" cy="400110"/>
          </a:xfrm>
          <a:prstGeom prst="rect">
            <a:avLst/>
          </a:prstGeom>
          <a:noFill/>
        </p:spPr>
        <p:txBody>
          <a:bodyPr wrap="square" rtlCol="0">
            <a:spAutoFit/>
          </a:bodyPr>
          <a:lstStyle/>
          <a:p>
            <a:r>
              <a:rPr lang="en-US" sz="1000" dirty="0"/>
              <a:t>Livingston, Gill et al. “Dementia Prevention, Intervention, and Care: 2024 Report of the Lancet Standing Commission.” </a:t>
            </a:r>
            <a:r>
              <a:rPr lang="en-US" sz="1000" i="1" dirty="0"/>
              <a:t>The Lancet (British edition)</a:t>
            </a:r>
            <a:r>
              <a:rPr lang="en-US" sz="1000" dirty="0"/>
              <a:t> 404.10452 (2024): 572–628. Web.</a:t>
            </a:r>
          </a:p>
        </p:txBody>
      </p:sp>
    </p:spTree>
    <p:extLst>
      <p:ext uri="{BB962C8B-B14F-4D97-AF65-F5344CB8AC3E}">
        <p14:creationId xmlns:p14="http://schemas.microsoft.com/office/powerpoint/2010/main" val="34516234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63BEA-40F7-006C-5D6B-32A3B16CCB24}"/>
              </a:ext>
            </a:extLst>
          </p:cNvPr>
          <p:cNvSpPr>
            <a:spLocks noGrp="1"/>
          </p:cNvSpPr>
          <p:nvPr>
            <p:ph type="title"/>
          </p:nvPr>
        </p:nvSpPr>
        <p:spPr/>
        <p:txBody>
          <a:bodyPr/>
          <a:lstStyle/>
          <a:p>
            <a:r>
              <a:rPr lang="en-US" dirty="0"/>
              <a:t>Late Life</a:t>
            </a:r>
          </a:p>
        </p:txBody>
      </p:sp>
      <p:pic>
        <p:nvPicPr>
          <p:cNvPr id="6" name="Picture 2" descr="Dementia prevention, intervention, and care: 2024 report of the Lancet  standing Commission - The Lancet">
            <a:extLst>
              <a:ext uri="{FF2B5EF4-FFF2-40B4-BE49-F238E27FC236}">
                <a16:creationId xmlns:a16="http://schemas.microsoft.com/office/drawing/2014/main" id="{8A8024DE-DE7D-1A1A-3146-CE8166EF096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858" t="60058" r="4450" b="1757"/>
          <a:stretch/>
        </p:blipFill>
        <p:spPr bwMode="auto">
          <a:xfrm>
            <a:off x="3648130" y="1786855"/>
            <a:ext cx="6170485" cy="451327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96E2B97-EE3E-ABA8-EB18-8310AFE177D2}"/>
              </a:ext>
            </a:extLst>
          </p:cNvPr>
          <p:cNvSpPr txBox="1"/>
          <p:nvPr/>
        </p:nvSpPr>
        <p:spPr>
          <a:xfrm>
            <a:off x="3548544" y="5930800"/>
            <a:ext cx="1627464" cy="369332"/>
          </a:xfrm>
          <a:prstGeom prst="rect">
            <a:avLst/>
          </a:prstGeom>
          <a:solidFill>
            <a:schemeClr val="bg1"/>
          </a:solidFill>
        </p:spPr>
        <p:txBody>
          <a:bodyPr wrap="square" rtlCol="0">
            <a:spAutoFit/>
          </a:bodyPr>
          <a:lstStyle/>
          <a:p>
            <a:endParaRPr lang="en-US" dirty="0"/>
          </a:p>
        </p:txBody>
      </p:sp>
      <p:sp>
        <p:nvSpPr>
          <p:cNvPr id="3" name="TextBox 2">
            <a:extLst>
              <a:ext uri="{FF2B5EF4-FFF2-40B4-BE49-F238E27FC236}">
                <a16:creationId xmlns:a16="http://schemas.microsoft.com/office/drawing/2014/main" id="{94C1C22E-5584-4A42-8FD5-2A5E95C363B9}"/>
              </a:ext>
            </a:extLst>
          </p:cNvPr>
          <p:cNvSpPr txBox="1"/>
          <p:nvPr/>
        </p:nvSpPr>
        <p:spPr>
          <a:xfrm>
            <a:off x="6328095" y="6287332"/>
            <a:ext cx="5863905" cy="400110"/>
          </a:xfrm>
          <a:prstGeom prst="rect">
            <a:avLst/>
          </a:prstGeom>
          <a:noFill/>
        </p:spPr>
        <p:txBody>
          <a:bodyPr wrap="square" rtlCol="0">
            <a:spAutoFit/>
          </a:bodyPr>
          <a:lstStyle/>
          <a:p>
            <a:r>
              <a:rPr lang="en-US" sz="1000" dirty="0"/>
              <a:t>Livingston, Gill et al. “Dementia Prevention, Intervention, and Care: 2024 Report of the Lancet Standing Commission.” </a:t>
            </a:r>
            <a:r>
              <a:rPr lang="en-US" sz="1000" i="1" dirty="0"/>
              <a:t>The Lancet (British edition)</a:t>
            </a:r>
            <a:r>
              <a:rPr lang="en-US" sz="1000" dirty="0"/>
              <a:t> 404.10452 (2024): 572–628. Web.</a:t>
            </a:r>
          </a:p>
        </p:txBody>
      </p:sp>
    </p:spTree>
    <p:extLst>
      <p:ext uri="{BB962C8B-B14F-4D97-AF65-F5344CB8AC3E}">
        <p14:creationId xmlns:p14="http://schemas.microsoft.com/office/powerpoint/2010/main" val="27159429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95ACF-42FB-4376-8044-31C04DDFC6B3}"/>
              </a:ext>
            </a:extLst>
          </p:cNvPr>
          <p:cNvSpPr>
            <a:spLocks noGrp="1"/>
          </p:cNvSpPr>
          <p:nvPr>
            <p:ph type="title"/>
          </p:nvPr>
        </p:nvSpPr>
        <p:spPr/>
        <p:txBody>
          <a:bodyPr/>
          <a:lstStyle/>
          <a:p>
            <a:r>
              <a:rPr lang="en-US" dirty="0"/>
              <a:t>Disclosures</a:t>
            </a:r>
          </a:p>
        </p:txBody>
      </p:sp>
      <p:sp>
        <p:nvSpPr>
          <p:cNvPr id="6" name="Content Placeholder 5">
            <a:extLst>
              <a:ext uri="{FF2B5EF4-FFF2-40B4-BE49-F238E27FC236}">
                <a16:creationId xmlns:a16="http://schemas.microsoft.com/office/drawing/2014/main" id="{3481FF87-368D-4B24-AD14-A5B3E1365F64}"/>
              </a:ext>
            </a:extLst>
          </p:cNvPr>
          <p:cNvSpPr>
            <a:spLocks noGrp="1"/>
          </p:cNvSpPr>
          <p:nvPr>
            <p:ph sz="quarter" idx="14"/>
          </p:nvPr>
        </p:nvSpPr>
        <p:spPr/>
        <p:txBody>
          <a:bodyPr/>
          <a:lstStyle/>
          <a:p>
            <a:r>
              <a:rPr lang="en-US" dirty="0"/>
              <a:t>Rebecca Spear, DO:</a:t>
            </a:r>
          </a:p>
          <a:p>
            <a:pPr lvl="1"/>
            <a:r>
              <a:rPr lang="en-US" dirty="0"/>
              <a:t>No personnel financial conflict of interest</a:t>
            </a:r>
          </a:p>
          <a:p>
            <a:pPr lvl="1"/>
            <a:endParaRPr lang="en-US" dirty="0"/>
          </a:p>
          <a:p>
            <a:r>
              <a:rPr lang="en-US" dirty="0"/>
              <a:t>Lori Towne, FNP-BC:</a:t>
            </a:r>
          </a:p>
          <a:p>
            <a:pPr lvl="1"/>
            <a:r>
              <a:rPr lang="en-US" dirty="0"/>
              <a:t>Currently 40% in HRSA grant-funded role through NLH</a:t>
            </a:r>
          </a:p>
          <a:p>
            <a:pPr lvl="1"/>
            <a:r>
              <a:rPr lang="en-US" dirty="0"/>
              <a:t>No personnel financial conflict of interest</a:t>
            </a:r>
          </a:p>
          <a:p>
            <a:endParaRPr lang="en-US" dirty="0"/>
          </a:p>
        </p:txBody>
      </p:sp>
    </p:spTree>
    <p:extLst>
      <p:ext uri="{BB962C8B-B14F-4D97-AF65-F5344CB8AC3E}">
        <p14:creationId xmlns:p14="http://schemas.microsoft.com/office/powerpoint/2010/main" val="6425978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ementia prevention, intervention, and care: 2024 report of the Lancet  standing Commission - The Lancet">
            <a:extLst>
              <a:ext uri="{FF2B5EF4-FFF2-40B4-BE49-F238E27FC236}">
                <a16:creationId xmlns:a16="http://schemas.microsoft.com/office/drawing/2014/main" id="{29D32480-F5EE-1D0B-6BBB-3632579EE9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509" y="286363"/>
            <a:ext cx="10002982" cy="586972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8353FBF-1D20-4E3B-A978-97FB51CA2187}"/>
              </a:ext>
            </a:extLst>
          </p:cNvPr>
          <p:cNvSpPr txBox="1"/>
          <p:nvPr/>
        </p:nvSpPr>
        <p:spPr>
          <a:xfrm>
            <a:off x="6398003" y="5817530"/>
            <a:ext cx="5394121" cy="677108"/>
          </a:xfrm>
          <a:prstGeom prst="rect">
            <a:avLst/>
          </a:prstGeom>
          <a:noFill/>
        </p:spPr>
        <p:txBody>
          <a:bodyPr wrap="square" rtlCol="0">
            <a:spAutoFit/>
          </a:bodyPr>
          <a:lstStyle/>
          <a:p>
            <a:r>
              <a:rPr lang="en-US" sz="1000" dirty="0"/>
              <a:t>Livingston, Gill et al. “Dementia Prevention, Intervention, and Care: 2024 Report of the Lancet Standing Commission.” </a:t>
            </a:r>
            <a:r>
              <a:rPr lang="en-US" sz="1000" i="1" dirty="0"/>
              <a:t>The Lancet (British edition)</a:t>
            </a:r>
            <a:r>
              <a:rPr lang="en-US" sz="1000" dirty="0"/>
              <a:t> 404.10452 (2024): 572–628. Web.</a:t>
            </a:r>
          </a:p>
          <a:p>
            <a:endParaRPr lang="en-US" dirty="0"/>
          </a:p>
        </p:txBody>
      </p:sp>
    </p:spTree>
    <p:extLst>
      <p:ext uri="{BB962C8B-B14F-4D97-AF65-F5344CB8AC3E}">
        <p14:creationId xmlns:p14="http://schemas.microsoft.com/office/powerpoint/2010/main" val="24157828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20279C-048C-BAA7-768A-E0CFCE09A69C}"/>
              </a:ext>
            </a:extLst>
          </p:cNvPr>
          <p:cNvPicPr>
            <a:picLocks noChangeAspect="1"/>
          </p:cNvPicPr>
          <p:nvPr/>
        </p:nvPicPr>
        <p:blipFill>
          <a:blip r:embed="rId3"/>
          <a:stretch>
            <a:fillRect/>
          </a:stretch>
        </p:blipFill>
        <p:spPr>
          <a:xfrm>
            <a:off x="4238827" y="213645"/>
            <a:ext cx="7887859" cy="6323887"/>
          </a:xfrm>
          <a:prstGeom prst="rect">
            <a:avLst/>
          </a:prstGeom>
        </p:spPr>
      </p:pic>
      <p:sp>
        <p:nvSpPr>
          <p:cNvPr id="4" name="TextBox 3">
            <a:extLst>
              <a:ext uri="{FF2B5EF4-FFF2-40B4-BE49-F238E27FC236}">
                <a16:creationId xmlns:a16="http://schemas.microsoft.com/office/drawing/2014/main" id="{EC1126B3-D766-4A19-7792-23040454ED03}"/>
              </a:ext>
            </a:extLst>
          </p:cNvPr>
          <p:cNvSpPr txBox="1"/>
          <p:nvPr/>
        </p:nvSpPr>
        <p:spPr>
          <a:xfrm>
            <a:off x="-492793" y="2298370"/>
            <a:ext cx="5750592" cy="1077218"/>
          </a:xfrm>
          <a:prstGeom prst="rect">
            <a:avLst/>
          </a:prstGeom>
          <a:noFill/>
        </p:spPr>
        <p:txBody>
          <a:bodyPr wrap="square" rtlCol="0">
            <a:spAutoFit/>
          </a:bodyPr>
          <a:lstStyle/>
          <a:p>
            <a:pPr algn="ctr"/>
            <a:r>
              <a:rPr lang="en-US" sz="3200" dirty="0"/>
              <a:t>Northern Light Health </a:t>
            </a:r>
          </a:p>
          <a:p>
            <a:pPr algn="ctr"/>
            <a:r>
              <a:rPr lang="en-US" sz="3200" dirty="0"/>
              <a:t>Dementia Care Pathway</a:t>
            </a:r>
          </a:p>
        </p:txBody>
      </p:sp>
    </p:spTree>
    <p:extLst>
      <p:ext uri="{BB962C8B-B14F-4D97-AF65-F5344CB8AC3E}">
        <p14:creationId xmlns:p14="http://schemas.microsoft.com/office/powerpoint/2010/main" val="39352763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58491-319D-0D73-ADD6-A31910983702}"/>
              </a:ext>
            </a:extLst>
          </p:cNvPr>
          <p:cNvSpPr>
            <a:spLocks noGrp="1"/>
          </p:cNvSpPr>
          <p:nvPr>
            <p:ph type="title"/>
          </p:nvPr>
        </p:nvSpPr>
        <p:spPr/>
        <p:txBody>
          <a:bodyPr/>
          <a:lstStyle/>
          <a:p>
            <a:r>
              <a:rPr lang="en-US"/>
              <a:t>History</a:t>
            </a:r>
            <a:endParaRPr lang="en-US" dirty="0"/>
          </a:p>
        </p:txBody>
      </p:sp>
      <p:graphicFrame>
        <p:nvGraphicFramePr>
          <p:cNvPr id="5" name="Content Placeholder 4">
            <a:extLst>
              <a:ext uri="{FF2B5EF4-FFF2-40B4-BE49-F238E27FC236}">
                <a16:creationId xmlns:a16="http://schemas.microsoft.com/office/drawing/2014/main" id="{36574A44-FDAA-C7C6-27C6-EFA7128BEC31}"/>
              </a:ext>
            </a:extLst>
          </p:cNvPr>
          <p:cNvGraphicFramePr>
            <a:graphicFrameLocks noGrp="1"/>
          </p:cNvGraphicFramePr>
          <p:nvPr>
            <p:ph sz="quarter" idx="14"/>
            <p:extLst>
              <p:ext uri="{D42A27DB-BD31-4B8C-83A1-F6EECF244321}">
                <p14:modId xmlns:p14="http://schemas.microsoft.com/office/powerpoint/2010/main" val="2245090642"/>
              </p:ext>
            </p:extLst>
          </p:nvPr>
        </p:nvGraphicFramePr>
        <p:xfrm>
          <a:off x="415372" y="1817961"/>
          <a:ext cx="11308541" cy="4467222"/>
        </p:xfrm>
        <a:graphic>
          <a:graphicData uri="http://schemas.openxmlformats.org/drawingml/2006/table">
            <a:tbl>
              <a:tblPr firstRow="1" bandRow="1">
                <a:tableStyleId>{BDBED569-4797-4DF1-A0F4-6AAB3CD982D8}</a:tableStyleId>
              </a:tblPr>
              <a:tblGrid>
                <a:gridCol w="4638327">
                  <a:extLst>
                    <a:ext uri="{9D8B030D-6E8A-4147-A177-3AD203B41FA5}">
                      <a16:colId xmlns:a16="http://schemas.microsoft.com/office/drawing/2014/main" val="220341757"/>
                    </a:ext>
                  </a:extLst>
                </a:gridCol>
                <a:gridCol w="6670214">
                  <a:extLst>
                    <a:ext uri="{9D8B030D-6E8A-4147-A177-3AD203B41FA5}">
                      <a16:colId xmlns:a16="http://schemas.microsoft.com/office/drawing/2014/main" val="4022943837"/>
                    </a:ext>
                  </a:extLst>
                </a:gridCol>
              </a:tblGrid>
              <a:tr h="491445">
                <a:tc>
                  <a:txBody>
                    <a:bodyPr/>
                    <a:lstStyle/>
                    <a:p>
                      <a:pPr algn="ctr"/>
                      <a:r>
                        <a:rPr lang="en-US" sz="2000" dirty="0"/>
                        <a:t>History Element</a:t>
                      </a:r>
                    </a:p>
                  </a:txBody>
                  <a:tcPr anchor="ctr"/>
                </a:tc>
                <a:tc>
                  <a:txBody>
                    <a:bodyPr/>
                    <a:lstStyle/>
                    <a:p>
                      <a:pPr algn="ctr"/>
                      <a:r>
                        <a:rPr lang="en-US" sz="2000" dirty="0"/>
                        <a:t>Examples</a:t>
                      </a:r>
                    </a:p>
                  </a:txBody>
                  <a:tcPr anchor="ctr"/>
                </a:tc>
                <a:extLst>
                  <a:ext uri="{0D108BD9-81ED-4DB2-BD59-A6C34878D82A}">
                    <a16:rowId xmlns:a16="http://schemas.microsoft.com/office/drawing/2014/main" val="3965414463"/>
                  </a:ext>
                </a:extLst>
              </a:tr>
              <a:tr h="491445">
                <a:tc>
                  <a:txBody>
                    <a:bodyPr/>
                    <a:lstStyle/>
                    <a:p>
                      <a:pPr algn="l"/>
                      <a:r>
                        <a:rPr lang="en-US" sz="1600" b="1" i="0" dirty="0"/>
                        <a:t>Time course and pattern of decline</a:t>
                      </a:r>
                    </a:p>
                  </a:txBody>
                  <a:tcPr anchor="ctr"/>
                </a:tc>
                <a:tc>
                  <a:txBody>
                    <a:bodyPr/>
                    <a:lstStyle/>
                    <a:p>
                      <a:pPr algn="l"/>
                      <a:r>
                        <a:rPr lang="en-US" sz="1600" b="0" dirty="0"/>
                        <a:t>Acute, sub-acute, gradual, progressive, step-wise, fluctuating</a:t>
                      </a:r>
                    </a:p>
                  </a:txBody>
                  <a:tcPr anchor="ctr"/>
                </a:tc>
                <a:extLst>
                  <a:ext uri="{0D108BD9-81ED-4DB2-BD59-A6C34878D82A}">
                    <a16:rowId xmlns:a16="http://schemas.microsoft.com/office/drawing/2014/main" val="2781682329"/>
                  </a:ext>
                </a:extLst>
              </a:tr>
              <a:tr h="513699">
                <a:tc>
                  <a:txBody>
                    <a:bodyPr/>
                    <a:lstStyle/>
                    <a:p>
                      <a:pPr algn="l"/>
                      <a:r>
                        <a:rPr lang="en-US" sz="1600" b="1" i="0" dirty="0"/>
                        <a:t>Safety concerns and assessment of daily functioning</a:t>
                      </a:r>
                    </a:p>
                  </a:txBody>
                  <a:tcPr anchor="ctr"/>
                </a:tc>
                <a:tc>
                  <a:txBody>
                    <a:bodyPr/>
                    <a:lstStyle/>
                    <a:p>
                      <a:pPr algn="l"/>
                      <a:r>
                        <a:rPr lang="en-US" sz="1600" dirty="0"/>
                        <a:t>Driving, finances, medications, wandering, aggression</a:t>
                      </a:r>
                    </a:p>
                  </a:txBody>
                  <a:tcPr anchor="ctr"/>
                </a:tc>
                <a:extLst>
                  <a:ext uri="{0D108BD9-81ED-4DB2-BD59-A6C34878D82A}">
                    <a16:rowId xmlns:a16="http://schemas.microsoft.com/office/drawing/2014/main" val="1710608762"/>
                  </a:ext>
                </a:extLst>
              </a:tr>
              <a:tr h="491445">
                <a:tc>
                  <a:txBody>
                    <a:bodyPr/>
                    <a:lstStyle/>
                    <a:p>
                      <a:r>
                        <a:rPr lang="en-US" sz="1600" b="1" i="0" dirty="0"/>
                        <a:t>Social history</a:t>
                      </a:r>
                    </a:p>
                  </a:txBody>
                  <a:tcPr anchor="ctr"/>
                </a:tc>
                <a:tc>
                  <a:txBody>
                    <a:bodyPr/>
                    <a:lstStyle/>
                    <a:p>
                      <a:r>
                        <a:rPr lang="en-US" sz="1600" dirty="0"/>
                        <a:t>Living situation, family support, occupation, education, substance use</a:t>
                      </a:r>
                    </a:p>
                  </a:txBody>
                  <a:tcPr anchor="ctr"/>
                </a:tc>
                <a:extLst>
                  <a:ext uri="{0D108BD9-81ED-4DB2-BD59-A6C34878D82A}">
                    <a16:rowId xmlns:a16="http://schemas.microsoft.com/office/drawing/2014/main" val="3365635195"/>
                  </a:ext>
                </a:extLst>
              </a:tr>
              <a:tr h="491445">
                <a:tc>
                  <a:txBody>
                    <a:bodyPr/>
                    <a:lstStyle/>
                    <a:p>
                      <a:r>
                        <a:rPr lang="en-US" sz="1600" b="1" i="0" dirty="0"/>
                        <a:t>Cognitive symptoms</a:t>
                      </a:r>
                    </a:p>
                  </a:txBody>
                  <a:tcPr anchor="ctr"/>
                </a:tc>
                <a:tc>
                  <a:txBody>
                    <a:bodyPr/>
                    <a:lstStyle/>
                    <a:p>
                      <a:r>
                        <a:rPr lang="en-US" sz="1600" dirty="0"/>
                        <a:t>Memory, attention, word-finding, getting lost, organization, judgment</a:t>
                      </a:r>
                    </a:p>
                  </a:txBody>
                  <a:tcPr anchor="ctr"/>
                </a:tc>
                <a:extLst>
                  <a:ext uri="{0D108BD9-81ED-4DB2-BD59-A6C34878D82A}">
                    <a16:rowId xmlns:a16="http://schemas.microsoft.com/office/drawing/2014/main" val="2046964762"/>
                  </a:ext>
                </a:extLst>
              </a:tr>
              <a:tr h="491445">
                <a:tc>
                  <a:txBody>
                    <a:bodyPr/>
                    <a:lstStyle/>
                    <a:p>
                      <a:pPr algn="l"/>
                      <a:r>
                        <a:rPr lang="en-US" sz="1600" b="1" i="0" dirty="0"/>
                        <a:t>Neuropsychiatric symptoms</a:t>
                      </a:r>
                    </a:p>
                  </a:txBody>
                  <a:tcPr anchor="ctr"/>
                </a:tc>
                <a:tc>
                  <a:txBody>
                    <a:bodyPr/>
                    <a:lstStyle/>
                    <a:p>
                      <a:pPr algn="l"/>
                      <a:r>
                        <a:rPr lang="en-US" sz="1600" dirty="0"/>
                        <a:t>Depression, anxiety, irritability, delusions, hallucinations, sundowning</a:t>
                      </a:r>
                    </a:p>
                  </a:txBody>
                  <a:tcPr anchor="ctr"/>
                </a:tc>
                <a:extLst>
                  <a:ext uri="{0D108BD9-81ED-4DB2-BD59-A6C34878D82A}">
                    <a16:rowId xmlns:a16="http://schemas.microsoft.com/office/drawing/2014/main" val="3553276301"/>
                  </a:ext>
                </a:extLst>
              </a:tr>
              <a:tr h="513408">
                <a:tc>
                  <a:txBody>
                    <a:bodyPr/>
                    <a:lstStyle/>
                    <a:p>
                      <a:pPr algn="l"/>
                      <a:r>
                        <a:rPr lang="en-US" sz="1600" b="1" i="0" dirty="0"/>
                        <a:t>Motor symptoms</a:t>
                      </a:r>
                    </a:p>
                  </a:txBody>
                  <a:tcPr anchor="ctr"/>
                </a:tc>
                <a:tc>
                  <a:txBody>
                    <a:bodyPr/>
                    <a:lstStyle/>
                    <a:p>
                      <a:pPr algn="l"/>
                      <a:r>
                        <a:rPr lang="en-US" sz="1600" dirty="0"/>
                        <a:t>Gait impairment, postural instability, tremor, rigidity</a:t>
                      </a:r>
                    </a:p>
                  </a:txBody>
                  <a:tcPr anchor="ctr"/>
                </a:tc>
                <a:extLst>
                  <a:ext uri="{0D108BD9-81ED-4DB2-BD59-A6C34878D82A}">
                    <a16:rowId xmlns:a16="http://schemas.microsoft.com/office/drawing/2014/main" val="504052394"/>
                  </a:ext>
                </a:extLst>
              </a:tr>
              <a:tr h="491445">
                <a:tc>
                  <a:txBody>
                    <a:bodyPr/>
                    <a:lstStyle/>
                    <a:p>
                      <a:pPr algn="l"/>
                      <a:r>
                        <a:rPr lang="en-US" sz="1600" b="1" i="0" dirty="0"/>
                        <a:t>Sensory and autonomic symptoms</a:t>
                      </a:r>
                    </a:p>
                  </a:txBody>
                  <a:tcPr anchor="ctr"/>
                </a:tc>
                <a:tc>
                  <a:txBody>
                    <a:bodyPr/>
                    <a:lstStyle/>
                    <a:p>
                      <a:pPr algn="l"/>
                      <a:r>
                        <a:rPr lang="en-US" sz="1600" b="0" dirty="0"/>
                        <a:t>Hearing, vision, </a:t>
                      </a:r>
                      <a:r>
                        <a:rPr lang="en-US" sz="1600" dirty="0"/>
                        <a:t>anosmia, orthostasis, incontinence, constipation, temperature</a:t>
                      </a:r>
                    </a:p>
                  </a:txBody>
                  <a:tcPr anchor="ctr"/>
                </a:tc>
                <a:extLst>
                  <a:ext uri="{0D108BD9-81ED-4DB2-BD59-A6C34878D82A}">
                    <a16:rowId xmlns:a16="http://schemas.microsoft.com/office/drawing/2014/main" val="2008398060"/>
                  </a:ext>
                </a:extLst>
              </a:tr>
              <a:tr h="491445">
                <a:tc>
                  <a:txBody>
                    <a:bodyPr/>
                    <a:lstStyle/>
                    <a:p>
                      <a:pPr algn="l"/>
                      <a:r>
                        <a:rPr lang="en-US" sz="1600" b="1" i="0" dirty="0"/>
                        <a:t>Sleep-related symptoms</a:t>
                      </a:r>
                    </a:p>
                  </a:txBody>
                  <a:tcPr anchor="ctr"/>
                </a:tc>
                <a:tc>
                  <a:txBody>
                    <a:bodyPr/>
                    <a:lstStyle/>
                    <a:p>
                      <a:pPr algn="l"/>
                      <a:r>
                        <a:rPr lang="en-US" sz="1600" dirty="0"/>
                        <a:t>Insomnia, sleep apnea, REM behavioral disorder, confusional arousals</a:t>
                      </a:r>
                    </a:p>
                  </a:txBody>
                  <a:tcPr anchor="ctr"/>
                </a:tc>
                <a:extLst>
                  <a:ext uri="{0D108BD9-81ED-4DB2-BD59-A6C34878D82A}">
                    <a16:rowId xmlns:a16="http://schemas.microsoft.com/office/drawing/2014/main" val="1578024309"/>
                  </a:ext>
                </a:extLst>
              </a:tr>
            </a:tbl>
          </a:graphicData>
        </a:graphic>
      </p:graphicFrame>
    </p:spTree>
    <p:extLst>
      <p:ext uri="{BB962C8B-B14F-4D97-AF65-F5344CB8AC3E}">
        <p14:creationId xmlns:p14="http://schemas.microsoft.com/office/powerpoint/2010/main" val="39409696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95ACF-42FB-4376-8044-31C04DDFC6B3}"/>
              </a:ext>
            </a:extLst>
          </p:cNvPr>
          <p:cNvSpPr>
            <a:spLocks noGrp="1"/>
          </p:cNvSpPr>
          <p:nvPr>
            <p:ph type="title"/>
          </p:nvPr>
        </p:nvSpPr>
        <p:spPr/>
        <p:txBody>
          <a:bodyPr/>
          <a:lstStyle/>
          <a:p>
            <a:r>
              <a:rPr lang="en-US" dirty="0"/>
              <a:t>Physical Exam</a:t>
            </a:r>
          </a:p>
        </p:txBody>
      </p:sp>
      <p:sp>
        <p:nvSpPr>
          <p:cNvPr id="8" name="Slide Number Placeholder 7">
            <a:extLst>
              <a:ext uri="{FF2B5EF4-FFF2-40B4-BE49-F238E27FC236}">
                <a16:creationId xmlns:a16="http://schemas.microsoft.com/office/drawing/2014/main" id="{8077E564-7B84-4F85-A488-A5209D1B0344}"/>
              </a:ext>
            </a:extLst>
          </p:cNvPr>
          <p:cNvSpPr>
            <a:spLocks noGrp="1"/>
          </p:cNvSpPr>
          <p:nvPr>
            <p:ph type="sldNum" sz="quarter" idx="12"/>
          </p:nvPr>
        </p:nvSpPr>
        <p:spPr/>
        <p:txBody>
          <a:bodyPr/>
          <a:lstStyle/>
          <a:p>
            <a:pPr lvl="8"/>
            <a:fld id="{63DCA5C9-2E11-4C67-86EB-AE1DE127DC64}" type="slidenum">
              <a:rPr lang="en-US" smtClean="0"/>
              <a:pPr lvl="8"/>
              <a:t>23</a:t>
            </a:fld>
            <a:endParaRPr lang="en-US"/>
          </a:p>
        </p:txBody>
      </p:sp>
      <p:graphicFrame>
        <p:nvGraphicFramePr>
          <p:cNvPr id="3" name="Table 2">
            <a:extLst>
              <a:ext uri="{FF2B5EF4-FFF2-40B4-BE49-F238E27FC236}">
                <a16:creationId xmlns:a16="http://schemas.microsoft.com/office/drawing/2014/main" id="{8C5410A2-20AA-A436-C459-65DBF5256AA0}"/>
              </a:ext>
            </a:extLst>
          </p:cNvPr>
          <p:cNvGraphicFramePr>
            <a:graphicFrameLocks noGrp="1"/>
          </p:cNvGraphicFramePr>
          <p:nvPr>
            <p:extLst>
              <p:ext uri="{D42A27DB-BD31-4B8C-83A1-F6EECF244321}">
                <p14:modId xmlns:p14="http://schemas.microsoft.com/office/powerpoint/2010/main" val="260878097"/>
              </p:ext>
            </p:extLst>
          </p:nvPr>
        </p:nvGraphicFramePr>
        <p:xfrm>
          <a:off x="428297" y="1813918"/>
          <a:ext cx="6992006" cy="4289480"/>
        </p:xfrm>
        <a:graphic>
          <a:graphicData uri="http://schemas.openxmlformats.org/drawingml/2006/table">
            <a:tbl>
              <a:tblPr firstRow="1" bandRow="1">
                <a:tableStyleId>{BDBED569-4797-4DF1-A0F4-6AAB3CD982D8}</a:tableStyleId>
              </a:tblPr>
              <a:tblGrid>
                <a:gridCol w="2895625">
                  <a:extLst>
                    <a:ext uri="{9D8B030D-6E8A-4147-A177-3AD203B41FA5}">
                      <a16:colId xmlns:a16="http://schemas.microsoft.com/office/drawing/2014/main" val="4146163272"/>
                    </a:ext>
                  </a:extLst>
                </a:gridCol>
                <a:gridCol w="4096381">
                  <a:extLst>
                    <a:ext uri="{9D8B030D-6E8A-4147-A177-3AD203B41FA5}">
                      <a16:colId xmlns:a16="http://schemas.microsoft.com/office/drawing/2014/main" val="2361634857"/>
                    </a:ext>
                  </a:extLst>
                </a:gridCol>
              </a:tblGrid>
              <a:tr h="447368">
                <a:tc>
                  <a:txBody>
                    <a:bodyPr/>
                    <a:lstStyle/>
                    <a:p>
                      <a:pPr algn="ctr"/>
                      <a:r>
                        <a:rPr lang="en-US" sz="1700" b="1" dirty="0"/>
                        <a:t>Examination Element</a:t>
                      </a:r>
                    </a:p>
                  </a:txBody>
                  <a:tcPr anchor="ctr"/>
                </a:tc>
                <a:tc>
                  <a:txBody>
                    <a:bodyPr/>
                    <a:lstStyle/>
                    <a:p>
                      <a:pPr algn="ctr"/>
                      <a:r>
                        <a:rPr lang="en-US" sz="1700" b="1" dirty="0"/>
                        <a:t>Examples</a:t>
                      </a:r>
                    </a:p>
                  </a:txBody>
                  <a:tcPr anchor="ctr"/>
                </a:tc>
                <a:extLst>
                  <a:ext uri="{0D108BD9-81ED-4DB2-BD59-A6C34878D82A}">
                    <a16:rowId xmlns:a16="http://schemas.microsoft.com/office/drawing/2014/main" val="2534798643"/>
                  </a:ext>
                </a:extLst>
              </a:tr>
              <a:tr h="578952">
                <a:tc>
                  <a:txBody>
                    <a:bodyPr/>
                    <a:lstStyle/>
                    <a:p>
                      <a:pPr algn="l"/>
                      <a:r>
                        <a:rPr lang="en-US" sz="1700" b="1" dirty="0"/>
                        <a:t>Observation</a:t>
                      </a:r>
                    </a:p>
                  </a:txBody>
                  <a:tcPr anchor="ctr"/>
                </a:tc>
                <a:tc>
                  <a:txBody>
                    <a:bodyPr/>
                    <a:lstStyle/>
                    <a:p>
                      <a:pPr algn="l"/>
                      <a:r>
                        <a:rPr lang="en-US" sz="1700" b="0" dirty="0"/>
                        <a:t>Appearance, hygiene, posture, station</a:t>
                      </a:r>
                    </a:p>
                  </a:txBody>
                  <a:tcPr anchor="ctr"/>
                </a:tc>
                <a:extLst>
                  <a:ext uri="{0D108BD9-81ED-4DB2-BD59-A6C34878D82A}">
                    <a16:rowId xmlns:a16="http://schemas.microsoft.com/office/drawing/2014/main" val="4190642165"/>
                  </a:ext>
                </a:extLst>
              </a:tr>
              <a:tr h="447368">
                <a:tc>
                  <a:txBody>
                    <a:bodyPr/>
                    <a:lstStyle/>
                    <a:p>
                      <a:pPr algn="l"/>
                      <a:r>
                        <a:rPr lang="en-US" sz="1700" b="1" dirty="0"/>
                        <a:t>Mental Status</a:t>
                      </a:r>
                    </a:p>
                  </a:txBody>
                  <a:tcPr anchor="ctr"/>
                </a:tc>
                <a:tc>
                  <a:txBody>
                    <a:bodyPr/>
                    <a:lstStyle/>
                    <a:p>
                      <a:pPr algn="l"/>
                      <a:r>
                        <a:rPr lang="en-US" sz="1700" dirty="0"/>
                        <a:t>Affect, speech, insight, judgment</a:t>
                      </a:r>
                    </a:p>
                  </a:txBody>
                  <a:tcPr anchor="ctr"/>
                </a:tc>
                <a:extLst>
                  <a:ext uri="{0D108BD9-81ED-4DB2-BD59-A6C34878D82A}">
                    <a16:rowId xmlns:a16="http://schemas.microsoft.com/office/drawing/2014/main" val="3235672086"/>
                  </a:ext>
                </a:extLst>
              </a:tr>
              <a:tr h="447368">
                <a:tc>
                  <a:txBody>
                    <a:bodyPr/>
                    <a:lstStyle/>
                    <a:p>
                      <a:pPr algn="l"/>
                      <a:r>
                        <a:rPr lang="en-US" sz="1700" b="1" dirty="0"/>
                        <a:t>Ocular Examination</a:t>
                      </a:r>
                    </a:p>
                  </a:txBody>
                  <a:tcPr anchor="ctr"/>
                </a:tc>
                <a:tc>
                  <a:txBody>
                    <a:bodyPr/>
                    <a:lstStyle/>
                    <a:p>
                      <a:pPr algn="l"/>
                      <a:r>
                        <a:rPr lang="en-US" sz="1700" dirty="0"/>
                        <a:t>Saccades, convergence, nystagmus</a:t>
                      </a:r>
                    </a:p>
                  </a:txBody>
                  <a:tcPr anchor="ctr"/>
                </a:tc>
                <a:extLst>
                  <a:ext uri="{0D108BD9-81ED-4DB2-BD59-A6C34878D82A}">
                    <a16:rowId xmlns:a16="http://schemas.microsoft.com/office/drawing/2014/main" val="3586149227"/>
                  </a:ext>
                </a:extLst>
              </a:tr>
              <a:tr h="578952">
                <a:tc>
                  <a:txBody>
                    <a:bodyPr/>
                    <a:lstStyle/>
                    <a:p>
                      <a:pPr algn="l"/>
                      <a:r>
                        <a:rPr lang="en-US" sz="1700" b="1" dirty="0"/>
                        <a:t>Cranial Nerve Examination</a:t>
                      </a:r>
                    </a:p>
                  </a:txBody>
                  <a:tcPr anchor="ctr"/>
                </a:tc>
                <a:tc>
                  <a:txBody>
                    <a:bodyPr/>
                    <a:lstStyle/>
                    <a:p>
                      <a:pPr algn="l"/>
                      <a:r>
                        <a:rPr lang="en-US" sz="1700" dirty="0"/>
                        <a:t>Olfaction, visual fields, ptosis, facial droop</a:t>
                      </a:r>
                    </a:p>
                  </a:txBody>
                  <a:tcPr anchor="ctr"/>
                </a:tc>
                <a:extLst>
                  <a:ext uri="{0D108BD9-81ED-4DB2-BD59-A6C34878D82A}">
                    <a16:rowId xmlns:a16="http://schemas.microsoft.com/office/drawing/2014/main" val="3653558921"/>
                  </a:ext>
                </a:extLst>
              </a:tr>
              <a:tr h="447368">
                <a:tc>
                  <a:txBody>
                    <a:bodyPr/>
                    <a:lstStyle/>
                    <a:p>
                      <a:pPr algn="l"/>
                      <a:r>
                        <a:rPr lang="en-US" sz="1700" b="1" dirty="0"/>
                        <a:t>Reflexes</a:t>
                      </a:r>
                    </a:p>
                  </a:txBody>
                  <a:tcPr anchor="ctr"/>
                </a:tc>
                <a:tc>
                  <a:txBody>
                    <a:bodyPr/>
                    <a:lstStyle/>
                    <a:p>
                      <a:pPr algn="l"/>
                      <a:r>
                        <a:rPr lang="en-US" sz="1700" dirty="0"/>
                        <a:t>Hyperreflexia, frontal release signs, Babinski</a:t>
                      </a:r>
                    </a:p>
                  </a:txBody>
                  <a:tcPr anchor="ctr"/>
                </a:tc>
                <a:extLst>
                  <a:ext uri="{0D108BD9-81ED-4DB2-BD59-A6C34878D82A}">
                    <a16:rowId xmlns:a16="http://schemas.microsoft.com/office/drawing/2014/main" val="2384878614"/>
                  </a:ext>
                </a:extLst>
              </a:tr>
              <a:tr h="447368">
                <a:tc>
                  <a:txBody>
                    <a:bodyPr/>
                    <a:lstStyle/>
                    <a:p>
                      <a:pPr algn="l"/>
                      <a:r>
                        <a:rPr lang="en-US" sz="1700" b="1" dirty="0"/>
                        <a:t>Strength</a:t>
                      </a:r>
                    </a:p>
                  </a:txBody>
                  <a:tcPr anchor="ctr"/>
                </a:tc>
                <a:tc>
                  <a:txBody>
                    <a:bodyPr/>
                    <a:lstStyle/>
                    <a:p>
                      <a:pPr algn="l"/>
                      <a:r>
                        <a:rPr lang="en-US" sz="1700" dirty="0"/>
                        <a:t>Weakness, fasciculations, atrophy</a:t>
                      </a:r>
                    </a:p>
                  </a:txBody>
                  <a:tcPr anchor="ctr"/>
                </a:tc>
                <a:extLst>
                  <a:ext uri="{0D108BD9-81ED-4DB2-BD59-A6C34878D82A}">
                    <a16:rowId xmlns:a16="http://schemas.microsoft.com/office/drawing/2014/main" val="3630118886"/>
                  </a:ext>
                </a:extLst>
              </a:tr>
              <a:tr h="447368">
                <a:tc>
                  <a:txBody>
                    <a:bodyPr/>
                    <a:lstStyle/>
                    <a:p>
                      <a:pPr algn="l"/>
                      <a:r>
                        <a:rPr lang="en-US" sz="1700" b="1" dirty="0"/>
                        <a:t>Sensory</a:t>
                      </a:r>
                    </a:p>
                  </a:txBody>
                  <a:tcPr anchor="ctr"/>
                </a:tc>
                <a:tc>
                  <a:txBody>
                    <a:bodyPr/>
                    <a:lstStyle/>
                    <a:p>
                      <a:pPr algn="l"/>
                      <a:r>
                        <a:rPr lang="en-US" sz="1700" dirty="0"/>
                        <a:t>Romberg, limb proprioception, temperature</a:t>
                      </a:r>
                    </a:p>
                  </a:txBody>
                  <a:tcPr anchor="ctr"/>
                </a:tc>
                <a:extLst>
                  <a:ext uri="{0D108BD9-81ED-4DB2-BD59-A6C34878D82A}">
                    <a16:rowId xmlns:a16="http://schemas.microsoft.com/office/drawing/2014/main" val="454639167"/>
                  </a:ext>
                </a:extLst>
              </a:tr>
              <a:tr h="447368">
                <a:tc>
                  <a:txBody>
                    <a:bodyPr/>
                    <a:lstStyle/>
                    <a:p>
                      <a:pPr algn="l"/>
                      <a:r>
                        <a:rPr lang="en-US" sz="1700" b="1" dirty="0"/>
                        <a:t>Movement</a:t>
                      </a:r>
                    </a:p>
                  </a:txBody>
                  <a:tcPr anchor="ctr"/>
                </a:tc>
                <a:tc>
                  <a:txBody>
                    <a:bodyPr/>
                    <a:lstStyle/>
                    <a:p>
                      <a:pPr algn="l"/>
                      <a:r>
                        <a:rPr lang="en-US" sz="1700" dirty="0"/>
                        <a:t>TUG, tremor, rigidity, postural stability, gait </a:t>
                      </a:r>
                    </a:p>
                  </a:txBody>
                  <a:tcPr anchor="ctr"/>
                </a:tc>
                <a:extLst>
                  <a:ext uri="{0D108BD9-81ED-4DB2-BD59-A6C34878D82A}">
                    <a16:rowId xmlns:a16="http://schemas.microsoft.com/office/drawing/2014/main" val="3660218679"/>
                  </a:ext>
                </a:extLst>
              </a:tr>
            </a:tbl>
          </a:graphicData>
        </a:graphic>
      </p:graphicFrame>
      <p:pic>
        <p:nvPicPr>
          <p:cNvPr id="14" name="Picture 13" descr="Doctor examining woman patient">
            <a:extLst>
              <a:ext uri="{FF2B5EF4-FFF2-40B4-BE49-F238E27FC236}">
                <a16:creationId xmlns:a16="http://schemas.microsoft.com/office/drawing/2014/main" id="{EB764C34-4158-BDB6-C6FD-56A2E7EFC6F5}"/>
              </a:ext>
            </a:extLst>
          </p:cNvPr>
          <p:cNvPicPr>
            <a:picLocks noChangeAspect="1"/>
          </p:cNvPicPr>
          <p:nvPr/>
        </p:nvPicPr>
        <p:blipFill>
          <a:blip r:embed="rId2">
            <a:extLst>
              <a:ext uri="{28A0092B-C50C-407E-A947-70E740481C1C}">
                <a14:useLocalDpi xmlns:a14="http://schemas.microsoft.com/office/drawing/2010/main" val="0"/>
              </a:ext>
            </a:extLst>
          </a:blip>
          <a:srcRect l="7293" r="20187"/>
          <a:stretch/>
        </p:blipFill>
        <p:spPr>
          <a:xfrm>
            <a:off x="8205215" y="2451226"/>
            <a:ext cx="3060193" cy="2813463"/>
          </a:xfrm>
          <a:prstGeom prst="rect">
            <a:avLst/>
          </a:prstGeom>
        </p:spPr>
      </p:pic>
    </p:spTree>
    <p:extLst>
      <p:ext uri="{BB962C8B-B14F-4D97-AF65-F5344CB8AC3E}">
        <p14:creationId xmlns:p14="http://schemas.microsoft.com/office/powerpoint/2010/main" val="20401719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8077E564-7B84-4F85-A488-A5209D1B0344}"/>
              </a:ext>
            </a:extLst>
          </p:cNvPr>
          <p:cNvSpPr>
            <a:spLocks noGrp="1"/>
          </p:cNvSpPr>
          <p:nvPr>
            <p:ph type="sldNum" sz="quarter" idx="12"/>
          </p:nvPr>
        </p:nvSpPr>
        <p:spPr/>
        <p:txBody>
          <a:bodyPr vert="horz" lIns="91440" tIns="45720" rIns="91440" bIns="45720" rtlCol="0" anchor="ctr">
            <a:normAutofit/>
          </a:bodyPr>
          <a:lstStyle/>
          <a:p>
            <a:pPr marL="0" lvl="8" algn="r" defTabSz="914400">
              <a:spcAft>
                <a:spcPts val="600"/>
              </a:spcAft>
            </a:pPr>
            <a:fld id="{63DCA5C9-2E11-4C67-86EB-AE1DE127DC64}" type="slidenum">
              <a:rPr lang="en-US" sz="1200">
                <a:solidFill>
                  <a:schemeClr val="tx1">
                    <a:alpha val="80000"/>
                  </a:schemeClr>
                </a:solidFill>
              </a:rPr>
              <a:pPr marL="0" lvl="8" algn="r" defTabSz="914400">
                <a:spcAft>
                  <a:spcPts val="600"/>
                </a:spcAft>
              </a:pPr>
              <a:t>24</a:t>
            </a:fld>
            <a:endParaRPr lang="en-US" sz="1200">
              <a:solidFill>
                <a:schemeClr val="tx1">
                  <a:alpha val="80000"/>
                </a:schemeClr>
              </a:solidFill>
            </a:endParaRPr>
          </a:p>
        </p:txBody>
      </p:sp>
      <p:pic>
        <p:nvPicPr>
          <p:cNvPr id="5" name="Picture 2" descr="A screenshot of a computer&#10;&#10;Description automatically generated">
            <a:extLst>
              <a:ext uri="{FF2B5EF4-FFF2-40B4-BE49-F238E27FC236}">
                <a16:creationId xmlns:a16="http://schemas.microsoft.com/office/drawing/2014/main" id="{A3395A64-5FE6-77B7-E6F3-ABC158E399B4}"/>
              </a:ext>
            </a:extLst>
          </p:cNvPr>
          <p:cNvPicPr>
            <a:picLocks noChangeAspect="1"/>
          </p:cNvPicPr>
          <p:nvPr/>
        </p:nvPicPr>
        <p:blipFill>
          <a:blip r:embed="rId3"/>
          <a:stretch>
            <a:fillRect/>
          </a:stretch>
        </p:blipFill>
        <p:spPr>
          <a:xfrm>
            <a:off x="6288947" y="60363"/>
            <a:ext cx="4462944" cy="6661112"/>
          </a:xfrm>
          <a:prstGeom prst="rect">
            <a:avLst/>
          </a:prstGeom>
        </p:spPr>
      </p:pic>
      <p:pic>
        <p:nvPicPr>
          <p:cNvPr id="11" name="Picture 10" descr="A hand holding pills&#10;&#10;Description automatically generated">
            <a:extLst>
              <a:ext uri="{FF2B5EF4-FFF2-40B4-BE49-F238E27FC236}">
                <a16:creationId xmlns:a16="http://schemas.microsoft.com/office/drawing/2014/main" id="{5BDCEF9D-CC15-7DC2-D4CA-9A673B2C8C0C}"/>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074425" y="2805094"/>
            <a:ext cx="4004219" cy="2728149"/>
          </a:xfrm>
          <a:prstGeom prst="rect">
            <a:avLst/>
          </a:prstGeom>
        </p:spPr>
      </p:pic>
      <p:sp>
        <p:nvSpPr>
          <p:cNvPr id="19" name="TextBox 18">
            <a:extLst>
              <a:ext uri="{FF2B5EF4-FFF2-40B4-BE49-F238E27FC236}">
                <a16:creationId xmlns:a16="http://schemas.microsoft.com/office/drawing/2014/main" id="{AB0C5E2D-0A09-0FB4-A913-902A15D776D6}"/>
              </a:ext>
            </a:extLst>
          </p:cNvPr>
          <p:cNvSpPr txBox="1"/>
          <p:nvPr/>
        </p:nvSpPr>
        <p:spPr>
          <a:xfrm>
            <a:off x="967020" y="360727"/>
            <a:ext cx="4219028" cy="2215991"/>
          </a:xfrm>
          <a:prstGeom prst="rect">
            <a:avLst/>
          </a:prstGeom>
          <a:noFill/>
        </p:spPr>
        <p:txBody>
          <a:bodyPr wrap="square" rtlCol="0">
            <a:spAutoFit/>
          </a:bodyPr>
          <a:lstStyle/>
          <a:p>
            <a:r>
              <a:rPr lang="en-US" sz="2800" dirty="0">
                <a:solidFill>
                  <a:srgbClr val="006877"/>
                </a:solidFill>
              </a:rPr>
              <a:t>High Risk Medications</a:t>
            </a:r>
          </a:p>
          <a:p>
            <a:pPr marL="457200" indent="-457200">
              <a:buFont typeface="Arial" panose="020B0604020202020204" pitchFamily="34" charset="0"/>
              <a:buChar char="•"/>
            </a:pPr>
            <a:r>
              <a:rPr lang="en-US" dirty="0"/>
              <a:t>High anticholinergic burden</a:t>
            </a:r>
          </a:p>
          <a:p>
            <a:pPr marL="457200" indent="-457200">
              <a:buFont typeface="Arial" panose="020B0604020202020204" pitchFamily="34" charset="0"/>
              <a:buChar char="•"/>
            </a:pPr>
            <a:r>
              <a:rPr lang="en-US" dirty="0"/>
              <a:t>Sedatives</a:t>
            </a:r>
          </a:p>
          <a:p>
            <a:pPr marL="457200" indent="-457200">
              <a:buFont typeface="Arial" panose="020B0604020202020204" pitchFamily="34" charset="0"/>
              <a:buChar char="•"/>
            </a:pPr>
            <a:r>
              <a:rPr lang="en-US" dirty="0"/>
              <a:t>Hypnotics</a:t>
            </a:r>
            <a:endParaRPr lang="en-US" sz="2800" dirty="0">
              <a:solidFill>
                <a:srgbClr val="006877"/>
              </a:solidFill>
            </a:endParaRPr>
          </a:p>
          <a:p>
            <a:r>
              <a:rPr lang="en-US" sz="2800" dirty="0">
                <a:solidFill>
                  <a:srgbClr val="006877"/>
                </a:solidFill>
              </a:rPr>
              <a:t>Consider clinical pharmacist consult/deprescribing</a:t>
            </a:r>
          </a:p>
        </p:txBody>
      </p:sp>
    </p:spTree>
    <p:extLst>
      <p:ext uri="{BB962C8B-B14F-4D97-AF65-F5344CB8AC3E}">
        <p14:creationId xmlns:p14="http://schemas.microsoft.com/office/powerpoint/2010/main" val="27040319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95ACF-42FB-4376-8044-31C04DDFC6B3}"/>
              </a:ext>
            </a:extLst>
          </p:cNvPr>
          <p:cNvSpPr>
            <a:spLocks noGrp="1"/>
          </p:cNvSpPr>
          <p:nvPr>
            <p:ph type="title"/>
          </p:nvPr>
        </p:nvSpPr>
        <p:spPr/>
        <p:txBody>
          <a:bodyPr/>
          <a:lstStyle/>
          <a:p>
            <a:r>
              <a:rPr lang="en-US" dirty="0"/>
              <a:t>Depression Screening</a:t>
            </a:r>
          </a:p>
        </p:txBody>
      </p:sp>
      <p:sp>
        <p:nvSpPr>
          <p:cNvPr id="8" name="Slide Number Placeholder 7">
            <a:extLst>
              <a:ext uri="{FF2B5EF4-FFF2-40B4-BE49-F238E27FC236}">
                <a16:creationId xmlns:a16="http://schemas.microsoft.com/office/drawing/2014/main" id="{8077E564-7B84-4F85-A488-A5209D1B0344}"/>
              </a:ext>
            </a:extLst>
          </p:cNvPr>
          <p:cNvSpPr>
            <a:spLocks noGrp="1"/>
          </p:cNvSpPr>
          <p:nvPr>
            <p:ph type="sldNum" sz="quarter" idx="12"/>
          </p:nvPr>
        </p:nvSpPr>
        <p:spPr/>
        <p:txBody>
          <a:bodyPr/>
          <a:lstStyle/>
          <a:p>
            <a:pPr lvl="8"/>
            <a:fld id="{63DCA5C9-2E11-4C67-86EB-AE1DE127DC64}" type="slidenum">
              <a:rPr lang="en-US" smtClean="0"/>
              <a:pPr lvl="8"/>
              <a:t>25</a:t>
            </a:fld>
            <a:endParaRPr lang="en-US" dirty="0"/>
          </a:p>
        </p:txBody>
      </p:sp>
      <p:pic>
        <p:nvPicPr>
          <p:cNvPr id="6146" name="Picture 2" descr="Depression screening using PHQ-2 and PHQ-9. PHQ, Patient Health... |  Download Scientific Diagram">
            <a:extLst>
              <a:ext uri="{FF2B5EF4-FFF2-40B4-BE49-F238E27FC236}">
                <a16:creationId xmlns:a16="http://schemas.microsoft.com/office/drawing/2014/main" id="{52B935EB-7143-70FB-DBA9-0615E082384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67" t="1852" r="1282" b="1"/>
          <a:stretch/>
        </p:blipFill>
        <p:spPr bwMode="auto">
          <a:xfrm>
            <a:off x="1949015" y="1418590"/>
            <a:ext cx="8293969" cy="493776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FABA54C-F015-07EB-7F08-1807C89CD047}"/>
              </a:ext>
            </a:extLst>
          </p:cNvPr>
          <p:cNvSpPr txBox="1"/>
          <p:nvPr/>
        </p:nvSpPr>
        <p:spPr>
          <a:xfrm>
            <a:off x="5040351" y="6356350"/>
            <a:ext cx="6313448" cy="400110"/>
          </a:xfrm>
          <a:prstGeom prst="rect">
            <a:avLst/>
          </a:prstGeom>
          <a:noFill/>
        </p:spPr>
        <p:txBody>
          <a:bodyPr wrap="square" rtlCol="0">
            <a:spAutoFit/>
          </a:bodyPr>
          <a:lstStyle/>
          <a:p>
            <a:pPr algn="l"/>
            <a:r>
              <a:rPr lang="en-US" sz="1000" b="0" i="0" dirty="0">
                <a:solidFill>
                  <a:srgbClr val="111111"/>
                </a:solidFill>
                <a:effectLst/>
              </a:rPr>
              <a:t>Depression screening using PHQ-2 and PHQ-9. PHQ, Patient Health Questionnaire. (Source: Prepared based on Lichtman JH, et al. 2008. 122 )</a:t>
            </a:r>
          </a:p>
        </p:txBody>
      </p:sp>
    </p:spTree>
    <p:extLst>
      <p:ext uri="{BB962C8B-B14F-4D97-AF65-F5344CB8AC3E}">
        <p14:creationId xmlns:p14="http://schemas.microsoft.com/office/powerpoint/2010/main" val="41816874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0" name="Rectangle 7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Side view of a bed with side table and on it is an alarm clock and a white lamp">
            <a:extLst>
              <a:ext uri="{FF2B5EF4-FFF2-40B4-BE49-F238E27FC236}">
                <a16:creationId xmlns:a16="http://schemas.microsoft.com/office/drawing/2014/main" id="{942D7221-E064-E2C6-D941-39E5D8E760D4}"/>
              </a:ext>
            </a:extLst>
          </p:cNvPr>
          <p:cNvPicPr>
            <a:picLocks noChangeAspect="1"/>
          </p:cNvPicPr>
          <p:nvPr/>
        </p:nvPicPr>
        <p:blipFill>
          <a:blip r:embed="rId3">
            <a:extLst>
              <a:ext uri="{28A0092B-C50C-407E-A947-70E740481C1C}">
                <a14:useLocalDpi xmlns:a14="http://schemas.microsoft.com/office/drawing/2010/main" val="0"/>
              </a:ext>
            </a:extLst>
          </a:blip>
          <a:srcRect l="5884" r="-1" b="-1"/>
          <a:stretch/>
        </p:blipFill>
        <p:spPr>
          <a:xfrm>
            <a:off x="1" y="10"/>
            <a:ext cx="9669642" cy="6857990"/>
          </a:xfrm>
          <a:prstGeom prst="rect">
            <a:avLst/>
          </a:prstGeom>
          <a:noFill/>
        </p:spPr>
      </p:pic>
      <p:sp>
        <p:nvSpPr>
          <p:cNvPr id="81" name="Rectangle 8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E880601-7CB1-087C-527D-1C6EEB3F9F5D}"/>
              </a:ext>
            </a:extLst>
          </p:cNvPr>
          <p:cNvSpPr>
            <a:spLocks noGrp="1"/>
          </p:cNvSpPr>
          <p:nvPr>
            <p:ph type="title"/>
          </p:nvPr>
        </p:nvSpPr>
        <p:spPr>
          <a:xfrm>
            <a:off x="7531610" y="365125"/>
            <a:ext cx="3822189" cy="1899912"/>
          </a:xfrm>
        </p:spPr>
        <p:txBody>
          <a:bodyPr vert="horz" lIns="91440" tIns="45720" rIns="91440" bIns="45720" rtlCol="0" anchor="ctr">
            <a:normAutofit/>
          </a:bodyPr>
          <a:lstStyle/>
          <a:p>
            <a:r>
              <a:rPr lang="en-US" sz="4000" b="1"/>
              <a:t>Rule Out Sleep Disorder</a:t>
            </a:r>
            <a:endParaRPr lang="en-US" sz="4000" b="1" dirty="0"/>
          </a:p>
        </p:txBody>
      </p:sp>
      <p:sp>
        <p:nvSpPr>
          <p:cNvPr id="3" name="Content Placeholder 2">
            <a:extLst>
              <a:ext uri="{FF2B5EF4-FFF2-40B4-BE49-F238E27FC236}">
                <a16:creationId xmlns:a16="http://schemas.microsoft.com/office/drawing/2014/main" id="{D32F6A96-6D7D-1DD8-67A1-0B80DACFEA40}"/>
              </a:ext>
            </a:extLst>
          </p:cNvPr>
          <p:cNvSpPr>
            <a:spLocks noGrp="1"/>
          </p:cNvSpPr>
          <p:nvPr>
            <p:ph type="body" sz="half" idx="2"/>
          </p:nvPr>
        </p:nvSpPr>
        <p:spPr>
          <a:xfrm>
            <a:off x="7531610" y="2434201"/>
            <a:ext cx="3822189" cy="3742762"/>
          </a:xfrm>
        </p:spPr>
        <p:txBody>
          <a:bodyPr vert="horz" lIns="91440" tIns="45720" rIns="91440" bIns="45720" rtlCol="0">
            <a:normAutofit/>
          </a:bodyPr>
          <a:lstStyle/>
          <a:p>
            <a:pPr indent="-228600">
              <a:buFont typeface="Arial" panose="020B0604020202020204" pitchFamily="34" charset="0"/>
              <a:buChar char="•"/>
            </a:pPr>
            <a:r>
              <a:rPr lang="en-US" sz="2000"/>
              <a:t>Sleep-related breathing disorder</a:t>
            </a:r>
          </a:p>
          <a:p>
            <a:pPr indent="-228600">
              <a:buFont typeface="Arial" panose="020B0604020202020204" pitchFamily="34" charset="0"/>
              <a:buChar char="•"/>
            </a:pPr>
            <a:r>
              <a:rPr lang="en-US" sz="2000"/>
              <a:t>REM sleep disorder</a:t>
            </a:r>
          </a:p>
          <a:p>
            <a:pPr indent="-228600">
              <a:buFont typeface="Arial" panose="020B0604020202020204" pitchFamily="34" charset="0"/>
              <a:buChar char="•"/>
            </a:pPr>
            <a:r>
              <a:rPr lang="en-US" sz="2000"/>
              <a:t>Sleep deprivation</a:t>
            </a:r>
          </a:p>
          <a:p>
            <a:pPr indent="-228600">
              <a:buFont typeface="Arial" panose="020B0604020202020204" pitchFamily="34" charset="0"/>
              <a:buChar char="•"/>
            </a:pPr>
            <a:r>
              <a:rPr lang="en-US" sz="2000"/>
              <a:t>Insomnia</a:t>
            </a:r>
          </a:p>
        </p:txBody>
      </p:sp>
    </p:spTree>
    <p:extLst>
      <p:ext uri="{BB962C8B-B14F-4D97-AF65-F5344CB8AC3E}">
        <p14:creationId xmlns:p14="http://schemas.microsoft.com/office/powerpoint/2010/main" val="40764287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95ACF-42FB-4376-8044-31C04DDFC6B3}"/>
              </a:ext>
            </a:extLst>
          </p:cNvPr>
          <p:cNvSpPr>
            <a:spLocks noGrp="1"/>
          </p:cNvSpPr>
          <p:nvPr>
            <p:ph type="title"/>
          </p:nvPr>
        </p:nvSpPr>
        <p:spPr/>
        <p:txBody>
          <a:bodyPr/>
          <a:lstStyle/>
          <a:p>
            <a:r>
              <a:rPr lang="en-US" dirty="0"/>
              <a:t>Blood Testing</a:t>
            </a:r>
          </a:p>
        </p:txBody>
      </p:sp>
      <p:sp>
        <p:nvSpPr>
          <p:cNvPr id="8" name="Slide Number Placeholder 7">
            <a:extLst>
              <a:ext uri="{FF2B5EF4-FFF2-40B4-BE49-F238E27FC236}">
                <a16:creationId xmlns:a16="http://schemas.microsoft.com/office/drawing/2014/main" id="{8077E564-7B84-4F85-A488-A5209D1B0344}"/>
              </a:ext>
            </a:extLst>
          </p:cNvPr>
          <p:cNvSpPr>
            <a:spLocks noGrp="1"/>
          </p:cNvSpPr>
          <p:nvPr>
            <p:ph type="sldNum" sz="quarter" idx="12"/>
          </p:nvPr>
        </p:nvSpPr>
        <p:spPr/>
        <p:txBody>
          <a:bodyPr/>
          <a:lstStyle/>
          <a:p>
            <a:pPr lvl="8"/>
            <a:fld id="{63DCA5C9-2E11-4C67-86EB-AE1DE127DC64}" type="slidenum">
              <a:rPr lang="en-US" smtClean="0"/>
              <a:pPr lvl="8"/>
              <a:t>27</a:t>
            </a:fld>
            <a:endParaRPr lang="en-US"/>
          </a:p>
        </p:txBody>
      </p:sp>
      <p:pic>
        <p:nvPicPr>
          <p:cNvPr id="9" name="Picture 8" descr="A row of samples for medical testing">
            <a:extLst>
              <a:ext uri="{FF2B5EF4-FFF2-40B4-BE49-F238E27FC236}">
                <a16:creationId xmlns:a16="http://schemas.microsoft.com/office/drawing/2014/main" id="{74948188-D254-A1CE-D2FC-DEE3B4E96C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3537" y="2112938"/>
            <a:ext cx="4480263" cy="3360197"/>
          </a:xfrm>
          <a:prstGeom prst="rect">
            <a:avLst/>
          </a:prstGeom>
        </p:spPr>
      </p:pic>
      <p:sp>
        <p:nvSpPr>
          <p:cNvPr id="7" name="Content Placeholder 3">
            <a:extLst>
              <a:ext uri="{FF2B5EF4-FFF2-40B4-BE49-F238E27FC236}">
                <a16:creationId xmlns:a16="http://schemas.microsoft.com/office/drawing/2014/main" id="{77E967CA-D580-F6F3-CE12-14CFC6993FC7}"/>
              </a:ext>
            </a:extLst>
          </p:cNvPr>
          <p:cNvSpPr>
            <a:spLocks noGrp="1"/>
          </p:cNvSpPr>
          <p:nvPr>
            <p:ph sz="quarter" idx="14"/>
          </p:nvPr>
        </p:nvSpPr>
        <p:spPr>
          <a:xfrm>
            <a:off x="492453" y="2112938"/>
            <a:ext cx="5992429" cy="4161737"/>
          </a:xfrm>
        </p:spPr>
        <p:txBody>
          <a:bodyPr>
            <a:normAutofit/>
          </a:bodyPr>
          <a:lstStyle/>
          <a:p>
            <a:pPr marL="0" indent="0">
              <a:buNone/>
            </a:pPr>
            <a:r>
              <a:rPr lang="en-US" sz="2400" b="1" dirty="0"/>
              <a:t>Recommended Laboratory Studies:</a:t>
            </a:r>
          </a:p>
          <a:p>
            <a:r>
              <a:rPr lang="en-US" sz="2000" dirty="0">
                <a:solidFill>
                  <a:srgbClr val="777777"/>
                </a:solidFill>
              </a:rPr>
              <a:t>Complete Blood Count (CBC)</a:t>
            </a:r>
          </a:p>
          <a:p>
            <a:r>
              <a:rPr lang="en-US" sz="2000" dirty="0">
                <a:solidFill>
                  <a:srgbClr val="777777"/>
                </a:solidFill>
              </a:rPr>
              <a:t>Complete Metabolic Panel (CMP)</a:t>
            </a:r>
          </a:p>
          <a:p>
            <a:r>
              <a:rPr lang="en-US" sz="2000" dirty="0">
                <a:solidFill>
                  <a:srgbClr val="777777"/>
                </a:solidFill>
              </a:rPr>
              <a:t>Thyroid Stimulation Hormone (TSH) with reflex T4</a:t>
            </a:r>
          </a:p>
          <a:p>
            <a:r>
              <a:rPr lang="en-US" sz="2000" dirty="0">
                <a:solidFill>
                  <a:srgbClr val="777777"/>
                </a:solidFill>
              </a:rPr>
              <a:t>Vitamin B12 with reflex Methylmalonic Acid (MMA)</a:t>
            </a:r>
          </a:p>
          <a:p>
            <a:pPr marL="0" indent="0">
              <a:buNone/>
            </a:pPr>
            <a:endParaRPr lang="en-US" sz="400" b="1" dirty="0"/>
          </a:p>
          <a:p>
            <a:pPr marL="0" indent="0">
              <a:buNone/>
            </a:pPr>
            <a:r>
              <a:rPr lang="en-US" sz="2400" b="1" dirty="0"/>
              <a:t>If Risk Factors Present:</a:t>
            </a:r>
          </a:p>
          <a:p>
            <a:r>
              <a:rPr lang="en-US" sz="2000" dirty="0">
                <a:solidFill>
                  <a:srgbClr val="777777"/>
                </a:solidFill>
              </a:rPr>
              <a:t>HIV and RPR</a:t>
            </a:r>
          </a:p>
          <a:p>
            <a:r>
              <a:rPr lang="en-US" sz="2000" dirty="0">
                <a:solidFill>
                  <a:srgbClr val="777777"/>
                </a:solidFill>
              </a:rPr>
              <a:t>ESR and CRP</a:t>
            </a:r>
          </a:p>
          <a:p>
            <a:r>
              <a:rPr lang="en-US" sz="2000" dirty="0">
                <a:solidFill>
                  <a:srgbClr val="777777"/>
                </a:solidFill>
              </a:rPr>
              <a:t>Whole blood thiamine</a:t>
            </a:r>
          </a:p>
        </p:txBody>
      </p:sp>
      <p:sp>
        <p:nvSpPr>
          <p:cNvPr id="11" name="TextBox 10">
            <a:extLst>
              <a:ext uri="{FF2B5EF4-FFF2-40B4-BE49-F238E27FC236}">
                <a16:creationId xmlns:a16="http://schemas.microsoft.com/office/drawing/2014/main" id="{46C3AE03-CBA0-A87B-6A83-F6DA028AE7B0}"/>
              </a:ext>
            </a:extLst>
          </p:cNvPr>
          <p:cNvSpPr txBox="1"/>
          <p:nvPr/>
        </p:nvSpPr>
        <p:spPr>
          <a:xfrm>
            <a:off x="7334874" y="5833130"/>
            <a:ext cx="3557588" cy="523220"/>
          </a:xfrm>
          <a:prstGeom prst="rect">
            <a:avLst/>
          </a:prstGeom>
          <a:noFill/>
        </p:spPr>
        <p:txBody>
          <a:bodyPr wrap="square" rtlCol="0">
            <a:spAutoFit/>
          </a:bodyPr>
          <a:lstStyle/>
          <a:p>
            <a:r>
              <a:rPr lang="en-US" sz="2800" i="1" dirty="0">
                <a:solidFill>
                  <a:srgbClr val="FF0000"/>
                </a:solidFill>
              </a:rPr>
              <a:t>Plasma p-tau 217?</a:t>
            </a:r>
          </a:p>
        </p:txBody>
      </p:sp>
    </p:spTree>
    <p:extLst>
      <p:ext uri="{BB962C8B-B14F-4D97-AF65-F5344CB8AC3E}">
        <p14:creationId xmlns:p14="http://schemas.microsoft.com/office/powerpoint/2010/main" val="1583313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Scan of a human brain in a neurology clinic">
            <a:extLst>
              <a:ext uri="{FF2B5EF4-FFF2-40B4-BE49-F238E27FC236}">
                <a16:creationId xmlns:a16="http://schemas.microsoft.com/office/drawing/2014/main" id="{FFA9DCFA-E37F-5D17-9DB5-0A01C02C9549}"/>
              </a:ext>
            </a:extLst>
          </p:cNvPr>
          <p:cNvPicPr>
            <a:picLocks noChangeAspect="1"/>
          </p:cNvPicPr>
          <p:nvPr/>
        </p:nvPicPr>
        <p:blipFill>
          <a:blip r:embed="rId3">
            <a:extLst>
              <a:ext uri="{28A0092B-C50C-407E-A947-70E740481C1C}">
                <a14:useLocalDpi xmlns:a14="http://schemas.microsoft.com/office/drawing/2010/main" val="0"/>
              </a:ext>
            </a:extLst>
          </a:blip>
          <a:srcRect t="5436"/>
          <a:stretch/>
        </p:blipFill>
        <p:spPr>
          <a:xfrm>
            <a:off x="2522356" y="10"/>
            <a:ext cx="9669642" cy="6857990"/>
          </a:xfrm>
          <a:prstGeom prst="rect">
            <a:avLst/>
          </a:prstGeom>
        </p:spPr>
      </p:pic>
      <p:sp>
        <p:nvSpPr>
          <p:cNvPr id="19" name="Rectangle 1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DF95ACF-42FB-4376-8044-31C04DDFC6B3}"/>
              </a:ext>
            </a:extLst>
          </p:cNvPr>
          <p:cNvSpPr>
            <a:spLocks noGrp="1"/>
          </p:cNvSpPr>
          <p:nvPr>
            <p:ph type="title"/>
          </p:nvPr>
        </p:nvSpPr>
        <p:spPr>
          <a:xfrm>
            <a:off x="609737" y="136525"/>
            <a:ext cx="3822189" cy="1017443"/>
          </a:xfrm>
        </p:spPr>
        <p:txBody>
          <a:bodyPr vert="horz" lIns="91440" tIns="45720" rIns="91440" bIns="45720" rtlCol="0" anchor="ctr">
            <a:normAutofit/>
          </a:bodyPr>
          <a:lstStyle/>
          <a:p>
            <a:pPr algn="ctr"/>
            <a:r>
              <a:rPr lang="en-US" sz="4000" dirty="0">
                <a:solidFill>
                  <a:schemeClr val="tx1"/>
                </a:solidFill>
              </a:rPr>
              <a:t>Neuroimaging</a:t>
            </a:r>
          </a:p>
        </p:txBody>
      </p:sp>
      <p:sp>
        <p:nvSpPr>
          <p:cNvPr id="8" name="Slide Number Placeholder 7">
            <a:extLst>
              <a:ext uri="{FF2B5EF4-FFF2-40B4-BE49-F238E27FC236}">
                <a16:creationId xmlns:a16="http://schemas.microsoft.com/office/drawing/2014/main" id="{8077E564-7B84-4F85-A488-A5209D1B034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914400">
              <a:spcAft>
                <a:spcPts val="600"/>
              </a:spcAft>
              <a:defRPr/>
            </a:pPr>
            <a:fld id="{63DCA5C9-2E11-4C67-86EB-AE1DE127DC64}" type="slidenum">
              <a:rPr lang="en-US">
                <a:solidFill>
                  <a:srgbClr val="FFFFFF"/>
                </a:solidFill>
                <a:latin typeface="Calibri" panose="020F0502020204030204"/>
              </a:rPr>
              <a:pPr defTabSz="914400">
                <a:spcAft>
                  <a:spcPts val="600"/>
                </a:spcAft>
                <a:defRPr/>
              </a:pPr>
              <a:t>28</a:t>
            </a:fld>
            <a:endParaRPr lang="en-US">
              <a:solidFill>
                <a:srgbClr val="FFFFFF"/>
              </a:solidFill>
              <a:latin typeface="Calibri" panose="020F0502020204030204"/>
            </a:endParaRPr>
          </a:p>
        </p:txBody>
      </p:sp>
      <p:sp>
        <p:nvSpPr>
          <p:cNvPr id="6" name="TextBox 5">
            <a:extLst>
              <a:ext uri="{FF2B5EF4-FFF2-40B4-BE49-F238E27FC236}">
                <a16:creationId xmlns:a16="http://schemas.microsoft.com/office/drawing/2014/main" id="{2A267A27-0142-1572-1618-CD4AEEEDAE80}"/>
              </a:ext>
            </a:extLst>
          </p:cNvPr>
          <p:cNvSpPr txBox="1"/>
          <p:nvPr/>
        </p:nvSpPr>
        <p:spPr>
          <a:xfrm>
            <a:off x="362483" y="1218278"/>
            <a:ext cx="4766565" cy="5317228"/>
          </a:xfrm>
          <a:prstGeom prst="rect">
            <a:avLst/>
          </a:prstGeom>
        </p:spPr>
        <p:txBody>
          <a:bodyPr vert="horz" lIns="91440" tIns="45720" rIns="91440" bIns="45720" rtlCol="0">
            <a:normAutofit/>
          </a:bodyPr>
          <a:lstStyle/>
          <a:p>
            <a:pPr defTabSz="914400">
              <a:lnSpc>
                <a:spcPct val="90000"/>
              </a:lnSpc>
              <a:spcAft>
                <a:spcPts val="600"/>
              </a:spcAft>
            </a:pPr>
            <a:r>
              <a:rPr lang="en-US" sz="1900" b="1" dirty="0"/>
              <a:t>Always indicated in the setting of:  </a:t>
            </a:r>
            <a:endParaRPr lang="en-US" sz="1900" dirty="0"/>
          </a:p>
          <a:p>
            <a:pPr marL="285750" indent="-228600" defTabSz="914400">
              <a:lnSpc>
                <a:spcPct val="90000"/>
              </a:lnSpc>
              <a:spcAft>
                <a:spcPts val="600"/>
              </a:spcAft>
              <a:buFont typeface="Arial" panose="020B0604020202020204" pitchFamily="34" charset="0"/>
              <a:buChar char="•"/>
            </a:pPr>
            <a:r>
              <a:rPr lang="en-US" sz="1900" dirty="0"/>
              <a:t>Acute onset of cognitive impairment</a:t>
            </a:r>
          </a:p>
          <a:p>
            <a:pPr marL="285750" indent="-228600" defTabSz="914400">
              <a:lnSpc>
                <a:spcPct val="90000"/>
              </a:lnSpc>
              <a:spcAft>
                <a:spcPts val="600"/>
              </a:spcAft>
              <a:buFont typeface="Arial" panose="020B0604020202020204" pitchFamily="34" charset="0"/>
              <a:buChar char="•"/>
            </a:pPr>
            <a:r>
              <a:rPr lang="en-US" sz="1900" dirty="0"/>
              <a:t>Focal neurologic deficits</a:t>
            </a:r>
          </a:p>
          <a:p>
            <a:pPr marL="285750" indent="-228600" defTabSz="914400">
              <a:lnSpc>
                <a:spcPct val="90000"/>
              </a:lnSpc>
              <a:spcAft>
                <a:spcPts val="600"/>
              </a:spcAft>
              <a:buFont typeface="Arial" panose="020B0604020202020204" pitchFamily="34" charset="0"/>
              <a:buChar char="•"/>
            </a:pPr>
            <a:r>
              <a:rPr lang="en-US" sz="1900" dirty="0"/>
              <a:t>Rapidly progressive symptoms</a:t>
            </a:r>
          </a:p>
          <a:p>
            <a:pPr marL="285750" indent="-228600" defTabSz="914400">
              <a:lnSpc>
                <a:spcPct val="90000"/>
              </a:lnSpc>
              <a:spcAft>
                <a:spcPts val="600"/>
              </a:spcAft>
              <a:buFont typeface="Arial" panose="020B0604020202020204" pitchFamily="34" charset="0"/>
              <a:buChar char="•"/>
            </a:pPr>
            <a:r>
              <a:rPr lang="en-US" sz="1900" dirty="0"/>
              <a:t>When the differential includes:</a:t>
            </a:r>
          </a:p>
          <a:p>
            <a:pPr marL="742950" lvl="1" indent="-228600" defTabSz="914400">
              <a:lnSpc>
                <a:spcPct val="90000"/>
              </a:lnSpc>
              <a:spcAft>
                <a:spcPts val="600"/>
              </a:spcAft>
              <a:buFont typeface="Arial" panose="020B0604020202020204" pitchFamily="34" charset="0"/>
              <a:buChar char="•"/>
            </a:pPr>
            <a:r>
              <a:rPr lang="en-US" sz="1900" dirty="0"/>
              <a:t>Stroke</a:t>
            </a:r>
          </a:p>
          <a:p>
            <a:pPr marL="742950" lvl="1" indent="-228600" defTabSz="914400">
              <a:lnSpc>
                <a:spcPct val="90000"/>
              </a:lnSpc>
              <a:spcAft>
                <a:spcPts val="600"/>
              </a:spcAft>
              <a:buFont typeface="Arial" panose="020B0604020202020204" pitchFamily="34" charset="0"/>
              <a:buChar char="•"/>
            </a:pPr>
            <a:r>
              <a:rPr lang="en-US" sz="1900" dirty="0"/>
              <a:t>Subdural hematoma</a:t>
            </a:r>
          </a:p>
          <a:p>
            <a:pPr marL="742950" lvl="1" indent="-228600" defTabSz="914400">
              <a:lnSpc>
                <a:spcPct val="90000"/>
              </a:lnSpc>
              <a:spcAft>
                <a:spcPts val="600"/>
              </a:spcAft>
              <a:buFont typeface="Arial" panose="020B0604020202020204" pitchFamily="34" charset="0"/>
              <a:buChar char="•"/>
            </a:pPr>
            <a:r>
              <a:rPr lang="en-US" sz="1900" dirty="0"/>
              <a:t>Intracranial hemorrhage</a:t>
            </a:r>
          </a:p>
          <a:p>
            <a:pPr marL="742950" lvl="1" indent="-228600" defTabSz="914400">
              <a:lnSpc>
                <a:spcPct val="90000"/>
              </a:lnSpc>
              <a:spcAft>
                <a:spcPts val="600"/>
              </a:spcAft>
              <a:buFont typeface="Arial" panose="020B0604020202020204" pitchFamily="34" charset="0"/>
              <a:buChar char="•"/>
            </a:pPr>
            <a:r>
              <a:rPr lang="en-US" sz="1900" dirty="0"/>
              <a:t>Structural lesion or malignancy </a:t>
            </a:r>
          </a:p>
          <a:p>
            <a:pPr marL="742950" lvl="1" indent="-228600" defTabSz="914400">
              <a:lnSpc>
                <a:spcPct val="90000"/>
              </a:lnSpc>
              <a:spcAft>
                <a:spcPts val="600"/>
              </a:spcAft>
              <a:buFont typeface="Arial" panose="020B0604020202020204" pitchFamily="34" charset="0"/>
              <a:buChar char="•"/>
            </a:pPr>
            <a:r>
              <a:rPr lang="en-US" sz="1900" dirty="0"/>
              <a:t>Normal pressure hydrocephalus (NPH)</a:t>
            </a:r>
          </a:p>
          <a:p>
            <a:pPr marL="514350" lvl="1" defTabSz="914400">
              <a:lnSpc>
                <a:spcPct val="90000"/>
              </a:lnSpc>
              <a:spcAft>
                <a:spcPts val="600"/>
              </a:spcAft>
            </a:pPr>
            <a:endParaRPr lang="en-US" sz="400" dirty="0"/>
          </a:p>
          <a:p>
            <a:pPr marL="57150" defTabSz="914400">
              <a:lnSpc>
                <a:spcPct val="90000"/>
              </a:lnSpc>
              <a:spcAft>
                <a:spcPts val="600"/>
              </a:spcAft>
            </a:pPr>
            <a:r>
              <a:rPr lang="en-US" sz="1900" b="1" dirty="0"/>
              <a:t>Routine Dementia Workup</a:t>
            </a:r>
          </a:p>
          <a:p>
            <a:pPr lvl="1" indent="-228600" defTabSz="914400">
              <a:lnSpc>
                <a:spcPct val="90000"/>
              </a:lnSpc>
              <a:spcAft>
                <a:spcPts val="600"/>
              </a:spcAft>
              <a:buFont typeface="Arial" panose="020B0604020202020204" pitchFamily="34" charset="0"/>
              <a:buChar char="•"/>
            </a:pPr>
            <a:r>
              <a:rPr lang="en-US" sz="2000" dirty="0"/>
              <a:t>MRI brain without contrast</a:t>
            </a:r>
          </a:p>
          <a:p>
            <a:pPr lvl="1" indent="-228600" defTabSz="914400">
              <a:lnSpc>
                <a:spcPct val="90000"/>
              </a:lnSpc>
              <a:spcAft>
                <a:spcPts val="600"/>
              </a:spcAft>
              <a:buFont typeface="Arial" panose="020B0604020202020204" pitchFamily="34" charset="0"/>
              <a:buChar char="•"/>
            </a:pPr>
            <a:r>
              <a:rPr lang="en-US" sz="2000" dirty="0"/>
              <a:t>CT brain without contrast if MRI is contraindication, patient is &gt; 85, or patient has severe dementia</a:t>
            </a:r>
          </a:p>
        </p:txBody>
      </p:sp>
    </p:spTree>
    <p:extLst>
      <p:ext uri="{BB962C8B-B14F-4D97-AF65-F5344CB8AC3E}">
        <p14:creationId xmlns:p14="http://schemas.microsoft.com/office/powerpoint/2010/main" val="5442071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0" name="Rectangle 7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Doctor speaking with elderly patient">
            <a:extLst>
              <a:ext uri="{FF2B5EF4-FFF2-40B4-BE49-F238E27FC236}">
                <a16:creationId xmlns:a16="http://schemas.microsoft.com/office/drawing/2014/main" id="{9B6A1587-A19F-AF5C-177A-A53ED3B468A2}"/>
              </a:ext>
            </a:extLst>
          </p:cNvPr>
          <p:cNvPicPr>
            <a:picLocks noChangeAspect="1"/>
          </p:cNvPicPr>
          <p:nvPr/>
        </p:nvPicPr>
        <p:blipFill>
          <a:blip r:embed="rId3">
            <a:extLst>
              <a:ext uri="{28A0092B-C50C-407E-A947-70E740481C1C}">
                <a14:useLocalDpi xmlns:a14="http://schemas.microsoft.com/office/drawing/2010/main" val="0"/>
              </a:ext>
            </a:extLst>
          </a:blip>
          <a:srcRect l="2942" r="2941" b="-1"/>
          <a:stretch/>
        </p:blipFill>
        <p:spPr>
          <a:xfrm>
            <a:off x="2522356" y="10"/>
            <a:ext cx="9669642" cy="6857990"/>
          </a:xfrm>
          <a:prstGeom prst="rect">
            <a:avLst/>
          </a:prstGeom>
        </p:spPr>
      </p:pic>
      <p:sp>
        <p:nvSpPr>
          <p:cNvPr id="81" name="Rectangle 8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35B3662-EE51-931F-33C4-B4B9232C09A2}"/>
              </a:ext>
            </a:extLst>
          </p:cNvPr>
          <p:cNvSpPr>
            <a:spLocks noGrp="1"/>
          </p:cNvSpPr>
          <p:nvPr>
            <p:ph type="title"/>
          </p:nvPr>
        </p:nvSpPr>
        <p:spPr>
          <a:xfrm>
            <a:off x="838200" y="365125"/>
            <a:ext cx="3822189" cy="1899912"/>
          </a:xfrm>
        </p:spPr>
        <p:txBody>
          <a:bodyPr vert="horz" lIns="91440" tIns="45720" rIns="91440" bIns="45720" rtlCol="0" anchor="ctr">
            <a:normAutofit/>
          </a:bodyPr>
          <a:lstStyle/>
          <a:p>
            <a:r>
              <a:rPr lang="en-US" sz="4000" dirty="0"/>
              <a:t>Primary Care Dementia Management</a:t>
            </a:r>
          </a:p>
        </p:txBody>
      </p:sp>
      <p:graphicFrame>
        <p:nvGraphicFramePr>
          <p:cNvPr id="28" name="Content Placeholder 2">
            <a:extLst>
              <a:ext uri="{FF2B5EF4-FFF2-40B4-BE49-F238E27FC236}">
                <a16:creationId xmlns:a16="http://schemas.microsoft.com/office/drawing/2014/main" id="{4E07D9C4-16A0-3C7C-151F-81538CB1D135}"/>
              </a:ext>
            </a:extLst>
          </p:cNvPr>
          <p:cNvGraphicFramePr>
            <a:graphicFrameLocks noGrp="1"/>
          </p:cNvGraphicFramePr>
          <p:nvPr>
            <p:ph idx="1"/>
            <p:extLst>
              <p:ext uri="{D42A27DB-BD31-4B8C-83A1-F6EECF244321}">
                <p14:modId xmlns:p14="http://schemas.microsoft.com/office/powerpoint/2010/main" val="1611305247"/>
              </p:ext>
            </p:extLst>
          </p:nvPr>
        </p:nvGraphicFramePr>
        <p:xfrm>
          <a:off x="838200" y="2434201"/>
          <a:ext cx="3822189" cy="374276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9250905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95ACF-42FB-4376-8044-31C04DDFC6B3}"/>
              </a:ext>
            </a:extLst>
          </p:cNvPr>
          <p:cNvSpPr>
            <a:spLocks noGrp="1"/>
          </p:cNvSpPr>
          <p:nvPr>
            <p:ph type="title"/>
          </p:nvPr>
        </p:nvSpPr>
        <p:spPr/>
        <p:txBody>
          <a:bodyPr vert="horz" lIns="91440" tIns="45720" rIns="91440" bIns="45720" rtlCol="0" anchor="ctr">
            <a:normAutofit/>
          </a:bodyPr>
          <a:lstStyle/>
          <a:p>
            <a:r>
              <a:rPr lang="en-US" sz="5200" kern="1200">
                <a:solidFill>
                  <a:schemeClr val="tx1"/>
                </a:solidFill>
                <a:latin typeface="+mj-lt"/>
                <a:ea typeface="+mj-ea"/>
                <a:cs typeface="+mj-cs"/>
              </a:rPr>
              <a:t>Learning Objectives</a:t>
            </a:r>
          </a:p>
        </p:txBody>
      </p:sp>
      <p:graphicFrame>
        <p:nvGraphicFramePr>
          <p:cNvPr id="10" name="Content Placeholder 5">
            <a:extLst>
              <a:ext uri="{FF2B5EF4-FFF2-40B4-BE49-F238E27FC236}">
                <a16:creationId xmlns:a16="http://schemas.microsoft.com/office/drawing/2014/main" id="{709F3CBC-2CAD-7428-ECDE-238F7F7CB40D}"/>
              </a:ext>
            </a:extLst>
          </p:cNvPr>
          <p:cNvGraphicFramePr>
            <a:graphicFrameLocks noGrp="1"/>
          </p:cNvGraphicFramePr>
          <p:nvPr>
            <p:ph sz="quarter" idx="14"/>
            <p:extLst>
              <p:ext uri="{D42A27DB-BD31-4B8C-83A1-F6EECF244321}">
                <p14:modId xmlns:p14="http://schemas.microsoft.com/office/powerpoint/2010/main" val="2368360909"/>
              </p:ext>
            </p:extLst>
          </p:nvPr>
        </p:nvGraphicFramePr>
        <p:xfrm>
          <a:off x="488950" y="1692275"/>
          <a:ext cx="8656638" cy="43427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Slide Number Placeholder 7">
            <a:extLst>
              <a:ext uri="{FF2B5EF4-FFF2-40B4-BE49-F238E27FC236}">
                <a16:creationId xmlns:a16="http://schemas.microsoft.com/office/drawing/2014/main" id="{8077E564-7B84-4F85-A488-A5209D1B0344}"/>
              </a:ext>
            </a:extLst>
          </p:cNvPr>
          <p:cNvSpPr>
            <a:spLocks noGrp="1"/>
          </p:cNvSpPr>
          <p:nvPr>
            <p:ph type="sldNum" sz="quarter" idx="17"/>
          </p:nvPr>
        </p:nvSpPr>
        <p:spPr/>
        <p:txBody>
          <a:bodyPr vert="horz" lIns="91440" tIns="45720" rIns="91440" bIns="45720" rtlCol="0" anchor="ctr">
            <a:normAutofit fontScale="55000" lnSpcReduction="20000"/>
          </a:bodyPr>
          <a:lstStyle/>
          <a:p>
            <a:pPr marL="0" lvl="8" algn="r" defTabSz="914400">
              <a:spcAft>
                <a:spcPts val="600"/>
              </a:spcAft>
            </a:pPr>
            <a:fld id="{63DCA5C9-2E11-4C67-86EB-AE1DE127DC64}" type="slidenum">
              <a:rPr lang="en-US" sz="1200" smtClean="0">
                <a:solidFill>
                  <a:schemeClr val="tx1">
                    <a:tint val="75000"/>
                  </a:schemeClr>
                </a:solidFill>
              </a:rPr>
              <a:pPr marL="0" lvl="8" algn="r" defTabSz="914400">
                <a:spcAft>
                  <a:spcPts val="600"/>
                </a:spcAft>
              </a:pPr>
              <a:t>3</a:t>
            </a:fld>
            <a:endParaRPr lang="en-US" sz="1200">
              <a:solidFill>
                <a:schemeClr val="tx1">
                  <a:tint val="75000"/>
                </a:schemeClr>
              </a:solidFill>
            </a:endParaRPr>
          </a:p>
        </p:txBody>
      </p:sp>
    </p:spTree>
    <p:extLst>
      <p:ext uri="{BB962C8B-B14F-4D97-AF65-F5344CB8AC3E}">
        <p14:creationId xmlns:p14="http://schemas.microsoft.com/office/powerpoint/2010/main" val="6531691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39063-67E3-AB6D-D9B6-BDAC8BD44F0A}"/>
              </a:ext>
            </a:extLst>
          </p:cNvPr>
          <p:cNvSpPr>
            <a:spLocks noGrp="1"/>
          </p:cNvSpPr>
          <p:nvPr>
            <p:ph type="title"/>
          </p:nvPr>
        </p:nvSpPr>
        <p:spPr/>
        <p:txBody>
          <a:bodyPr/>
          <a:lstStyle/>
          <a:p>
            <a:r>
              <a:rPr lang="en-US" dirty="0"/>
              <a:t>Possible Referral Disciplines</a:t>
            </a:r>
          </a:p>
        </p:txBody>
      </p:sp>
      <p:sp>
        <p:nvSpPr>
          <p:cNvPr id="3" name="Content Placeholder 2">
            <a:extLst>
              <a:ext uri="{FF2B5EF4-FFF2-40B4-BE49-F238E27FC236}">
                <a16:creationId xmlns:a16="http://schemas.microsoft.com/office/drawing/2014/main" id="{559EF150-FFBD-63C8-468A-660C8C47B1D8}"/>
              </a:ext>
            </a:extLst>
          </p:cNvPr>
          <p:cNvSpPr>
            <a:spLocks noGrp="1"/>
          </p:cNvSpPr>
          <p:nvPr>
            <p:ph sz="quarter" idx="14"/>
          </p:nvPr>
        </p:nvSpPr>
        <p:spPr>
          <a:xfrm>
            <a:off x="488950" y="1690688"/>
            <a:ext cx="11154409" cy="4433887"/>
          </a:xfrm>
        </p:spPr>
        <p:txBody>
          <a:bodyPr>
            <a:normAutofit lnSpcReduction="10000"/>
          </a:bodyPr>
          <a:lstStyle/>
          <a:p>
            <a:r>
              <a:rPr lang="en-US" u="sng" dirty="0"/>
              <a:t>Geriatric Medicine</a:t>
            </a:r>
            <a:r>
              <a:rPr lang="en-US" dirty="0"/>
              <a:t>: MD/DO, 4-year family medicine or internal medicine residency + 1 year Geriatric Medicine Fellowship</a:t>
            </a:r>
          </a:p>
          <a:p>
            <a:endParaRPr lang="en-US" dirty="0"/>
          </a:p>
          <a:p>
            <a:r>
              <a:rPr lang="en-US" u="sng" dirty="0"/>
              <a:t>Geriatric Psychiatry: </a:t>
            </a:r>
            <a:r>
              <a:rPr lang="en-US" dirty="0"/>
              <a:t>MD/DO, 4-year psychiatry residency + 1 year Geriatric Psychiatry Fellowship</a:t>
            </a:r>
          </a:p>
          <a:p>
            <a:endParaRPr lang="en-US" dirty="0"/>
          </a:p>
          <a:p>
            <a:r>
              <a:rPr lang="en-US" u="sng" dirty="0"/>
              <a:t>Neurology</a:t>
            </a:r>
            <a:r>
              <a:rPr lang="en-US" dirty="0"/>
              <a:t>: MD/DO, 4-year Neurology residency</a:t>
            </a:r>
          </a:p>
          <a:p>
            <a:pPr marL="0" indent="0">
              <a:buNone/>
            </a:pPr>
            <a:endParaRPr lang="en-US" dirty="0"/>
          </a:p>
          <a:p>
            <a:r>
              <a:rPr lang="en-US" u="sng" dirty="0"/>
              <a:t>Neuropsychology:</a:t>
            </a:r>
            <a:r>
              <a:rPr lang="en-US" dirty="0"/>
              <a:t> Masters then PhD or PsyD, internship and fellowship work following </a:t>
            </a:r>
          </a:p>
          <a:p>
            <a:endParaRPr lang="en-US" dirty="0"/>
          </a:p>
        </p:txBody>
      </p:sp>
    </p:spTree>
    <p:extLst>
      <p:ext uri="{BB962C8B-B14F-4D97-AF65-F5344CB8AC3E}">
        <p14:creationId xmlns:p14="http://schemas.microsoft.com/office/powerpoint/2010/main" val="617753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95ACF-42FB-4376-8044-31C04DDFC6B3}"/>
              </a:ext>
            </a:extLst>
          </p:cNvPr>
          <p:cNvSpPr>
            <a:spLocks noGrp="1"/>
          </p:cNvSpPr>
          <p:nvPr>
            <p:ph type="title"/>
          </p:nvPr>
        </p:nvSpPr>
        <p:spPr/>
        <p:txBody>
          <a:bodyPr/>
          <a:lstStyle/>
          <a:p>
            <a:r>
              <a:rPr lang="en-US" dirty="0"/>
              <a:t>When to Refer to Neuropsychology</a:t>
            </a:r>
            <a:endParaRPr lang="en-US" i="1" dirty="0"/>
          </a:p>
        </p:txBody>
      </p:sp>
      <p:sp>
        <p:nvSpPr>
          <p:cNvPr id="8" name="Slide Number Placeholder 7">
            <a:extLst>
              <a:ext uri="{FF2B5EF4-FFF2-40B4-BE49-F238E27FC236}">
                <a16:creationId xmlns:a16="http://schemas.microsoft.com/office/drawing/2014/main" id="{8077E564-7B84-4F85-A488-A5209D1B0344}"/>
              </a:ext>
            </a:extLst>
          </p:cNvPr>
          <p:cNvSpPr>
            <a:spLocks noGrp="1"/>
          </p:cNvSpPr>
          <p:nvPr>
            <p:ph type="sldNum" sz="quarter" idx="12"/>
          </p:nvPr>
        </p:nvSpPr>
        <p:spPr/>
        <p:txBody>
          <a:bodyPr/>
          <a:lstStyle/>
          <a:p>
            <a:pPr lvl="8"/>
            <a:fld id="{63DCA5C9-2E11-4C67-86EB-AE1DE127DC64}" type="slidenum">
              <a:rPr lang="en-US" smtClean="0"/>
              <a:pPr lvl="8"/>
              <a:t>31</a:t>
            </a:fld>
            <a:endParaRPr lang="en-US"/>
          </a:p>
        </p:txBody>
      </p:sp>
      <p:sp>
        <p:nvSpPr>
          <p:cNvPr id="6" name="Content Placeholder 3">
            <a:extLst>
              <a:ext uri="{FF2B5EF4-FFF2-40B4-BE49-F238E27FC236}">
                <a16:creationId xmlns:a16="http://schemas.microsoft.com/office/drawing/2014/main" id="{EE34F4D6-99FB-95EC-91DB-0450E8AF6BDA}"/>
              </a:ext>
            </a:extLst>
          </p:cNvPr>
          <p:cNvSpPr>
            <a:spLocks noGrp="1"/>
          </p:cNvSpPr>
          <p:nvPr>
            <p:ph sz="quarter" idx="14"/>
          </p:nvPr>
        </p:nvSpPr>
        <p:spPr>
          <a:xfrm>
            <a:off x="488951" y="1690688"/>
            <a:ext cx="11191420" cy="4568598"/>
          </a:xfrm>
        </p:spPr>
        <p:txBody>
          <a:bodyPr anchor="ctr">
            <a:noAutofit/>
          </a:bodyPr>
          <a:lstStyle/>
          <a:p>
            <a:pPr marL="342900" marR="0" lvl="0" indent="-342900">
              <a:lnSpc>
                <a:spcPct val="107000"/>
              </a:lnSpc>
              <a:spcBef>
                <a:spcPts val="0"/>
              </a:spcBef>
              <a:spcAft>
                <a:spcPts val="0"/>
              </a:spcAft>
              <a:buFont typeface="+mj-lt"/>
              <a:buAutoNum type="arabicPeriod"/>
            </a:pPr>
            <a:r>
              <a:rPr lang="en-US" sz="2400" kern="100" dirty="0">
                <a:effectLst/>
                <a:latin typeface="Calibri" panose="020F0502020204030204" pitchFamily="34" charset="0"/>
                <a:ea typeface="Calibri" panose="020F0502020204030204" pitchFamily="34" charset="0"/>
                <a:cs typeface="Calibri" panose="020F0502020204030204" pitchFamily="34" charset="0"/>
              </a:rPr>
              <a:t>New onset of progressive cognitive decline in any cognitive domain</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2400" kern="100" dirty="0">
                <a:effectLst/>
                <a:latin typeface="Calibri" panose="020F0502020204030204" pitchFamily="34" charset="0"/>
                <a:ea typeface="Calibri" panose="020F0502020204030204" pitchFamily="34" charset="0"/>
                <a:cs typeface="Calibri" panose="020F0502020204030204" pitchFamily="34" charset="0"/>
              </a:rPr>
              <a:t>Multiple causes of cognitive impairment are suspected</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2400" kern="100" dirty="0">
                <a:effectLst/>
                <a:latin typeface="Calibri" panose="020F0502020204030204" pitchFamily="34" charset="0"/>
                <a:ea typeface="Calibri" panose="020F0502020204030204" pitchFamily="34" charset="0"/>
                <a:cs typeface="Calibri" panose="020F0502020204030204" pitchFamily="34" charset="0"/>
              </a:rPr>
              <a:t>History of learning or intellectual disability</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2400" kern="100" dirty="0">
                <a:effectLst/>
                <a:latin typeface="Calibri" panose="020F0502020204030204" pitchFamily="34" charset="0"/>
                <a:ea typeface="Calibri" panose="020F0502020204030204" pitchFamily="34" charset="0"/>
                <a:cs typeface="Calibri" panose="020F0502020204030204" pitchFamily="34" charset="0"/>
              </a:rPr>
              <a:t>High or low level of educational or occupational achievement (i.e. screening tools may not be accurate)</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2400" kern="100" dirty="0">
                <a:effectLst/>
                <a:latin typeface="Calibri" panose="020F0502020204030204" pitchFamily="34" charset="0"/>
                <a:ea typeface="Calibri" panose="020F0502020204030204" pitchFamily="34" charset="0"/>
                <a:cs typeface="Calibri" panose="020F0502020204030204" pitchFamily="34" charset="0"/>
              </a:rPr>
              <a:t>Cognitive assessment is needed to guide recommendations on functioning (ex: employment, driving, decision-making capacity, guardianship, </a:t>
            </a:r>
            <a:r>
              <a:rPr lang="en-US" sz="2400" kern="100" dirty="0" err="1">
                <a:effectLst/>
                <a:latin typeface="Calibri" panose="020F0502020204030204" pitchFamily="34" charset="0"/>
                <a:ea typeface="Calibri" panose="020F0502020204030204" pitchFamily="34" charset="0"/>
                <a:cs typeface="Calibri" panose="020F0502020204030204" pitchFamily="34" charset="0"/>
              </a:rPr>
              <a:t>etc</a:t>
            </a:r>
            <a:r>
              <a:rPr lang="en-US" sz="2400" kern="100" dirty="0">
                <a:effectLst/>
                <a:latin typeface="Calibri" panose="020F0502020204030204" pitchFamily="34" charset="0"/>
                <a:ea typeface="Calibri" panose="020F0502020204030204" pitchFamily="34" charset="0"/>
                <a:cs typeface="Calibri" panose="020F0502020204030204" pitchFamily="34" charset="0"/>
              </a:rPr>
              <a:t>)</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pPr>
            <a:r>
              <a:rPr lang="en-US" sz="2400" kern="100" dirty="0">
                <a:effectLst/>
                <a:latin typeface="Calibri" panose="020F0502020204030204" pitchFamily="34" charset="0"/>
                <a:ea typeface="Calibri" panose="020F0502020204030204" pitchFamily="34" charset="0"/>
                <a:cs typeface="Calibri" panose="020F0502020204030204" pitchFamily="34" charset="0"/>
              </a:rPr>
              <a:t>Family or caregivers need a more thorough evaluation to guide supportive care</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2000" dirty="0"/>
          </a:p>
        </p:txBody>
      </p:sp>
    </p:spTree>
    <p:extLst>
      <p:ext uri="{BB962C8B-B14F-4D97-AF65-F5344CB8AC3E}">
        <p14:creationId xmlns:p14="http://schemas.microsoft.com/office/powerpoint/2010/main" val="2319128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5260B-E5ED-B156-ACE7-D8BD880819BB}"/>
              </a:ext>
            </a:extLst>
          </p:cNvPr>
          <p:cNvSpPr>
            <a:spLocks noGrp="1"/>
          </p:cNvSpPr>
          <p:nvPr>
            <p:ph type="title"/>
          </p:nvPr>
        </p:nvSpPr>
        <p:spPr/>
        <p:txBody>
          <a:bodyPr/>
          <a:lstStyle/>
          <a:p>
            <a:r>
              <a:rPr lang="en-US" dirty="0"/>
              <a:t>When to Refer to Neurology</a:t>
            </a:r>
          </a:p>
        </p:txBody>
      </p:sp>
      <p:sp>
        <p:nvSpPr>
          <p:cNvPr id="4" name="Content Placeholder 3">
            <a:extLst>
              <a:ext uri="{FF2B5EF4-FFF2-40B4-BE49-F238E27FC236}">
                <a16:creationId xmlns:a16="http://schemas.microsoft.com/office/drawing/2014/main" id="{29A0F60C-BBCA-5FEE-B987-FCF6A7EC1506}"/>
              </a:ext>
            </a:extLst>
          </p:cNvPr>
          <p:cNvSpPr>
            <a:spLocks noGrp="1"/>
          </p:cNvSpPr>
          <p:nvPr>
            <p:ph sz="quarter" idx="14"/>
          </p:nvPr>
        </p:nvSpPr>
        <p:spPr>
          <a:xfrm>
            <a:off x="488951" y="1690688"/>
            <a:ext cx="10358014" cy="4433887"/>
          </a:xfrm>
        </p:spPr>
        <p:txBody>
          <a:bodyPr anchor="ctr">
            <a:noAutofit/>
          </a:bodyPr>
          <a:lstStyle/>
          <a:p>
            <a:pPr marL="342900" marR="0" lvl="0" indent="-342900">
              <a:lnSpc>
                <a:spcPct val="107000"/>
              </a:lnSpc>
              <a:spcBef>
                <a:spcPts val="0"/>
              </a:spcBef>
              <a:spcAft>
                <a:spcPts val="0"/>
              </a:spcAft>
              <a:buFont typeface="+mj-lt"/>
              <a:buAutoNum type="arabicPeriod"/>
            </a:pPr>
            <a:r>
              <a:rPr lang="en-US" sz="2400" kern="100" dirty="0">
                <a:effectLst/>
                <a:latin typeface="Calibri" panose="020F0502020204030204" pitchFamily="34" charset="0"/>
                <a:ea typeface="Calibri" panose="020F0502020204030204" pitchFamily="34" charset="0"/>
                <a:cs typeface="Calibri" panose="020F0502020204030204" pitchFamily="34" charset="0"/>
              </a:rPr>
              <a:t>Sudden onset deficits or focal examination findings</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2400" kern="100" dirty="0">
                <a:effectLst/>
                <a:latin typeface="Calibri" panose="020F0502020204030204" pitchFamily="34" charset="0"/>
                <a:ea typeface="Calibri" panose="020F0502020204030204" pitchFamily="34" charset="0"/>
                <a:cs typeface="Calibri" panose="020F0502020204030204" pitchFamily="34" charset="0"/>
              </a:rPr>
              <a:t>Rapidly progressive dementia (normal to dementia in &lt; 6 months, please contact Neuropsychiatry or Neurology directly at the time of referral)</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2400" kern="100" dirty="0">
                <a:effectLst/>
                <a:latin typeface="Calibri" panose="020F0502020204030204" pitchFamily="34" charset="0"/>
                <a:ea typeface="Calibri" panose="020F0502020204030204" pitchFamily="34" charset="0"/>
                <a:cs typeface="Calibri" panose="020F0502020204030204" pitchFamily="34" charset="0"/>
              </a:rPr>
              <a:t>Cognitive impairment with epilepsy</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2400" kern="100" dirty="0">
                <a:effectLst/>
                <a:latin typeface="Calibri" panose="020F0502020204030204" pitchFamily="34" charset="0"/>
                <a:ea typeface="Calibri" panose="020F0502020204030204" pitchFamily="34" charset="0"/>
                <a:cs typeface="Calibri" panose="020F0502020204030204" pitchFamily="34" charset="0"/>
              </a:rPr>
              <a:t>Cognitive impairment with a gait or movement disorder</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2400" kern="100" dirty="0">
                <a:effectLst/>
                <a:latin typeface="Calibri" panose="020F0502020204030204" pitchFamily="34" charset="0"/>
                <a:ea typeface="Calibri" panose="020F0502020204030204" pitchFamily="34" charset="0"/>
                <a:cs typeface="Calibri" panose="020F0502020204030204" pitchFamily="34" charset="0"/>
              </a:rPr>
              <a:t>Cognitive impairment with motor neuron disease</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pPr>
            <a:r>
              <a:rPr lang="en-US" sz="2400" kern="100" dirty="0">
                <a:effectLst/>
                <a:latin typeface="Calibri" panose="020F0502020204030204" pitchFamily="34" charset="0"/>
                <a:ea typeface="Calibri" panose="020F0502020204030204" pitchFamily="34" charset="0"/>
                <a:cs typeface="Calibri" panose="020F0502020204030204" pitchFamily="34" charset="0"/>
              </a:rPr>
              <a:t>Cognitive impairment with new or not previously diagnosed strokes</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2000" dirty="0"/>
          </a:p>
        </p:txBody>
      </p:sp>
    </p:spTree>
    <p:extLst>
      <p:ext uri="{BB962C8B-B14F-4D97-AF65-F5344CB8AC3E}">
        <p14:creationId xmlns:p14="http://schemas.microsoft.com/office/powerpoint/2010/main" val="23284347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A3F36-7718-3EF7-2269-33C496E962A1}"/>
              </a:ext>
            </a:extLst>
          </p:cNvPr>
          <p:cNvSpPr>
            <a:spLocks noGrp="1"/>
          </p:cNvSpPr>
          <p:nvPr>
            <p:ph type="title"/>
          </p:nvPr>
        </p:nvSpPr>
        <p:spPr/>
        <p:txBody>
          <a:bodyPr/>
          <a:lstStyle/>
          <a:p>
            <a:r>
              <a:rPr lang="en-US" dirty="0"/>
              <a:t>When to Refer to Neuropsychiatry</a:t>
            </a:r>
          </a:p>
        </p:txBody>
      </p:sp>
      <p:sp>
        <p:nvSpPr>
          <p:cNvPr id="4" name="Content Placeholder 3">
            <a:extLst>
              <a:ext uri="{FF2B5EF4-FFF2-40B4-BE49-F238E27FC236}">
                <a16:creationId xmlns:a16="http://schemas.microsoft.com/office/drawing/2014/main" id="{8D04E367-9936-A69C-B25F-8CD2AE367A26}"/>
              </a:ext>
            </a:extLst>
          </p:cNvPr>
          <p:cNvSpPr>
            <a:spLocks noGrp="1"/>
          </p:cNvSpPr>
          <p:nvPr>
            <p:ph sz="quarter" idx="14"/>
          </p:nvPr>
        </p:nvSpPr>
        <p:spPr>
          <a:xfrm>
            <a:off x="488951" y="1690688"/>
            <a:ext cx="10358014" cy="4433887"/>
          </a:xfrm>
        </p:spPr>
        <p:txBody>
          <a:bodyPr anchor="ctr">
            <a:noAutofit/>
          </a:bodyPr>
          <a:lstStyle/>
          <a:p>
            <a:pPr marL="342900" marR="0" lvl="0" indent="-342900">
              <a:lnSpc>
                <a:spcPct val="107000"/>
              </a:lnSpc>
              <a:spcBef>
                <a:spcPts val="0"/>
              </a:spcBef>
              <a:spcAft>
                <a:spcPts val="0"/>
              </a:spcAft>
              <a:buFont typeface="+mj-lt"/>
              <a:buAutoNum type="arabicPeriod"/>
            </a:pPr>
            <a:r>
              <a:rPr lang="en-US" sz="2400" kern="100" dirty="0">
                <a:effectLst/>
                <a:latin typeface="Calibri" panose="020F0502020204030204" pitchFamily="34" charset="0"/>
                <a:ea typeface="Calibri" panose="020F0502020204030204" pitchFamily="34" charset="0"/>
                <a:cs typeface="Calibri" panose="020F0502020204030204" pitchFamily="34" charset="0"/>
              </a:rPr>
              <a:t>Early-onset dementia (age &lt; 65)</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2400" kern="100" dirty="0">
                <a:effectLst/>
                <a:latin typeface="Calibri" panose="020F0502020204030204" pitchFamily="34" charset="0"/>
                <a:ea typeface="Calibri" panose="020F0502020204030204" pitchFamily="34" charset="0"/>
                <a:cs typeface="Calibri" panose="020F0502020204030204" pitchFamily="34" charset="0"/>
              </a:rPr>
              <a:t>Atypical pattern of cognitive decline (ex: visual-spatial, language, executive function)</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2400" kern="100" dirty="0">
                <a:effectLst/>
                <a:latin typeface="Calibri" panose="020F0502020204030204" pitchFamily="34" charset="0"/>
                <a:ea typeface="Calibri" panose="020F0502020204030204" pitchFamily="34" charset="0"/>
                <a:cs typeface="Calibri" panose="020F0502020204030204" pitchFamily="34" charset="0"/>
              </a:rPr>
              <a:t>Cognitive decline with behavioral symptoms (personality change, impulsivity, agitation, psychosis)</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2400" kern="100" dirty="0">
                <a:effectLst/>
                <a:latin typeface="Calibri" panose="020F0502020204030204" pitchFamily="34" charset="0"/>
                <a:ea typeface="Calibri" panose="020F0502020204030204" pitchFamily="34" charset="0"/>
                <a:cs typeface="Calibri" panose="020F0502020204030204" pitchFamily="34" charset="0"/>
              </a:rPr>
              <a:t>Dementia with suspected genetic cause (multiple relatives)</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2400" kern="100" dirty="0">
                <a:effectLst/>
                <a:latin typeface="Calibri" panose="020F0502020204030204" pitchFamily="34" charset="0"/>
                <a:ea typeface="Calibri" panose="020F0502020204030204" pitchFamily="34" charset="0"/>
                <a:cs typeface="Calibri" panose="020F0502020204030204" pitchFamily="34" charset="0"/>
              </a:rPr>
              <a:t>Mild cognitive impairment or mild dementia, confirmed Alzheimer’s Disease, patient and/or family is interested in anti-amyloid therapy</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pPr>
            <a:r>
              <a:rPr lang="en-US" sz="2400" kern="100" dirty="0">
                <a:effectLst/>
                <a:latin typeface="Calibri" panose="020F0502020204030204" pitchFamily="34" charset="0"/>
                <a:ea typeface="Calibri" panose="020F0502020204030204" pitchFamily="34" charset="0"/>
                <a:cs typeface="Calibri" panose="020F0502020204030204" pitchFamily="34" charset="0"/>
              </a:rPr>
              <a:t>Patient and family are interested in clinical trials for cognitive impairment</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21475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Colleagues huddle">
            <a:extLst>
              <a:ext uri="{FF2B5EF4-FFF2-40B4-BE49-F238E27FC236}">
                <a16:creationId xmlns:a16="http://schemas.microsoft.com/office/drawing/2014/main" id="{5743D639-5F9D-0637-BD64-44217E657766}"/>
              </a:ext>
            </a:extLst>
          </p:cNvPr>
          <p:cNvPicPr>
            <a:picLocks noChangeAspect="1"/>
          </p:cNvPicPr>
          <p:nvPr/>
        </p:nvPicPr>
        <p:blipFill>
          <a:blip r:embed="rId3">
            <a:extLst>
              <a:ext uri="{28A0092B-C50C-407E-A947-70E740481C1C}">
                <a14:useLocalDpi xmlns:a14="http://schemas.microsoft.com/office/drawing/2010/main" val="0"/>
              </a:ext>
            </a:extLst>
          </a:blip>
          <a:srcRect l="19719" r="22244"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10" name="Slide Number Placeholder 9">
            <a:extLst>
              <a:ext uri="{FF2B5EF4-FFF2-40B4-BE49-F238E27FC236}">
                <a16:creationId xmlns:a16="http://schemas.microsoft.com/office/drawing/2014/main" id="{10137BD9-D706-F2B2-895D-22A78F95334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914400">
              <a:spcAft>
                <a:spcPts val="600"/>
              </a:spcAft>
              <a:defRPr/>
            </a:pPr>
            <a:fld id="{B5CEABB6-07DC-46E8-9B57-56EC44A396E5}" type="slidenum">
              <a:rPr lang="en-US">
                <a:solidFill>
                  <a:srgbClr val="FFFFFF"/>
                </a:solidFill>
                <a:latin typeface="Calibri" panose="020F0502020204030204"/>
              </a:rPr>
              <a:pPr defTabSz="914400">
                <a:spcAft>
                  <a:spcPts val="600"/>
                </a:spcAft>
                <a:defRPr/>
              </a:pPr>
              <a:t>34</a:t>
            </a:fld>
            <a:endParaRPr lang="en-US">
              <a:solidFill>
                <a:srgbClr val="FFFFFF"/>
              </a:solidFill>
              <a:latin typeface="Calibri" panose="020F0502020204030204"/>
            </a:endParaRPr>
          </a:p>
        </p:txBody>
      </p:sp>
      <p:graphicFrame>
        <p:nvGraphicFramePr>
          <p:cNvPr id="13" name="Diagram 12">
            <a:extLst>
              <a:ext uri="{FF2B5EF4-FFF2-40B4-BE49-F238E27FC236}">
                <a16:creationId xmlns:a16="http://schemas.microsoft.com/office/drawing/2014/main" id="{16A0292A-ADE0-3D59-A455-ECF04AE0FFC0}"/>
              </a:ext>
            </a:extLst>
          </p:cNvPr>
          <p:cNvGraphicFramePr/>
          <p:nvPr>
            <p:extLst>
              <p:ext uri="{D42A27DB-BD31-4B8C-83A1-F6EECF244321}">
                <p14:modId xmlns:p14="http://schemas.microsoft.com/office/powerpoint/2010/main" val="459470436"/>
              </p:ext>
            </p:extLst>
          </p:nvPr>
        </p:nvGraphicFramePr>
        <p:xfrm>
          <a:off x="0" y="597412"/>
          <a:ext cx="7229757" cy="566317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585339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95ACF-42FB-4376-8044-31C04DDFC6B3}"/>
              </a:ext>
            </a:extLst>
          </p:cNvPr>
          <p:cNvSpPr>
            <a:spLocks noGrp="1"/>
          </p:cNvSpPr>
          <p:nvPr>
            <p:ph type="title"/>
          </p:nvPr>
        </p:nvSpPr>
        <p:spPr/>
        <p:txBody>
          <a:bodyPr/>
          <a:lstStyle/>
          <a:p>
            <a:r>
              <a:rPr lang="en-US" b="0" dirty="0"/>
              <a:t>References</a:t>
            </a:r>
          </a:p>
        </p:txBody>
      </p:sp>
      <p:sp>
        <p:nvSpPr>
          <p:cNvPr id="8" name="Slide Number Placeholder 7">
            <a:extLst>
              <a:ext uri="{FF2B5EF4-FFF2-40B4-BE49-F238E27FC236}">
                <a16:creationId xmlns:a16="http://schemas.microsoft.com/office/drawing/2014/main" id="{8077E564-7B84-4F85-A488-A5209D1B0344}"/>
              </a:ext>
            </a:extLst>
          </p:cNvPr>
          <p:cNvSpPr>
            <a:spLocks noGrp="1"/>
          </p:cNvSpPr>
          <p:nvPr>
            <p:ph type="sldNum" sz="quarter" idx="12"/>
          </p:nvPr>
        </p:nvSpPr>
        <p:spPr/>
        <p:txBody>
          <a:bodyPr/>
          <a:lstStyle/>
          <a:p>
            <a:pPr lvl="8"/>
            <a:fld id="{63DCA5C9-2E11-4C67-86EB-AE1DE127DC64}" type="slidenum">
              <a:rPr lang="en-US" smtClean="0"/>
              <a:pPr lvl="8"/>
              <a:t>35</a:t>
            </a:fld>
            <a:endParaRPr lang="en-US"/>
          </a:p>
        </p:txBody>
      </p:sp>
      <p:sp>
        <p:nvSpPr>
          <p:cNvPr id="4" name="Content Placeholder 3">
            <a:extLst>
              <a:ext uri="{FF2B5EF4-FFF2-40B4-BE49-F238E27FC236}">
                <a16:creationId xmlns:a16="http://schemas.microsoft.com/office/drawing/2014/main" id="{CEEBC60B-5A30-DBB3-829E-29D9229D9F8A}"/>
              </a:ext>
            </a:extLst>
          </p:cNvPr>
          <p:cNvSpPr>
            <a:spLocks noGrp="1"/>
          </p:cNvSpPr>
          <p:nvPr>
            <p:ph sz="quarter" idx="14"/>
          </p:nvPr>
        </p:nvSpPr>
        <p:spPr>
          <a:xfrm>
            <a:off x="537117" y="1594625"/>
            <a:ext cx="11117766" cy="4641463"/>
          </a:xfrm>
        </p:spPr>
        <p:txBody>
          <a:bodyPr>
            <a:noAutofit/>
          </a:bodyPr>
          <a:lstStyle/>
          <a:p>
            <a:pPr marL="0" indent="0">
              <a:buNone/>
            </a:pPr>
            <a:r>
              <a:rPr lang="en-US" sz="1600" b="0" i="0" dirty="0" err="1">
                <a:solidFill>
                  <a:srgbClr val="212121"/>
                </a:solidFill>
                <a:effectLst/>
              </a:rPr>
              <a:t>Borson</a:t>
            </a:r>
            <a:r>
              <a:rPr lang="en-US" sz="1600" b="0" i="0" dirty="0">
                <a:solidFill>
                  <a:srgbClr val="212121"/>
                </a:solidFill>
                <a:effectLst/>
              </a:rPr>
              <a:t>, S., Scanlan, J., Brush, M., Vitaliano, P., &amp; </a:t>
            </a:r>
            <a:r>
              <a:rPr lang="en-US" sz="1600" b="0" i="0" dirty="0" err="1">
                <a:solidFill>
                  <a:srgbClr val="212121"/>
                </a:solidFill>
                <a:effectLst/>
              </a:rPr>
              <a:t>Dokmak</a:t>
            </a:r>
            <a:r>
              <a:rPr lang="en-US" sz="1600" b="0" i="0" dirty="0">
                <a:solidFill>
                  <a:srgbClr val="212121"/>
                </a:solidFill>
                <a:effectLst/>
              </a:rPr>
              <a:t>, A. (2000). The mini-cog: a cognitive 'vital signs' measure for dementia screening in multi-lingual elderly. </a:t>
            </a:r>
            <a:r>
              <a:rPr lang="en-US" sz="1600" b="0" i="1" dirty="0">
                <a:solidFill>
                  <a:srgbClr val="212121"/>
                </a:solidFill>
                <a:effectLst/>
              </a:rPr>
              <a:t>International journal of geriatric psychiatry</a:t>
            </a:r>
            <a:r>
              <a:rPr lang="en-US" sz="1600" b="0" i="0" dirty="0">
                <a:solidFill>
                  <a:srgbClr val="212121"/>
                </a:solidFill>
                <a:effectLst/>
              </a:rPr>
              <a:t>, </a:t>
            </a:r>
            <a:r>
              <a:rPr lang="en-US" sz="1600" b="0" i="1" dirty="0">
                <a:solidFill>
                  <a:srgbClr val="212121"/>
                </a:solidFill>
                <a:effectLst/>
              </a:rPr>
              <a:t>15</a:t>
            </a:r>
            <a:r>
              <a:rPr lang="en-US" sz="1600" b="0" i="0" dirty="0">
                <a:solidFill>
                  <a:srgbClr val="212121"/>
                </a:solidFill>
                <a:effectLst/>
              </a:rPr>
              <a:t>(11), 1021–1027. </a:t>
            </a:r>
            <a:r>
              <a:rPr lang="en-US" sz="1600" b="0" i="0" dirty="0">
                <a:solidFill>
                  <a:srgbClr val="212121"/>
                </a:solidFill>
                <a:effectLst/>
                <a:hlinkClick r:id="rId2"/>
              </a:rPr>
              <a:t>https://doi.org/10.1002/1099-1166(200011)15:11&lt;1021::aid-gps234&gt;3.0.co;2-6</a:t>
            </a:r>
            <a:endParaRPr lang="en-US" sz="1600" b="0" i="0" dirty="0">
              <a:solidFill>
                <a:srgbClr val="212121"/>
              </a:solidFill>
              <a:effectLst/>
            </a:endParaRPr>
          </a:p>
          <a:p>
            <a:pPr marL="0" indent="0">
              <a:buNone/>
            </a:pPr>
            <a:r>
              <a:rPr lang="en-US" sz="1600" b="0" i="0" dirty="0">
                <a:solidFill>
                  <a:srgbClr val="212121"/>
                </a:solidFill>
                <a:effectLst/>
              </a:rPr>
              <a:t>Chippa, V., &amp; Roy, K. (2023). Geriatric Cognitive Decline and Polypharmacy. In </a:t>
            </a:r>
            <a:r>
              <a:rPr lang="en-US" sz="1600" b="0" i="1" dirty="0" err="1">
                <a:solidFill>
                  <a:srgbClr val="212121"/>
                </a:solidFill>
                <a:effectLst/>
              </a:rPr>
              <a:t>StatPearls</a:t>
            </a:r>
            <a:r>
              <a:rPr lang="en-US" sz="1600" b="0" i="0" dirty="0">
                <a:solidFill>
                  <a:srgbClr val="212121"/>
                </a:solidFill>
                <a:effectLst/>
              </a:rPr>
              <a:t>. </a:t>
            </a:r>
            <a:r>
              <a:rPr lang="en-US" sz="1600" b="0" i="0" dirty="0" err="1">
                <a:solidFill>
                  <a:srgbClr val="212121"/>
                </a:solidFill>
                <a:effectLst/>
              </a:rPr>
              <a:t>StatPearls</a:t>
            </a:r>
            <a:r>
              <a:rPr lang="en-US" sz="1600" b="0" i="0" dirty="0">
                <a:solidFill>
                  <a:srgbClr val="212121"/>
                </a:solidFill>
                <a:effectLst/>
              </a:rPr>
              <a:t> Publishing.</a:t>
            </a:r>
            <a:r>
              <a:rPr lang="en-US" sz="1600" dirty="0">
                <a:solidFill>
                  <a:srgbClr val="212121"/>
                </a:solidFill>
              </a:rPr>
              <a:t> https://pubmed.ncbi.nlm.nih.gov/34662089/</a:t>
            </a:r>
            <a:endParaRPr lang="en-US" sz="1600" b="0" i="0" dirty="0">
              <a:solidFill>
                <a:srgbClr val="212121"/>
              </a:solidFill>
              <a:effectLst/>
            </a:endParaRPr>
          </a:p>
          <a:p>
            <a:pPr marL="0" indent="0">
              <a:buNone/>
            </a:pPr>
            <a:r>
              <a:rPr lang="en-US" sz="1600" b="0" i="0" dirty="0">
                <a:solidFill>
                  <a:srgbClr val="212121"/>
                </a:solidFill>
                <a:effectLst/>
              </a:rPr>
              <a:t>Dombrowski W, Mims A, Kremer I, </a:t>
            </a:r>
            <a:r>
              <a:rPr lang="en-US" sz="1600" b="0" i="0" dirty="0" err="1">
                <a:solidFill>
                  <a:srgbClr val="212121"/>
                </a:solidFill>
                <a:effectLst/>
              </a:rPr>
              <a:t>Cano</a:t>
            </a:r>
            <a:r>
              <a:rPr lang="en-US" sz="1600" b="0" i="0" dirty="0">
                <a:solidFill>
                  <a:srgbClr val="212121"/>
                </a:solidFill>
                <a:effectLst/>
              </a:rPr>
              <a:t> </a:t>
            </a:r>
            <a:r>
              <a:rPr lang="en-US" sz="1600" b="0" i="0" dirty="0" err="1">
                <a:solidFill>
                  <a:srgbClr val="212121"/>
                </a:solidFill>
                <a:effectLst/>
              </a:rPr>
              <a:t>Desandes</a:t>
            </a:r>
            <a:r>
              <a:rPr lang="en-US" sz="1600" b="0" i="0" dirty="0">
                <a:solidFill>
                  <a:srgbClr val="212121"/>
                </a:solidFill>
                <a:effectLst/>
              </a:rPr>
              <a:t> P, Rodrigo-Herrero S, Epps F, Snow T, Gutierrez M, </a:t>
            </a:r>
            <a:r>
              <a:rPr lang="en-US" sz="1600" b="0" i="0" dirty="0" err="1">
                <a:solidFill>
                  <a:srgbClr val="212121"/>
                </a:solidFill>
                <a:effectLst/>
              </a:rPr>
              <a:t>Nasta</a:t>
            </a:r>
            <a:r>
              <a:rPr lang="en-US" sz="1600" b="0" i="0" dirty="0">
                <a:solidFill>
                  <a:srgbClr val="212121"/>
                </a:solidFill>
                <a:effectLst/>
              </a:rPr>
              <a:t> A, </a:t>
            </a:r>
            <a:r>
              <a:rPr lang="en-US" sz="1600" b="0" i="0" dirty="0" err="1">
                <a:solidFill>
                  <a:srgbClr val="212121"/>
                </a:solidFill>
                <a:effectLst/>
              </a:rPr>
              <a:t>Epperly</a:t>
            </a:r>
            <a:r>
              <a:rPr lang="en-US" sz="1600" b="0" i="0" dirty="0">
                <a:solidFill>
                  <a:srgbClr val="212121"/>
                </a:solidFill>
                <a:effectLst/>
              </a:rPr>
              <a:t> MB, </a:t>
            </a:r>
            <a:r>
              <a:rPr lang="en-US" sz="1600" b="0" i="0" dirty="0" err="1">
                <a:solidFill>
                  <a:srgbClr val="212121"/>
                </a:solidFill>
                <a:effectLst/>
              </a:rPr>
              <a:t>Manaloto</a:t>
            </a:r>
            <a:r>
              <a:rPr lang="en-US" sz="1600" b="0" i="0" dirty="0">
                <a:solidFill>
                  <a:srgbClr val="212121"/>
                </a:solidFill>
                <a:effectLst/>
              </a:rPr>
              <a:t> K, Hansen JC. Dementia Ideal Care: Ecosystem Map of Best Practices and Care Pathways Enhanced by Technology and Community. J </a:t>
            </a:r>
            <a:r>
              <a:rPr lang="en-US" sz="1600" b="0" i="0" dirty="0" err="1">
                <a:solidFill>
                  <a:srgbClr val="212121"/>
                </a:solidFill>
                <a:effectLst/>
              </a:rPr>
              <a:t>Alzheimers</a:t>
            </a:r>
            <a:r>
              <a:rPr lang="en-US" sz="1600" b="0" i="0" dirty="0">
                <a:solidFill>
                  <a:srgbClr val="212121"/>
                </a:solidFill>
                <a:effectLst/>
              </a:rPr>
              <a:t> Dis. 2024;100(1):87-117. </a:t>
            </a:r>
            <a:r>
              <a:rPr lang="en-US" sz="1600" b="0" i="0" dirty="0" err="1">
                <a:solidFill>
                  <a:srgbClr val="212121"/>
                </a:solidFill>
                <a:effectLst/>
              </a:rPr>
              <a:t>doi</a:t>
            </a:r>
            <a:r>
              <a:rPr lang="en-US" sz="1600" b="0" i="0" dirty="0">
                <a:solidFill>
                  <a:srgbClr val="212121"/>
                </a:solidFill>
                <a:effectLst/>
              </a:rPr>
              <a:t>: 10.3233/JAD-231491. PMID: 38848182; PMCID: PMC11307099.</a:t>
            </a:r>
          </a:p>
          <a:p>
            <a:pPr marL="0" indent="0">
              <a:buNone/>
            </a:pPr>
            <a:r>
              <a:rPr lang="en-US" sz="1600" b="0" i="0" dirty="0">
                <a:solidFill>
                  <a:srgbClr val="212121"/>
                </a:solidFill>
                <a:effectLst/>
              </a:rPr>
              <a:t>Falk N, Cole A, Meredith TJ. Evaluation of Suspected Dementia. Am Fam Physician. 2018 Mar 15;97(6):398-405. PMID: 29671539.</a:t>
            </a:r>
          </a:p>
          <a:p>
            <a:pPr marL="0" indent="0">
              <a:buNone/>
            </a:pPr>
            <a:r>
              <a:rPr lang="en-US" sz="1600" dirty="0"/>
              <a:t>Gallegos M, Morgan ML, </a:t>
            </a:r>
            <a:r>
              <a:rPr lang="en-US" sz="1600" dirty="0" err="1"/>
              <a:t>Cervigni</a:t>
            </a:r>
            <a:r>
              <a:rPr lang="en-US" sz="1600" dirty="0"/>
              <a:t> M, Martino P, Murray J, Calandra M, </a:t>
            </a:r>
            <a:r>
              <a:rPr lang="en-US" sz="1600" dirty="0" err="1"/>
              <a:t>Razumovskiy</a:t>
            </a:r>
            <a:r>
              <a:rPr lang="en-US" sz="1600" dirty="0"/>
              <a:t> A, </a:t>
            </a:r>
            <a:r>
              <a:rPr lang="en-US" sz="1600" dirty="0" err="1"/>
              <a:t>Caycho</a:t>
            </a:r>
            <a:r>
              <a:rPr lang="en-US" sz="1600" dirty="0"/>
              <a:t>-Rodríguez T, Gallegos WLA. 45 Years of the mini-mental state examination (MMSE): A perspective from </a:t>
            </a:r>
            <a:r>
              <a:rPr lang="en-US" sz="1600" dirty="0" err="1"/>
              <a:t>ibero-america</a:t>
            </a:r>
            <a:r>
              <a:rPr lang="en-US" sz="1600" dirty="0"/>
              <a:t>. Dement </a:t>
            </a:r>
            <a:r>
              <a:rPr lang="en-US" sz="1600" dirty="0" err="1"/>
              <a:t>Neuropsychol</a:t>
            </a:r>
            <a:r>
              <a:rPr lang="en-US" sz="1600" dirty="0"/>
              <a:t>. 2022 Jul 29;16(4):384-387. </a:t>
            </a:r>
            <a:r>
              <a:rPr lang="en-US" sz="1600" dirty="0" err="1"/>
              <a:t>doi</a:t>
            </a:r>
            <a:r>
              <a:rPr lang="en-US" sz="1600" dirty="0"/>
              <a:t>: 10.1590/1980-5764-DN-2021-0097. PMID: 36530763; PMCID: PMC9745978.</a:t>
            </a:r>
          </a:p>
          <a:p>
            <a:pPr marL="0" indent="0">
              <a:buNone/>
            </a:pPr>
            <a:r>
              <a:rPr lang="en-US" sz="1600" b="0" i="0" dirty="0">
                <a:solidFill>
                  <a:srgbClr val="1B1B1B"/>
                </a:solidFill>
                <a:effectLst/>
              </a:rPr>
              <a:t>Hendry, K., Green, C., McShane, R., Noel-</a:t>
            </a:r>
            <a:r>
              <a:rPr lang="en-US" sz="1600" b="0" i="0" dirty="0" err="1">
                <a:solidFill>
                  <a:srgbClr val="1B1B1B"/>
                </a:solidFill>
                <a:effectLst/>
              </a:rPr>
              <a:t>Storr</a:t>
            </a:r>
            <a:r>
              <a:rPr lang="en-US" sz="1600" b="0" i="0" dirty="0">
                <a:solidFill>
                  <a:srgbClr val="1B1B1B"/>
                </a:solidFill>
                <a:effectLst/>
              </a:rPr>
              <a:t>, A. H., Stott, D. J., </a:t>
            </a:r>
            <a:r>
              <a:rPr lang="en-US" sz="1600" b="0" i="0" dirty="0" err="1">
                <a:solidFill>
                  <a:srgbClr val="1B1B1B"/>
                </a:solidFill>
                <a:effectLst/>
              </a:rPr>
              <a:t>Anwer</a:t>
            </a:r>
            <a:r>
              <a:rPr lang="en-US" sz="1600" b="0" i="0" dirty="0">
                <a:solidFill>
                  <a:srgbClr val="1B1B1B"/>
                </a:solidFill>
                <a:effectLst/>
              </a:rPr>
              <a:t>, S., Sutton, A. J., Burton, J. K., &amp; Quinn, T. J. (2019). AD-8 for detection of dementia across a variety of healthcare settings. </a:t>
            </a:r>
            <a:r>
              <a:rPr lang="en-US" sz="1600" b="0" i="1" dirty="0">
                <a:solidFill>
                  <a:srgbClr val="1B1B1B"/>
                </a:solidFill>
                <a:effectLst/>
              </a:rPr>
              <a:t>The Cochrane database of systematic reviews</a:t>
            </a:r>
            <a:r>
              <a:rPr lang="en-US" sz="1600" b="0" i="0" dirty="0">
                <a:solidFill>
                  <a:srgbClr val="1B1B1B"/>
                </a:solidFill>
                <a:effectLst/>
              </a:rPr>
              <a:t>, </a:t>
            </a:r>
            <a:r>
              <a:rPr lang="en-US" sz="1600" b="0" i="1" dirty="0">
                <a:solidFill>
                  <a:srgbClr val="1B1B1B"/>
                </a:solidFill>
                <a:effectLst/>
              </a:rPr>
              <a:t>3</a:t>
            </a:r>
            <a:r>
              <a:rPr lang="en-US" sz="1600" b="0" i="0" dirty="0">
                <a:solidFill>
                  <a:srgbClr val="1B1B1B"/>
                </a:solidFill>
                <a:effectLst/>
              </a:rPr>
              <a:t>(3), CD011121. </a:t>
            </a:r>
            <a:r>
              <a:rPr lang="en-US" sz="1600" b="0" i="0" dirty="0">
                <a:solidFill>
                  <a:srgbClr val="1B1B1B"/>
                </a:solidFill>
                <a:effectLst/>
                <a:hlinkClick r:id="rId3"/>
              </a:rPr>
              <a:t>https://doi.org/10.1002/14651858.CD011121.pub2</a:t>
            </a:r>
            <a:endParaRPr lang="en-US" sz="1600" b="0" i="0" dirty="0">
              <a:solidFill>
                <a:srgbClr val="1B1B1B"/>
              </a:solidFill>
              <a:effectLst/>
            </a:endParaRPr>
          </a:p>
          <a:p>
            <a:pPr marL="0" indent="0">
              <a:buNone/>
            </a:pPr>
            <a:r>
              <a:rPr lang="en-US" sz="1600" dirty="0"/>
              <a:t>James, Charlotte et al. “Performance of Machine Learning Algorithms for Predicting Progression to Dementia in Memory Clinic Patients.” </a:t>
            </a:r>
            <a:r>
              <a:rPr lang="en-US" sz="1600" i="1" dirty="0"/>
              <a:t>JAMA network open</a:t>
            </a:r>
            <a:r>
              <a:rPr lang="en-US" sz="1600" dirty="0"/>
              <a:t> 4.12 (2021): e2136553–e2136553. Web.</a:t>
            </a:r>
          </a:p>
          <a:p>
            <a:pPr marL="0" indent="0">
              <a:buNone/>
            </a:pPr>
            <a:endParaRPr lang="en-US" sz="1600" dirty="0"/>
          </a:p>
        </p:txBody>
      </p:sp>
    </p:spTree>
    <p:extLst>
      <p:ext uri="{BB962C8B-B14F-4D97-AF65-F5344CB8AC3E}">
        <p14:creationId xmlns:p14="http://schemas.microsoft.com/office/powerpoint/2010/main" val="31896850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85FFD-280B-4C17-9016-595B9DAE9050}"/>
              </a:ext>
            </a:extLst>
          </p:cNvPr>
          <p:cNvSpPr>
            <a:spLocks noGrp="1"/>
          </p:cNvSpPr>
          <p:nvPr>
            <p:ph type="title"/>
          </p:nvPr>
        </p:nvSpPr>
        <p:spPr/>
        <p:txBody>
          <a:bodyPr/>
          <a:lstStyle/>
          <a:p>
            <a:r>
              <a:rPr lang="en-US" dirty="0"/>
              <a:t>References continued</a:t>
            </a:r>
          </a:p>
        </p:txBody>
      </p:sp>
      <p:sp>
        <p:nvSpPr>
          <p:cNvPr id="3" name="Content Placeholder 2">
            <a:extLst>
              <a:ext uri="{FF2B5EF4-FFF2-40B4-BE49-F238E27FC236}">
                <a16:creationId xmlns:a16="http://schemas.microsoft.com/office/drawing/2014/main" id="{64D3C35B-5F75-58B6-0B78-FF60301076F6}"/>
              </a:ext>
            </a:extLst>
          </p:cNvPr>
          <p:cNvSpPr>
            <a:spLocks noGrp="1"/>
          </p:cNvSpPr>
          <p:nvPr>
            <p:ph sz="quarter" idx="14"/>
          </p:nvPr>
        </p:nvSpPr>
        <p:spPr>
          <a:xfrm>
            <a:off x="546411" y="1690688"/>
            <a:ext cx="11117765" cy="4795024"/>
          </a:xfrm>
        </p:spPr>
        <p:txBody>
          <a:bodyPr>
            <a:normAutofit fontScale="85000" lnSpcReduction="10000"/>
          </a:bodyPr>
          <a:lstStyle/>
          <a:p>
            <a:pPr marL="0" indent="0" algn="l">
              <a:buNone/>
            </a:pPr>
            <a:r>
              <a:rPr lang="en-US" sz="1900" b="0" i="0" dirty="0">
                <a:solidFill>
                  <a:srgbClr val="333333"/>
                </a:solidFill>
                <a:effectLst/>
              </a:rPr>
              <a:t>Kroenke, K., Spitzer, R. L., &amp; Williams, J. B. W. (1999). </a:t>
            </a:r>
            <a:r>
              <a:rPr lang="en-US" sz="1900" b="0" i="1" dirty="0">
                <a:solidFill>
                  <a:srgbClr val="333333"/>
                </a:solidFill>
                <a:effectLst/>
              </a:rPr>
              <a:t>Patient Health Questionnaire-9 (PHQ-9)</a:t>
            </a:r>
            <a:r>
              <a:rPr lang="en-US" sz="1900" b="0" i="0" dirty="0">
                <a:solidFill>
                  <a:srgbClr val="333333"/>
                </a:solidFill>
                <a:effectLst/>
              </a:rPr>
              <a:t> [Database record]. APA </a:t>
            </a:r>
            <a:r>
              <a:rPr lang="en-US" sz="1900" b="0" i="0" dirty="0" err="1">
                <a:solidFill>
                  <a:srgbClr val="333333"/>
                </a:solidFill>
                <a:effectLst/>
              </a:rPr>
              <a:t>PsycTests</a:t>
            </a:r>
            <a:r>
              <a:rPr lang="en-US" sz="1900" b="0" i="0" dirty="0">
                <a:solidFill>
                  <a:srgbClr val="333333"/>
                </a:solidFill>
                <a:effectLst/>
              </a:rPr>
              <a:t>. </a:t>
            </a:r>
            <a:r>
              <a:rPr lang="en-US" sz="1900" b="0" i="0" u="none" strike="noStrike" dirty="0">
                <a:solidFill>
                  <a:srgbClr val="2C72B7"/>
                </a:solidFill>
                <a:effectLst/>
                <a:hlinkClick r:id="rId3" tooltip="DOI link"/>
              </a:rPr>
              <a:t>https://doi.org/10.1037/t06165-000</a:t>
            </a:r>
            <a:endParaRPr lang="en-US" sz="1900" b="0" i="0" u="none" strike="noStrike" dirty="0">
              <a:solidFill>
                <a:srgbClr val="2C72B7"/>
              </a:solidFill>
              <a:effectLst/>
            </a:endParaRPr>
          </a:p>
          <a:p>
            <a:pPr marL="0" indent="0" algn="l">
              <a:buNone/>
            </a:pPr>
            <a:r>
              <a:rPr lang="en-US" sz="1900" b="0" i="0" dirty="0">
                <a:solidFill>
                  <a:srgbClr val="212121"/>
                </a:solidFill>
                <a:effectLst/>
              </a:rPr>
              <a:t>Lichtman, J. H., Bigger, J. T., Jr, Blumenthal, J. A., </a:t>
            </a:r>
            <a:r>
              <a:rPr lang="en-US" sz="1900" b="0" i="0" dirty="0" err="1">
                <a:solidFill>
                  <a:srgbClr val="212121"/>
                </a:solidFill>
                <a:effectLst/>
              </a:rPr>
              <a:t>Frasure</a:t>
            </a:r>
            <a:r>
              <a:rPr lang="en-US" sz="1900" b="0" i="0" dirty="0">
                <a:solidFill>
                  <a:srgbClr val="212121"/>
                </a:solidFill>
                <a:effectLst/>
              </a:rPr>
              <a:t>-Smith, N., Kaufmann, P. G., </a:t>
            </a:r>
            <a:r>
              <a:rPr lang="en-US" sz="1900" b="0" i="0" dirty="0" err="1">
                <a:solidFill>
                  <a:srgbClr val="212121"/>
                </a:solidFill>
                <a:effectLst/>
              </a:rPr>
              <a:t>Lespérance</a:t>
            </a:r>
            <a:r>
              <a:rPr lang="en-US" sz="1900" b="0" i="0" dirty="0">
                <a:solidFill>
                  <a:srgbClr val="212121"/>
                </a:solidFill>
                <a:effectLst/>
              </a:rPr>
              <a:t>, F., Mark, D. B., Sheps, D. S., Taylor, C. B., </a:t>
            </a:r>
            <a:r>
              <a:rPr lang="en-US" sz="1900" b="0" i="0" dirty="0" err="1">
                <a:solidFill>
                  <a:srgbClr val="212121"/>
                </a:solidFill>
                <a:effectLst/>
              </a:rPr>
              <a:t>Froelicher</a:t>
            </a:r>
            <a:r>
              <a:rPr lang="en-US" sz="1900" b="0" i="0" dirty="0">
                <a:solidFill>
                  <a:srgbClr val="212121"/>
                </a:solidFill>
                <a:effectLst/>
              </a:rPr>
              <a:t>, E. S., American Heart Association Prevention Committee of the Council on Cardiovascular Nursing, American Heart Association Council on Clinical Cardiology, American Heart Association Council on Epidemiology and Prevention, American Heart Association Interdisciplinary Council on Quality of Care and Outcomes Research, &amp; American Psychiatric Association (2008). Depression and coronary heart disease: recommendations for screening, referral, and treatment: a science advisory from the American Heart Association Prevention Committee of the Council on Cardiovascular Nursing, Council on Clinical Cardiology, Council on Epidemiology and Prevention, and Interdisciplinary Council on Quality of Care and Outcomes Research: endorsed by the American Psychiatric Association. </a:t>
            </a:r>
            <a:r>
              <a:rPr lang="en-US" sz="1900" b="0" i="1" dirty="0">
                <a:solidFill>
                  <a:srgbClr val="212121"/>
                </a:solidFill>
                <a:effectLst/>
              </a:rPr>
              <a:t>Circulation</a:t>
            </a:r>
            <a:r>
              <a:rPr lang="en-US" sz="1900" b="0" i="0" dirty="0">
                <a:solidFill>
                  <a:srgbClr val="212121"/>
                </a:solidFill>
                <a:effectLst/>
              </a:rPr>
              <a:t>, </a:t>
            </a:r>
            <a:r>
              <a:rPr lang="en-US" sz="1900" b="0" i="1" dirty="0">
                <a:solidFill>
                  <a:srgbClr val="212121"/>
                </a:solidFill>
                <a:effectLst/>
              </a:rPr>
              <a:t>118</a:t>
            </a:r>
            <a:r>
              <a:rPr lang="en-US" sz="1900" b="0" i="0" dirty="0">
                <a:solidFill>
                  <a:srgbClr val="212121"/>
                </a:solidFill>
                <a:effectLst/>
              </a:rPr>
              <a:t>(17), 1768–1775. https://doi.org/10.1161/CIRCULATIONAHA.108.19076</a:t>
            </a:r>
          </a:p>
          <a:p>
            <a:pPr marL="0" indent="0">
              <a:buNone/>
            </a:pPr>
            <a:r>
              <a:rPr lang="en-US" sz="1900" b="0" i="0" dirty="0">
                <a:solidFill>
                  <a:srgbClr val="212121"/>
                </a:solidFill>
                <a:effectLst/>
              </a:rPr>
              <a:t>Livingston, G., Huntley, J., </a:t>
            </a:r>
            <a:r>
              <a:rPr lang="en-US" sz="1900" b="0" i="0" dirty="0" err="1">
                <a:solidFill>
                  <a:srgbClr val="212121"/>
                </a:solidFill>
                <a:effectLst/>
              </a:rPr>
              <a:t>Sommerlad</a:t>
            </a:r>
            <a:r>
              <a:rPr lang="en-US" sz="1900" b="0" i="0" dirty="0">
                <a:solidFill>
                  <a:srgbClr val="212121"/>
                </a:solidFill>
                <a:effectLst/>
              </a:rPr>
              <a:t>, A., Ames, D., Ballard, C., Banerjee, S., </a:t>
            </a:r>
            <a:r>
              <a:rPr lang="en-US" sz="1900" b="0" i="0" dirty="0" err="1">
                <a:solidFill>
                  <a:srgbClr val="212121"/>
                </a:solidFill>
                <a:effectLst/>
              </a:rPr>
              <a:t>Brayne</a:t>
            </a:r>
            <a:r>
              <a:rPr lang="en-US" sz="1900" b="0" i="0" dirty="0">
                <a:solidFill>
                  <a:srgbClr val="212121"/>
                </a:solidFill>
                <a:effectLst/>
              </a:rPr>
              <a:t>, C., Burns, A., Cohen-Mansfield, J., Cooper, C., </a:t>
            </a:r>
            <a:r>
              <a:rPr lang="en-US" sz="1900" b="0" i="0" dirty="0" err="1">
                <a:solidFill>
                  <a:srgbClr val="212121"/>
                </a:solidFill>
                <a:effectLst/>
              </a:rPr>
              <a:t>Costafreda</a:t>
            </a:r>
            <a:r>
              <a:rPr lang="en-US" sz="1900" b="0" i="0" dirty="0">
                <a:solidFill>
                  <a:srgbClr val="212121"/>
                </a:solidFill>
                <a:effectLst/>
              </a:rPr>
              <a:t>, S. G., Dias, A., Fox, N., Gitlin, L. N., Howard, R., Kales, H. C., </a:t>
            </a:r>
            <a:r>
              <a:rPr lang="en-US" sz="1900" b="0" i="0" dirty="0" err="1">
                <a:solidFill>
                  <a:srgbClr val="212121"/>
                </a:solidFill>
                <a:effectLst/>
              </a:rPr>
              <a:t>Kivimäki</a:t>
            </a:r>
            <a:r>
              <a:rPr lang="en-US" sz="1900" b="0" i="0" dirty="0">
                <a:solidFill>
                  <a:srgbClr val="212121"/>
                </a:solidFill>
                <a:effectLst/>
              </a:rPr>
              <a:t>, M., Larson, E. B., </a:t>
            </a:r>
            <a:r>
              <a:rPr lang="en-US" sz="1900" b="0" i="0" dirty="0" err="1">
                <a:solidFill>
                  <a:srgbClr val="212121"/>
                </a:solidFill>
                <a:effectLst/>
              </a:rPr>
              <a:t>Ogunniyi</a:t>
            </a:r>
            <a:r>
              <a:rPr lang="en-US" sz="1900" b="0" i="0" dirty="0">
                <a:solidFill>
                  <a:srgbClr val="212121"/>
                </a:solidFill>
                <a:effectLst/>
              </a:rPr>
              <a:t>, A., </a:t>
            </a:r>
            <a:r>
              <a:rPr lang="en-US" sz="1900" b="0" i="0" dirty="0" err="1">
                <a:solidFill>
                  <a:srgbClr val="212121"/>
                </a:solidFill>
                <a:effectLst/>
              </a:rPr>
              <a:t>Orgeta</a:t>
            </a:r>
            <a:r>
              <a:rPr lang="en-US" sz="1900" b="0" i="0" dirty="0">
                <a:solidFill>
                  <a:srgbClr val="212121"/>
                </a:solidFill>
                <a:effectLst/>
              </a:rPr>
              <a:t>, V., … </a:t>
            </a:r>
            <a:r>
              <a:rPr lang="en-US" sz="1900" b="0" i="0" dirty="0" err="1">
                <a:solidFill>
                  <a:srgbClr val="212121"/>
                </a:solidFill>
                <a:effectLst/>
              </a:rPr>
              <a:t>Mukadam</a:t>
            </a:r>
            <a:r>
              <a:rPr lang="en-US" sz="1900" b="0" i="0" dirty="0">
                <a:solidFill>
                  <a:srgbClr val="212121"/>
                </a:solidFill>
                <a:effectLst/>
              </a:rPr>
              <a:t>, N. (2020). Dementia prevention, intervention, and care: 2020 report of the Lancet Commission. </a:t>
            </a:r>
            <a:r>
              <a:rPr lang="en-US" sz="1900" b="0" i="1" dirty="0">
                <a:solidFill>
                  <a:srgbClr val="212121"/>
                </a:solidFill>
                <a:effectLst/>
              </a:rPr>
              <a:t>Lancet (London, England)</a:t>
            </a:r>
            <a:r>
              <a:rPr lang="en-US" sz="1900" b="0" i="0" dirty="0">
                <a:solidFill>
                  <a:srgbClr val="212121"/>
                </a:solidFill>
                <a:effectLst/>
              </a:rPr>
              <a:t>, </a:t>
            </a:r>
            <a:r>
              <a:rPr lang="en-US" sz="1900" b="0" i="1" dirty="0">
                <a:solidFill>
                  <a:srgbClr val="212121"/>
                </a:solidFill>
                <a:effectLst/>
              </a:rPr>
              <a:t>396</a:t>
            </a:r>
            <a:r>
              <a:rPr lang="en-US" sz="1900" b="0" i="0" dirty="0">
                <a:solidFill>
                  <a:srgbClr val="212121"/>
                </a:solidFill>
                <a:effectLst/>
              </a:rPr>
              <a:t>(10248), 413–446. https://doi.org/10.1016/S0140-6736(20)30367-6</a:t>
            </a:r>
            <a:endParaRPr lang="en-US" sz="1900" dirty="0"/>
          </a:p>
          <a:p>
            <a:pPr marL="0" indent="0">
              <a:buNone/>
            </a:pPr>
            <a:r>
              <a:rPr lang="en-US" sz="1900" dirty="0"/>
              <a:t>Livingston, Gill et al. “Dementia Prevention, Intervention, and Care: 2024 Report of the Lancet Standing Commission.” </a:t>
            </a:r>
            <a:r>
              <a:rPr lang="en-US" sz="1900" i="1" dirty="0"/>
              <a:t>The Lancet (British edition)</a:t>
            </a:r>
            <a:r>
              <a:rPr lang="en-US" sz="1900" dirty="0"/>
              <a:t> 404.10452 (2024): 572–628. Web.</a:t>
            </a:r>
          </a:p>
          <a:p>
            <a:pPr marL="0" indent="0">
              <a:buNone/>
            </a:pPr>
            <a:r>
              <a:rPr lang="en-US" sz="1900" b="0" i="0" dirty="0">
                <a:solidFill>
                  <a:srgbClr val="333333"/>
                </a:solidFill>
                <a:effectLst/>
              </a:rPr>
              <a:t>Esther S. Oh. </a:t>
            </a:r>
            <a:r>
              <a:rPr lang="en-US" sz="1900" b="0" i="0" u="none" strike="noStrike" dirty="0">
                <a:solidFill>
                  <a:srgbClr val="1554B2"/>
                </a:solidFill>
                <a:effectLst/>
                <a:hlinkClick r:id="rId4"/>
              </a:rPr>
              <a:t>Dementia</a:t>
            </a:r>
            <a:r>
              <a:rPr lang="en-US" sz="1900" b="0" i="0" dirty="0">
                <a:solidFill>
                  <a:srgbClr val="333333"/>
                </a:solidFill>
                <a:effectLst/>
              </a:rPr>
              <a:t>. Ann Intern Med. [</a:t>
            </a:r>
            <a:r>
              <a:rPr lang="en-US" sz="1900" b="0" i="0" dirty="0" err="1">
                <a:solidFill>
                  <a:srgbClr val="333333"/>
                </a:solidFill>
                <a:effectLst/>
              </a:rPr>
              <a:t>Epub</a:t>
            </a:r>
            <a:r>
              <a:rPr lang="en-US" sz="1900" b="0" i="0" dirty="0">
                <a:solidFill>
                  <a:srgbClr val="333333"/>
                </a:solidFill>
                <a:effectLst/>
              </a:rPr>
              <a:t> 12 November 2024]. doi:</a:t>
            </a:r>
            <a:r>
              <a:rPr lang="en-US" sz="1900" b="0" i="0" u="none" strike="noStrike" dirty="0">
                <a:solidFill>
                  <a:srgbClr val="1554B2"/>
                </a:solidFill>
                <a:effectLst/>
                <a:hlinkClick r:id="rId5"/>
              </a:rPr>
              <a:t>10.7326/ANNALS-24-02207</a:t>
            </a:r>
            <a:endParaRPr lang="en-US" sz="1900" b="0" i="0" dirty="0">
              <a:solidFill>
                <a:srgbClr val="1B1B1B"/>
              </a:solidFill>
              <a:effectLst/>
            </a:endParaRPr>
          </a:p>
          <a:p>
            <a:pPr marL="0" indent="0">
              <a:buNone/>
            </a:pPr>
            <a:r>
              <a:rPr lang="en-US" sz="1900" b="0" i="0" dirty="0">
                <a:solidFill>
                  <a:srgbClr val="1B1B1B"/>
                </a:solidFill>
                <a:effectLst/>
              </a:rPr>
              <a:t>Seitz, D. P., Chan, C. C., Newton, H. T., Gill, S. S., Herrmann, N., Smailagic, N., Nikolaou, V., &amp; Fage, B. A. (2018). Mini-Cog for the diagnosis of Alzheimer's disease dementia and other dementias within a primary care setting. </a:t>
            </a:r>
            <a:r>
              <a:rPr lang="en-US" sz="1900" b="0" i="1" dirty="0">
                <a:solidFill>
                  <a:srgbClr val="1B1B1B"/>
                </a:solidFill>
                <a:effectLst/>
              </a:rPr>
              <a:t>The Cochrane database of systematic reviews</a:t>
            </a:r>
            <a:r>
              <a:rPr lang="en-US" sz="1900" b="0" i="0" dirty="0">
                <a:solidFill>
                  <a:srgbClr val="1B1B1B"/>
                </a:solidFill>
                <a:effectLst/>
              </a:rPr>
              <a:t>, </a:t>
            </a:r>
            <a:r>
              <a:rPr lang="en-US" sz="1900" b="0" i="1" dirty="0">
                <a:solidFill>
                  <a:srgbClr val="1B1B1B"/>
                </a:solidFill>
                <a:effectLst/>
              </a:rPr>
              <a:t>2</a:t>
            </a:r>
            <a:r>
              <a:rPr lang="en-US" sz="1900" b="0" i="0" dirty="0">
                <a:solidFill>
                  <a:srgbClr val="1B1B1B"/>
                </a:solidFill>
                <a:effectLst/>
              </a:rPr>
              <a:t>(2), CD011415. https://doi.org/10.1002/14651858.CD011415.pub2</a:t>
            </a:r>
            <a:endParaRPr lang="en-US" sz="1900" b="0" i="0" dirty="0">
              <a:solidFill>
                <a:srgbClr val="212121"/>
              </a:solidFill>
              <a:effectLst/>
            </a:endParaRPr>
          </a:p>
          <a:p>
            <a:pPr marL="0" indent="0">
              <a:buNone/>
            </a:pPr>
            <a:endParaRPr lang="en-US" sz="1700" dirty="0"/>
          </a:p>
          <a:p>
            <a:endParaRPr lang="en-US" dirty="0"/>
          </a:p>
        </p:txBody>
      </p:sp>
    </p:spTree>
    <p:extLst>
      <p:ext uri="{BB962C8B-B14F-4D97-AF65-F5344CB8AC3E}">
        <p14:creationId xmlns:p14="http://schemas.microsoft.com/office/powerpoint/2010/main" val="556562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85FFD-280B-4C17-9016-595B9DAE9050}"/>
              </a:ext>
            </a:extLst>
          </p:cNvPr>
          <p:cNvSpPr>
            <a:spLocks noGrp="1"/>
          </p:cNvSpPr>
          <p:nvPr>
            <p:ph type="title"/>
          </p:nvPr>
        </p:nvSpPr>
        <p:spPr/>
        <p:txBody>
          <a:bodyPr/>
          <a:lstStyle/>
          <a:p>
            <a:r>
              <a:rPr lang="en-US" dirty="0"/>
              <a:t>References continued</a:t>
            </a:r>
          </a:p>
        </p:txBody>
      </p:sp>
      <p:sp>
        <p:nvSpPr>
          <p:cNvPr id="3" name="Content Placeholder 2">
            <a:extLst>
              <a:ext uri="{FF2B5EF4-FFF2-40B4-BE49-F238E27FC236}">
                <a16:creationId xmlns:a16="http://schemas.microsoft.com/office/drawing/2014/main" id="{64D3C35B-5F75-58B6-0B78-FF60301076F6}"/>
              </a:ext>
            </a:extLst>
          </p:cNvPr>
          <p:cNvSpPr>
            <a:spLocks noGrp="1"/>
          </p:cNvSpPr>
          <p:nvPr>
            <p:ph sz="quarter" idx="14"/>
          </p:nvPr>
        </p:nvSpPr>
        <p:spPr>
          <a:xfrm>
            <a:off x="488950" y="1885071"/>
            <a:ext cx="10864849" cy="4239504"/>
          </a:xfrm>
        </p:spPr>
        <p:txBody>
          <a:bodyPr>
            <a:normAutofit lnSpcReduction="10000"/>
          </a:bodyPr>
          <a:lstStyle/>
          <a:p>
            <a:pPr marL="0" indent="0">
              <a:buNone/>
            </a:pPr>
            <a:r>
              <a:rPr lang="en-US" sz="1600" b="0" i="0" dirty="0">
                <a:solidFill>
                  <a:srgbClr val="212121"/>
                </a:solidFill>
                <a:effectLst/>
              </a:rPr>
              <a:t>Tung EE, Walston V, Bartley M. Approach to the Older Adult With New Cognitive Symptoms. Mayo Clin Proc. 2020 Jun;95(6):1281-1292. </a:t>
            </a:r>
            <a:r>
              <a:rPr lang="en-US" sz="1600" b="0" i="0" dirty="0" err="1">
                <a:solidFill>
                  <a:srgbClr val="212121"/>
                </a:solidFill>
                <a:effectLst/>
              </a:rPr>
              <a:t>doi</a:t>
            </a:r>
            <a:r>
              <a:rPr lang="en-US" sz="1600" b="0" i="0" dirty="0">
                <a:solidFill>
                  <a:srgbClr val="212121"/>
                </a:solidFill>
                <a:effectLst/>
              </a:rPr>
              <a:t>: 10.1016/j.mayocp.2019.10.013. PMID: 32498781.</a:t>
            </a:r>
            <a:endParaRPr lang="en-US" sz="1600" b="0" i="0" dirty="0">
              <a:solidFill>
                <a:srgbClr val="1B1B1B"/>
              </a:solidFill>
              <a:effectLst/>
            </a:endParaRPr>
          </a:p>
          <a:p>
            <a:pPr marL="0" indent="0">
              <a:buNone/>
            </a:pPr>
            <a:r>
              <a:rPr lang="en-US" sz="1600" b="0" i="0" dirty="0">
                <a:solidFill>
                  <a:srgbClr val="1B1B1B"/>
                </a:solidFill>
                <a:effectLst/>
              </a:rPr>
              <a:t>Wood, J. L., Weintraub, S., Coventry, C., Xu, J., Zhang, H., Rogalski, E., </a:t>
            </a:r>
            <a:r>
              <a:rPr lang="en-US" sz="1600" b="0" i="0" dirty="0" err="1">
                <a:solidFill>
                  <a:srgbClr val="1B1B1B"/>
                </a:solidFill>
                <a:effectLst/>
              </a:rPr>
              <a:t>Mesulam</a:t>
            </a:r>
            <a:r>
              <a:rPr lang="en-US" sz="1600" b="0" i="0" dirty="0">
                <a:solidFill>
                  <a:srgbClr val="1B1B1B"/>
                </a:solidFill>
                <a:effectLst/>
              </a:rPr>
              <a:t>, M. M., &amp; Gefen, T. (2020). Montreal Cognitive Assessment (MoCA) Performance and Domain-Specific Index Scores in Amnestic </a:t>
            </a:r>
            <a:r>
              <a:rPr lang="en-US" sz="1600" b="0" i="1" dirty="0">
                <a:solidFill>
                  <a:srgbClr val="1B1B1B"/>
                </a:solidFill>
                <a:effectLst/>
              </a:rPr>
              <a:t>Versus</a:t>
            </a:r>
            <a:r>
              <a:rPr lang="en-US" sz="1600" b="0" i="0" dirty="0">
                <a:solidFill>
                  <a:srgbClr val="1B1B1B"/>
                </a:solidFill>
                <a:effectLst/>
              </a:rPr>
              <a:t> Aphasic Dementia. </a:t>
            </a:r>
            <a:r>
              <a:rPr lang="en-US" sz="1600" b="0" i="1" dirty="0">
                <a:solidFill>
                  <a:srgbClr val="1B1B1B"/>
                </a:solidFill>
                <a:effectLst/>
              </a:rPr>
              <a:t>Journal of the International Neuropsychological Society : JINS</a:t>
            </a:r>
            <a:r>
              <a:rPr lang="en-US" sz="1600" b="0" i="0" dirty="0">
                <a:solidFill>
                  <a:srgbClr val="1B1B1B"/>
                </a:solidFill>
                <a:effectLst/>
              </a:rPr>
              <a:t>, </a:t>
            </a:r>
            <a:r>
              <a:rPr lang="en-US" sz="1600" b="0" i="1" dirty="0">
                <a:solidFill>
                  <a:srgbClr val="1B1B1B"/>
                </a:solidFill>
                <a:effectLst/>
              </a:rPr>
              <a:t>26</a:t>
            </a:r>
            <a:r>
              <a:rPr lang="en-US" sz="1600" b="0" i="0" dirty="0">
                <a:solidFill>
                  <a:srgbClr val="1B1B1B"/>
                </a:solidFill>
                <a:effectLst/>
              </a:rPr>
              <a:t>(9), 927–931. https://doi.org/10.1017/S135561772000048X</a:t>
            </a:r>
            <a:endParaRPr lang="en-US" sz="1600" b="0" i="0" dirty="0">
              <a:solidFill>
                <a:srgbClr val="333333"/>
              </a:solidFill>
              <a:effectLst/>
            </a:endParaRPr>
          </a:p>
          <a:p>
            <a:pPr marL="0" indent="0" algn="l">
              <a:buNone/>
            </a:pPr>
            <a:r>
              <a:rPr lang="en-US" sz="1600" b="0" i="0" dirty="0">
                <a:solidFill>
                  <a:srgbClr val="333333"/>
                </a:solidFill>
                <a:effectLst/>
              </a:rPr>
              <a:t>Xu W., Tan C., Zou J</a:t>
            </a:r>
            <a:r>
              <a:rPr lang="en-US" sz="1600" b="0" i="1" dirty="0">
                <a:solidFill>
                  <a:srgbClr val="333333"/>
                </a:solidFill>
                <a:effectLst/>
              </a:rPr>
              <a:t>, </a:t>
            </a:r>
            <a:r>
              <a:rPr lang="en-US" sz="1600" b="0" dirty="0">
                <a:solidFill>
                  <a:srgbClr val="333333"/>
                </a:solidFill>
                <a:effectLst/>
              </a:rPr>
              <a:t>Xi-Peng, C., and Tan, L. </a:t>
            </a:r>
            <a:r>
              <a:rPr lang="en-US" sz="1600" b="0" i="0" dirty="0">
                <a:solidFill>
                  <a:srgbClr val="333333"/>
                </a:solidFill>
                <a:effectLst/>
              </a:rPr>
              <a:t>Sleep problems and risk of all-cause cognitive decline or dementia: an updated systematic review and meta-analysis. </a:t>
            </a:r>
            <a:r>
              <a:rPr lang="en-US" sz="1600" b="0" i="1" dirty="0">
                <a:solidFill>
                  <a:srgbClr val="333333"/>
                </a:solidFill>
                <a:effectLst/>
              </a:rPr>
              <a:t>Journal of Neurology, Neurosurgery &amp; Psychiatry </a:t>
            </a:r>
            <a:r>
              <a:rPr lang="en-US" sz="1600" b="0" i="0" dirty="0">
                <a:solidFill>
                  <a:srgbClr val="333333"/>
                </a:solidFill>
                <a:effectLst/>
              </a:rPr>
              <a:t>2020;</a:t>
            </a:r>
            <a:r>
              <a:rPr lang="en-US" sz="1600" b="1" i="0" dirty="0">
                <a:solidFill>
                  <a:srgbClr val="333333"/>
                </a:solidFill>
                <a:effectLst/>
              </a:rPr>
              <a:t>91:</a:t>
            </a:r>
            <a:r>
              <a:rPr lang="en-US" sz="1600" b="0" i="0" dirty="0">
                <a:solidFill>
                  <a:srgbClr val="333333"/>
                </a:solidFill>
                <a:effectLst/>
              </a:rPr>
              <a:t>236-244. </a:t>
            </a:r>
          </a:p>
          <a:p>
            <a:pPr marL="0" indent="0" algn="l">
              <a:buNone/>
            </a:pPr>
            <a:r>
              <a:rPr lang="en-US" sz="1600" b="0" i="0" dirty="0">
                <a:solidFill>
                  <a:srgbClr val="333333"/>
                </a:solidFill>
                <a:effectLst/>
                <a:hlinkClick r:id="rId2"/>
              </a:rPr>
              <a:t>https://jnnp.bmj.com/content/91/3/236</a:t>
            </a:r>
            <a:endParaRPr lang="en-US" sz="1600" b="0" i="0" dirty="0">
              <a:solidFill>
                <a:srgbClr val="333333"/>
              </a:solidFill>
              <a:effectLst/>
            </a:endParaRPr>
          </a:p>
          <a:p>
            <a:pPr marL="0" indent="0">
              <a:buNone/>
            </a:pPr>
            <a:r>
              <a:rPr lang="en-US" sz="1600" dirty="0">
                <a:hlinkClick r:id="rId3"/>
              </a:rPr>
              <a:t>https://www.alz.org/professionals/health-systems-medical-professionals</a:t>
            </a:r>
          </a:p>
          <a:p>
            <a:pPr marL="0" indent="0">
              <a:buNone/>
            </a:pPr>
            <a:r>
              <a:rPr lang="en-US" sz="1600" dirty="0">
                <a:hlinkClick r:id="rId3"/>
              </a:rPr>
              <a:t>https://www.alz.org/media/documents/ad8-dementia-screening.pdf</a:t>
            </a:r>
          </a:p>
          <a:p>
            <a:pPr marL="0" indent="0">
              <a:buNone/>
            </a:pPr>
            <a:r>
              <a:rPr lang="en-US" sz="1600" dirty="0">
                <a:hlinkClick r:id="rId3"/>
              </a:rPr>
              <a:t>https://mini-cog.com/how-to-use-it/</a:t>
            </a:r>
            <a:endParaRPr lang="en-US" sz="1600" dirty="0"/>
          </a:p>
          <a:p>
            <a:pPr marL="0" indent="0">
              <a:buNone/>
            </a:pPr>
            <a:r>
              <a:rPr lang="en-US" sz="1600" dirty="0">
                <a:hlinkClick r:id="rId4"/>
              </a:rPr>
              <a:t>https://mocacognition.com/</a:t>
            </a:r>
            <a:endParaRPr lang="en-US" sz="1600" dirty="0"/>
          </a:p>
          <a:p>
            <a:pPr marL="0" indent="0">
              <a:buNone/>
            </a:pPr>
            <a:r>
              <a:rPr lang="en-US" sz="1600" dirty="0">
                <a:hlinkClick r:id="rId5"/>
              </a:rPr>
              <a:t>https://www.uptodate.com/contents/evaluation-of-cognitive-impairment-and-dementia?search=dementia%20evaluation&amp;source=search_result&amp;selectedTitle=1%7E150&amp;usage_type=default&amp;display_rank=1#H547044219</a:t>
            </a:r>
            <a:endParaRPr lang="en-US" sz="1600" dirty="0"/>
          </a:p>
        </p:txBody>
      </p:sp>
    </p:spTree>
    <p:extLst>
      <p:ext uri="{BB962C8B-B14F-4D97-AF65-F5344CB8AC3E}">
        <p14:creationId xmlns:p14="http://schemas.microsoft.com/office/powerpoint/2010/main" val="39246587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FA0AE22-C9F1-1E4B-69E9-9D14260C960C}"/>
              </a:ext>
            </a:extLst>
          </p:cNvPr>
          <p:cNvSpPr>
            <a:spLocks noGrp="1"/>
          </p:cNvSpPr>
          <p:nvPr>
            <p:ph type="title"/>
          </p:nvPr>
        </p:nvSpPr>
        <p:spPr>
          <a:xfrm>
            <a:off x="2158360" y="2382892"/>
            <a:ext cx="7376583" cy="2743200"/>
          </a:xfrm>
        </p:spPr>
        <p:txBody>
          <a:bodyPr>
            <a:normAutofit/>
          </a:bodyPr>
          <a:lstStyle/>
          <a:p>
            <a:pPr algn="ctr"/>
            <a:r>
              <a:rPr lang="en-US" sz="9600" dirty="0"/>
              <a:t>Questions?</a:t>
            </a:r>
          </a:p>
        </p:txBody>
      </p:sp>
    </p:spTree>
    <p:extLst>
      <p:ext uri="{BB962C8B-B14F-4D97-AF65-F5344CB8AC3E}">
        <p14:creationId xmlns:p14="http://schemas.microsoft.com/office/powerpoint/2010/main" val="38438488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35EE7-2A42-31C2-B1A3-66820CDE6565}"/>
              </a:ext>
            </a:extLst>
          </p:cNvPr>
          <p:cNvSpPr>
            <a:spLocks noGrp="1"/>
          </p:cNvSpPr>
          <p:nvPr>
            <p:ph type="title"/>
          </p:nvPr>
        </p:nvSpPr>
        <p:spPr/>
        <p:txBody>
          <a:bodyPr/>
          <a:lstStyle/>
          <a:p>
            <a:r>
              <a:rPr lang="en-US" dirty="0">
                <a:ea typeface="Calibri Light"/>
                <a:cs typeface="Calibri Light"/>
              </a:rPr>
              <a:t>Mild Cognitive Impairment</a:t>
            </a:r>
            <a:endParaRPr lang="en-US" i="1" dirty="0">
              <a:ea typeface="Calibri Light"/>
              <a:cs typeface="Calibri Light"/>
            </a:endParaRPr>
          </a:p>
        </p:txBody>
      </p:sp>
      <p:sp>
        <p:nvSpPr>
          <p:cNvPr id="3" name="Content Placeholder 2">
            <a:extLst>
              <a:ext uri="{FF2B5EF4-FFF2-40B4-BE49-F238E27FC236}">
                <a16:creationId xmlns:a16="http://schemas.microsoft.com/office/drawing/2014/main" id="{35552858-A52E-F84D-09CC-CEC36935C4EE}"/>
              </a:ext>
            </a:extLst>
          </p:cNvPr>
          <p:cNvSpPr>
            <a:spLocks noGrp="1"/>
          </p:cNvSpPr>
          <p:nvPr>
            <p:ph sz="quarter" idx="14"/>
          </p:nvPr>
        </p:nvSpPr>
        <p:spPr>
          <a:xfrm>
            <a:off x="488951" y="2238375"/>
            <a:ext cx="10592906" cy="3886200"/>
          </a:xfrm>
        </p:spPr>
        <p:txBody>
          <a:bodyPr vert="horz" lIns="91440" tIns="45720" rIns="91440" bIns="45720" rtlCol="0" anchor="t">
            <a:normAutofit/>
          </a:bodyPr>
          <a:lstStyle/>
          <a:p>
            <a:pPr marL="0" indent="0" algn="ctr">
              <a:buNone/>
            </a:pPr>
            <a:endParaRPr lang="en-US" dirty="0"/>
          </a:p>
          <a:p>
            <a:pPr marL="0" indent="0" algn="ctr">
              <a:buNone/>
            </a:pPr>
            <a:r>
              <a:rPr lang="en-US" sz="2800" dirty="0"/>
              <a:t>“ The cognitive deficits do not interfere with capacity for independence in everyday activities (i.e. complex instrumental activities of daily living such as paying bills or managing medications are preserved, but greater effort, compensatory strategies, or accommodations may be required”</a:t>
            </a:r>
          </a:p>
          <a:p>
            <a:pPr marL="0" indent="0" algn="ctr">
              <a:buNone/>
            </a:pPr>
            <a:endParaRPr lang="en-US" sz="2800" dirty="0"/>
          </a:p>
          <a:p>
            <a:pPr marL="0" indent="0">
              <a:buNone/>
            </a:pPr>
            <a:r>
              <a:rPr lang="en-US" sz="2800" dirty="0">
                <a:solidFill>
                  <a:schemeClr val="accent4"/>
                </a:solidFill>
              </a:rPr>
              <a:t>		Cognitive impairment WITHOUT impact on function</a:t>
            </a:r>
          </a:p>
          <a:p>
            <a:endParaRPr lang="en-US" dirty="0"/>
          </a:p>
        </p:txBody>
      </p:sp>
      <p:sp>
        <p:nvSpPr>
          <p:cNvPr id="4" name="TextBox 3">
            <a:extLst>
              <a:ext uri="{FF2B5EF4-FFF2-40B4-BE49-F238E27FC236}">
                <a16:creationId xmlns:a16="http://schemas.microsoft.com/office/drawing/2014/main" id="{585FA2A7-55B8-5E4B-561E-E3F07E462D14}"/>
              </a:ext>
            </a:extLst>
          </p:cNvPr>
          <p:cNvSpPr txBox="1"/>
          <p:nvPr/>
        </p:nvSpPr>
        <p:spPr>
          <a:xfrm>
            <a:off x="7270596" y="6208692"/>
            <a:ext cx="4718204" cy="276999"/>
          </a:xfrm>
          <a:prstGeom prst="rect">
            <a:avLst/>
          </a:prstGeom>
          <a:noFill/>
        </p:spPr>
        <p:txBody>
          <a:bodyPr wrap="square" rtlCol="0">
            <a:spAutoFit/>
          </a:bodyPr>
          <a:lstStyle/>
          <a:p>
            <a:r>
              <a:rPr lang="en-US" sz="1200" dirty="0"/>
              <a:t>Diagnostic and Statistical Manual of metal Disorders: 5</a:t>
            </a:r>
            <a:r>
              <a:rPr lang="en-US" sz="1200" baseline="30000" dirty="0"/>
              <a:t>th</a:t>
            </a:r>
            <a:r>
              <a:rPr lang="en-US" sz="1200" dirty="0"/>
              <a:t> edition</a:t>
            </a:r>
          </a:p>
        </p:txBody>
      </p:sp>
    </p:spTree>
    <p:extLst>
      <p:ext uri="{BB962C8B-B14F-4D97-AF65-F5344CB8AC3E}">
        <p14:creationId xmlns:p14="http://schemas.microsoft.com/office/powerpoint/2010/main" val="24743902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671B9A-C027-DC35-AA1A-9B6106467B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8CA24E-B656-BEBA-CFCE-921A5A2B9ADE}"/>
              </a:ext>
            </a:extLst>
          </p:cNvPr>
          <p:cNvSpPr>
            <a:spLocks noGrp="1"/>
          </p:cNvSpPr>
          <p:nvPr>
            <p:ph type="title"/>
          </p:nvPr>
        </p:nvSpPr>
        <p:spPr/>
        <p:txBody>
          <a:bodyPr/>
          <a:lstStyle/>
          <a:p>
            <a:r>
              <a:rPr lang="en-US" dirty="0">
                <a:ea typeface="Calibri Light"/>
                <a:cs typeface="Calibri Light"/>
              </a:rPr>
              <a:t>Function: IADLs</a:t>
            </a:r>
            <a:endParaRPr lang="en-US" i="1" dirty="0">
              <a:ea typeface="Calibri Light"/>
              <a:cs typeface="Calibri Light"/>
            </a:endParaRPr>
          </a:p>
        </p:txBody>
      </p:sp>
      <p:pic>
        <p:nvPicPr>
          <p:cNvPr id="5" name="Content Placeholder 6">
            <a:extLst>
              <a:ext uri="{FF2B5EF4-FFF2-40B4-BE49-F238E27FC236}">
                <a16:creationId xmlns:a16="http://schemas.microsoft.com/office/drawing/2014/main" id="{56F2E495-F9C6-EAD0-791F-3CCBF877D65C}"/>
              </a:ext>
            </a:extLst>
          </p:cNvPr>
          <p:cNvPicPr>
            <a:picLocks noChangeAspect="1"/>
          </p:cNvPicPr>
          <p:nvPr/>
        </p:nvPicPr>
        <p:blipFill rotWithShape="1">
          <a:blip r:embed="rId2"/>
          <a:srcRect b="51214"/>
          <a:stretch/>
        </p:blipFill>
        <p:spPr>
          <a:xfrm>
            <a:off x="-1" y="1543050"/>
            <a:ext cx="6309835" cy="3445328"/>
          </a:xfrm>
          <a:prstGeom prst="rect">
            <a:avLst/>
          </a:prstGeom>
        </p:spPr>
      </p:pic>
      <p:pic>
        <p:nvPicPr>
          <p:cNvPr id="8" name="Content Placeholder 6">
            <a:extLst>
              <a:ext uri="{FF2B5EF4-FFF2-40B4-BE49-F238E27FC236}">
                <a16:creationId xmlns:a16="http://schemas.microsoft.com/office/drawing/2014/main" id="{2A4BE44B-6FF9-63BF-E758-3632EDF9CEAF}"/>
              </a:ext>
            </a:extLst>
          </p:cNvPr>
          <p:cNvPicPr>
            <a:picLocks noChangeAspect="1"/>
          </p:cNvPicPr>
          <p:nvPr/>
        </p:nvPicPr>
        <p:blipFill rotWithShape="1">
          <a:blip r:embed="rId2"/>
          <a:srcRect t="48835"/>
          <a:stretch/>
        </p:blipFill>
        <p:spPr>
          <a:xfrm>
            <a:off x="6309834" y="2710541"/>
            <a:ext cx="5873975" cy="3363687"/>
          </a:xfrm>
          <a:prstGeom prst="rect">
            <a:avLst/>
          </a:prstGeom>
        </p:spPr>
      </p:pic>
      <p:sp>
        <p:nvSpPr>
          <p:cNvPr id="9" name="TextBox 8">
            <a:extLst>
              <a:ext uri="{FF2B5EF4-FFF2-40B4-BE49-F238E27FC236}">
                <a16:creationId xmlns:a16="http://schemas.microsoft.com/office/drawing/2014/main" id="{963AB5AF-84EF-88C3-C4D9-431B95511141}"/>
              </a:ext>
            </a:extLst>
          </p:cNvPr>
          <p:cNvSpPr txBox="1"/>
          <p:nvPr/>
        </p:nvSpPr>
        <p:spPr>
          <a:xfrm>
            <a:off x="7805057" y="6449786"/>
            <a:ext cx="4261757" cy="276999"/>
          </a:xfrm>
          <a:prstGeom prst="rect">
            <a:avLst/>
          </a:prstGeom>
          <a:noFill/>
        </p:spPr>
        <p:txBody>
          <a:bodyPr wrap="square" rtlCol="0">
            <a:spAutoFit/>
          </a:bodyPr>
          <a:lstStyle/>
          <a:p>
            <a:r>
              <a:rPr lang="en-US" sz="1200" dirty="0"/>
              <a:t>https://</a:t>
            </a:r>
            <a:r>
              <a:rPr lang="en-US" sz="1200" dirty="0" err="1"/>
              <a:t>www.alz.org</a:t>
            </a:r>
            <a:r>
              <a:rPr lang="en-US" sz="1200" dirty="0"/>
              <a:t>/</a:t>
            </a:r>
            <a:r>
              <a:rPr lang="en-US" sz="1200" dirty="0" err="1"/>
              <a:t>careplanning</a:t>
            </a:r>
            <a:r>
              <a:rPr lang="en-US" sz="1200" dirty="0"/>
              <a:t>/downloads/</a:t>
            </a:r>
            <a:r>
              <a:rPr lang="en-US" sz="1200" dirty="0" err="1"/>
              <a:t>lawton-iadl.pdf</a:t>
            </a:r>
            <a:endParaRPr lang="en-US" sz="1200" dirty="0"/>
          </a:p>
        </p:txBody>
      </p:sp>
    </p:spTree>
    <p:extLst>
      <p:ext uri="{BB962C8B-B14F-4D97-AF65-F5344CB8AC3E}">
        <p14:creationId xmlns:p14="http://schemas.microsoft.com/office/powerpoint/2010/main" val="39014268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2C85E4-FB93-2A42-DB2E-20AA2C1F92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226E89-0C28-900E-06C9-F4914C1B19AC}"/>
              </a:ext>
            </a:extLst>
          </p:cNvPr>
          <p:cNvSpPr>
            <a:spLocks noGrp="1"/>
          </p:cNvSpPr>
          <p:nvPr>
            <p:ph type="title"/>
          </p:nvPr>
        </p:nvSpPr>
        <p:spPr/>
        <p:txBody>
          <a:bodyPr/>
          <a:lstStyle/>
          <a:p>
            <a:r>
              <a:rPr lang="en-US" dirty="0">
                <a:ea typeface="Calibri Light"/>
                <a:cs typeface="Calibri Light"/>
              </a:rPr>
              <a:t>Function: ADLs</a:t>
            </a:r>
            <a:endParaRPr lang="en-US" i="1" dirty="0">
              <a:ea typeface="Calibri Light"/>
              <a:cs typeface="Calibri Light"/>
            </a:endParaRPr>
          </a:p>
        </p:txBody>
      </p:sp>
      <p:pic>
        <p:nvPicPr>
          <p:cNvPr id="3" name="Content Placeholder 5">
            <a:extLst>
              <a:ext uri="{FF2B5EF4-FFF2-40B4-BE49-F238E27FC236}">
                <a16:creationId xmlns:a16="http://schemas.microsoft.com/office/drawing/2014/main" id="{A43E62B1-16AB-F190-7609-6E96AF44436E}"/>
              </a:ext>
            </a:extLst>
          </p:cNvPr>
          <p:cNvPicPr>
            <a:picLocks noChangeAspect="1"/>
          </p:cNvPicPr>
          <p:nvPr/>
        </p:nvPicPr>
        <p:blipFill>
          <a:blip r:embed="rId2"/>
          <a:stretch>
            <a:fillRect/>
          </a:stretch>
        </p:blipFill>
        <p:spPr>
          <a:xfrm>
            <a:off x="3396343" y="1559991"/>
            <a:ext cx="5123143" cy="4732733"/>
          </a:xfrm>
          <a:prstGeom prst="rect">
            <a:avLst/>
          </a:prstGeom>
        </p:spPr>
      </p:pic>
      <p:sp>
        <p:nvSpPr>
          <p:cNvPr id="4" name="TextBox 3">
            <a:extLst>
              <a:ext uri="{FF2B5EF4-FFF2-40B4-BE49-F238E27FC236}">
                <a16:creationId xmlns:a16="http://schemas.microsoft.com/office/drawing/2014/main" id="{26236047-66DA-F417-CEAA-FE5D86BC271D}"/>
              </a:ext>
            </a:extLst>
          </p:cNvPr>
          <p:cNvSpPr txBox="1"/>
          <p:nvPr/>
        </p:nvSpPr>
        <p:spPr>
          <a:xfrm>
            <a:off x="7935687" y="6407611"/>
            <a:ext cx="4098471" cy="276999"/>
          </a:xfrm>
          <a:prstGeom prst="rect">
            <a:avLst/>
          </a:prstGeom>
          <a:noFill/>
        </p:spPr>
        <p:txBody>
          <a:bodyPr wrap="square" rtlCol="0">
            <a:spAutoFit/>
          </a:bodyPr>
          <a:lstStyle/>
          <a:p>
            <a:r>
              <a:rPr lang="en-US" sz="1200" dirty="0"/>
              <a:t>https://</a:t>
            </a:r>
            <a:r>
              <a:rPr lang="en-US" sz="1200" dirty="0" err="1"/>
              <a:t>www.alz.org</a:t>
            </a:r>
            <a:r>
              <a:rPr lang="en-US" sz="1200" dirty="0"/>
              <a:t>/</a:t>
            </a:r>
            <a:r>
              <a:rPr lang="en-US" sz="1200" dirty="0" err="1"/>
              <a:t>careplanning</a:t>
            </a:r>
            <a:r>
              <a:rPr lang="en-US" sz="1200" dirty="0"/>
              <a:t>/downloads/</a:t>
            </a:r>
            <a:r>
              <a:rPr lang="en-US" sz="1200" dirty="0" err="1"/>
              <a:t>katz-adl.pdf</a:t>
            </a:r>
            <a:endParaRPr lang="en-US" sz="1200" dirty="0"/>
          </a:p>
        </p:txBody>
      </p:sp>
    </p:spTree>
    <p:extLst>
      <p:ext uri="{BB962C8B-B14F-4D97-AF65-F5344CB8AC3E}">
        <p14:creationId xmlns:p14="http://schemas.microsoft.com/office/powerpoint/2010/main" val="38468050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0504A7-694E-577A-5C24-0101EEE2BB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A9E6E3-EDC7-DB55-55C5-879D512F0D92}"/>
              </a:ext>
            </a:extLst>
          </p:cNvPr>
          <p:cNvSpPr>
            <a:spLocks noGrp="1"/>
          </p:cNvSpPr>
          <p:nvPr>
            <p:ph type="title"/>
          </p:nvPr>
        </p:nvSpPr>
        <p:spPr/>
        <p:txBody>
          <a:bodyPr/>
          <a:lstStyle/>
          <a:p>
            <a:r>
              <a:rPr lang="en-US" dirty="0">
                <a:ea typeface="Calibri Light"/>
                <a:cs typeface="Calibri Light"/>
              </a:rPr>
              <a:t>Dementia </a:t>
            </a:r>
            <a:endParaRPr lang="en-US" i="1" dirty="0">
              <a:ea typeface="Calibri Light"/>
              <a:cs typeface="Calibri Light"/>
            </a:endParaRPr>
          </a:p>
        </p:txBody>
      </p:sp>
      <p:sp>
        <p:nvSpPr>
          <p:cNvPr id="4" name="Content Placeholder 2">
            <a:extLst>
              <a:ext uri="{FF2B5EF4-FFF2-40B4-BE49-F238E27FC236}">
                <a16:creationId xmlns:a16="http://schemas.microsoft.com/office/drawing/2014/main" id="{3BBA26ED-B70A-9946-0E87-CFCFB9CD7546}"/>
              </a:ext>
            </a:extLst>
          </p:cNvPr>
          <p:cNvSpPr>
            <a:spLocks noGrp="1"/>
          </p:cNvSpPr>
          <p:nvPr>
            <p:ph sz="quarter" idx="14"/>
          </p:nvPr>
        </p:nvSpPr>
        <p:spPr>
          <a:xfrm>
            <a:off x="488950" y="1785257"/>
            <a:ext cx="10593388" cy="4339318"/>
          </a:xfrm>
        </p:spPr>
        <p:txBody>
          <a:bodyPr>
            <a:normAutofit/>
          </a:bodyPr>
          <a:lstStyle/>
          <a:p>
            <a:pPr marL="0" indent="0">
              <a:buNone/>
            </a:pPr>
            <a:r>
              <a:rPr lang="en-US" dirty="0"/>
              <a:t>A) Evidence of significant </a:t>
            </a:r>
            <a:r>
              <a:rPr lang="en-US" dirty="0">
                <a:solidFill>
                  <a:schemeClr val="accent4"/>
                </a:solidFill>
              </a:rPr>
              <a:t>cognitive decline from a previous level of performance in one or more cognitive domains </a:t>
            </a:r>
            <a:r>
              <a:rPr lang="en-US" dirty="0"/>
              <a:t>(complex attention, executive function, learning and memory, language, perceptual-motor, or social cognition) based on:</a:t>
            </a:r>
          </a:p>
          <a:p>
            <a:pPr marL="457200" lvl="1" indent="0">
              <a:buNone/>
            </a:pPr>
            <a:r>
              <a:rPr lang="en-US" dirty="0"/>
              <a:t>1. Concern of the individual, a knowledgeable informant, or the clinician that the has been a significant decline in cognitive function; and</a:t>
            </a:r>
          </a:p>
          <a:p>
            <a:pPr marL="457200" lvl="1" indent="0">
              <a:buNone/>
            </a:pPr>
            <a:r>
              <a:rPr lang="en-US" dirty="0"/>
              <a:t>2. A substantial impairment in cognitive performance, preferably documented by a standardized neuropsychological testing or, in its absence, another quantified clinical assessment</a:t>
            </a:r>
          </a:p>
          <a:p>
            <a:pPr marL="0" indent="0">
              <a:buNone/>
            </a:pPr>
            <a:r>
              <a:rPr lang="en-US" dirty="0"/>
              <a:t>B. Cognitive deficits </a:t>
            </a:r>
            <a:r>
              <a:rPr lang="en-US" dirty="0">
                <a:solidFill>
                  <a:schemeClr val="accent4"/>
                </a:solidFill>
              </a:rPr>
              <a:t>interfere with independence in everyday activities </a:t>
            </a:r>
            <a:r>
              <a:rPr lang="en-US" dirty="0"/>
              <a:t>(i.e. at a minimum, requiring assistance with complex instrumental activities of daily living such as paying bills or managing medications)</a:t>
            </a:r>
          </a:p>
          <a:p>
            <a:pPr marL="0" indent="0">
              <a:buNone/>
            </a:pPr>
            <a:r>
              <a:rPr lang="en-US" dirty="0"/>
              <a:t>C. The cognitive deficits do not occur exclusively in the context of delirium</a:t>
            </a:r>
          </a:p>
        </p:txBody>
      </p:sp>
      <p:sp>
        <p:nvSpPr>
          <p:cNvPr id="5" name="TextBox 4">
            <a:extLst>
              <a:ext uri="{FF2B5EF4-FFF2-40B4-BE49-F238E27FC236}">
                <a16:creationId xmlns:a16="http://schemas.microsoft.com/office/drawing/2014/main" id="{66B30248-942E-620C-E55D-94C7772F01DB}"/>
              </a:ext>
            </a:extLst>
          </p:cNvPr>
          <p:cNvSpPr txBox="1"/>
          <p:nvPr/>
        </p:nvSpPr>
        <p:spPr>
          <a:xfrm>
            <a:off x="7482469" y="6231767"/>
            <a:ext cx="4709531" cy="276999"/>
          </a:xfrm>
          <a:prstGeom prst="rect">
            <a:avLst/>
          </a:prstGeom>
          <a:noFill/>
        </p:spPr>
        <p:txBody>
          <a:bodyPr wrap="square" rtlCol="0">
            <a:spAutoFit/>
          </a:bodyPr>
          <a:lstStyle/>
          <a:p>
            <a:r>
              <a:rPr lang="en-US" sz="1200" dirty="0"/>
              <a:t>Diagnostic and Statistical Manual of Mental Disorders: 5</a:t>
            </a:r>
            <a:r>
              <a:rPr lang="en-US" sz="1200" baseline="30000" dirty="0"/>
              <a:t>th</a:t>
            </a:r>
            <a:r>
              <a:rPr lang="en-US" sz="1200" dirty="0"/>
              <a:t> edition</a:t>
            </a:r>
          </a:p>
        </p:txBody>
      </p:sp>
    </p:spTree>
    <p:extLst>
      <p:ext uri="{BB962C8B-B14F-4D97-AF65-F5344CB8AC3E}">
        <p14:creationId xmlns:p14="http://schemas.microsoft.com/office/powerpoint/2010/main" val="20793632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6F5807CF-97BB-1E02-45D2-5097CBAD428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03154" y="300185"/>
            <a:ext cx="7100350" cy="591104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 name="TextBox 71">
            <a:extLst>
              <a:ext uri="{FF2B5EF4-FFF2-40B4-BE49-F238E27FC236}">
                <a16:creationId xmlns:a16="http://schemas.microsoft.com/office/drawing/2014/main" id="{5A73ADBD-344E-BFE3-C868-259254CC2179}"/>
              </a:ext>
            </a:extLst>
          </p:cNvPr>
          <p:cNvSpPr txBox="1"/>
          <p:nvPr/>
        </p:nvSpPr>
        <p:spPr>
          <a:xfrm>
            <a:off x="8260443" y="2481999"/>
            <a:ext cx="3443514" cy="1469812"/>
          </a:xfrm>
          <a:prstGeom prst="rect">
            <a:avLst/>
          </a:prstGeom>
        </p:spPr>
        <p:txBody>
          <a:bodyPr vert="horz" lIns="91440" tIns="45720" rIns="91440" bIns="45720" rtlCol="0" anchor="t">
            <a:normAutofit/>
          </a:bodyPr>
          <a:lstStyle/>
          <a:p>
            <a:pPr algn="ctr" defTabSz="914400">
              <a:lnSpc>
                <a:spcPct val="90000"/>
              </a:lnSpc>
              <a:spcAft>
                <a:spcPts val="600"/>
              </a:spcAft>
            </a:pPr>
            <a:r>
              <a:rPr lang="en-US" sz="4000" b="1" dirty="0">
                <a:solidFill>
                  <a:srgbClr val="006877"/>
                </a:solidFill>
              </a:rPr>
              <a:t>Types of Dementia</a:t>
            </a:r>
          </a:p>
        </p:txBody>
      </p:sp>
      <p:sp>
        <p:nvSpPr>
          <p:cNvPr id="3" name="Date Placeholder 2">
            <a:extLst>
              <a:ext uri="{FF2B5EF4-FFF2-40B4-BE49-F238E27FC236}">
                <a16:creationId xmlns:a16="http://schemas.microsoft.com/office/drawing/2014/main" id="{36325F12-6677-792D-4EB1-D30E91F0ED54}"/>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defTabSz="914400">
              <a:spcAft>
                <a:spcPts val="600"/>
              </a:spcAft>
            </a:pPr>
            <a:endParaRPr lang="en-US" dirty="0">
              <a:solidFill>
                <a:schemeClr val="tx1">
                  <a:lumMod val="50000"/>
                  <a:lumOff val="50000"/>
                </a:schemeClr>
              </a:solidFill>
            </a:endParaRPr>
          </a:p>
        </p:txBody>
      </p:sp>
      <p:sp>
        <p:nvSpPr>
          <p:cNvPr id="8" name="Footer Placeholder 7">
            <a:extLst>
              <a:ext uri="{FF2B5EF4-FFF2-40B4-BE49-F238E27FC236}">
                <a16:creationId xmlns:a16="http://schemas.microsoft.com/office/drawing/2014/main" id="{CE5D48DC-54CF-CAAB-86B6-AF583DFD0A13}"/>
              </a:ext>
            </a:extLst>
          </p:cNvPr>
          <p:cNvSpPr txBox="1">
            <a:spLocks noGrp="1"/>
          </p:cNvSpPr>
          <p:nvPr>
            <p:ph type="ftr" sz="quarter" idx="11"/>
          </p:nvPr>
        </p:nvSpPr>
        <p:spPr>
          <a:xfrm>
            <a:off x="5514569" y="6356350"/>
            <a:ext cx="4934124" cy="365125"/>
          </a:xfrm>
          <a:prstGeom prst="rect">
            <a:avLst/>
          </a:prstGeom>
        </p:spPr>
        <p:txBody>
          <a:bodyPr vert="horz" lIns="91440" tIns="45720" rIns="91440" bIns="45720" rtlCol="0" anchor="ctr">
            <a:normAutofit/>
          </a:bodyPr>
          <a:lstStyle/>
          <a:p>
            <a:pPr algn="l" defTabSz="914400">
              <a:lnSpc>
                <a:spcPct val="90000"/>
              </a:lnSpc>
              <a:spcAft>
                <a:spcPts val="600"/>
              </a:spcAft>
            </a:pPr>
            <a:r>
              <a:rPr lang="en-US" sz="900" kern="1200" dirty="0">
                <a:solidFill>
                  <a:schemeClr val="tx1">
                    <a:lumMod val="50000"/>
                    <a:lumOff val="50000"/>
                  </a:schemeClr>
                </a:solidFill>
                <a:latin typeface="+mn-lt"/>
                <a:ea typeface="+mn-ea"/>
                <a:cs typeface="+mn-cs"/>
              </a:rPr>
              <a:t>https://www.nia.nih.gov/sites/default/files/understanding-types-dementia_0.pdf</a:t>
            </a:r>
          </a:p>
        </p:txBody>
      </p:sp>
      <p:sp>
        <p:nvSpPr>
          <p:cNvPr id="5" name="Slide Number Placeholder 4">
            <a:extLst>
              <a:ext uri="{FF2B5EF4-FFF2-40B4-BE49-F238E27FC236}">
                <a16:creationId xmlns:a16="http://schemas.microsoft.com/office/drawing/2014/main" id="{A3E1B203-0A92-6BE8-96C1-65D368E03622}"/>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lvl="8" algn="r" defTabSz="914400">
              <a:spcAft>
                <a:spcPts val="600"/>
              </a:spcAft>
            </a:pPr>
            <a:fld id="{63DCA5C9-2E11-4C67-86EB-AE1DE127DC64}" type="slidenum">
              <a:rPr lang="en-US" sz="1200">
                <a:solidFill>
                  <a:schemeClr val="tx1">
                    <a:lumMod val="50000"/>
                    <a:lumOff val="50000"/>
                  </a:schemeClr>
                </a:solidFill>
              </a:rPr>
              <a:pPr marL="0" lvl="8" algn="r" defTabSz="914400">
                <a:spcAft>
                  <a:spcPts val="600"/>
                </a:spcAft>
              </a:pPr>
              <a:t>8</a:t>
            </a:fld>
            <a:endParaRPr lang="en-US" sz="1200">
              <a:solidFill>
                <a:schemeClr val="tx1">
                  <a:lumMod val="50000"/>
                  <a:lumOff val="50000"/>
                </a:schemeClr>
              </a:solidFill>
            </a:endParaRPr>
          </a:p>
        </p:txBody>
      </p:sp>
      <p:grpSp>
        <p:nvGrpSpPr>
          <p:cNvPr id="88" name="Group 87">
            <a:extLst>
              <a:ext uri="{FF2B5EF4-FFF2-40B4-BE49-F238E27FC236}">
                <a16:creationId xmlns:a16="http://schemas.microsoft.com/office/drawing/2014/main" id="{31C49F18-8757-4E87-5C2E-9D6D7B82BA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89" name="Rectangle 88">
              <a:extLst>
                <a:ext uri="{FF2B5EF4-FFF2-40B4-BE49-F238E27FC236}">
                  <a16:creationId xmlns:a16="http://schemas.microsoft.com/office/drawing/2014/main" id="{25C84D91-E5BF-B919-ACEF-4A25262CEE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DD889E38-27CA-E23F-B646-8D7B4BB17D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093749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95ACF-42FB-4376-8044-31C04DDFC6B3}"/>
              </a:ext>
            </a:extLst>
          </p:cNvPr>
          <p:cNvSpPr>
            <a:spLocks noGrp="1"/>
          </p:cNvSpPr>
          <p:nvPr>
            <p:ph type="title"/>
          </p:nvPr>
        </p:nvSpPr>
        <p:spPr/>
        <p:txBody>
          <a:bodyPr/>
          <a:lstStyle/>
          <a:p>
            <a:r>
              <a:rPr lang="en-US" dirty="0"/>
              <a:t>Who Needs to be Screened?</a:t>
            </a:r>
          </a:p>
        </p:txBody>
      </p:sp>
      <p:sp>
        <p:nvSpPr>
          <p:cNvPr id="8" name="Slide Number Placeholder 7">
            <a:extLst>
              <a:ext uri="{FF2B5EF4-FFF2-40B4-BE49-F238E27FC236}">
                <a16:creationId xmlns:a16="http://schemas.microsoft.com/office/drawing/2014/main" id="{8077E564-7B84-4F85-A488-A5209D1B0344}"/>
              </a:ext>
            </a:extLst>
          </p:cNvPr>
          <p:cNvSpPr>
            <a:spLocks noGrp="1"/>
          </p:cNvSpPr>
          <p:nvPr>
            <p:ph type="sldNum" sz="quarter" idx="12"/>
          </p:nvPr>
        </p:nvSpPr>
        <p:spPr/>
        <p:txBody>
          <a:bodyPr/>
          <a:lstStyle/>
          <a:p>
            <a:pPr lvl="8"/>
            <a:fld id="{63DCA5C9-2E11-4C67-86EB-AE1DE127DC64}" type="slidenum">
              <a:rPr lang="en-US" smtClean="0"/>
              <a:pPr lvl="8"/>
              <a:t>9</a:t>
            </a:fld>
            <a:endParaRPr lang="en-US"/>
          </a:p>
        </p:txBody>
      </p:sp>
      <p:sp>
        <p:nvSpPr>
          <p:cNvPr id="6" name="Content Placeholder 5">
            <a:extLst>
              <a:ext uri="{FF2B5EF4-FFF2-40B4-BE49-F238E27FC236}">
                <a16:creationId xmlns:a16="http://schemas.microsoft.com/office/drawing/2014/main" id="{3481FF87-368D-4B24-AD14-A5B3E1365F64}"/>
              </a:ext>
            </a:extLst>
          </p:cNvPr>
          <p:cNvSpPr>
            <a:spLocks noGrp="1"/>
          </p:cNvSpPr>
          <p:nvPr>
            <p:ph sz="quarter" idx="14"/>
          </p:nvPr>
        </p:nvSpPr>
        <p:spPr/>
        <p:txBody>
          <a:bodyPr/>
          <a:lstStyle/>
          <a:p>
            <a:pPr marL="342900" indent="-342900">
              <a:buFont typeface="Arial" panose="020B0604020202020204" pitchFamily="34" charset="0"/>
              <a:buChar char="•"/>
            </a:pPr>
            <a:r>
              <a:rPr lang="en-US" dirty="0"/>
              <a:t>Patients at Medicare Annual Wellness Visits</a:t>
            </a:r>
          </a:p>
          <a:p>
            <a:pPr marL="342900" indent="-342900">
              <a:buFont typeface="Arial" panose="020B0604020202020204" pitchFamily="34" charset="0"/>
              <a:buChar char="•"/>
            </a:pPr>
            <a:r>
              <a:rPr lang="en-US" dirty="0"/>
              <a:t>Clinical suspicion of a problem</a:t>
            </a:r>
          </a:p>
          <a:p>
            <a:pPr marL="342900" indent="-342900">
              <a:buFont typeface="Arial" panose="020B0604020202020204" pitchFamily="34" charset="0"/>
              <a:buChar char="•"/>
            </a:pPr>
            <a:r>
              <a:rPr lang="en-US" dirty="0"/>
              <a:t>Reported cognitive problem</a:t>
            </a:r>
          </a:p>
        </p:txBody>
      </p:sp>
      <p:pic>
        <p:nvPicPr>
          <p:cNvPr id="10" name="Picture 9" descr="Senior couple dancing">
            <a:extLst>
              <a:ext uri="{FF2B5EF4-FFF2-40B4-BE49-F238E27FC236}">
                <a16:creationId xmlns:a16="http://schemas.microsoft.com/office/drawing/2014/main" id="{A5433E01-E7BC-2E29-D4F4-16E7BD76E1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7250" y="3174424"/>
            <a:ext cx="4766550" cy="3181926"/>
          </a:xfrm>
          <a:prstGeom prst="rect">
            <a:avLst/>
          </a:prstGeom>
        </p:spPr>
      </p:pic>
    </p:spTree>
    <p:extLst>
      <p:ext uri="{BB962C8B-B14F-4D97-AF65-F5344CB8AC3E}">
        <p14:creationId xmlns:p14="http://schemas.microsoft.com/office/powerpoint/2010/main" val="4041366871"/>
      </p:ext>
    </p:extLst>
  </p:cSld>
  <p:clrMapOvr>
    <a:masterClrMapping/>
  </p:clrMapOvr>
</p:sld>
</file>

<file path=ppt/theme/theme1.xml><?xml version="1.0" encoding="utf-8"?>
<a:theme xmlns:a="http://schemas.openxmlformats.org/drawingml/2006/main" name="Office Theme">
  <a:themeElements>
    <a:clrScheme name="nlh_colors_ppt">
      <a:dk1>
        <a:sysClr val="windowText" lastClr="000000"/>
      </a:dk1>
      <a:lt1>
        <a:sysClr val="window" lastClr="FFFFFF"/>
      </a:lt1>
      <a:dk2>
        <a:srgbClr val="44546A"/>
      </a:dk2>
      <a:lt2>
        <a:srgbClr val="E7E6E6"/>
      </a:lt2>
      <a:accent1>
        <a:srgbClr val="006877"/>
      </a:accent1>
      <a:accent2>
        <a:srgbClr val="19909B"/>
      </a:accent2>
      <a:accent3>
        <a:srgbClr val="4CA585"/>
      </a:accent3>
      <a:accent4>
        <a:srgbClr val="8CAC17"/>
      </a:accent4>
      <a:accent5>
        <a:srgbClr val="E87722"/>
      </a:accent5>
      <a:accent6>
        <a:srgbClr val="FFB600"/>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6" id="{80C20225-E212-D340-A872-2EB8DD68A32F}" vid="{83671BBB-7E79-D64E-A75B-F5BD99D3225F}"/>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nlh_ppt_std_16x9_180130 (1)</Template>
  <TotalTime>2091</TotalTime>
  <Words>5442</Words>
  <Application>Microsoft Office PowerPoint</Application>
  <PresentationFormat>Widescreen</PresentationFormat>
  <Paragraphs>463</Paragraphs>
  <Slides>38</Slides>
  <Notes>27</Notes>
  <HiddenSlides>0</HiddenSlides>
  <MMClips>0</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38</vt:i4>
      </vt:variant>
    </vt:vector>
  </HeadingPairs>
  <TitlesOfParts>
    <vt:vector size="57" baseType="lpstr">
      <vt:lpstr>Aptos</vt:lpstr>
      <vt:lpstr>Arial</vt:lpstr>
      <vt:lpstr>Arial,Sans-Serif</vt:lpstr>
      <vt:lpstr>Book Antiqua</vt:lpstr>
      <vt:lpstr>Calibri</vt:lpstr>
      <vt:lpstr>Calibri Light</vt:lpstr>
      <vt:lpstr>Cambria</vt:lpstr>
      <vt:lpstr>Corbel</vt:lpstr>
      <vt:lpstr>Google Sans</vt:lpstr>
      <vt:lpstr>Gotham</vt:lpstr>
      <vt:lpstr>interfaceregular</vt:lpstr>
      <vt:lpstr>Poppins</vt:lpstr>
      <vt:lpstr>Roboto</vt:lpstr>
      <vt:lpstr>ScalaLancetPro</vt:lpstr>
      <vt:lpstr>Shaker 2 Lancet</vt:lpstr>
      <vt:lpstr>Times New Roman</vt:lpstr>
      <vt:lpstr>Whitney</vt:lpstr>
      <vt:lpstr>Office Theme</vt:lpstr>
      <vt:lpstr>1_Office Theme</vt:lpstr>
      <vt:lpstr>Rebecca Spear, DO, FACP Program Director, Geriatric Medicine Fellowship Maine-Dartmouth Family Medicine Residency    Lori M. Towne MSN, FNP-BC HRSA Rural Dementia Training Program Grant Primary Care Faculty and Liaison Northern Light Mayo and C.A. Dean Hospitals Primary Care Service Line Clinical Lead </vt:lpstr>
      <vt:lpstr>Disclosures</vt:lpstr>
      <vt:lpstr>Learning Objectives</vt:lpstr>
      <vt:lpstr>Mild Cognitive Impairment</vt:lpstr>
      <vt:lpstr>Function: IADLs</vt:lpstr>
      <vt:lpstr>Function: ADLs</vt:lpstr>
      <vt:lpstr>Dementia </vt:lpstr>
      <vt:lpstr>PowerPoint Presentation</vt:lpstr>
      <vt:lpstr>Who Needs to be Screened?</vt:lpstr>
      <vt:lpstr>Dementia Progression </vt:lpstr>
      <vt:lpstr>Screening Tools</vt:lpstr>
      <vt:lpstr>Initial Screening</vt:lpstr>
      <vt:lpstr>Mini-Cog</vt:lpstr>
      <vt:lpstr>AD8</vt:lpstr>
      <vt:lpstr>MoCA</vt:lpstr>
      <vt:lpstr>Common risk factors that can progress to dementia</vt:lpstr>
      <vt:lpstr>Early Life</vt:lpstr>
      <vt:lpstr>Midlife</vt:lpstr>
      <vt:lpstr>Late Life</vt:lpstr>
      <vt:lpstr>PowerPoint Presentation</vt:lpstr>
      <vt:lpstr>PowerPoint Presentation</vt:lpstr>
      <vt:lpstr>History</vt:lpstr>
      <vt:lpstr>Physical Exam</vt:lpstr>
      <vt:lpstr>PowerPoint Presentation</vt:lpstr>
      <vt:lpstr>Depression Screening</vt:lpstr>
      <vt:lpstr>Rule Out Sleep Disorder</vt:lpstr>
      <vt:lpstr>Blood Testing</vt:lpstr>
      <vt:lpstr>Neuroimaging</vt:lpstr>
      <vt:lpstr>Primary Care Dementia Management</vt:lpstr>
      <vt:lpstr>Possible Referral Disciplines</vt:lpstr>
      <vt:lpstr>When to Refer to Neuropsychology</vt:lpstr>
      <vt:lpstr>When to Refer to Neurology</vt:lpstr>
      <vt:lpstr>When to Refer to Neuropsychiatry</vt:lpstr>
      <vt:lpstr>PowerPoint Presentation</vt:lpstr>
      <vt:lpstr>References</vt:lpstr>
      <vt:lpstr>References continued</vt:lpstr>
      <vt:lpstr>References continued</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Graffam, Bre</dc:creator>
  <cp:lastModifiedBy>Julie Guerette</cp:lastModifiedBy>
  <cp:revision>12</cp:revision>
  <dcterms:created xsi:type="dcterms:W3CDTF">2020-03-03T19:02:06Z</dcterms:created>
  <dcterms:modified xsi:type="dcterms:W3CDTF">2025-05-13T16:39:18Z</dcterms:modified>
</cp:coreProperties>
</file>