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84" r:id="rId3"/>
    <p:sldId id="286" r:id="rId4"/>
    <p:sldId id="287" r:id="rId5"/>
    <p:sldId id="289" r:id="rId6"/>
    <p:sldId id="296" r:id="rId7"/>
    <p:sldId id="293" r:id="rId8"/>
    <p:sldId id="282" r:id="rId9"/>
    <p:sldId id="292" r:id="rId10"/>
    <p:sldId id="294" r:id="rId11"/>
    <p:sldId id="295" r:id="rId12"/>
    <p:sldId id="298" r:id="rId13"/>
    <p:sldId id="297" r:id="rId14"/>
    <p:sldId id="299" r:id="rId15"/>
    <p:sldId id="300"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D4F"/>
    <a:srgbClr val="465422"/>
    <a:srgbClr val="6B8035"/>
    <a:srgbClr val="C5D08C"/>
    <a:srgbClr val="0F4761"/>
    <a:srgbClr val="CDCC8E"/>
    <a:srgbClr val="BCCF8B"/>
    <a:srgbClr val="C4BAA5"/>
    <a:srgbClr val="C2B8A2"/>
    <a:srgbClr val="E6E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2B640-D07D-49F8-B2EA-5BC6B030D253}" v="43" dt="2025-05-10T15:46:03.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50" autoAdjust="0"/>
  </p:normalViewPr>
  <p:slideViewPr>
    <p:cSldViewPr snapToGrid="0">
      <p:cViewPr varScale="1">
        <p:scale>
          <a:sx n="43" d="100"/>
          <a:sy n="43" d="100"/>
        </p:scale>
        <p:origin x="1508" y="52"/>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ou Ciolfi" userId="cb6f2ce7-7de5-493d-9ad5-5e11fe6a78a4" providerId="ADAL" clId="{68A003DD-3ADC-4260-9ED9-D8D2BDC97B4B}"/>
    <pc:docChg chg="modSld">
      <pc:chgData name="Mary Lou Ciolfi" userId="cb6f2ce7-7de5-493d-9ad5-5e11fe6a78a4" providerId="ADAL" clId="{68A003DD-3ADC-4260-9ED9-D8D2BDC97B4B}" dt="2025-05-10T15:56:51.169" v="1" actId="1076"/>
      <pc:docMkLst>
        <pc:docMk/>
      </pc:docMkLst>
      <pc:sldChg chg="modSp mod">
        <pc:chgData name="Mary Lou Ciolfi" userId="cb6f2ce7-7de5-493d-9ad5-5e11fe6a78a4" providerId="ADAL" clId="{68A003DD-3ADC-4260-9ED9-D8D2BDC97B4B}" dt="2025-05-10T15:56:51.169" v="1" actId="1076"/>
        <pc:sldMkLst>
          <pc:docMk/>
          <pc:sldMk cId="2856564141" sldId="300"/>
        </pc:sldMkLst>
        <pc:spChg chg="mod">
          <ac:chgData name="Mary Lou Ciolfi" userId="cb6f2ce7-7de5-493d-9ad5-5e11fe6a78a4" providerId="ADAL" clId="{68A003DD-3ADC-4260-9ED9-D8D2BDC97B4B}" dt="2025-05-10T15:56:45.065" v="0" actId="1076"/>
          <ac:spMkLst>
            <pc:docMk/>
            <pc:sldMk cId="2856564141" sldId="300"/>
            <ac:spMk id="8" creationId="{5851B550-EBE1-206F-AE69-BCA7B73136BB}"/>
          </ac:spMkLst>
        </pc:spChg>
        <pc:spChg chg="mod">
          <ac:chgData name="Mary Lou Ciolfi" userId="cb6f2ce7-7de5-493d-9ad5-5e11fe6a78a4" providerId="ADAL" clId="{68A003DD-3ADC-4260-9ED9-D8D2BDC97B4B}" dt="2025-05-10T15:56:51.169" v="1" actId="1076"/>
          <ac:spMkLst>
            <pc:docMk/>
            <pc:sldMk cId="2856564141" sldId="300"/>
            <ac:spMk id="9" creationId="{A847C48D-B1F0-35C5-32D7-E80EB33921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50309-F45C-4E51-B2C3-EADDE80F3AC7}"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C80E1-2D50-47F0-A8E6-381C2B4363F3}" type="slidenum">
              <a:rPr lang="en-US" smtClean="0"/>
              <a:t>‹#›</a:t>
            </a:fld>
            <a:endParaRPr lang="en-US"/>
          </a:p>
        </p:txBody>
      </p:sp>
    </p:spTree>
    <p:extLst>
      <p:ext uri="{BB962C8B-B14F-4D97-AF65-F5344CB8AC3E}">
        <p14:creationId xmlns:p14="http://schemas.microsoft.com/office/powerpoint/2010/main" val="344282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8330A64-6197-4916-3B64-C038E42F212A}"/>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8E627533-4F77-5CCC-784F-BEFE058B13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EBB7F6DD-0232-106E-3EC6-56EE9A484F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sz="1100" dirty="0"/>
          </a:p>
        </p:txBody>
      </p:sp>
    </p:spTree>
    <p:extLst>
      <p:ext uri="{BB962C8B-B14F-4D97-AF65-F5344CB8AC3E}">
        <p14:creationId xmlns:p14="http://schemas.microsoft.com/office/powerpoint/2010/main" val="390602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28E99C30-95D3-59B1-BA41-1AE321ECC97C}"/>
            </a:ext>
          </a:extLst>
        </p:cNvPr>
        <p:cNvGrpSpPr/>
        <p:nvPr/>
      </p:nvGrpSpPr>
      <p:grpSpPr>
        <a:xfrm>
          <a:off x="0" y="0"/>
          <a:ext cx="0" cy="0"/>
          <a:chOff x="0" y="0"/>
          <a:chExt cx="0" cy="0"/>
        </a:xfrm>
      </p:grpSpPr>
      <p:sp>
        <p:nvSpPr>
          <p:cNvPr id="113" name="Google Shape;113;g32296f836d8_0_11:notes">
            <a:extLst>
              <a:ext uri="{FF2B5EF4-FFF2-40B4-BE49-F238E27FC236}">
                <a16:creationId xmlns:a16="http://schemas.microsoft.com/office/drawing/2014/main" id="{D1190D70-1C56-39C2-AE25-FEB16A1CC4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296f836d8_0_11:notes">
            <a:extLst>
              <a:ext uri="{FF2B5EF4-FFF2-40B4-BE49-F238E27FC236}">
                <a16:creationId xmlns:a16="http://schemas.microsoft.com/office/drawing/2014/main" id="{0B0DBE3C-4E56-521A-C922-44B4AF38ED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MLC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To give you some sense of how this works: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Motivators – the things that make workers feel satisfied – tend to be about [read]</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 the things that workers tend to feel </a:t>
            </a:r>
            <a:r>
              <a:rPr lang="en" b="1" dirty="0"/>
              <a:t>dis</a:t>
            </a:r>
            <a:r>
              <a:rPr lang="en" b="0" dirty="0"/>
              <a:t>satisfied about are things like: [read]</a:t>
            </a:r>
          </a:p>
          <a:p>
            <a:pPr marL="0" lvl="0" indent="0" algn="l" rtl="0">
              <a:spcBef>
                <a:spcPts val="0"/>
              </a:spcBef>
              <a:spcAft>
                <a:spcPts val="0"/>
              </a:spcAft>
              <a:buNone/>
            </a:pPr>
            <a:endParaRPr lang="en" b="0" dirty="0"/>
          </a:p>
          <a:p>
            <a:pPr marL="0" lvl="0" indent="0" algn="l" rtl="0">
              <a:spcBef>
                <a:spcPts val="0"/>
              </a:spcBef>
              <a:spcAft>
                <a:spcPts val="0"/>
              </a:spcAft>
              <a:buNone/>
            </a:pPr>
            <a:r>
              <a:rPr lang="en" b="0" dirty="0"/>
              <a:t>I offer this information bec</a:t>
            </a:r>
            <a:r>
              <a:rPr lang="en-US" b="0" dirty="0"/>
              <a:t>au</a:t>
            </a:r>
            <a:r>
              <a:rPr lang="en" b="0" dirty="0"/>
              <a:t>se we tested out organizing the most mentioned themes according to these two domains</a:t>
            </a:r>
            <a:endParaRPr lang="en" dirty="0"/>
          </a:p>
        </p:txBody>
      </p:sp>
    </p:spTree>
    <p:extLst>
      <p:ext uri="{BB962C8B-B14F-4D97-AF65-F5344CB8AC3E}">
        <p14:creationId xmlns:p14="http://schemas.microsoft.com/office/powerpoint/2010/main" val="72696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BE4CAC76-EA69-C32C-8D70-7AC39A436707}"/>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1025343A-0F70-0E7C-07C6-BAB5418EE1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44F99A1E-67B4-D334-A4E8-058E904223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Roboto"/>
                <a:ea typeface="Roboto"/>
                <a:cs typeface="Roboto"/>
                <a:sym typeface="Roboto"/>
              </a:rPr>
              <a:t>Q#1 Retention is so important for both quality and access to care. What and/or who supports you staying in your job?</a:t>
            </a:r>
            <a:endParaRPr lang="en-US" sz="1100" dirty="0"/>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The top-mentioned theme in response to this question – it was mentioned at 10 of the 20 tables -- was the “relationships with residents and families --- which is a motivator, right? Something that increases satisfaction.</a:t>
            </a:r>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But look at the next five themes: they are all in the decreases dissatisfaction category: teamwork &amp; coworker relationships, management support, pay, and other support (which were general references like “we need more support than just a paycheck”</a:t>
            </a:r>
          </a:p>
        </p:txBody>
      </p:sp>
    </p:spTree>
    <p:extLst>
      <p:ext uri="{BB962C8B-B14F-4D97-AF65-F5344CB8AC3E}">
        <p14:creationId xmlns:p14="http://schemas.microsoft.com/office/powerpoint/2010/main" val="125493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A8175E13-339C-26B4-B709-A75C3EF5143D}"/>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CCDDF9B5-D6E0-73A9-B200-44EEBB7BC7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94BD89EB-6CE4-0BEB-24B1-5879B02789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Roboto"/>
                <a:ea typeface="Roboto"/>
                <a:cs typeface="Roboto"/>
                <a:sym typeface="Roboto"/>
              </a:rPr>
              <a:t>Question #2  What can be done to attract new Direct Care and Support Professionals to this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latin typeface="Roboto"/>
              <a:ea typeface="Roboto"/>
              <a:cs typeface="Roboto"/>
              <a:sym typeface="Roboto"/>
            </a:endParaRPr>
          </a:p>
          <a:p>
            <a:pPr marL="0" lvl="0" indent="0" algn="l" rtl="0">
              <a:spcBef>
                <a:spcPts val="0"/>
              </a:spcBef>
              <a:spcAft>
                <a:spcPts val="0"/>
              </a:spcAft>
              <a:buNone/>
            </a:pPr>
            <a:r>
              <a:rPr lang="en-US" dirty="0"/>
              <a:t>The themes that came up for this question do not work so well for the satisfaction/dissatisfaction categories, so I did not group them that way.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three top-mentioned activities were all about getting the word out about care work opportunities. After that, we start to see a repeat of the themes that might keep someone on the job: better pay and benefits, greater value on the role of care work, better preparation for the job, </a:t>
            </a:r>
            <a:r>
              <a:rPr lang="en-US" dirty="0" err="1"/>
              <a:t>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317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910B565-2D62-2AFA-9C20-D1D2E5D80A89}"/>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E9D0F907-AFD5-8EB2-471D-C9B66A9DF0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25942B45-34C2-420E-752B-FFE23E4CDF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 </a:t>
            </a:r>
            <a:r>
              <a:rPr lang="en-US" b="1" dirty="0">
                <a:solidFill>
                  <a:srgbClr val="007CA8"/>
                </a:solidFill>
                <a:latin typeface="Roboto"/>
                <a:ea typeface="Roboto"/>
                <a:cs typeface="Roboto"/>
                <a:sym typeface="Roboto"/>
              </a:rPr>
              <a:t>What can policymakers do to better support Direct Care and Support Professionals as they undertake their challenges?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in the top spot here, mentioned at over half of the tables, was again pay and benefits.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the next most frequently mentioned theme – mentioned at </a:t>
            </a:r>
            <a:r>
              <a:rPr lang="en-US" i="1" dirty="0"/>
              <a:t>almost</a:t>
            </a:r>
            <a:r>
              <a:rPr lang="en-US" i="0" dirty="0"/>
              <a:t> half the tables – was the importance of policymakers and organizational leaders “spending time doing the job”. We saw this over and over – “do my job for a day or a week” so you can see how challenging it is.</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The couple of ideas that were only mentioned once or twice are worthy of ongoing discussion. For instance, the mental health of care workers was mentioned here and again on the evaluation forms and maybe it was the same person, but it is tied to what we know of the emotional challenges of the job and being around a lot of death and dying without much emotional support and processing.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7CA8"/>
              </a:solidFill>
              <a:latin typeface="Roboto"/>
              <a:ea typeface="Roboto"/>
              <a:cs typeface="Roboto"/>
              <a:sym typeface="Roboto"/>
            </a:endParaRPr>
          </a:p>
        </p:txBody>
      </p:sp>
    </p:spTree>
    <p:extLst>
      <p:ext uri="{BB962C8B-B14F-4D97-AF65-F5344CB8AC3E}">
        <p14:creationId xmlns:p14="http://schemas.microsoft.com/office/powerpoint/2010/main" val="116816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5E52B87F-2CE3-00CF-3CD1-A244F9E12EB5}"/>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A41A34FC-8704-F14C-D228-CC7D7BC0FA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48FB435E-84FD-E8A2-ED38-45A95107E9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many suggestions and ideas in each of the mentioned themes, and the good news is that the AC has something to work with in terms of thinking about public policy change and private organizational policy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suggestions that are feasible and could be readily translated into organizational or public policy action.</a:t>
            </a:r>
          </a:p>
        </p:txBody>
      </p:sp>
    </p:spTree>
    <p:extLst>
      <p:ext uri="{BB962C8B-B14F-4D97-AF65-F5344CB8AC3E}">
        <p14:creationId xmlns:p14="http://schemas.microsoft.com/office/powerpoint/2010/main" val="21942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84D5679-8C72-B06C-E7F1-28C8E904EF01}"/>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C451C28D-5119-6474-CACF-ABB2C86526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9DAC8E9D-0DA0-0C8A-1021-257CF18FC6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4264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51358814-6CD5-27B3-1A51-772A15472A0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8D00808C-5EB4-C49C-4140-8814066322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62285E3E-E26F-C19F-1CDB-452E2C5818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1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7CF710C9-F897-F1B9-4055-7791C0DE1072}"/>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50DF2998-0A08-9382-FF89-28BF3030D2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316E2D27-45FE-63DE-86E7-14E7236014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sz="1100" dirty="0"/>
          </a:p>
        </p:txBody>
      </p:sp>
    </p:spTree>
    <p:extLst>
      <p:ext uri="{BB962C8B-B14F-4D97-AF65-F5344CB8AC3E}">
        <p14:creationId xmlns:p14="http://schemas.microsoft.com/office/powerpoint/2010/main" val="309193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0A6F0CF-A392-24E7-EBA4-2E7E903A1BCE}"/>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BAAABD30-17E6-8A21-5F50-0DBEC75569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067BB1EE-1861-A7FA-BB76-73520CD08B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sz="1100" dirty="0"/>
          </a:p>
        </p:txBody>
      </p:sp>
    </p:spTree>
    <p:extLst>
      <p:ext uri="{BB962C8B-B14F-4D97-AF65-F5344CB8AC3E}">
        <p14:creationId xmlns:p14="http://schemas.microsoft.com/office/powerpoint/2010/main" val="386903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D660329F-47CA-5060-4CAB-B52573FF9DCC}"/>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74392547-C493-FD67-FB31-C2CD1B135E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76576D8C-25DD-5115-AA85-281507DBFB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sz="1100" dirty="0"/>
          </a:p>
        </p:txBody>
      </p:sp>
    </p:spTree>
    <p:extLst>
      <p:ext uri="{BB962C8B-B14F-4D97-AF65-F5344CB8AC3E}">
        <p14:creationId xmlns:p14="http://schemas.microsoft.com/office/powerpoint/2010/main" val="406542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DD89DB8F-BDFC-A231-B891-5F798F0FBB35}"/>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E0B6A155-06A6-82C1-0D7E-DEFF2220DB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4FE15DE9-6AC9-F121-F299-F061B72A74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sz="1100" dirty="0"/>
          </a:p>
        </p:txBody>
      </p:sp>
    </p:spTree>
    <p:extLst>
      <p:ext uri="{BB962C8B-B14F-4D97-AF65-F5344CB8AC3E}">
        <p14:creationId xmlns:p14="http://schemas.microsoft.com/office/powerpoint/2010/main" val="204131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CF3A67DA-BED7-3441-8D11-59F58B682F5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27E62748-9077-BACC-D5FF-2001CC5F44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236D939D-2A21-ECD2-3904-C53FBBF75A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sz="1100" dirty="0"/>
          </a:p>
        </p:txBody>
      </p:sp>
    </p:spTree>
    <p:extLst>
      <p:ext uri="{BB962C8B-B14F-4D97-AF65-F5344CB8AC3E}">
        <p14:creationId xmlns:p14="http://schemas.microsoft.com/office/powerpoint/2010/main" val="122736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0A05B139-6F0E-0683-7A88-AF977A3BC6CE}"/>
            </a:ext>
          </a:extLst>
        </p:cNvPr>
        <p:cNvGrpSpPr/>
        <p:nvPr/>
      </p:nvGrpSpPr>
      <p:grpSpPr>
        <a:xfrm>
          <a:off x="0" y="0"/>
          <a:ext cx="0" cy="0"/>
          <a:chOff x="0" y="0"/>
          <a:chExt cx="0" cy="0"/>
        </a:xfrm>
      </p:grpSpPr>
      <p:sp>
        <p:nvSpPr>
          <p:cNvPr id="113" name="Google Shape;113;g32296f836d8_0_11:notes">
            <a:extLst>
              <a:ext uri="{FF2B5EF4-FFF2-40B4-BE49-F238E27FC236}">
                <a16:creationId xmlns:a16="http://schemas.microsoft.com/office/drawing/2014/main" id="{EC81FC92-76F0-82C3-0CD8-46E3BB749E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296f836d8_0_11:notes">
            <a:extLst>
              <a:ext uri="{FF2B5EF4-FFF2-40B4-BE49-F238E27FC236}">
                <a16:creationId xmlns:a16="http://schemas.microsoft.com/office/drawing/2014/main" id="{C396D672-0680-3779-368F-B2AEE918E5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MLC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 we thought, hmmmm, Hertzberg’s </a:t>
            </a:r>
            <a:r>
              <a:rPr lang="en" i="1" dirty="0"/>
              <a:t>Two Factor Theory</a:t>
            </a:r>
            <a:r>
              <a:rPr lang="en" i="0" dirty="0"/>
              <a:t> could be very instructive here.</a:t>
            </a:r>
          </a:p>
          <a:p>
            <a:pPr marL="0" lvl="0" indent="0" algn="l" rtl="0">
              <a:spcBef>
                <a:spcPts val="0"/>
              </a:spcBef>
              <a:spcAft>
                <a:spcPts val="0"/>
              </a:spcAft>
              <a:buNone/>
            </a:pPr>
            <a:endParaRPr lang="en" i="0" dirty="0"/>
          </a:p>
          <a:p>
            <a:pPr marL="0" lvl="0" indent="0" algn="l" rtl="0">
              <a:spcBef>
                <a:spcPts val="0"/>
              </a:spcBef>
              <a:spcAft>
                <a:spcPts val="0"/>
              </a:spcAft>
              <a:buNone/>
            </a:pPr>
            <a:r>
              <a:rPr lang="en" i="0" dirty="0"/>
              <a:t>What Hertzberg’s theory says is that there are essentially two groupd of factors that operate on worker satisfaction attitudes: there are factors that [slide] </a:t>
            </a:r>
            <a:r>
              <a:rPr lang="en" b="1" i="0" dirty="0"/>
              <a:t>increase</a:t>
            </a:r>
            <a:r>
              <a:rPr lang="en" b="0" i="0" dirty="0"/>
              <a:t> worker satisfaction and factors that [slide] </a:t>
            </a:r>
            <a:r>
              <a:rPr lang="en" b="1" i="0" dirty="0"/>
              <a:t>decrease</a:t>
            </a:r>
            <a:r>
              <a:rPr lang="en" b="0" i="0" dirty="0"/>
              <a:t> dissatisfaction. And what is very interesting – but also something that makes dealing with workers all the more complex – is that the two groups operate independently of one another. As an employer, you can tie yourself in knots trying to increase worker satisfaction, but if you are not also addressing issues that make workers </a:t>
            </a:r>
            <a:r>
              <a:rPr lang="en" b="1" i="0" dirty="0"/>
              <a:t>dis</a:t>
            </a:r>
            <a:r>
              <a:rPr lang="en" b="0" i="0" dirty="0"/>
              <a:t>satisfied, you are not going to get the results you want. </a:t>
            </a:r>
            <a:endParaRPr dirty="0"/>
          </a:p>
        </p:txBody>
      </p:sp>
    </p:spTree>
    <p:extLst>
      <p:ext uri="{BB962C8B-B14F-4D97-AF65-F5344CB8AC3E}">
        <p14:creationId xmlns:p14="http://schemas.microsoft.com/office/powerpoint/2010/main" val="24948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B1BE6E1A-8D76-C948-1EAA-87AF378082D1}"/>
            </a:ext>
          </a:extLst>
        </p:cNvPr>
        <p:cNvGrpSpPr/>
        <p:nvPr/>
      </p:nvGrpSpPr>
      <p:grpSpPr>
        <a:xfrm>
          <a:off x="0" y="0"/>
          <a:ext cx="0" cy="0"/>
          <a:chOff x="0" y="0"/>
          <a:chExt cx="0" cy="0"/>
        </a:xfrm>
      </p:grpSpPr>
      <p:sp>
        <p:nvSpPr>
          <p:cNvPr id="113" name="Google Shape;113;g32296f836d8_0_11:notes">
            <a:extLst>
              <a:ext uri="{FF2B5EF4-FFF2-40B4-BE49-F238E27FC236}">
                <a16:creationId xmlns:a16="http://schemas.microsoft.com/office/drawing/2014/main" id="{B96A59E1-B093-463E-C649-E3FA1E77B6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296f836d8_0_11:notes">
            <a:extLst>
              <a:ext uri="{FF2B5EF4-FFF2-40B4-BE49-F238E27FC236}">
                <a16:creationId xmlns:a16="http://schemas.microsoft.com/office/drawing/2014/main" id="{1904C152-0792-2735-113D-871DC29182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MLC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 we thought, hmmmm, Hertzberg’s </a:t>
            </a:r>
            <a:r>
              <a:rPr lang="en" i="1" dirty="0"/>
              <a:t>Two Factor Theory</a:t>
            </a:r>
            <a:r>
              <a:rPr lang="en" i="0" dirty="0"/>
              <a:t> could be very instructive here.</a:t>
            </a:r>
          </a:p>
          <a:p>
            <a:pPr marL="0" lvl="0" indent="0" algn="l" rtl="0">
              <a:spcBef>
                <a:spcPts val="0"/>
              </a:spcBef>
              <a:spcAft>
                <a:spcPts val="0"/>
              </a:spcAft>
              <a:buNone/>
            </a:pPr>
            <a:endParaRPr lang="en" i="0" dirty="0"/>
          </a:p>
          <a:p>
            <a:pPr marL="0" lvl="0" indent="0" algn="l" rtl="0">
              <a:spcBef>
                <a:spcPts val="0"/>
              </a:spcBef>
              <a:spcAft>
                <a:spcPts val="0"/>
              </a:spcAft>
              <a:buNone/>
            </a:pPr>
            <a:r>
              <a:rPr lang="en" i="0" dirty="0"/>
              <a:t>What Hertzberg’s theory says is that there are essentially two groupd of factors that operate on worker satisfaction attitudes: there are factors that [slide] </a:t>
            </a:r>
            <a:r>
              <a:rPr lang="en" b="1" i="0" dirty="0"/>
              <a:t>increase</a:t>
            </a:r>
            <a:r>
              <a:rPr lang="en" b="0" i="0" dirty="0"/>
              <a:t> worker satisfaction and factors that [slide] </a:t>
            </a:r>
            <a:r>
              <a:rPr lang="en" b="1" i="0" dirty="0"/>
              <a:t>decrease</a:t>
            </a:r>
            <a:r>
              <a:rPr lang="en" b="0" i="0" dirty="0"/>
              <a:t> dissatisfaction. And what is very interesting – but also something that makes dealing with workers all the more complex – is that the two groups operate independently of one another. As an employer, you can tie yourself in knots trying to increase worker satisfaction, but if you are not also addressing issues that make workers </a:t>
            </a:r>
            <a:r>
              <a:rPr lang="en" b="1" i="0" dirty="0"/>
              <a:t>dis</a:t>
            </a:r>
            <a:r>
              <a:rPr lang="en" b="0" i="0" dirty="0"/>
              <a:t>satisfied, you are not going to get the results you want. </a:t>
            </a:r>
            <a:endParaRPr dirty="0"/>
          </a:p>
        </p:txBody>
      </p:sp>
    </p:spTree>
    <p:extLst>
      <p:ext uri="{BB962C8B-B14F-4D97-AF65-F5344CB8AC3E}">
        <p14:creationId xmlns:p14="http://schemas.microsoft.com/office/powerpoint/2010/main" val="43074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CC4D346A-660D-F600-6729-6E85A56B1CF4}"/>
            </a:ext>
          </a:extLst>
        </p:cNvPr>
        <p:cNvGrpSpPr/>
        <p:nvPr/>
      </p:nvGrpSpPr>
      <p:grpSpPr>
        <a:xfrm>
          <a:off x="0" y="0"/>
          <a:ext cx="0" cy="0"/>
          <a:chOff x="0" y="0"/>
          <a:chExt cx="0" cy="0"/>
        </a:xfrm>
      </p:grpSpPr>
      <p:sp>
        <p:nvSpPr>
          <p:cNvPr id="113" name="Google Shape;113;g32296f836d8_0_11:notes">
            <a:extLst>
              <a:ext uri="{FF2B5EF4-FFF2-40B4-BE49-F238E27FC236}">
                <a16:creationId xmlns:a16="http://schemas.microsoft.com/office/drawing/2014/main" id="{CA9C50BC-B022-48DC-3B0D-9ED1944DF0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296f836d8_0_11:notes">
            <a:extLst>
              <a:ext uri="{FF2B5EF4-FFF2-40B4-BE49-F238E27FC236}">
                <a16:creationId xmlns:a16="http://schemas.microsoft.com/office/drawing/2014/main" id="{E523557A-74DC-5FCC-376C-E28D5428F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MLC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 we thought, hmmmm, Hertzberg’s </a:t>
            </a:r>
            <a:r>
              <a:rPr lang="en" i="1" dirty="0"/>
              <a:t>Two Factor Theory</a:t>
            </a:r>
            <a:r>
              <a:rPr lang="en" i="0" dirty="0"/>
              <a:t> could be very instructive here.</a:t>
            </a:r>
          </a:p>
          <a:p>
            <a:pPr marL="0" lvl="0" indent="0" algn="l" rtl="0">
              <a:spcBef>
                <a:spcPts val="0"/>
              </a:spcBef>
              <a:spcAft>
                <a:spcPts val="0"/>
              </a:spcAft>
              <a:buNone/>
            </a:pPr>
            <a:endParaRPr lang="en" i="0" dirty="0"/>
          </a:p>
          <a:p>
            <a:pPr marL="0" lvl="0" indent="0" algn="l" rtl="0">
              <a:spcBef>
                <a:spcPts val="0"/>
              </a:spcBef>
              <a:spcAft>
                <a:spcPts val="0"/>
              </a:spcAft>
              <a:buNone/>
            </a:pPr>
            <a:r>
              <a:rPr lang="en" i="0" dirty="0"/>
              <a:t>What Hertzberg’s theory says is that there are essentially two groupd of factors that operate on worker satisfaction attitudes: there are factors that </a:t>
            </a:r>
            <a:r>
              <a:rPr lang="en" b="1" i="0" dirty="0"/>
              <a:t>increase</a:t>
            </a:r>
            <a:r>
              <a:rPr lang="en" b="0" i="0" dirty="0"/>
              <a:t> worker satisfaction and factors that </a:t>
            </a:r>
            <a:r>
              <a:rPr lang="en" b="1" i="0" dirty="0"/>
              <a:t>decrease</a:t>
            </a:r>
            <a:r>
              <a:rPr lang="en" b="0" i="0" dirty="0"/>
              <a:t> dissatisfaction. And what is very interesting – but also something that makes dealing with workers all the more complex – is that the two groups operate independently of one another. As an employer, you can tie yourself in knots trying to increase worker satisfaction, but if you are not also addressing issues that make workers </a:t>
            </a:r>
            <a:r>
              <a:rPr lang="en" b="1" i="0" dirty="0"/>
              <a:t>dis</a:t>
            </a:r>
            <a:r>
              <a:rPr lang="en" b="0" i="0" dirty="0"/>
              <a:t>satisfied, you are not going to get the results you want. </a:t>
            </a:r>
            <a:endParaRPr dirty="0"/>
          </a:p>
        </p:txBody>
      </p:sp>
    </p:spTree>
    <p:extLst>
      <p:ext uri="{BB962C8B-B14F-4D97-AF65-F5344CB8AC3E}">
        <p14:creationId xmlns:p14="http://schemas.microsoft.com/office/powerpoint/2010/main" val="35734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36B4-2684-36CF-F7E5-DBAA0CB90D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A2C0ED-9795-E76B-9435-A7820D3BA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D86CFB-C8F3-F462-6283-DE0952EBC3E6}"/>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5" name="Footer Placeholder 4">
            <a:extLst>
              <a:ext uri="{FF2B5EF4-FFF2-40B4-BE49-F238E27FC236}">
                <a16:creationId xmlns:a16="http://schemas.microsoft.com/office/drawing/2014/main" id="{2D2901B1-F774-C0BE-B8D8-286872543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D76B6-D61F-02EC-FA69-5B6826A7C5D8}"/>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223663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626B-7128-327D-9E9B-829EF06F2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4300D-1285-CF3D-A019-760F2F45D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D2FC3-ABA0-F4E6-4469-1163827AED67}"/>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5" name="Footer Placeholder 4">
            <a:extLst>
              <a:ext uri="{FF2B5EF4-FFF2-40B4-BE49-F238E27FC236}">
                <a16:creationId xmlns:a16="http://schemas.microsoft.com/office/drawing/2014/main" id="{4C4B2BF1-46CE-481E-F089-5961DD381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E8DFB-DE53-3F5C-6564-BB76E655A097}"/>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311766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263E5-E883-B41C-DA79-E1A0A3EC5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C1A76B-40CE-51A2-8E99-19BF90E1A9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CA30A-8308-0425-2048-96240EBDE96E}"/>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5" name="Footer Placeholder 4">
            <a:extLst>
              <a:ext uri="{FF2B5EF4-FFF2-40B4-BE49-F238E27FC236}">
                <a16:creationId xmlns:a16="http://schemas.microsoft.com/office/drawing/2014/main" id="{142ABCBB-D5DF-A43F-E0A2-D848CBA8B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C7FA1-C5A0-660D-EB1F-7BCB597838B0}"/>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326116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5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4317-ADB2-EE2D-3121-6875B821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D8647-359F-9D6D-E5C0-C0048000A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B74D1-5959-0F95-F417-671FC8AA2B9C}"/>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5" name="Footer Placeholder 4">
            <a:extLst>
              <a:ext uri="{FF2B5EF4-FFF2-40B4-BE49-F238E27FC236}">
                <a16:creationId xmlns:a16="http://schemas.microsoft.com/office/drawing/2014/main" id="{7619C89E-ECA6-3588-381C-DCB564DB2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EAA06-F08D-5EFD-C2C5-80867AFB9F64}"/>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68752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6171-EFB2-0207-4720-6FD29497D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FC3B8-0B8D-EDC0-D22D-0C8D0D7B2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16D2E-B8CE-3AB5-54C5-E69130057884}"/>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5" name="Footer Placeholder 4">
            <a:extLst>
              <a:ext uri="{FF2B5EF4-FFF2-40B4-BE49-F238E27FC236}">
                <a16:creationId xmlns:a16="http://schemas.microsoft.com/office/drawing/2014/main" id="{83E0B6F5-203C-A7E0-5F0D-928BFA4BA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595A6-BDCA-FCFA-CA4E-E87A28775167}"/>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184627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DD41-E163-6898-1BFC-2A22D7EC9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C9E7C-DDC1-CD11-37DC-AC1C0B766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64A75-996E-F2D2-D9B1-41D441CEE6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8AA9C6-6011-8942-B1AB-D5606626B10D}"/>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6" name="Footer Placeholder 5">
            <a:extLst>
              <a:ext uri="{FF2B5EF4-FFF2-40B4-BE49-F238E27FC236}">
                <a16:creationId xmlns:a16="http://schemas.microsoft.com/office/drawing/2014/main" id="{B730B62F-5AEA-EC91-1EA8-18CB8CF6E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3FDBE-2242-D4E7-EED5-3823B9ADC7CA}"/>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5777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6206-1A2E-7A7F-25EB-4F9168F70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07188C-6AE4-39BA-38EF-D4F54AC803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0AF15-964B-38CE-D1E3-542F86442E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3A92E-99DE-FFA6-F1CE-19E4032A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12A0AA-9862-7667-5A23-8AC5C7682F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9EE72-97A7-AFFD-F529-6B56E7DF5AB3}"/>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8" name="Footer Placeholder 7">
            <a:extLst>
              <a:ext uri="{FF2B5EF4-FFF2-40B4-BE49-F238E27FC236}">
                <a16:creationId xmlns:a16="http://schemas.microsoft.com/office/drawing/2014/main" id="{A2C4CA0F-F21F-988E-30B9-CACE7D8FB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5C574-5B85-ECB4-D2F4-98EA5413A657}"/>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283891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47C6-850C-32D2-A0F4-8D1AFE51A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4DB66D-14F5-5429-1491-3678162161BA}"/>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4" name="Footer Placeholder 3">
            <a:extLst>
              <a:ext uri="{FF2B5EF4-FFF2-40B4-BE49-F238E27FC236}">
                <a16:creationId xmlns:a16="http://schemas.microsoft.com/office/drawing/2014/main" id="{C5D00FFC-1CE5-7306-F742-AC0981518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C99DA8-539A-9D9F-C661-C2BFB17D3872}"/>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408341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B2E6B-0F0F-4F69-1C86-D0C6B10AD0DF}"/>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3" name="Footer Placeholder 2">
            <a:extLst>
              <a:ext uri="{FF2B5EF4-FFF2-40B4-BE49-F238E27FC236}">
                <a16:creationId xmlns:a16="http://schemas.microsoft.com/office/drawing/2014/main" id="{8E6EA1DF-E0BF-B347-6C22-F905CAB9E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28B94-A733-DD8E-95FD-2D51631B08A6}"/>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264915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061C-48E1-3603-193F-2F2EDE3A5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B99B6C-4FF7-A99E-2B06-304B9BE89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ECBA5-FE71-F53C-ACC3-B2D4909AE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FDEC1-C5B6-89AF-3109-7B3548A2A908}"/>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6" name="Footer Placeholder 5">
            <a:extLst>
              <a:ext uri="{FF2B5EF4-FFF2-40B4-BE49-F238E27FC236}">
                <a16:creationId xmlns:a16="http://schemas.microsoft.com/office/drawing/2014/main" id="{7A55124C-B61F-96AD-9297-63495AEE2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8445F-A929-FD07-FD86-3B1EA79B67F5}"/>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78661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70A0-9A7F-5243-36B4-FF1141F0E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2F715-0D98-1875-213D-49C5994E6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1D0D35-8F0D-DB45-7D47-D17FFFEE0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E1B78-086E-F3B3-84BC-BDC3A89DA09C}"/>
              </a:ext>
            </a:extLst>
          </p:cNvPr>
          <p:cNvSpPr>
            <a:spLocks noGrp="1"/>
          </p:cNvSpPr>
          <p:nvPr>
            <p:ph type="dt" sz="half" idx="10"/>
          </p:nvPr>
        </p:nvSpPr>
        <p:spPr/>
        <p:txBody>
          <a:bodyPr/>
          <a:lstStyle/>
          <a:p>
            <a:fld id="{0F4719B6-2560-417B-B9B4-974BED1A798E}" type="datetimeFigureOut">
              <a:rPr lang="en-US" smtClean="0"/>
              <a:t>5/10/2025</a:t>
            </a:fld>
            <a:endParaRPr lang="en-US"/>
          </a:p>
        </p:txBody>
      </p:sp>
      <p:sp>
        <p:nvSpPr>
          <p:cNvPr id="6" name="Footer Placeholder 5">
            <a:extLst>
              <a:ext uri="{FF2B5EF4-FFF2-40B4-BE49-F238E27FC236}">
                <a16:creationId xmlns:a16="http://schemas.microsoft.com/office/drawing/2014/main" id="{78263BE1-1EF7-BCF9-521C-355271C9E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5AD72-9B66-1C35-7D03-F422B1B1117D}"/>
              </a:ext>
            </a:extLst>
          </p:cNvPr>
          <p:cNvSpPr>
            <a:spLocks noGrp="1"/>
          </p:cNvSpPr>
          <p:nvPr>
            <p:ph type="sldNum" sz="quarter" idx="12"/>
          </p:nvPr>
        </p:nvSpPr>
        <p:spPr/>
        <p:txBody>
          <a:bodyPr/>
          <a:lstStyle/>
          <a:p>
            <a:fld id="{D62A3BB7-4712-4B32-B15B-6E76CF79C345}" type="slidenum">
              <a:rPr lang="en-US" smtClean="0"/>
              <a:t>‹#›</a:t>
            </a:fld>
            <a:endParaRPr lang="en-US"/>
          </a:p>
        </p:txBody>
      </p:sp>
    </p:spTree>
    <p:extLst>
      <p:ext uri="{BB962C8B-B14F-4D97-AF65-F5344CB8AC3E}">
        <p14:creationId xmlns:p14="http://schemas.microsoft.com/office/powerpoint/2010/main" val="156962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B6E7B-69E8-8B40-AEFC-76427E3E6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E01BB9-D1F2-7A14-B31F-983DC323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E36B0-805A-0B7D-D6B0-C7D4DD735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4719B6-2560-417B-B9B4-974BED1A798E}" type="datetimeFigureOut">
              <a:rPr lang="en-US" smtClean="0"/>
              <a:t>5/10/2025</a:t>
            </a:fld>
            <a:endParaRPr lang="en-US"/>
          </a:p>
        </p:txBody>
      </p:sp>
      <p:sp>
        <p:nvSpPr>
          <p:cNvPr id="5" name="Footer Placeholder 4">
            <a:extLst>
              <a:ext uri="{FF2B5EF4-FFF2-40B4-BE49-F238E27FC236}">
                <a16:creationId xmlns:a16="http://schemas.microsoft.com/office/drawing/2014/main" id="{0E79124B-B9D0-4EC9-7D5B-560759844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BCEFDC-399D-E4BD-0691-7B8F16921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2A3BB7-4712-4B32-B15B-6E76CF79C345}" type="slidenum">
              <a:rPr lang="en-US" smtClean="0"/>
              <a:t>‹#›</a:t>
            </a:fld>
            <a:endParaRPr lang="en-US"/>
          </a:p>
        </p:txBody>
      </p:sp>
    </p:spTree>
    <p:extLst>
      <p:ext uri="{BB962C8B-B14F-4D97-AF65-F5344CB8AC3E}">
        <p14:creationId xmlns:p14="http://schemas.microsoft.com/office/powerpoint/2010/main" val="17202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12E06D86-6F1C-60B5-F9AD-17BAE63E6CA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269F658D-7DDD-9F3A-E5C3-104983052EBD}"/>
              </a:ext>
            </a:extLst>
          </p:cNvPr>
          <p:cNvSpPr txBox="1"/>
          <p:nvPr/>
        </p:nvSpPr>
        <p:spPr>
          <a:xfrm>
            <a:off x="-94345" y="1411707"/>
            <a:ext cx="12380689" cy="1308010"/>
          </a:xfrm>
          <a:prstGeom prst="rect">
            <a:avLst/>
          </a:prstGeom>
          <a:noFill/>
          <a:ln>
            <a:noFill/>
          </a:ln>
        </p:spPr>
        <p:txBody>
          <a:bodyPr spcFirstLastPara="1" wrap="square" lIns="121900" tIns="121900" rIns="121900" bIns="121900" anchor="t" anchorCtr="0">
            <a:spAutoFit/>
          </a:bodyPr>
          <a:lstStyle/>
          <a:p>
            <a:pPr algn="ctr">
              <a:spcBef>
                <a:spcPts val="600"/>
              </a:spcBef>
              <a:buClr>
                <a:schemeClr val="dk1"/>
              </a:buClr>
              <a:buSzPts val="1100"/>
            </a:pPr>
            <a:r>
              <a:rPr lang="en" sz="3100" b="1" dirty="0">
                <a:solidFill>
                  <a:schemeClr val="bg1"/>
                </a:solidFill>
                <a:latin typeface="Roboto"/>
                <a:ea typeface="Roboto"/>
                <a:cs typeface="Roboto"/>
                <a:sym typeface="Roboto"/>
              </a:rPr>
              <a:t>Maine’s Direct Care and Support Professionals Advisory Council: </a:t>
            </a:r>
          </a:p>
          <a:p>
            <a:pPr algn="ctr">
              <a:spcBef>
                <a:spcPts val="600"/>
              </a:spcBef>
              <a:buClr>
                <a:schemeClr val="dk1"/>
              </a:buClr>
              <a:buSzPts val="1100"/>
            </a:pPr>
            <a:r>
              <a:rPr lang="en" sz="2800" b="1" dirty="0">
                <a:solidFill>
                  <a:srgbClr val="CF6D4F"/>
                </a:solidFill>
                <a:latin typeface="Roboto"/>
                <a:ea typeface="Roboto"/>
                <a:cs typeface="Roboto"/>
                <a:sym typeface="Roboto"/>
              </a:rPr>
              <a:t>Uplifting Worker Voices </a:t>
            </a:r>
            <a:endParaRPr sz="2800" b="1" dirty="0">
              <a:solidFill>
                <a:srgbClr val="CF6D4F"/>
              </a:solidFill>
              <a:latin typeface="Roboto"/>
              <a:ea typeface="Roboto"/>
              <a:cs typeface="Roboto"/>
              <a:sym typeface="Roboto"/>
            </a:endParaRPr>
          </a:p>
        </p:txBody>
      </p:sp>
      <p:pic>
        <p:nvPicPr>
          <p:cNvPr id="56" name="Google Shape;56;p13">
            <a:extLst>
              <a:ext uri="{FF2B5EF4-FFF2-40B4-BE49-F238E27FC236}">
                <a16:creationId xmlns:a16="http://schemas.microsoft.com/office/drawing/2014/main" id="{0120850D-D6D2-EF03-983B-5DC9B11F8EC0}"/>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467586" y="19927"/>
            <a:ext cx="1905000" cy="1308867"/>
          </a:xfrm>
          <a:prstGeom prst="rect">
            <a:avLst/>
          </a:prstGeom>
          <a:noFill/>
          <a:ln>
            <a:noFill/>
          </a:ln>
        </p:spPr>
      </p:pic>
      <p:pic>
        <p:nvPicPr>
          <p:cNvPr id="58" name="Google Shape;58;p13">
            <a:extLst>
              <a:ext uri="{FF2B5EF4-FFF2-40B4-BE49-F238E27FC236}">
                <a16:creationId xmlns:a16="http://schemas.microsoft.com/office/drawing/2014/main" id="{A9C5AF54-B342-0B57-E599-2F6357187A6E}"/>
              </a:ext>
            </a:extLst>
          </p:cNvPr>
          <p:cNvPicPr preferRelativeResize="0"/>
          <p:nvPr/>
        </p:nvPicPr>
        <p:blipFill rotWithShape="1">
          <a:blip r:embed="rId5">
            <a:alphaModFix/>
          </a:blip>
          <a:srcRect t="23774" b="1468"/>
          <a:stretch/>
        </p:blipFill>
        <p:spPr>
          <a:xfrm>
            <a:off x="0" y="2783919"/>
            <a:ext cx="12192000" cy="3011469"/>
          </a:xfrm>
          <a:prstGeom prst="rect">
            <a:avLst/>
          </a:prstGeom>
          <a:noFill/>
          <a:ln>
            <a:noFill/>
          </a:ln>
        </p:spPr>
      </p:pic>
      <p:pic>
        <p:nvPicPr>
          <p:cNvPr id="59" name="Google Shape;59;p13">
            <a:extLst>
              <a:ext uri="{FF2B5EF4-FFF2-40B4-BE49-F238E27FC236}">
                <a16:creationId xmlns:a16="http://schemas.microsoft.com/office/drawing/2014/main" id="{E0DE7B2C-508C-16D4-3FDE-A370341BC844}"/>
              </a:ext>
            </a:extLst>
          </p:cNvPr>
          <p:cNvPicPr preferRelativeResize="0"/>
          <p:nvPr/>
        </p:nvPicPr>
        <p:blipFill rotWithShape="1">
          <a:blip r:embed="rId6">
            <a:alphaModFix/>
            <a:biLevel thresh="25000"/>
          </a:blip>
          <a:srcRect t="-7454" b="16767"/>
          <a:stretch/>
        </p:blipFill>
        <p:spPr>
          <a:xfrm>
            <a:off x="819414" y="-120464"/>
            <a:ext cx="4504733" cy="1433767"/>
          </a:xfrm>
          <a:prstGeom prst="rect">
            <a:avLst/>
          </a:prstGeom>
          <a:noFill/>
          <a:ln>
            <a:noFill/>
          </a:ln>
        </p:spPr>
      </p:pic>
      <p:sp>
        <p:nvSpPr>
          <p:cNvPr id="2" name="TextBox 1">
            <a:extLst>
              <a:ext uri="{FF2B5EF4-FFF2-40B4-BE49-F238E27FC236}">
                <a16:creationId xmlns:a16="http://schemas.microsoft.com/office/drawing/2014/main" id="{57D2ADC6-2166-F63B-1007-EB9CF8DB013D}"/>
              </a:ext>
            </a:extLst>
          </p:cNvPr>
          <p:cNvSpPr txBox="1"/>
          <p:nvPr/>
        </p:nvSpPr>
        <p:spPr>
          <a:xfrm>
            <a:off x="243840" y="5920740"/>
            <a:ext cx="10500360" cy="677108"/>
          </a:xfrm>
          <a:prstGeom prst="rect">
            <a:avLst/>
          </a:prstGeom>
          <a:noFill/>
        </p:spPr>
        <p:txBody>
          <a:bodyPr wrap="square" rtlCol="0">
            <a:spAutoFit/>
          </a:bodyPr>
          <a:lstStyle/>
          <a:p>
            <a:r>
              <a:rPr lang="en-US" sz="2000" b="1" dirty="0">
                <a:solidFill>
                  <a:schemeClr val="bg1"/>
                </a:solidFill>
              </a:rPr>
              <a:t>Mary Lou Ciolfi, JD, MS   University of Maine Center on Aging</a:t>
            </a:r>
          </a:p>
          <a:p>
            <a:r>
              <a:rPr lang="en-US" dirty="0">
                <a:solidFill>
                  <a:schemeClr val="bg1"/>
                </a:solidFill>
              </a:rPr>
              <a:t>Geriatrics conference  May 22, 2025</a:t>
            </a:r>
          </a:p>
        </p:txBody>
      </p:sp>
      <p:sp>
        <p:nvSpPr>
          <p:cNvPr id="3" name="Rectangle 2">
            <a:extLst>
              <a:ext uri="{FF2B5EF4-FFF2-40B4-BE49-F238E27FC236}">
                <a16:creationId xmlns:a16="http://schemas.microsoft.com/office/drawing/2014/main" id="{F3B08D5E-E45F-DC94-B0FC-73DE7AFDABB8}"/>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84559BC-8275-0430-6628-7B30E4AEB952}"/>
              </a:ext>
            </a:extLst>
          </p:cNvPr>
          <p:cNvSpPr/>
          <p:nvPr/>
        </p:nvSpPr>
        <p:spPr>
          <a:xfrm>
            <a:off x="-1" y="1408236"/>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110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D08C"/>
        </a:solidFill>
        <a:effectLst/>
      </p:bgPr>
    </p:bg>
    <p:spTree>
      <p:nvGrpSpPr>
        <p:cNvPr id="1" name="Shape 115">
          <a:extLst>
            <a:ext uri="{FF2B5EF4-FFF2-40B4-BE49-F238E27FC236}">
              <a16:creationId xmlns:a16="http://schemas.microsoft.com/office/drawing/2014/main" id="{3B105758-4EC3-6460-F2A5-9D65726556D1}"/>
            </a:ext>
          </a:extLst>
        </p:cNvPr>
        <p:cNvGrpSpPr/>
        <p:nvPr/>
      </p:nvGrpSpPr>
      <p:grpSpPr>
        <a:xfrm>
          <a:off x="0" y="0"/>
          <a:ext cx="0" cy="0"/>
          <a:chOff x="0" y="0"/>
          <a:chExt cx="0" cy="0"/>
        </a:xfrm>
      </p:grpSpPr>
      <p:sp>
        <p:nvSpPr>
          <p:cNvPr id="116" name="Google Shape;116;p20">
            <a:extLst>
              <a:ext uri="{FF2B5EF4-FFF2-40B4-BE49-F238E27FC236}">
                <a16:creationId xmlns:a16="http://schemas.microsoft.com/office/drawing/2014/main" id="{1EEAB151-4474-2A1D-5B4A-B800D1599E90}"/>
              </a:ext>
            </a:extLst>
          </p:cNvPr>
          <p:cNvSpPr txBox="1">
            <a:spLocks noGrp="1"/>
          </p:cNvSpPr>
          <p:nvPr>
            <p:ph type="title"/>
          </p:nvPr>
        </p:nvSpPr>
        <p:spPr>
          <a:xfrm>
            <a:off x="217327" y="176680"/>
            <a:ext cx="11360800" cy="763600"/>
          </a:xfrm>
          <a:prstGeom prst="rect">
            <a:avLst/>
          </a:prstGeom>
        </p:spPr>
        <p:txBody>
          <a:bodyPr spcFirstLastPara="1" vert="horz" wrap="square" lIns="121900" tIns="121900" rIns="121900" bIns="121900" rtlCol="0" anchor="t" anchorCtr="0">
            <a:normAutofit fontScale="90000"/>
          </a:bodyPr>
          <a:lstStyle/>
          <a:p>
            <a:r>
              <a:rPr lang="en" b="1" dirty="0">
                <a:solidFill>
                  <a:srgbClr val="0F4761"/>
                </a:solidFill>
                <a:latin typeface="Roboto"/>
                <a:ea typeface="Roboto"/>
                <a:cs typeface="Roboto"/>
                <a:sym typeface="Roboto"/>
              </a:rPr>
              <a:t>Roundtable Discussions</a:t>
            </a:r>
            <a:endParaRPr b="1" dirty="0">
              <a:solidFill>
                <a:srgbClr val="0F4761"/>
              </a:solidFill>
              <a:latin typeface="Roboto"/>
              <a:ea typeface="Roboto"/>
              <a:cs typeface="Roboto"/>
              <a:sym typeface="Roboto"/>
            </a:endParaRPr>
          </a:p>
        </p:txBody>
      </p:sp>
      <p:sp>
        <p:nvSpPr>
          <p:cNvPr id="2" name="Google Shape;116;p20">
            <a:extLst>
              <a:ext uri="{FF2B5EF4-FFF2-40B4-BE49-F238E27FC236}">
                <a16:creationId xmlns:a16="http://schemas.microsoft.com/office/drawing/2014/main" id="{43924173-9B59-7958-2E84-0CBF82DEACFE}"/>
              </a:ext>
            </a:extLst>
          </p:cNvPr>
          <p:cNvSpPr txBox="1">
            <a:spLocks/>
          </p:cNvSpPr>
          <p:nvPr/>
        </p:nvSpPr>
        <p:spPr>
          <a:xfrm>
            <a:off x="217327" y="781311"/>
            <a:ext cx="11360800" cy="7636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dirty="0">
                <a:solidFill>
                  <a:srgbClr val="0F4761"/>
                </a:solidFill>
                <a:latin typeface="Roboto"/>
                <a:ea typeface="Roboto"/>
                <a:cs typeface="Roboto"/>
                <a:sym typeface="Roboto"/>
              </a:rPr>
              <a:t>Hertzberg’s Two Factor Theory</a:t>
            </a:r>
          </a:p>
        </p:txBody>
      </p:sp>
      <p:pic>
        <p:nvPicPr>
          <p:cNvPr id="7" name="Picture 6" descr="A screenshot of a computer&#10;&#10;AI-generated content may be incorrect.">
            <a:extLst>
              <a:ext uri="{FF2B5EF4-FFF2-40B4-BE49-F238E27FC236}">
                <a16:creationId xmlns:a16="http://schemas.microsoft.com/office/drawing/2014/main" id="{3F1017D1-C024-2031-8644-3D7D1B38AEE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t="7744"/>
          <a:stretch/>
        </p:blipFill>
        <p:spPr>
          <a:xfrm>
            <a:off x="455492" y="1174170"/>
            <a:ext cx="11281016" cy="5333546"/>
          </a:xfrm>
          <a:prstGeom prst="rect">
            <a:avLst/>
          </a:prstGeom>
        </p:spPr>
      </p:pic>
      <p:sp>
        <p:nvSpPr>
          <p:cNvPr id="9" name="TextBox 8">
            <a:extLst>
              <a:ext uri="{FF2B5EF4-FFF2-40B4-BE49-F238E27FC236}">
                <a16:creationId xmlns:a16="http://schemas.microsoft.com/office/drawing/2014/main" id="{47F4E355-37BD-4E6C-E28F-3E58D279F3A9}"/>
              </a:ext>
            </a:extLst>
          </p:cNvPr>
          <p:cNvSpPr txBox="1"/>
          <p:nvPr/>
        </p:nvSpPr>
        <p:spPr>
          <a:xfrm>
            <a:off x="217327" y="6507716"/>
            <a:ext cx="6096000" cy="276999"/>
          </a:xfrm>
          <a:prstGeom prst="rect">
            <a:avLst/>
          </a:prstGeom>
          <a:noFill/>
        </p:spPr>
        <p:txBody>
          <a:bodyPr wrap="square">
            <a:spAutoFit/>
          </a:bodyPr>
          <a:lstStyle/>
          <a:p>
            <a:r>
              <a:rPr lang="en-US" sz="1200" dirty="0">
                <a:solidFill>
                  <a:srgbClr val="0A415A"/>
                </a:solidFill>
                <a:latin typeface="Abadi" panose="020B0604020104020204" pitchFamily="34" charset="0"/>
              </a:rPr>
              <a:t>https://www.simplypsychology.org/herzbergs-two-factor-theory.html</a:t>
            </a:r>
          </a:p>
        </p:txBody>
      </p:sp>
    </p:spTree>
    <p:extLst>
      <p:ext uri="{BB962C8B-B14F-4D97-AF65-F5344CB8AC3E}">
        <p14:creationId xmlns:p14="http://schemas.microsoft.com/office/powerpoint/2010/main" val="383386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8762899F-8789-321F-1D9B-91B4D403BB4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0DCCFBF7-151D-9E7C-45A2-1ABB4E84C2D7}"/>
              </a:ext>
            </a:extLst>
          </p:cNvPr>
          <p:cNvSpPr txBox="1"/>
          <p:nvPr/>
        </p:nvSpPr>
        <p:spPr>
          <a:xfrm>
            <a:off x="-1" y="-1010335"/>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4C23F715-8B9C-9B91-F5EE-46DF19505D8E}"/>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339ECA65-4752-249A-D1CF-CD19C1773216}"/>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D40E1B-3316-AD3B-AC3B-515CF29A1946}"/>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Google Shape;126;p21">
            <a:extLst>
              <a:ext uri="{FF2B5EF4-FFF2-40B4-BE49-F238E27FC236}">
                <a16:creationId xmlns:a16="http://schemas.microsoft.com/office/drawing/2014/main" id="{58888AB2-5CB8-2744-1F1D-BA40C175E8FB}"/>
              </a:ext>
            </a:extLst>
          </p:cNvPr>
          <p:cNvGraphicFramePr/>
          <p:nvPr>
            <p:extLst>
              <p:ext uri="{D42A27DB-BD31-4B8C-83A1-F6EECF244321}">
                <p14:modId xmlns:p14="http://schemas.microsoft.com/office/powerpoint/2010/main" val="3596043135"/>
              </p:ext>
            </p:extLst>
          </p:nvPr>
        </p:nvGraphicFramePr>
        <p:xfrm>
          <a:off x="960120" y="130370"/>
          <a:ext cx="9296400" cy="6597260"/>
        </p:xfrm>
        <a:graphic>
          <a:graphicData uri="http://schemas.openxmlformats.org/drawingml/2006/table">
            <a:tbl>
              <a:tblPr>
                <a:noFill/>
              </a:tblPr>
              <a:tblGrid>
                <a:gridCol w="4480560">
                  <a:extLst>
                    <a:ext uri="{9D8B030D-6E8A-4147-A177-3AD203B41FA5}">
                      <a16:colId xmlns:a16="http://schemas.microsoft.com/office/drawing/2014/main" val="20000"/>
                    </a:ext>
                  </a:extLst>
                </a:gridCol>
                <a:gridCol w="140208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645652">
                <a:tc>
                  <a:txBody>
                    <a:bodyPr/>
                    <a:lstStyle/>
                    <a:p>
                      <a:pPr marL="0" lvl="0" indent="0" algn="ctr" rtl="0">
                        <a:lnSpc>
                          <a:spcPct val="115000"/>
                        </a:lnSpc>
                        <a:spcBef>
                          <a:spcPts val="0"/>
                        </a:spcBef>
                        <a:spcAft>
                          <a:spcPts val="0"/>
                        </a:spcAft>
                        <a:buNone/>
                      </a:pPr>
                      <a:r>
                        <a:rPr lang="en" sz="2400" b="1" dirty="0">
                          <a:solidFill>
                            <a:srgbClr val="E6EDD3"/>
                          </a:solidFill>
                        </a:rPr>
                        <a:t>Topic</a:t>
                      </a:r>
                      <a:endParaRPr sz="1600" b="1" dirty="0">
                        <a:solidFill>
                          <a:srgbClr val="E6EDD3"/>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dirty="0"/>
                        <a:t>Mentioned</a:t>
                      </a:r>
                      <a:endParaRPr lang="en" sz="1400" b="0" dirty="0"/>
                    </a:p>
                    <a:p>
                      <a:pPr marL="0" lvl="0" indent="0" algn="ctr" rtl="0">
                        <a:lnSpc>
                          <a:spcPct val="115000"/>
                        </a:lnSpc>
                        <a:spcBef>
                          <a:spcPts val="0"/>
                        </a:spcBef>
                        <a:spcAft>
                          <a:spcPts val="0"/>
                        </a:spcAft>
                        <a:buNone/>
                      </a:pPr>
                      <a:r>
                        <a:rPr lang="en" sz="1400" b="0" dirty="0"/>
                        <a:t>(# of tables)</a:t>
                      </a:r>
                      <a:endParaRPr sz="1600" b="0"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600" b="1" dirty="0"/>
                        <a:t>Increases Satisfaction</a:t>
                      </a:r>
                      <a:endParaRPr sz="1600" b="1" dirty="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600" b="1" dirty="0"/>
                        <a:t>Decreases Dissatisfaction</a:t>
                      </a:r>
                      <a:endParaRPr sz="1600" b="1" dirty="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0"/>
                  </a:ext>
                </a:extLst>
              </a:tr>
              <a:tr h="358459">
                <a:tc>
                  <a:txBody>
                    <a:bodyPr/>
                    <a:lstStyle/>
                    <a:p>
                      <a:pPr marL="0" lvl="0" indent="0" algn="l" rtl="0">
                        <a:lnSpc>
                          <a:spcPct val="115000"/>
                        </a:lnSpc>
                        <a:spcBef>
                          <a:spcPts val="0"/>
                        </a:spcBef>
                        <a:spcAft>
                          <a:spcPts val="0"/>
                        </a:spcAft>
                        <a:buNone/>
                      </a:pPr>
                      <a:r>
                        <a:rPr lang="en" sz="1800" b="1" dirty="0">
                          <a:solidFill>
                            <a:srgbClr val="0A3E56"/>
                          </a:solidFill>
                        </a:rPr>
                        <a:t>Relationship w/ residents &amp; families</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10</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1"/>
                  </a:ext>
                </a:extLst>
              </a:tr>
              <a:tr h="399415">
                <a:tc>
                  <a:txBody>
                    <a:bodyPr/>
                    <a:lstStyle/>
                    <a:p>
                      <a:pPr marL="0" lvl="0" indent="0" algn="l" rtl="0">
                        <a:lnSpc>
                          <a:spcPct val="115000"/>
                        </a:lnSpc>
                        <a:spcBef>
                          <a:spcPts val="0"/>
                        </a:spcBef>
                        <a:spcAft>
                          <a:spcPts val="0"/>
                        </a:spcAft>
                        <a:buNone/>
                      </a:pPr>
                      <a:r>
                        <a:rPr lang="en" sz="1800" b="1" dirty="0">
                          <a:solidFill>
                            <a:srgbClr val="0A3E56"/>
                          </a:solidFill>
                        </a:rPr>
                        <a:t>Teamwork, coworkers</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9</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a:t>X</a:t>
                      </a: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2"/>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Management support</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7</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3"/>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Training</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7</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4"/>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Pay</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6</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5"/>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Other support*</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5</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a:t>X</a:t>
                      </a: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6"/>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Meaningful work</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4</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800" b="1"/>
                        <a:t>X</a:t>
                      </a: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7"/>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Benefits (e.g., health ins)</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3</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a:t>X</a:t>
                      </a: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8"/>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Advancement</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3</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800" b="1"/>
                        <a:t>X</a:t>
                      </a: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09"/>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Feeling of being valued / appreciated</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2</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800" b="1"/>
                        <a:t>X</a:t>
                      </a: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0"/>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Good staffing</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2</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1"/>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Listening to DCW</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2</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2"/>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Lower stress</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1</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3"/>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Opps to provide input</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1</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800" b="1"/>
                        <a:t>X</a:t>
                      </a: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4"/>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Passion &amp;/or dedication for the work</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t>1</a:t>
                      </a:r>
                      <a:endParaRPr sz="1800" b="1" dirty="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r>
                        <a:rPr lang="en" sz="1800" b="1" dirty="0"/>
                        <a:t>X</a:t>
                      </a: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5"/>
                  </a:ext>
                </a:extLst>
              </a:tr>
              <a:tr h="370981">
                <a:tc>
                  <a:txBody>
                    <a:bodyPr/>
                    <a:lstStyle/>
                    <a:p>
                      <a:pPr marL="0" lvl="0" indent="0" algn="l" rtl="0">
                        <a:lnSpc>
                          <a:spcPct val="115000"/>
                        </a:lnSpc>
                        <a:spcBef>
                          <a:spcPts val="0"/>
                        </a:spcBef>
                        <a:spcAft>
                          <a:spcPts val="0"/>
                        </a:spcAft>
                        <a:buNone/>
                      </a:pPr>
                      <a:r>
                        <a:rPr lang="en" sz="1800" b="1" dirty="0">
                          <a:solidFill>
                            <a:srgbClr val="0A3E56"/>
                          </a:solidFill>
                        </a:rPr>
                        <a:t>No other jobs available</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t>1</a:t>
                      </a:r>
                      <a:endParaRPr sz="1800" b="1"/>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tc>
                  <a:txBody>
                    <a:bodyPr/>
                    <a:lstStyle/>
                    <a:p>
                      <a:pPr marL="0" lvl="0" indent="0" algn="ctr" rtl="0">
                        <a:lnSpc>
                          <a:spcPct val="115000"/>
                        </a:lnSpc>
                        <a:spcBef>
                          <a:spcPts val="0"/>
                        </a:spcBef>
                        <a:spcAft>
                          <a:spcPts val="0"/>
                        </a:spcAft>
                        <a:buNone/>
                      </a:pPr>
                      <a:endParaRPr sz="18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tc>
                  <a:txBody>
                    <a:bodyPr/>
                    <a:lstStyle/>
                    <a:p>
                      <a:pPr marL="0" lvl="0" indent="0" algn="ctr" rtl="0">
                        <a:lnSpc>
                          <a:spcPct val="115000"/>
                        </a:lnSpc>
                        <a:spcBef>
                          <a:spcPts val="0"/>
                        </a:spcBef>
                        <a:spcAft>
                          <a:spcPts val="0"/>
                        </a:spcAft>
                        <a:buNone/>
                      </a:pPr>
                      <a:endParaRPr sz="1800" b="1" dirty="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4E4"/>
                    </a:solidFill>
                  </a:tcPr>
                </a:tc>
                <a:extLst>
                  <a:ext uri="{0D108BD9-81ED-4DB2-BD59-A6C34878D82A}">
                    <a16:rowId xmlns:a16="http://schemas.microsoft.com/office/drawing/2014/main" val="10016"/>
                  </a:ext>
                </a:extLst>
              </a:tr>
            </a:tbl>
          </a:graphicData>
        </a:graphic>
      </p:graphicFrame>
      <p:sp>
        <p:nvSpPr>
          <p:cNvPr id="5" name="Rectangle 4">
            <a:extLst>
              <a:ext uri="{FF2B5EF4-FFF2-40B4-BE49-F238E27FC236}">
                <a16:creationId xmlns:a16="http://schemas.microsoft.com/office/drawing/2014/main" id="{462489F9-04F7-F675-6080-FD3D47E5AC0B}"/>
              </a:ext>
            </a:extLst>
          </p:cNvPr>
          <p:cNvSpPr/>
          <p:nvPr/>
        </p:nvSpPr>
        <p:spPr>
          <a:xfrm>
            <a:off x="960120" y="749300"/>
            <a:ext cx="9296400" cy="2311399"/>
          </a:xfrm>
          <a:prstGeom prst="rect">
            <a:avLst/>
          </a:prstGeom>
          <a:solidFill>
            <a:schemeClr val="accent4">
              <a:lumMod val="20000"/>
              <a:lumOff val="80000"/>
              <a:alpha val="42000"/>
            </a:schemeClr>
          </a:solidFill>
          <a:ln w="28575">
            <a:solidFill>
              <a:srgbClr val="CF6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0397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CBF0F397-1220-4DB9-60A3-4E80E0B83581}"/>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3694313A-BF4E-7D5D-1362-1DC71B1D28C9}"/>
              </a:ext>
            </a:extLst>
          </p:cNvPr>
          <p:cNvSpPr txBox="1"/>
          <p:nvPr/>
        </p:nvSpPr>
        <p:spPr>
          <a:xfrm>
            <a:off x="-1" y="-1010335"/>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E02FFA72-26E4-17BC-5DEC-A48FFA0ECEB7}"/>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E80E57BC-3D91-158A-1EAB-357AC2EF6C0B}"/>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8F9F78-5FEB-64DD-098F-546425DBBFDA}"/>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Google Shape;141;p23">
            <a:extLst>
              <a:ext uri="{FF2B5EF4-FFF2-40B4-BE49-F238E27FC236}">
                <a16:creationId xmlns:a16="http://schemas.microsoft.com/office/drawing/2014/main" id="{01126541-720B-9F9A-0D87-A0218E6548FD}"/>
              </a:ext>
            </a:extLst>
          </p:cNvPr>
          <p:cNvGraphicFramePr/>
          <p:nvPr>
            <p:extLst>
              <p:ext uri="{D42A27DB-BD31-4B8C-83A1-F6EECF244321}">
                <p14:modId xmlns:p14="http://schemas.microsoft.com/office/powerpoint/2010/main" val="1320856158"/>
              </p:ext>
            </p:extLst>
          </p:nvPr>
        </p:nvGraphicFramePr>
        <p:xfrm>
          <a:off x="1177865" y="48680"/>
          <a:ext cx="6966009" cy="6606431"/>
        </p:xfrm>
        <a:graphic>
          <a:graphicData uri="http://schemas.openxmlformats.org/drawingml/2006/table">
            <a:tbl>
              <a:tblPr>
                <a:noFill/>
              </a:tblPr>
              <a:tblGrid>
                <a:gridCol w="5676012">
                  <a:extLst>
                    <a:ext uri="{9D8B030D-6E8A-4147-A177-3AD203B41FA5}">
                      <a16:colId xmlns:a16="http://schemas.microsoft.com/office/drawing/2014/main" val="20000"/>
                    </a:ext>
                  </a:extLst>
                </a:gridCol>
                <a:gridCol w="1289997">
                  <a:extLst>
                    <a:ext uri="{9D8B030D-6E8A-4147-A177-3AD203B41FA5}">
                      <a16:colId xmlns:a16="http://schemas.microsoft.com/office/drawing/2014/main" val="20001"/>
                    </a:ext>
                  </a:extLst>
                </a:gridCol>
              </a:tblGrid>
              <a:tr h="567319">
                <a:tc>
                  <a:txBody>
                    <a:bodyPr/>
                    <a:lstStyle/>
                    <a:p>
                      <a:pPr marL="0" lvl="0" indent="0" algn="ctr" rtl="0">
                        <a:lnSpc>
                          <a:spcPct val="115000"/>
                        </a:lnSpc>
                        <a:spcBef>
                          <a:spcPts val="0"/>
                        </a:spcBef>
                        <a:spcAft>
                          <a:spcPts val="0"/>
                        </a:spcAft>
                        <a:buNone/>
                      </a:pPr>
                      <a:r>
                        <a:rPr lang="en" sz="2400" b="1" dirty="0">
                          <a:solidFill>
                            <a:srgbClr val="E6EDD3"/>
                          </a:solidFill>
                        </a:rPr>
                        <a:t>Topic</a:t>
                      </a:r>
                      <a:endParaRPr sz="1600" b="1" dirty="0">
                        <a:solidFill>
                          <a:srgbClr val="E6EDD3"/>
                        </a:solidFill>
                      </a:endParaRPr>
                    </a:p>
                  </a:txBody>
                  <a:tcPr marL="118850" marR="28575" marT="19050" marB="1905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5422"/>
                    </a:solidFill>
                  </a:tcPr>
                </a:tc>
                <a:tc>
                  <a:txBody>
                    <a:bodyPr/>
                    <a:lstStyle/>
                    <a:p>
                      <a:pPr marL="0" lvl="0" indent="0" algn="ctr" rtl="0">
                        <a:lnSpc>
                          <a:spcPct val="115000"/>
                        </a:lnSpc>
                        <a:spcBef>
                          <a:spcPts val="0"/>
                        </a:spcBef>
                        <a:spcAft>
                          <a:spcPts val="0"/>
                        </a:spcAft>
                        <a:buNone/>
                      </a:pPr>
                      <a:r>
                        <a:rPr lang="en" sz="1600" b="1" dirty="0"/>
                        <a:t>Mentioned</a:t>
                      </a:r>
                      <a:endParaRPr lang="en" sz="1400" b="0" dirty="0"/>
                    </a:p>
                    <a:p>
                      <a:pPr marL="0" lvl="0" indent="0" algn="ctr" rtl="0">
                        <a:lnSpc>
                          <a:spcPct val="115000"/>
                        </a:lnSpc>
                        <a:spcBef>
                          <a:spcPts val="0"/>
                        </a:spcBef>
                        <a:spcAft>
                          <a:spcPts val="0"/>
                        </a:spcAft>
                        <a:buNone/>
                      </a:pPr>
                      <a:r>
                        <a:rPr lang="en" sz="1400" b="0" dirty="0"/>
                        <a:t>(# of tables)</a:t>
                      </a:r>
                      <a:endParaRPr sz="1600" b="0"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387690297"/>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Raise visibility in community</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a:solidFill>
                            <a:srgbClr val="0A3E56"/>
                          </a:solidFill>
                        </a:rPr>
                        <a:t>8</a:t>
                      </a:r>
                      <a:endParaRPr sz="1800" b="1">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0"/>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Recruit at high schools and colleges (e.g., career day)</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5</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1"/>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Job fairs</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5</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2"/>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 wages &amp; benefits</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4</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3"/>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Value caregiving in society</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4</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4"/>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Mentoring &amp; job shadowing</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4</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5"/>
                  </a:ext>
                </a:extLst>
              </a:tr>
              <a:tr h="636716">
                <a:tc>
                  <a:txBody>
                    <a:bodyPr/>
                    <a:lstStyle/>
                    <a:p>
                      <a:pPr marL="0" lvl="0" indent="0" algn="l" rtl="0">
                        <a:lnSpc>
                          <a:spcPct val="115000"/>
                        </a:lnSpc>
                        <a:spcBef>
                          <a:spcPts val="0"/>
                        </a:spcBef>
                        <a:spcAft>
                          <a:spcPts val="0"/>
                        </a:spcAft>
                        <a:buNone/>
                      </a:pPr>
                      <a:r>
                        <a:rPr lang="en" sz="1800" b="1" dirty="0">
                          <a:solidFill>
                            <a:srgbClr val="0A3E56"/>
                          </a:solidFill>
                        </a:rPr>
                        <a:t>Better prep</a:t>
                      </a:r>
                      <a:endParaRPr sz="1800" b="1" dirty="0">
                        <a:solidFill>
                          <a:srgbClr val="0A3E56"/>
                        </a:solidFill>
                      </a:endParaRPr>
                    </a:p>
                    <a:p>
                      <a:pPr marL="0" lvl="0" indent="0" algn="l" rtl="0">
                        <a:lnSpc>
                          <a:spcPct val="115000"/>
                        </a:lnSpc>
                        <a:spcBef>
                          <a:spcPts val="0"/>
                        </a:spcBef>
                        <a:spcAft>
                          <a:spcPts val="0"/>
                        </a:spcAft>
                        <a:buNone/>
                      </a:pPr>
                      <a:r>
                        <a:rPr lang="en" sz="1800" b="1" dirty="0">
                          <a:solidFill>
                            <a:srgbClr val="0A3E56"/>
                          </a:solidFill>
                        </a:rPr>
                        <a:t>including emotional prep</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4</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6"/>
                  </a:ext>
                </a:extLst>
              </a:tr>
              <a:tr h="636716">
                <a:tc>
                  <a:txBody>
                    <a:bodyPr/>
                    <a:lstStyle/>
                    <a:p>
                      <a:pPr marL="0" lvl="0" indent="0" algn="l" rtl="0">
                        <a:lnSpc>
                          <a:spcPct val="115000"/>
                        </a:lnSpc>
                        <a:spcBef>
                          <a:spcPts val="0"/>
                        </a:spcBef>
                        <a:spcAft>
                          <a:spcPts val="0"/>
                        </a:spcAft>
                        <a:buNone/>
                      </a:pPr>
                      <a:r>
                        <a:rPr lang="en" sz="1800" b="1" dirty="0">
                          <a:solidFill>
                            <a:srgbClr val="0A3E56"/>
                          </a:solidFill>
                        </a:rPr>
                        <a:t>Tuition reimbursement &amp;/or loan forgiveness &amp;/or college credit</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4</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7"/>
                  </a:ext>
                </a:extLst>
              </a:tr>
              <a:tr h="330403">
                <a:tc>
                  <a:txBody>
                    <a:bodyPr/>
                    <a:lstStyle/>
                    <a:p>
                      <a:pPr marL="0" lvl="0" indent="0" algn="l" rtl="0">
                        <a:lnSpc>
                          <a:spcPct val="115000"/>
                        </a:lnSpc>
                        <a:spcBef>
                          <a:spcPts val="0"/>
                        </a:spcBef>
                        <a:spcAft>
                          <a:spcPts val="0"/>
                        </a:spcAft>
                        <a:buNone/>
                      </a:pPr>
                      <a:r>
                        <a:rPr lang="en" sz="1800" b="1" dirty="0">
                          <a:solidFill>
                            <a:srgbClr val="0A3E56"/>
                          </a:solidFill>
                        </a:rPr>
                        <a:t>Discounted childcare or offer childcare</a:t>
                      </a:r>
                      <a:endParaRPr sz="1800" b="1" dirty="0">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4</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8"/>
                  </a:ext>
                </a:extLst>
              </a:tr>
              <a:tr h="330403">
                <a:tc>
                  <a:txBody>
                    <a:bodyPr/>
                    <a:lstStyle/>
                    <a:p>
                      <a:pPr marL="0" lvl="0" indent="0" algn="l" rtl="0">
                        <a:lnSpc>
                          <a:spcPct val="115000"/>
                        </a:lnSpc>
                        <a:spcBef>
                          <a:spcPts val="0"/>
                        </a:spcBef>
                        <a:spcAft>
                          <a:spcPts val="0"/>
                        </a:spcAft>
                        <a:buNone/>
                      </a:pPr>
                      <a:r>
                        <a:rPr lang="en" sz="1800" b="1">
                          <a:solidFill>
                            <a:srgbClr val="0A3E56"/>
                          </a:solidFill>
                        </a:rPr>
                        <a:t>Offer training &amp; standardize training</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3</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9"/>
                  </a:ext>
                </a:extLst>
              </a:tr>
              <a:tr h="330403">
                <a:tc>
                  <a:txBody>
                    <a:bodyPr/>
                    <a:lstStyle/>
                    <a:p>
                      <a:pPr marL="0" lvl="0" indent="0" algn="l" rtl="0">
                        <a:lnSpc>
                          <a:spcPct val="115000"/>
                        </a:lnSpc>
                        <a:spcBef>
                          <a:spcPts val="0"/>
                        </a:spcBef>
                        <a:spcAft>
                          <a:spcPts val="0"/>
                        </a:spcAft>
                        <a:buNone/>
                      </a:pPr>
                      <a:r>
                        <a:rPr lang="en" sz="1800" b="1">
                          <a:solidFill>
                            <a:srgbClr val="0A3E56"/>
                          </a:solidFill>
                        </a:rPr>
                        <a:t>Word of mouth</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3</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0"/>
                  </a:ext>
                </a:extLst>
              </a:tr>
              <a:tr h="330403">
                <a:tc>
                  <a:txBody>
                    <a:bodyPr/>
                    <a:lstStyle/>
                    <a:p>
                      <a:pPr marL="0" lvl="0" indent="0" algn="l" rtl="0">
                        <a:lnSpc>
                          <a:spcPct val="115000"/>
                        </a:lnSpc>
                        <a:spcBef>
                          <a:spcPts val="0"/>
                        </a:spcBef>
                        <a:spcAft>
                          <a:spcPts val="0"/>
                        </a:spcAft>
                        <a:buNone/>
                      </a:pPr>
                      <a:r>
                        <a:rPr lang="en" sz="1800" b="1">
                          <a:solidFill>
                            <a:srgbClr val="0A3E56"/>
                          </a:solidFill>
                        </a:rPr>
                        <a:t>Positive environment</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2</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1"/>
                  </a:ext>
                </a:extLst>
              </a:tr>
              <a:tr h="330403">
                <a:tc>
                  <a:txBody>
                    <a:bodyPr/>
                    <a:lstStyle/>
                    <a:p>
                      <a:pPr marL="0" lvl="0" indent="0" algn="l" rtl="0">
                        <a:lnSpc>
                          <a:spcPct val="115000"/>
                        </a:lnSpc>
                        <a:spcBef>
                          <a:spcPts val="0"/>
                        </a:spcBef>
                        <a:spcAft>
                          <a:spcPts val="0"/>
                        </a:spcAft>
                        <a:buNone/>
                      </a:pPr>
                      <a:r>
                        <a:rPr lang="en" sz="1800" b="1">
                          <a:solidFill>
                            <a:srgbClr val="0A3E56"/>
                          </a:solidFill>
                        </a:rPr>
                        <a:t>Referrals &amp;/or referral bonus</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2</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2"/>
                  </a:ext>
                </a:extLst>
              </a:tr>
              <a:tr h="330403">
                <a:tc>
                  <a:txBody>
                    <a:bodyPr/>
                    <a:lstStyle/>
                    <a:p>
                      <a:pPr marL="0" lvl="0" indent="0" algn="l" rtl="0">
                        <a:lnSpc>
                          <a:spcPct val="115000"/>
                        </a:lnSpc>
                        <a:spcBef>
                          <a:spcPts val="0"/>
                        </a:spcBef>
                        <a:spcAft>
                          <a:spcPts val="0"/>
                        </a:spcAft>
                        <a:buNone/>
                      </a:pPr>
                      <a:r>
                        <a:rPr lang="en" sz="1800" b="1">
                          <a:solidFill>
                            <a:srgbClr val="0A3E56"/>
                          </a:solidFill>
                        </a:rPr>
                        <a:t>Grief counseling</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1</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3"/>
                  </a:ext>
                </a:extLst>
              </a:tr>
              <a:tr h="330403">
                <a:tc>
                  <a:txBody>
                    <a:bodyPr/>
                    <a:lstStyle/>
                    <a:p>
                      <a:pPr marL="0" lvl="0" indent="0" algn="l" rtl="0">
                        <a:lnSpc>
                          <a:spcPct val="115000"/>
                        </a:lnSpc>
                        <a:spcBef>
                          <a:spcPts val="0"/>
                        </a:spcBef>
                        <a:spcAft>
                          <a:spcPts val="0"/>
                        </a:spcAft>
                        <a:buNone/>
                      </a:pPr>
                      <a:r>
                        <a:rPr lang="en" sz="1800" b="1">
                          <a:solidFill>
                            <a:srgbClr val="0A3E56"/>
                          </a:solidFill>
                        </a:rPr>
                        <a:t>Streamline hiring (e.g., background √s)</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1</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4"/>
                  </a:ext>
                </a:extLst>
              </a:tr>
              <a:tr h="330403">
                <a:tc>
                  <a:txBody>
                    <a:bodyPr/>
                    <a:lstStyle/>
                    <a:p>
                      <a:pPr marL="0" lvl="0" indent="0" algn="l" rtl="0">
                        <a:lnSpc>
                          <a:spcPct val="115000"/>
                        </a:lnSpc>
                        <a:spcBef>
                          <a:spcPts val="0"/>
                        </a:spcBef>
                        <a:spcAft>
                          <a:spcPts val="0"/>
                        </a:spcAft>
                        <a:buNone/>
                      </a:pPr>
                      <a:r>
                        <a:rPr lang="en" sz="1800" b="1">
                          <a:solidFill>
                            <a:srgbClr val="0A3E56"/>
                          </a:solidFill>
                        </a:rPr>
                        <a:t>Flex schedules</a:t>
                      </a:r>
                      <a:endParaRPr sz="1800" b="1">
                        <a:solidFill>
                          <a:srgbClr val="0A3E56"/>
                        </a:solidFill>
                      </a:endParaRPr>
                    </a:p>
                  </a:txBody>
                  <a:tcPr marL="118850"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b="1" dirty="0">
                          <a:solidFill>
                            <a:srgbClr val="0A3E56"/>
                          </a:solidFill>
                        </a:rPr>
                        <a:t>1</a:t>
                      </a:r>
                      <a:endParaRPr sz="18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5"/>
                  </a:ext>
                </a:extLst>
              </a:tr>
            </a:tbl>
          </a:graphicData>
        </a:graphic>
      </p:graphicFrame>
      <p:sp>
        <p:nvSpPr>
          <p:cNvPr id="5" name="Rectangle 4">
            <a:extLst>
              <a:ext uri="{FF2B5EF4-FFF2-40B4-BE49-F238E27FC236}">
                <a16:creationId xmlns:a16="http://schemas.microsoft.com/office/drawing/2014/main" id="{524084F5-B436-3CDF-8183-ECEE2EBAEF8C}"/>
              </a:ext>
            </a:extLst>
          </p:cNvPr>
          <p:cNvSpPr/>
          <p:nvPr/>
        </p:nvSpPr>
        <p:spPr>
          <a:xfrm>
            <a:off x="938181" y="641161"/>
            <a:ext cx="7445375" cy="1051051"/>
          </a:xfrm>
          <a:prstGeom prst="rect">
            <a:avLst/>
          </a:prstGeom>
          <a:solidFill>
            <a:schemeClr val="accent4">
              <a:lumMod val="20000"/>
              <a:lumOff val="80000"/>
              <a:alpha val="42000"/>
            </a:schemeClr>
          </a:solidFill>
          <a:ln w="28575">
            <a:solidFill>
              <a:srgbClr val="CF6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4829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2ABCCA60-C199-EE0A-B5AE-0C924DBE0A0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927579F9-410A-47C3-87D8-4BEAA605FD1F}"/>
              </a:ext>
            </a:extLst>
          </p:cNvPr>
          <p:cNvSpPr txBox="1"/>
          <p:nvPr/>
        </p:nvSpPr>
        <p:spPr>
          <a:xfrm>
            <a:off x="-1" y="-1010335"/>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D627DB45-42B9-0915-51E3-2BFD18A4D4A0}"/>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F035BA69-B12A-415B-4783-17C38439356F}"/>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44C525-C967-5F35-BD95-A3B2A3FF0618}"/>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Google Shape;156;p25">
            <a:extLst>
              <a:ext uri="{FF2B5EF4-FFF2-40B4-BE49-F238E27FC236}">
                <a16:creationId xmlns:a16="http://schemas.microsoft.com/office/drawing/2014/main" id="{FB0F3B8D-02A4-0243-7F95-75221A89F3D8}"/>
              </a:ext>
            </a:extLst>
          </p:cNvPr>
          <p:cNvGraphicFramePr/>
          <p:nvPr>
            <p:extLst>
              <p:ext uri="{D42A27DB-BD31-4B8C-83A1-F6EECF244321}">
                <p14:modId xmlns:p14="http://schemas.microsoft.com/office/powerpoint/2010/main" val="2996022486"/>
              </p:ext>
            </p:extLst>
          </p:nvPr>
        </p:nvGraphicFramePr>
        <p:xfrm>
          <a:off x="1698065" y="0"/>
          <a:ext cx="7117080" cy="6672580"/>
        </p:xfrm>
        <a:graphic>
          <a:graphicData uri="http://schemas.openxmlformats.org/drawingml/2006/table">
            <a:tbl>
              <a:tblPr>
                <a:noFill/>
              </a:tblPr>
              <a:tblGrid>
                <a:gridCol w="601218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332750">
                <a:tc>
                  <a:txBody>
                    <a:bodyPr/>
                    <a:lstStyle/>
                    <a:p>
                      <a:pPr marL="0" lvl="0" indent="0" algn="ctr" rtl="0">
                        <a:lnSpc>
                          <a:spcPct val="115000"/>
                        </a:lnSpc>
                        <a:spcBef>
                          <a:spcPts val="0"/>
                        </a:spcBef>
                        <a:spcAft>
                          <a:spcPts val="0"/>
                        </a:spcAft>
                        <a:buNone/>
                      </a:pPr>
                      <a:r>
                        <a:rPr lang="en" sz="2400" b="1" dirty="0">
                          <a:solidFill>
                            <a:srgbClr val="E6EDD3"/>
                          </a:solidFill>
                        </a:rPr>
                        <a:t>Topic</a:t>
                      </a:r>
                      <a:endParaRPr sz="1600" b="1" dirty="0">
                        <a:solidFill>
                          <a:srgbClr val="E6EDD3"/>
                        </a:solidFill>
                      </a:endParaRPr>
                    </a:p>
                  </a:txBody>
                  <a:tcPr marL="118850" marR="28575" marT="19050" marB="1905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5422"/>
                    </a:solidFill>
                  </a:tcPr>
                </a:tc>
                <a:tc>
                  <a:txBody>
                    <a:bodyPr/>
                    <a:lstStyle/>
                    <a:p>
                      <a:pPr marL="0" lvl="0" indent="0" algn="ctr" rtl="0">
                        <a:lnSpc>
                          <a:spcPct val="115000"/>
                        </a:lnSpc>
                        <a:spcBef>
                          <a:spcPts val="0"/>
                        </a:spcBef>
                        <a:spcAft>
                          <a:spcPts val="0"/>
                        </a:spcAft>
                        <a:buNone/>
                      </a:pPr>
                      <a:r>
                        <a:rPr lang="en" sz="1600" b="1" dirty="0"/>
                        <a:t>Mentioned</a:t>
                      </a:r>
                      <a:endParaRPr lang="en" sz="1400" b="0" dirty="0"/>
                    </a:p>
                    <a:p>
                      <a:pPr marL="0" lvl="0" indent="0" algn="ctr" rtl="0">
                        <a:lnSpc>
                          <a:spcPct val="115000"/>
                        </a:lnSpc>
                        <a:spcBef>
                          <a:spcPts val="0"/>
                        </a:spcBef>
                        <a:spcAft>
                          <a:spcPts val="0"/>
                        </a:spcAft>
                        <a:buNone/>
                      </a:pPr>
                      <a:r>
                        <a:rPr lang="en" sz="1400" b="0" dirty="0"/>
                        <a:t>(# of tables)</a:t>
                      </a:r>
                      <a:endParaRPr sz="1600" b="0"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2678948053"/>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Pay &amp; benefits</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a:solidFill>
                            <a:srgbClr val="0A3E56"/>
                          </a:solidFill>
                        </a:rPr>
                        <a:t>11</a:t>
                      </a:r>
                      <a:endParaRPr sz="1900" b="1">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0"/>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Spend time doing the job</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9</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1"/>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Childcare</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5</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2"/>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Meet with residents</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a:solidFill>
                            <a:srgbClr val="0A3E56"/>
                          </a:solidFill>
                        </a:rPr>
                        <a:t>4</a:t>
                      </a:r>
                      <a:endParaRPr sz="1900" b="1">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3"/>
                  </a:ext>
                </a:extLst>
              </a:tr>
              <a:tr h="332750">
                <a:tc>
                  <a:txBody>
                    <a:bodyPr/>
                    <a:lstStyle/>
                    <a:p>
                      <a:pPr marL="0" lvl="0" indent="0" algn="l" rtl="0">
                        <a:lnSpc>
                          <a:spcPct val="115000"/>
                        </a:lnSpc>
                        <a:spcBef>
                          <a:spcPts val="0"/>
                        </a:spcBef>
                        <a:spcAft>
                          <a:spcPts val="0"/>
                        </a:spcAft>
                        <a:buNone/>
                      </a:pPr>
                      <a:r>
                        <a:rPr lang="en" sz="1900" b="1">
                          <a:solidFill>
                            <a:srgbClr val="0A3E56"/>
                          </a:solidFill>
                        </a:rPr>
                        <a:t>Ensure staffing</a:t>
                      </a:r>
                      <a:endParaRPr sz="1900" b="1">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4</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4"/>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Better training</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4</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5"/>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Reciprocity of credentials in other states</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4</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6"/>
                  </a:ext>
                </a:extLst>
              </a:tr>
              <a:tr h="332750">
                <a:tc>
                  <a:txBody>
                    <a:bodyPr/>
                    <a:lstStyle/>
                    <a:p>
                      <a:pPr marL="0" lvl="0" indent="0" algn="l" rtl="0">
                        <a:lnSpc>
                          <a:spcPct val="115000"/>
                        </a:lnSpc>
                        <a:spcBef>
                          <a:spcPts val="0"/>
                        </a:spcBef>
                        <a:spcAft>
                          <a:spcPts val="0"/>
                        </a:spcAft>
                        <a:buNone/>
                      </a:pPr>
                      <a:r>
                        <a:rPr lang="en" sz="1900" b="1">
                          <a:solidFill>
                            <a:srgbClr val="0A3E56"/>
                          </a:solidFill>
                        </a:rPr>
                        <a:t>Streamline certifications</a:t>
                      </a:r>
                      <a:endParaRPr sz="1900" b="1">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3</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7"/>
                  </a:ext>
                </a:extLst>
              </a:tr>
              <a:tr h="332750">
                <a:tc>
                  <a:txBody>
                    <a:bodyPr/>
                    <a:lstStyle/>
                    <a:p>
                      <a:pPr marL="0" lvl="0" indent="0" algn="l" rtl="0">
                        <a:lnSpc>
                          <a:spcPct val="115000"/>
                        </a:lnSpc>
                        <a:spcBef>
                          <a:spcPts val="0"/>
                        </a:spcBef>
                        <a:spcAft>
                          <a:spcPts val="0"/>
                        </a:spcAft>
                        <a:buNone/>
                      </a:pPr>
                      <a:r>
                        <a:rPr lang="en" sz="1900" b="1">
                          <a:solidFill>
                            <a:srgbClr val="0A3E56"/>
                          </a:solidFill>
                        </a:rPr>
                        <a:t>Housing benefit</a:t>
                      </a:r>
                      <a:endParaRPr sz="1900" b="1">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3</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8"/>
                  </a:ext>
                </a:extLst>
              </a:tr>
              <a:tr h="332750">
                <a:tc>
                  <a:txBody>
                    <a:bodyPr/>
                    <a:lstStyle/>
                    <a:p>
                      <a:pPr marL="0" lvl="0" indent="0" algn="l" rtl="0">
                        <a:lnSpc>
                          <a:spcPct val="115000"/>
                        </a:lnSpc>
                        <a:spcBef>
                          <a:spcPts val="0"/>
                        </a:spcBef>
                        <a:spcAft>
                          <a:spcPts val="0"/>
                        </a:spcAft>
                        <a:buNone/>
                      </a:pPr>
                      <a:r>
                        <a:rPr lang="en" sz="1900" b="1">
                          <a:solidFill>
                            <a:srgbClr val="0A3E56"/>
                          </a:solidFill>
                        </a:rPr>
                        <a:t>Equipment for the job</a:t>
                      </a:r>
                      <a:endParaRPr sz="1900" b="1">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3</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09"/>
                  </a:ext>
                </a:extLst>
              </a:tr>
              <a:tr h="332750">
                <a:tc>
                  <a:txBody>
                    <a:bodyPr/>
                    <a:lstStyle/>
                    <a:p>
                      <a:pPr marL="0" lvl="0" indent="0" algn="l" rtl="0">
                        <a:lnSpc>
                          <a:spcPct val="115000"/>
                        </a:lnSpc>
                        <a:spcBef>
                          <a:spcPts val="0"/>
                        </a:spcBef>
                        <a:spcAft>
                          <a:spcPts val="0"/>
                        </a:spcAft>
                        <a:buNone/>
                      </a:pPr>
                      <a:r>
                        <a:rPr lang="en" sz="1900" b="1">
                          <a:solidFill>
                            <a:srgbClr val="0A3E56"/>
                          </a:solidFill>
                        </a:rPr>
                        <a:t>Don't tax OT pay</a:t>
                      </a:r>
                      <a:endParaRPr sz="1900" b="1">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2</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0"/>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Anonymous reporting of abuse</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1</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1"/>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Involve DCWs in training curricula</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1</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2"/>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Mental health services</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1</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3"/>
                  </a:ext>
                </a:extLst>
              </a:tr>
              <a:tr h="332750">
                <a:tc>
                  <a:txBody>
                    <a:bodyPr/>
                    <a:lstStyle/>
                    <a:p>
                      <a:pPr marL="0" lvl="0" indent="0" algn="l" rtl="0">
                        <a:lnSpc>
                          <a:spcPct val="115000"/>
                        </a:lnSpc>
                        <a:spcBef>
                          <a:spcPts val="0"/>
                        </a:spcBef>
                        <a:spcAft>
                          <a:spcPts val="0"/>
                        </a:spcAft>
                        <a:buNone/>
                      </a:pPr>
                      <a:r>
                        <a:rPr lang="en" sz="1900" b="1" dirty="0">
                          <a:solidFill>
                            <a:srgbClr val="0A3E56"/>
                          </a:solidFill>
                        </a:rPr>
                        <a:t>More oversight</a:t>
                      </a:r>
                      <a:endParaRPr sz="1900" b="1" dirty="0">
                        <a:solidFill>
                          <a:srgbClr val="0A3E56"/>
                        </a:solidFill>
                      </a:endParaRPr>
                    </a:p>
                  </a:txBody>
                  <a:tcPr marL="182880" marR="285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900" b="1" dirty="0">
                          <a:solidFill>
                            <a:srgbClr val="0A3E56"/>
                          </a:solidFill>
                        </a:rPr>
                        <a:t>1</a:t>
                      </a:r>
                      <a:endParaRPr sz="1900" b="1" dirty="0">
                        <a:solidFill>
                          <a:srgbClr val="0A3E5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D9F2"/>
                    </a:solidFill>
                  </a:tcPr>
                </a:tc>
                <a:extLst>
                  <a:ext uri="{0D108BD9-81ED-4DB2-BD59-A6C34878D82A}">
                    <a16:rowId xmlns:a16="http://schemas.microsoft.com/office/drawing/2014/main" val="10014"/>
                  </a:ext>
                </a:extLst>
              </a:tr>
            </a:tbl>
          </a:graphicData>
        </a:graphic>
      </p:graphicFrame>
      <p:sp>
        <p:nvSpPr>
          <p:cNvPr id="5" name="Rectangle 4">
            <a:extLst>
              <a:ext uri="{FF2B5EF4-FFF2-40B4-BE49-F238E27FC236}">
                <a16:creationId xmlns:a16="http://schemas.microsoft.com/office/drawing/2014/main" id="{C763177C-8E14-BFD5-165A-03AA4EE1DCB9}"/>
              </a:ext>
            </a:extLst>
          </p:cNvPr>
          <p:cNvSpPr/>
          <p:nvPr/>
        </p:nvSpPr>
        <p:spPr>
          <a:xfrm>
            <a:off x="1275155" y="433456"/>
            <a:ext cx="7962900" cy="946166"/>
          </a:xfrm>
          <a:prstGeom prst="rect">
            <a:avLst/>
          </a:prstGeom>
          <a:solidFill>
            <a:schemeClr val="accent4">
              <a:lumMod val="20000"/>
              <a:lumOff val="80000"/>
              <a:alpha val="42000"/>
            </a:schemeClr>
          </a:solidFill>
          <a:ln w="28575">
            <a:solidFill>
              <a:srgbClr val="CF6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8607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699CE4C8-D0B5-6803-986B-51322DF3BC5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0949AC2F-4E3C-521D-EA52-607A293BFBD2}"/>
              </a:ext>
            </a:extLst>
          </p:cNvPr>
          <p:cNvSpPr txBox="1"/>
          <p:nvPr/>
        </p:nvSpPr>
        <p:spPr>
          <a:xfrm>
            <a:off x="-1" y="-1010335"/>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sp>
        <p:nvSpPr>
          <p:cNvPr id="3" name="Rectangle 2">
            <a:extLst>
              <a:ext uri="{FF2B5EF4-FFF2-40B4-BE49-F238E27FC236}">
                <a16:creationId xmlns:a16="http://schemas.microsoft.com/office/drawing/2014/main" id="{F54D1D02-395D-9696-0208-0E9886ABB782}"/>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1463281-A98D-D553-7B2D-4ECBA24CACAF}"/>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Google Shape;168;p27">
            <a:extLst>
              <a:ext uri="{FF2B5EF4-FFF2-40B4-BE49-F238E27FC236}">
                <a16:creationId xmlns:a16="http://schemas.microsoft.com/office/drawing/2014/main" id="{34BE4D68-834B-3448-388A-F4448BE4001F}"/>
              </a:ext>
            </a:extLst>
          </p:cNvPr>
          <p:cNvGraphicFramePr/>
          <p:nvPr>
            <p:extLst>
              <p:ext uri="{D42A27DB-BD31-4B8C-83A1-F6EECF244321}">
                <p14:modId xmlns:p14="http://schemas.microsoft.com/office/powerpoint/2010/main" val="2259391324"/>
              </p:ext>
            </p:extLst>
          </p:nvPr>
        </p:nvGraphicFramePr>
        <p:xfrm>
          <a:off x="320843" y="331970"/>
          <a:ext cx="11454062" cy="6167142"/>
        </p:xfrm>
        <a:graphic>
          <a:graphicData uri="http://schemas.openxmlformats.org/drawingml/2006/table">
            <a:tbl>
              <a:tblPr>
                <a:noFill/>
              </a:tblPr>
              <a:tblGrid>
                <a:gridCol w="2877994">
                  <a:extLst>
                    <a:ext uri="{9D8B030D-6E8A-4147-A177-3AD203B41FA5}">
                      <a16:colId xmlns:a16="http://schemas.microsoft.com/office/drawing/2014/main" val="20000"/>
                    </a:ext>
                  </a:extLst>
                </a:gridCol>
                <a:gridCol w="8576068">
                  <a:extLst>
                    <a:ext uri="{9D8B030D-6E8A-4147-A177-3AD203B41FA5}">
                      <a16:colId xmlns:a16="http://schemas.microsoft.com/office/drawing/2014/main" val="20004"/>
                    </a:ext>
                  </a:extLst>
                </a:gridCol>
              </a:tblGrid>
              <a:tr h="476828">
                <a:tc>
                  <a:txBody>
                    <a:bodyPr/>
                    <a:lstStyle/>
                    <a:p>
                      <a:pPr marL="0" lvl="0" indent="0" algn="ctr" rtl="0">
                        <a:lnSpc>
                          <a:spcPct val="115000"/>
                        </a:lnSpc>
                        <a:spcBef>
                          <a:spcPts val="0"/>
                        </a:spcBef>
                        <a:spcAft>
                          <a:spcPts val="0"/>
                        </a:spcAft>
                        <a:buNone/>
                      </a:pPr>
                      <a:r>
                        <a:rPr lang="en" sz="1800" b="1" dirty="0">
                          <a:solidFill>
                            <a:srgbClr val="FFFFFF"/>
                          </a:solidFill>
                        </a:rPr>
                        <a:t>Conference Themes</a:t>
                      </a:r>
                      <a:endParaRPr sz="1800" b="1" dirty="0">
                        <a:solidFill>
                          <a:srgbClr val="FFFF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6D4F"/>
                    </a:solidFill>
                  </a:tcPr>
                </a:tc>
                <a:tc>
                  <a:txBody>
                    <a:bodyPr/>
                    <a:lstStyle/>
                    <a:p>
                      <a:pPr marL="0" lvl="0" indent="0" algn="ctr" rtl="0">
                        <a:lnSpc>
                          <a:spcPct val="115000"/>
                        </a:lnSpc>
                        <a:spcBef>
                          <a:spcPts val="0"/>
                        </a:spcBef>
                        <a:spcAft>
                          <a:spcPts val="0"/>
                        </a:spcAft>
                        <a:buNone/>
                      </a:pPr>
                      <a:r>
                        <a:rPr lang="en" sz="1800" b="1" dirty="0">
                          <a:solidFill>
                            <a:srgbClr val="FFFFFF"/>
                          </a:solidFill>
                        </a:rPr>
                        <a:t>Suggestions from conference attendees</a:t>
                      </a:r>
                      <a:endParaRPr sz="1800" b="1" dirty="0">
                        <a:solidFill>
                          <a:srgbClr val="FFFFFF"/>
                        </a:solidFill>
                      </a:endParaRPr>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CF6D4F"/>
                    </a:solidFill>
                  </a:tcPr>
                </a:tc>
                <a:extLst>
                  <a:ext uri="{0D108BD9-81ED-4DB2-BD59-A6C34878D82A}">
                    <a16:rowId xmlns:a16="http://schemas.microsoft.com/office/drawing/2014/main" val="10000"/>
                  </a:ext>
                </a:extLst>
              </a:tr>
              <a:tr h="395655">
                <a:tc>
                  <a:txBody>
                    <a:bodyPr/>
                    <a:lstStyle/>
                    <a:p>
                      <a:pPr marL="0" lvl="0" indent="0" algn="l" rtl="0">
                        <a:lnSpc>
                          <a:spcPct val="115000"/>
                        </a:lnSpc>
                        <a:spcBef>
                          <a:spcPts val="300"/>
                        </a:spcBef>
                        <a:spcAft>
                          <a:spcPts val="0"/>
                        </a:spcAft>
                        <a:buNone/>
                      </a:pPr>
                      <a:r>
                        <a:rPr lang="en" sz="1800" b="1" dirty="0">
                          <a:solidFill>
                            <a:schemeClr val="bg1"/>
                          </a:solidFill>
                        </a:rPr>
                        <a:t>Pay and benefits</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Increase pay and create structure for equity among new and long term workers</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r h="587438">
                <a:tc>
                  <a:txBody>
                    <a:bodyPr/>
                    <a:lstStyle/>
                    <a:p>
                      <a:pPr marL="0" lvl="0" indent="0" algn="l" rtl="0">
                        <a:lnSpc>
                          <a:spcPct val="115000"/>
                        </a:lnSpc>
                        <a:spcBef>
                          <a:spcPts val="300"/>
                        </a:spcBef>
                        <a:spcAft>
                          <a:spcPts val="0"/>
                        </a:spcAft>
                        <a:buNone/>
                      </a:pPr>
                      <a:r>
                        <a:rPr lang="en" sz="1800" b="1" dirty="0">
                          <a:solidFill>
                            <a:schemeClr val="bg1"/>
                          </a:solidFill>
                        </a:rPr>
                        <a:t>Recruit at high schools and colleges</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Work w/ schools and communities to offer these events, attend existing events,</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2"/>
                  </a:ext>
                </a:extLst>
              </a:tr>
              <a:tr h="633824">
                <a:tc>
                  <a:txBody>
                    <a:bodyPr/>
                    <a:lstStyle/>
                    <a:p>
                      <a:pPr marL="0" lvl="0" indent="0" algn="l" rtl="0">
                        <a:lnSpc>
                          <a:spcPct val="115000"/>
                        </a:lnSpc>
                        <a:spcBef>
                          <a:spcPts val="300"/>
                        </a:spcBef>
                        <a:spcAft>
                          <a:spcPts val="0"/>
                        </a:spcAft>
                        <a:buNone/>
                      </a:pPr>
                      <a:r>
                        <a:rPr lang="en" sz="1800" b="1" dirty="0">
                          <a:solidFill>
                            <a:schemeClr val="bg1"/>
                          </a:solidFill>
                        </a:rPr>
                        <a:t>Relationship with residents and families</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Allow opportunities for staff to build relationships with residents and families</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3"/>
                  </a:ext>
                </a:extLst>
              </a:tr>
              <a:tr h="633824">
                <a:tc>
                  <a:txBody>
                    <a:bodyPr/>
                    <a:lstStyle/>
                    <a:p>
                      <a:pPr marL="0" lvl="0" indent="0" algn="l" rtl="0">
                        <a:lnSpc>
                          <a:spcPct val="115000"/>
                        </a:lnSpc>
                        <a:spcBef>
                          <a:spcPts val="300"/>
                        </a:spcBef>
                        <a:spcAft>
                          <a:spcPts val="0"/>
                        </a:spcAft>
                        <a:buNone/>
                      </a:pPr>
                      <a:r>
                        <a:rPr lang="en" sz="1800" b="1" dirty="0">
                          <a:solidFill>
                            <a:schemeClr val="bg1"/>
                          </a:solidFill>
                        </a:rPr>
                        <a:t>Discounted childcare or offer childcare</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Advocate for childcare subsidies so it is affordable for LTC providers to offer</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4"/>
                  </a:ext>
                </a:extLst>
              </a:tr>
              <a:tr h="527540">
                <a:tc>
                  <a:txBody>
                    <a:bodyPr/>
                    <a:lstStyle/>
                    <a:p>
                      <a:pPr marL="0" lvl="0" indent="0" algn="l" rtl="0">
                        <a:lnSpc>
                          <a:spcPct val="115000"/>
                        </a:lnSpc>
                        <a:spcBef>
                          <a:spcPts val="300"/>
                        </a:spcBef>
                        <a:spcAft>
                          <a:spcPts val="0"/>
                        </a:spcAft>
                        <a:buNone/>
                      </a:pPr>
                      <a:r>
                        <a:rPr lang="en" sz="1800" b="1" dirty="0">
                          <a:solidFill>
                            <a:schemeClr val="bg1"/>
                          </a:solidFill>
                        </a:rPr>
                        <a:t>Spend time doing the job</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Senior leadership and external policy makers spend time working w/ an experienced aide</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5"/>
                  </a:ext>
                </a:extLst>
              </a:tr>
              <a:tr h="527540">
                <a:tc>
                  <a:txBody>
                    <a:bodyPr/>
                    <a:lstStyle/>
                    <a:p>
                      <a:pPr marL="0" lvl="0" indent="0" algn="l" rtl="0">
                        <a:lnSpc>
                          <a:spcPct val="115000"/>
                        </a:lnSpc>
                        <a:spcBef>
                          <a:spcPts val="300"/>
                        </a:spcBef>
                        <a:spcAft>
                          <a:spcPts val="0"/>
                        </a:spcAft>
                        <a:buNone/>
                      </a:pPr>
                      <a:r>
                        <a:rPr lang="en" sz="1800" b="1" dirty="0">
                          <a:solidFill>
                            <a:schemeClr val="bg1"/>
                          </a:solidFill>
                        </a:rPr>
                        <a:t>Teamwork co-workers</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Encourage and support teamwork</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6"/>
                  </a:ext>
                </a:extLst>
              </a:tr>
              <a:tr h="633824">
                <a:tc>
                  <a:txBody>
                    <a:bodyPr/>
                    <a:lstStyle/>
                    <a:p>
                      <a:pPr marL="0" lvl="0" indent="0" algn="l" rtl="0">
                        <a:lnSpc>
                          <a:spcPct val="115000"/>
                        </a:lnSpc>
                        <a:spcBef>
                          <a:spcPts val="300"/>
                        </a:spcBef>
                        <a:spcAft>
                          <a:spcPts val="0"/>
                        </a:spcAft>
                        <a:buNone/>
                      </a:pPr>
                      <a:r>
                        <a:rPr lang="en" sz="1800" b="1" dirty="0">
                          <a:solidFill>
                            <a:schemeClr val="bg1"/>
                          </a:solidFill>
                        </a:rPr>
                        <a:t>Raise visibility in community</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Make community leaders aware of staffing needs in LTC</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7"/>
                  </a:ext>
                </a:extLst>
              </a:tr>
              <a:tr h="1071474">
                <a:tc>
                  <a:txBody>
                    <a:bodyPr/>
                    <a:lstStyle/>
                    <a:p>
                      <a:pPr marL="0" lvl="0" indent="0" algn="l" rtl="0">
                        <a:lnSpc>
                          <a:spcPct val="115000"/>
                        </a:lnSpc>
                        <a:spcBef>
                          <a:spcPts val="300"/>
                        </a:spcBef>
                        <a:spcAft>
                          <a:spcPts val="0"/>
                        </a:spcAft>
                        <a:buNone/>
                      </a:pPr>
                      <a:r>
                        <a:rPr lang="en" sz="1800" b="1" dirty="0">
                          <a:solidFill>
                            <a:schemeClr val="bg1"/>
                          </a:solidFill>
                        </a:rPr>
                        <a:t>Management support</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300"/>
                        </a:spcBef>
                        <a:spcAft>
                          <a:spcPts val="0"/>
                        </a:spcAft>
                        <a:buNone/>
                      </a:pPr>
                      <a:r>
                        <a:rPr lang="en" sz="1800" b="1" dirty="0"/>
                        <a:t>Offer appreciation, express concern for quality care, offer promotions, offer staff activities outside of work, staff appreciation week, listen well, help on the floor when needed, provide equip needed to do the job well, ongoing training</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8"/>
                  </a:ext>
                </a:extLst>
              </a:tr>
              <a:tr h="428250">
                <a:tc>
                  <a:txBody>
                    <a:bodyPr/>
                    <a:lstStyle/>
                    <a:p>
                      <a:pPr marL="0" lvl="0" indent="0" algn="l" rtl="0">
                        <a:lnSpc>
                          <a:spcPct val="115000"/>
                        </a:lnSpc>
                        <a:spcBef>
                          <a:spcPts val="1200"/>
                        </a:spcBef>
                        <a:spcAft>
                          <a:spcPts val="0"/>
                        </a:spcAft>
                        <a:buNone/>
                      </a:pPr>
                      <a:r>
                        <a:rPr lang="en" sz="1800" b="1" dirty="0">
                          <a:solidFill>
                            <a:schemeClr val="bg1"/>
                          </a:solidFill>
                        </a:rPr>
                        <a:t>Training</a:t>
                      </a:r>
                      <a:endParaRPr sz="1800" b="1" dirty="0">
                        <a:solidFill>
                          <a:schemeClr val="bg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b="1" dirty="0"/>
                        <a:t>Improve training experience re content, access, topics</a:t>
                      </a:r>
                      <a:endParaRPr sz="1800" b="1" dirty="0"/>
                    </a:p>
                  </a:txBody>
                  <a:tcPr marL="28575" marR="28575" marT="19050" marB="1905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9"/>
                  </a:ext>
                </a:extLst>
              </a:tr>
            </a:tbl>
          </a:graphicData>
        </a:graphic>
      </p:graphicFrame>
      <p:sp>
        <p:nvSpPr>
          <p:cNvPr id="5" name="Rectangle 4">
            <a:extLst>
              <a:ext uri="{FF2B5EF4-FFF2-40B4-BE49-F238E27FC236}">
                <a16:creationId xmlns:a16="http://schemas.microsoft.com/office/drawing/2014/main" id="{3DA24648-841A-598C-E232-2B727072E5F0}"/>
              </a:ext>
            </a:extLst>
          </p:cNvPr>
          <p:cNvSpPr/>
          <p:nvPr/>
        </p:nvSpPr>
        <p:spPr>
          <a:xfrm>
            <a:off x="320842" y="3240505"/>
            <a:ext cx="11454061" cy="630902"/>
          </a:xfrm>
          <a:prstGeom prst="rect">
            <a:avLst/>
          </a:prstGeom>
          <a:solidFill>
            <a:schemeClr val="accent4">
              <a:lumMod val="20000"/>
              <a:lumOff val="80000"/>
              <a:alpha val="42000"/>
            </a:schemeClr>
          </a:solidFill>
          <a:ln w="28575">
            <a:solidFill>
              <a:srgbClr val="CF6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5D4C6E5E-27F2-6906-C96D-9DD7984F1114}"/>
              </a:ext>
            </a:extLst>
          </p:cNvPr>
          <p:cNvSpPr/>
          <p:nvPr/>
        </p:nvSpPr>
        <p:spPr>
          <a:xfrm>
            <a:off x="320844" y="6031832"/>
            <a:ext cx="11454061" cy="494198"/>
          </a:xfrm>
          <a:prstGeom prst="rect">
            <a:avLst/>
          </a:prstGeom>
          <a:solidFill>
            <a:schemeClr val="accent4">
              <a:lumMod val="20000"/>
              <a:lumOff val="80000"/>
              <a:alpha val="42000"/>
            </a:schemeClr>
          </a:solidFill>
          <a:ln w="28575">
            <a:solidFill>
              <a:srgbClr val="CF6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F04721C8-D1CF-7625-FD75-CD460D13FFC9}"/>
              </a:ext>
            </a:extLst>
          </p:cNvPr>
          <p:cNvSpPr/>
          <p:nvPr/>
        </p:nvSpPr>
        <p:spPr>
          <a:xfrm>
            <a:off x="320844" y="5041554"/>
            <a:ext cx="11454061" cy="963360"/>
          </a:xfrm>
          <a:prstGeom prst="rect">
            <a:avLst/>
          </a:prstGeom>
          <a:solidFill>
            <a:schemeClr val="accent4">
              <a:lumMod val="20000"/>
              <a:lumOff val="80000"/>
              <a:alpha val="42000"/>
            </a:schemeClr>
          </a:solidFill>
          <a:ln w="28575">
            <a:solidFill>
              <a:srgbClr val="CF6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5470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9BAA6884-B1A9-5A44-14AB-EB6003BC803C}"/>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E4ECBAA8-A623-2471-1647-B2B2F914F57A}"/>
              </a:ext>
            </a:extLst>
          </p:cNvPr>
          <p:cNvSpPr txBox="1"/>
          <p:nvPr/>
        </p:nvSpPr>
        <p:spPr>
          <a:xfrm>
            <a:off x="-1" y="-1010335"/>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sp>
        <p:nvSpPr>
          <p:cNvPr id="3" name="Rectangle 2">
            <a:extLst>
              <a:ext uri="{FF2B5EF4-FFF2-40B4-BE49-F238E27FC236}">
                <a16:creationId xmlns:a16="http://schemas.microsoft.com/office/drawing/2014/main" id="{A899A3FB-9863-260D-8E93-8D211528F50F}"/>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D3190B-6AAE-3050-C155-021C95C136E6}"/>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02;p32">
            <a:extLst>
              <a:ext uri="{FF2B5EF4-FFF2-40B4-BE49-F238E27FC236}">
                <a16:creationId xmlns:a16="http://schemas.microsoft.com/office/drawing/2014/main" id="{5851B550-EBE1-206F-AE69-BCA7B73136BB}"/>
              </a:ext>
            </a:extLst>
          </p:cNvPr>
          <p:cNvSpPr txBox="1">
            <a:spLocks/>
          </p:cNvSpPr>
          <p:nvPr/>
        </p:nvSpPr>
        <p:spPr>
          <a:xfrm>
            <a:off x="404587" y="469983"/>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b="1" dirty="0">
                <a:solidFill>
                  <a:schemeClr val="bg1"/>
                </a:solidFill>
                <a:latin typeface="Roboto"/>
                <a:ea typeface="Roboto"/>
                <a:cs typeface="Roboto"/>
                <a:sym typeface="Roboto"/>
              </a:rPr>
              <a:t>Next Steps for the Advisory Council</a:t>
            </a:r>
          </a:p>
        </p:txBody>
      </p:sp>
      <p:sp>
        <p:nvSpPr>
          <p:cNvPr id="9" name="Google Shape;205;p32">
            <a:extLst>
              <a:ext uri="{FF2B5EF4-FFF2-40B4-BE49-F238E27FC236}">
                <a16:creationId xmlns:a16="http://schemas.microsoft.com/office/drawing/2014/main" id="{A847C48D-B1F0-35C5-32D7-E80EB339219D}"/>
              </a:ext>
            </a:extLst>
          </p:cNvPr>
          <p:cNvSpPr txBox="1"/>
          <p:nvPr/>
        </p:nvSpPr>
        <p:spPr>
          <a:xfrm>
            <a:off x="269675" y="1470552"/>
            <a:ext cx="11184388" cy="4905928"/>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a:buChar char="●"/>
            </a:pPr>
            <a:r>
              <a:rPr lang="en" sz="2800" b="1" dirty="0">
                <a:solidFill>
                  <a:schemeClr val="bg1"/>
                </a:solidFill>
                <a:latin typeface="Roboto"/>
                <a:ea typeface="Roboto"/>
                <a:cs typeface="Roboto"/>
                <a:sym typeface="Roboto"/>
              </a:rPr>
              <a:t>Refine suggestions and assess the feasibility</a:t>
            </a:r>
            <a:r>
              <a:rPr lang="en" sz="2800" dirty="0">
                <a:solidFill>
                  <a:schemeClr val="bg1"/>
                </a:solidFill>
                <a:latin typeface="Roboto"/>
                <a:ea typeface="Roboto"/>
                <a:cs typeface="Roboto"/>
                <a:sym typeface="Roboto"/>
              </a:rPr>
              <a:t>,</a:t>
            </a:r>
            <a:r>
              <a:rPr lang="en" sz="2400" dirty="0">
                <a:solidFill>
                  <a:schemeClr val="bg1"/>
                </a:solidFill>
                <a:latin typeface="Roboto"/>
                <a:ea typeface="Roboto"/>
                <a:cs typeface="Roboto"/>
                <a:sym typeface="Roboto"/>
              </a:rPr>
              <a:t> effectiveness, and the policy implications of the most popular ideas</a:t>
            </a:r>
            <a:endParaRPr sz="2400" dirty="0">
              <a:solidFill>
                <a:schemeClr val="bg1"/>
              </a:solidFill>
              <a:latin typeface="Roboto"/>
              <a:ea typeface="Roboto"/>
              <a:cs typeface="Roboto"/>
              <a:sym typeface="Roboto"/>
            </a:endParaRPr>
          </a:p>
          <a:p>
            <a:pPr marL="457200" lvl="0" indent="-342900" algn="l" rtl="0">
              <a:lnSpc>
                <a:spcPct val="115000"/>
              </a:lnSpc>
              <a:spcBef>
                <a:spcPts val="1200"/>
              </a:spcBef>
              <a:spcAft>
                <a:spcPts val="0"/>
              </a:spcAft>
              <a:buSzPts val="1800"/>
              <a:buFont typeface="Roboto"/>
              <a:buChar char="●"/>
            </a:pPr>
            <a:r>
              <a:rPr lang="en" sz="2800" b="1" dirty="0">
                <a:solidFill>
                  <a:schemeClr val="bg1"/>
                </a:solidFill>
                <a:latin typeface="Roboto"/>
                <a:ea typeface="Roboto"/>
                <a:cs typeface="Roboto"/>
                <a:sym typeface="Roboto"/>
              </a:rPr>
              <a:t>Engage in strategic planning</a:t>
            </a:r>
            <a:r>
              <a:rPr lang="en" sz="2800" dirty="0">
                <a:solidFill>
                  <a:schemeClr val="bg1"/>
                </a:solidFill>
                <a:latin typeface="Roboto"/>
                <a:ea typeface="Roboto"/>
                <a:cs typeface="Roboto"/>
                <a:sym typeface="Roboto"/>
              </a:rPr>
              <a:t> </a:t>
            </a:r>
            <a:r>
              <a:rPr lang="en" sz="2400" dirty="0">
                <a:solidFill>
                  <a:schemeClr val="bg1"/>
                </a:solidFill>
                <a:latin typeface="Roboto"/>
                <a:ea typeface="Roboto"/>
                <a:cs typeface="Roboto"/>
                <a:sym typeface="Roboto"/>
              </a:rPr>
              <a:t>to address the most pressing worker concerns, focusing on strategies and tactics to both increase satisfaction and decrease dissatisfaction</a:t>
            </a:r>
            <a:endParaRPr sz="2400" dirty="0">
              <a:solidFill>
                <a:schemeClr val="bg1"/>
              </a:solidFill>
              <a:latin typeface="Roboto"/>
              <a:ea typeface="Roboto"/>
              <a:cs typeface="Roboto"/>
              <a:sym typeface="Roboto"/>
            </a:endParaRPr>
          </a:p>
          <a:p>
            <a:pPr marL="457200" lvl="0" indent="-342900" algn="l" rtl="0">
              <a:lnSpc>
                <a:spcPct val="115000"/>
              </a:lnSpc>
              <a:spcBef>
                <a:spcPts val="1200"/>
              </a:spcBef>
              <a:spcAft>
                <a:spcPts val="0"/>
              </a:spcAft>
              <a:buSzPts val="1800"/>
              <a:buFont typeface="Roboto"/>
              <a:buChar char="●"/>
            </a:pPr>
            <a:r>
              <a:rPr lang="en" sz="2800" b="1" dirty="0">
                <a:solidFill>
                  <a:schemeClr val="bg1"/>
                </a:solidFill>
                <a:latin typeface="Roboto"/>
                <a:ea typeface="Roboto"/>
                <a:cs typeface="Roboto"/>
                <a:sym typeface="Roboto"/>
              </a:rPr>
              <a:t>Secure reliable funding</a:t>
            </a:r>
            <a:r>
              <a:rPr lang="en" sz="2800" dirty="0">
                <a:solidFill>
                  <a:schemeClr val="bg1"/>
                </a:solidFill>
                <a:latin typeface="Roboto"/>
                <a:ea typeface="Roboto"/>
                <a:cs typeface="Roboto"/>
                <a:sym typeface="Roboto"/>
              </a:rPr>
              <a:t> </a:t>
            </a:r>
            <a:r>
              <a:rPr lang="en" sz="2400" dirty="0">
                <a:solidFill>
                  <a:schemeClr val="bg1"/>
                </a:solidFill>
                <a:latin typeface="Roboto"/>
                <a:ea typeface="Roboto"/>
                <a:cs typeface="Roboto"/>
                <a:sym typeface="Roboto"/>
              </a:rPr>
              <a:t>to sustain the work of the AC and grow its visibility and engagement with care workers around the state</a:t>
            </a:r>
            <a:endParaRPr sz="2400" dirty="0">
              <a:solidFill>
                <a:schemeClr val="bg1"/>
              </a:solidFill>
              <a:latin typeface="Roboto"/>
              <a:ea typeface="Roboto"/>
              <a:cs typeface="Roboto"/>
              <a:sym typeface="Roboto"/>
            </a:endParaRPr>
          </a:p>
          <a:p>
            <a:pPr marL="457200" lvl="0" indent="-342900" algn="l" rtl="0">
              <a:lnSpc>
                <a:spcPct val="115000"/>
              </a:lnSpc>
              <a:spcBef>
                <a:spcPts val="1200"/>
              </a:spcBef>
              <a:spcAft>
                <a:spcPts val="1200"/>
              </a:spcAft>
              <a:buSzPts val="1800"/>
              <a:buFont typeface="Roboto"/>
              <a:buChar char="●"/>
            </a:pPr>
            <a:r>
              <a:rPr lang="en" sz="2800" b="1" dirty="0">
                <a:solidFill>
                  <a:schemeClr val="bg1"/>
                </a:solidFill>
                <a:latin typeface="Roboto"/>
                <a:ea typeface="Roboto"/>
                <a:cs typeface="Roboto"/>
                <a:sym typeface="Roboto"/>
              </a:rPr>
              <a:t>Identify legislative champions </a:t>
            </a:r>
            <a:r>
              <a:rPr lang="en" sz="2400" dirty="0">
                <a:solidFill>
                  <a:schemeClr val="bg1"/>
                </a:solidFill>
                <a:latin typeface="Roboto"/>
                <a:ea typeface="Roboto"/>
                <a:cs typeface="Roboto"/>
                <a:sym typeface="Roboto"/>
              </a:rPr>
              <a:t>for the AC and for the care work sector and create communication pathways </a:t>
            </a:r>
            <a:endParaRPr sz="2400" dirty="0">
              <a:solidFill>
                <a:schemeClr val="bg1"/>
              </a:solidFill>
              <a:latin typeface="Roboto"/>
              <a:ea typeface="Roboto"/>
              <a:cs typeface="Roboto"/>
              <a:sym typeface="Roboto"/>
            </a:endParaRPr>
          </a:p>
        </p:txBody>
      </p:sp>
    </p:spTree>
    <p:extLst>
      <p:ext uri="{BB962C8B-B14F-4D97-AF65-F5344CB8AC3E}">
        <p14:creationId xmlns:p14="http://schemas.microsoft.com/office/powerpoint/2010/main" val="2856564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F0731D1A-175A-3D3C-6195-6B3B0AA0DE9E}"/>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A095D252-EC9A-1916-0AC0-B2E07FB48B97}"/>
              </a:ext>
            </a:extLst>
          </p:cNvPr>
          <p:cNvSpPr txBox="1"/>
          <p:nvPr/>
        </p:nvSpPr>
        <p:spPr>
          <a:xfrm>
            <a:off x="-1" y="-1010335"/>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sp>
        <p:nvSpPr>
          <p:cNvPr id="3" name="Rectangle 2">
            <a:extLst>
              <a:ext uri="{FF2B5EF4-FFF2-40B4-BE49-F238E27FC236}">
                <a16:creationId xmlns:a16="http://schemas.microsoft.com/office/drawing/2014/main" id="{16C7CD2E-465D-6B84-F099-DE4FC6420764}"/>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4AE3C9-8B49-2FC6-CFF1-024CC0799FB6}"/>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02;p32">
            <a:extLst>
              <a:ext uri="{FF2B5EF4-FFF2-40B4-BE49-F238E27FC236}">
                <a16:creationId xmlns:a16="http://schemas.microsoft.com/office/drawing/2014/main" id="{644E456E-CCDC-9DCA-9E18-FF4767052A6A}"/>
              </a:ext>
            </a:extLst>
          </p:cNvPr>
          <p:cNvSpPr txBox="1">
            <a:spLocks/>
          </p:cNvSpPr>
          <p:nvPr/>
        </p:nvSpPr>
        <p:spPr>
          <a:xfrm>
            <a:off x="1376579" y="2192660"/>
            <a:ext cx="9901021" cy="1760721"/>
          </a:xfrm>
          <a:prstGeom prst="rect">
            <a:avLst/>
          </a:prstGeom>
        </p:spPr>
        <p:txBody>
          <a:bodyPr spcFirstLastPara="1" vert="horz" wrap="square" lIns="91425" tIns="91425" rIns="91425" bIns="91425" rtlCol="0" anchor="t" anchorCtr="0">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spcBef>
                <a:spcPts val="0"/>
              </a:spcBef>
              <a:spcAft>
                <a:spcPts val="1800"/>
              </a:spcAft>
            </a:pPr>
            <a:r>
              <a:rPr lang="en-US" b="1" dirty="0">
                <a:solidFill>
                  <a:schemeClr val="bg1"/>
                </a:solidFill>
                <a:latin typeface="Roboto"/>
                <a:ea typeface="Roboto"/>
                <a:cs typeface="Roboto"/>
                <a:sym typeface="Roboto"/>
              </a:rPr>
              <a:t>Visit </a:t>
            </a:r>
          </a:p>
          <a:p>
            <a:pPr algn="l">
              <a:spcBef>
                <a:spcPts val="0"/>
              </a:spcBef>
            </a:pPr>
            <a:r>
              <a:rPr lang="en-US" b="1" dirty="0">
                <a:solidFill>
                  <a:schemeClr val="bg1"/>
                </a:solidFill>
                <a:latin typeface="Roboto"/>
                <a:ea typeface="Roboto"/>
                <a:cs typeface="Roboto"/>
                <a:sym typeface="Roboto"/>
              </a:rPr>
              <a:t>www.mainedirectcarepros.org</a:t>
            </a:r>
          </a:p>
        </p:txBody>
      </p:sp>
    </p:spTree>
    <p:extLst>
      <p:ext uri="{BB962C8B-B14F-4D97-AF65-F5344CB8AC3E}">
        <p14:creationId xmlns:p14="http://schemas.microsoft.com/office/powerpoint/2010/main" val="1475782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12AC0EC2-28BB-7D98-F836-2C73219D1A6B}"/>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8CF05E88-BA4D-9469-E53A-E07EB33F3545}"/>
              </a:ext>
            </a:extLst>
          </p:cNvPr>
          <p:cNvSpPr txBox="1"/>
          <p:nvPr/>
        </p:nvSpPr>
        <p:spPr>
          <a:xfrm>
            <a:off x="1036320" y="389746"/>
            <a:ext cx="3950065" cy="877123"/>
          </a:xfrm>
          <a:prstGeom prst="rect">
            <a:avLst/>
          </a:prstGeom>
          <a:noFill/>
          <a:ln>
            <a:noFill/>
          </a:ln>
        </p:spPr>
        <p:txBody>
          <a:bodyPr spcFirstLastPara="1" wrap="square" lIns="121900" tIns="121900" rIns="121900" bIns="121900" anchor="t" anchorCtr="0">
            <a:spAutoFit/>
          </a:bodyPr>
          <a:lstStyle/>
          <a:p>
            <a:pPr algn="ctr">
              <a:spcBef>
                <a:spcPts val="600"/>
              </a:spcBef>
              <a:buClr>
                <a:schemeClr val="dk1"/>
              </a:buClr>
              <a:buSzPts val="1100"/>
            </a:pPr>
            <a:r>
              <a:rPr lang="en" sz="3600" b="1" dirty="0">
                <a:solidFill>
                  <a:schemeClr val="bg1"/>
                </a:solidFill>
                <a:latin typeface="Roboto"/>
                <a:ea typeface="Roboto"/>
                <a:cs typeface="Roboto"/>
                <a:sym typeface="Roboto"/>
              </a:rPr>
              <a:t>The Council Story</a:t>
            </a:r>
          </a:p>
        </p:txBody>
      </p:sp>
      <p:pic>
        <p:nvPicPr>
          <p:cNvPr id="56" name="Google Shape;56;p13">
            <a:extLst>
              <a:ext uri="{FF2B5EF4-FFF2-40B4-BE49-F238E27FC236}">
                <a16:creationId xmlns:a16="http://schemas.microsoft.com/office/drawing/2014/main" id="{706FDA73-FA8B-13C5-3971-94AD3128D391}"/>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EABAB253-22C7-1F38-904A-2CD8EDFDA353}"/>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66AB5B-2FA5-F7DA-87C4-381D229C1659}"/>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54;p13">
            <a:extLst>
              <a:ext uri="{FF2B5EF4-FFF2-40B4-BE49-F238E27FC236}">
                <a16:creationId xmlns:a16="http://schemas.microsoft.com/office/drawing/2014/main" id="{CDE9C572-969C-6C80-8B90-AEFE7C8986A2}"/>
              </a:ext>
            </a:extLst>
          </p:cNvPr>
          <p:cNvSpPr txBox="1"/>
          <p:nvPr/>
        </p:nvSpPr>
        <p:spPr>
          <a:xfrm>
            <a:off x="1036320" y="1366917"/>
            <a:ext cx="8564880" cy="4662775"/>
          </a:xfrm>
          <a:prstGeom prst="rect">
            <a:avLst/>
          </a:prstGeom>
          <a:noFill/>
          <a:ln>
            <a:noFill/>
          </a:ln>
        </p:spPr>
        <p:txBody>
          <a:bodyPr spcFirstLastPara="1" wrap="square" lIns="121900" tIns="121900" rIns="121900" bIns="121900" anchor="t" anchorCtr="0">
            <a:spAutoFit/>
          </a:bodyPr>
          <a:lstStyle/>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The idea</a:t>
            </a:r>
          </a:p>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Steering committee</a:t>
            </a:r>
          </a:p>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PHI consulting</a:t>
            </a:r>
          </a:p>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Recruitment</a:t>
            </a:r>
          </a:p>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Meetings &amp; training</a:t>
            </a:r>
          </a:p>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2024 conference</a:t>
            </a:r>
          </a:p>
          <a:p>
            <a:pPr marL="457200" indent="-457200">
              <a:spcBef>
                <a:spcPts val="600"/>
              </a:spcBef>
              <a:spcAft>
                <a:spcPts val="600"/>
              </a:spcAft>
              <a:buClr>
                <a:srgbClr val="E6EDD3"/>
              </a:buClr>
              <a:buSzPts val="1100"/>
              <a:buFont typeface="Roboto" panose="02000000000000000000" pitchFamily="2" charset="0"/>
              <a:buChar char="–"/>
            </a:pPr>
            <a:r>
              <a:rPr lang="en" sz="3100" dirty="0">
                <a:solidFill>
                  <a:schemeClr val="bg1"/>
                </a:solidFill>
                <a:latin typeface="Roboto"/>
                <a:ea typeface="Roboto"/>
                <a:cs typeface="Roboto"/>
                <a:sym typeface="Roboto"/>
              </a:rPr>
              <a:t>The future</a:t>
            </a:r>
          </a:p>
        </p:txBody>
      </p:sp>
    </p:spTree>
    <p:extLst>
      <p:ext uri="{BB962C8B-B14F-4D97-AF65-F5344CB8AC3E}">
        <p14:creationId xmlns:p14="http://schemas.microsoft.com/office/powerpoint/2010/main" val="3406333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FCE46D95-7869-7F11-89EF-D43AAD7D4A8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79C0697B-C898-A683-355A-1097D22AF7C0}"/>
              </a:ext>
            </a:extLst>
          </p:cNvPr>
          <p:cNvSpPr txBox="1"/>
          <p:nvPr/>
        </p:nvSpPr>
        <p:spPr>
          <a:xfrm>
            <a:off x="1036320" y="389746"/>
            <a:ext cx="8564880" cy="877123"/>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3600" b="1"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6A2E6E86-EE6F-DBDC-5AA9-332B7DA95684}"/>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40F6BA8C-BF0B-460E-B6E4-CB81D9560808}"/>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F349F9-3C37-2520-E7FA-96226223B8B7}"/>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77;p15">
            <a:extLst>
              <a:ext uri="{FF2B5EF4-FFF2-40B4-BE49-F238E27FC236}">
                <a16:creationId xmlns:a16="http://schemas.microsoft.com/office/drawing/2014/main" id="{DC24D47A-C4B8-B25D-0EB3-29B4E2F87F31}"/>
              </a:ext>
            </a:extLst>
          </p:cNvPr>
          <p:cNvSpPr txBox="1"/>
          <p:nvPr/>
        </p:nvSpPr>
        <p:spPr>
          <a:xfrm>
            <a:off x="948197" y="2149675"/>
            <a:ext cx="1955365" cy="12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dirty="0">
                <a:solidFill>
                  <a:srgbClr val="E6EDD3"/>
                </a:solidFill>
                <a:latin typeface="Roboto"/>
                <a:ea typeface="Roboto"/>
                <a:cs typeface="Roboto"/>
                <a:sym typeface="Roboto"/>
              </a:rPr>
              <a:t>87</a:t>
            </a:r>
            <a:endParaRPr sz="7200" b="1" dirty="0">
              <a:solidFill>
                <a:srgbClr val="E6EDD3"/>
              </a:solidFill>
              <a:latin typeface="Roboto"/>
              <a:ea typeface="Roboto"/>
              <a:cs typeface="Roboto"/>
              <a:sym typeface="Roboto"/>
            </a:endParaRPr>
          </a:p>
        </p:txBody>
      </p:sp>
      <p:sp>
        <p:nvSpPr>
          <p:cNvPr id="6" name="Google Shape;78;p15">
            <a:extLst>
              <a:ext uri="{FF2B5EF4-FFF2-40B4-BE49-F238E27FC236}">
                <a16:creationId xmlns:a16="http://schemas.microsoft.com/office/drawing/2014/main" id="{7B3DCA7E-5031-A292-1410-11BF2C204767}"/>
              </a:ext>
            </a:extLst>
          </p:cNvPr>
          <p:cNvSpPr txBox="1"/>
          <p:nvPr/>
        </p:nvSpPr>
        <p:spPr>
          <a:xfrm>
            <a:off x="948197" y="3353059"/>
            <a:ext cx="1955365" cy="12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E6EDD3"/>
                </a:solidFill>
                <a:latin typeface="Roboto"/>
                <a:ea typeface="Roboto"/>
                <a:cs typeface="Roboto"/>
                <a:sym typeface="Roboto"/>
              </a:rPr>
              <a:t>35</a:t>
            </a:r>
            <a:endParaRPr sz="7200" b="1">
              <a:solidFill>
                <a:srgbClr val="E6EDD3"/>
              </a:solidFill>
              <a:latin typeface="Roboto"/>
              <a:ea typeface="Roboto"/>
              <a:cs typeface="Roboto"/>
              <a:sym typeface="Roboto"/>
            </a:endParaRPr>
          </a:p>
        </p:txBody>
      </p:sp>
      <p:sp>
        <p:nvSpPr>
          <p:cNvPr id="7" name="Google Shape;79;p15">
            <a:extLst>
              <a:ext uri="{FF2B5EF4-FFF2-40B4-BE49-F238E27FC236}">
                <a16:creationId xmlns:a16="http://schemas.microsoft.com/office/drawing/2014/main" id="{7DA1A4B3-A537-E2E3-B41C-379FB95304C9}"/>
              </a:ext>
            </a:extLst>
          </p:cNvPr>
          <p:cNvSpPr txBox="1">
            <a:spLocks/>
          </p:cNvSpPr>
          <p:nvPr/>
        </p:nvSpPr>
        <p:spPr>
          <a:xfrm>
            <a:off x="2536740" y="2569950"/>
            <a:ext cx="8969460" cy="5727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rgbClr val="E6EDD3"/>
                </a:solidFill>
                <a:latin typeface="Roboto"/>
                <a:ea typeface="Roboto"/>
                <a:cs typeface="Roboto"/>
                <a:sym typeface="Roboto"/>
              </a:rPr>
              <a:t>Direct care &amp; support professionals</a:t>
            </a:r>
          </a:p>
        </p:txBody>
      </p:sp>
      <p:sp>
        <p:nvSpPr>
          <p:cNvPr id="8" name="Google Shape;80;p15">
            <a:extLst>
              <a:ext uri="{FF2B5EF4-FFF2-40B4-BE49-F238E27FC236}">
                <a16:creationId xmlns:a16="http://schemas.microsoft.com/office/drawing/2014/main" id="{969CD335-81E5-482F-4E3C-83BED2319691}"/>
              </a:ext>
            </a:extLst>
          </p:cNvPr>
          <p:cNvSpPr txBox="1">
            <a:spLocks/>
          </p:cNvSpPr>
          <p:nvPr/>
        </p:nvSpPr>
        <p:spPr>
          <a:xfrm>
            <a:off x="2536740" y="3784243"/>
            <a:ext cx="8969460" cy="5727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rgbClr val="E6EDD3"/>
                </a:solidFill>
                <a:latin typeface="Roboto"/>
                <a:ea typeface="Roboto"/>
                <a:cs typeface="Roboto"/>
                <a:sym typeface="Roboto"/>
              </a:rPr>
              <a:t>Policymakers (OADS, Legislators, advocates)</a:t>
            </a:r>
          </a:p>
        </p:txBody>
      </p:sp>
      <p:sp>
        <p:nvSpPr>
          <p:cNvPr id="9" name="Google Shape;81;p15">
            <a:extLst>
              <a:ext uri="{FF2B5EF4-FFF2-40B4-BE49-F238E27FC236}">
                <a16:creationId xmlns:a16="http://schemas.microsoft.com/office/drawing/2014/main" id="{F1BB2A64-53D1-0D11-A693-5263F2397A53}"/>
              </a:ext>
            </a:extLst>
          </p:cNvPr>
          <p:cNvSpPr txBox="1">
            <a:spLocks/>
          </p:cNvSpPr>
          <p:nvPr/>
        </p:nvSpPr>
        <p:spPr>
          <a:xfrm>
            <a:off x="2589701" y="4998535"/>
            <a:ext cx="9331525" cy="5727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rgbClr val="E6EDD3"/>
                </a:solidFill>
                <a:latin typeface="Roboto"/>
                <a:ea typeface="Roboto"/>
                <a:cs typeface="Roboto"/>
                <a:sym typeface="Roboto"/>
              </a:rPr>
              <a:t>LTCOP staff &amp; volunteers, researchers</a:t>
            </a:r>
          </a:p>
        </p:txBody>
      </p:sp>
      <p:sp>
        <p:nvSpPr>
          <p:cNvPr id="10" name="Google Shape;82;p15">
            <a:extLst>
              <a:ext uri="{FF2B5EF4-FFF2-40B4-BE49-F238E27FC236}">
                <a16:creationId xmlns:a16="http://schemas.microsoft.com/office/drawing/2014/main" id="{8491A166-E642-982F-3F2E-B84265A7B094}"/>
              </a:ext>
            </a:extLst>
          </p:cNvPr>
          <p:cNvSpPr txBox="1"/>
          <p:nvPr/>
        </p:nvSpPr>
        <p:spPr>
          <a:xfrm>
            <a:off x="948197" y="4556442"/>
            <a:ext cx="2131610" cy="12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dirty="0">
                <a:solidFill>
                  <a:srgbClr val="E6EDD3"/>
                </a:solidFill>
                <a:latin typeface="Roboto"/>
                <a:ea typeface="Roboto"/>
                <a:cs typeface="Roboto"/>
                <a:sym typeface="Roboto"/>
              </a:rPr>
              <a:t>10</a:t>
            </a:r>
            <a:endParaRPr sz="7200" b="1" dirty="0">
              <a:solidFill>
                <a:srgbClr val="E6EDD3"/>
              </a:solidFill>
              <a:latin typeface="Roboto"/>
              <a:ea typeface="Roboto"/>
              <a:cs typeface="Roboto"/>
              <a:sym typeface="Roboto"/>
            </a:endParaRPr>
          </a:p>
        </p:txBody>
      </p:sp>
    </p:spTree>
    <p:extLst>
      <p:ext uri="{BB962C8B-B14F-4D97-AF65-F5344CB8AC3E}">
        <p14:creationId xmlns:p14="http://schemas.microsoft.com/office/powerpoint/2010/main" val="153309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147B02C2-70BB-851A-70A3-893B0D2141FD}"/>
            </a:ext>
          </a:extLst>
        </p:cNvPr>
        <p:cNvGrpSpPr/>
        <p:nvPr/>
      </p:nvGrpSpPr>
      <p:grpSpPr>
        <a:xfrm>
          <a:off x="0" y="0"/>
          <a:ext cx="0" cy="0"/>
          <a:chOff x="0" y="0"/>
          <a:chExt cx="0" cy="0"/>
        </a:xfrm>
      </p:grpSpPr>
      <p:pic>
        <p:nvPicPr>
          <p:cNvPr id="5" name="Picture 4" descr="A group of people sitting at a table">
            <a:extLst>
              <a:ext uri="{FF2B5EF4-FFF2-40B4-BE49-F238E27FC236}">
                <a16:creationId xmlns:a16="http://schemas.microsoft.com/office/drawing/2014/main" id="{DF8228AA-FECD-4EF4-159F-E109FB51943C}"/>
              </a:ext>
            </a:extLst>
          </p:cNvPr>
          <p:cNvPicPr>
            <a:picLocks noChangeAspect="1"/>
          </p:cNvPicPr>
          <p:nvPr/>
        </p:nvPicPr>
        <p:blipFill>
          <a:blip r:embed="rId3">
            <a:alphaModFix amt="50000"/>
          </a:blip>
          <a:srcRect l="1224" t="17888" b="12129"/>
          <a:stretch/>
        </p:blipFill>
        <p:spPr>
          <a:xfrm>
            <a:off x="-106680" y="72603"/>
            <a:ext cx="12510232" cy="6765470"/>
          </a:xfrm>
          <a:prstGeom prst="rect">
            <a:avLst/>
          </a:prstGeom>
        </p:spPr>
      </p:pic>
      <p:sp>
        <p:nvSpPr>
          <p:cNvPr id="54" name="Google Shape;54;p13">
            <a:extLst>
              <a:ext uri="{FF2B5EF4-FFF2-40B4-BE49-F238E27FC236}">
                <a16:creationId xmlns:a16="http://schemas.microsoft.com/office/drawing/2014/main" id="{DC5F8081-AA9D-70A7-9930-6444F4AFB196}"/>
              </a:ext>
            </a:extLst>
          </p:cNvPr>
          <p:cNvSpPr txBox="1"/>
          <p:nvPr/>
        </p:nvSpPr>
        <p:spPr>
          <a:xfrm>
            <a:off x="1036320" y="389746"/>
            <a:ext cx="8564880" cy="877123"/>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3600" b="1"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E93B470E-31D0-C023-A736-8499A456BEC4}"/>
              </a:ext>
            </a:extLst>
          </p:cNvPr>
          <p:cNvPicPr preferRelativeResize="0"/>
          <p:nvPr/>
        </p:nvPicPr>
        <p:blipFill>
          <a:blip r:embed="rId4">
            <a:alphaModFix/>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F3711E50-F8A1-7A60-540C-3EF6ACFE3A19}"/>
              </a:ext>
            </a:extLst>
          </p:cNvPr>
          <p:cNvSpPr/>
          <p:nvPr/>
        </p:nvSpPr>
        <p:spPr>
          <a:xfrm>
            <a:off x="0" y="6838073"/>
            <a:ext cx="12192000" cy="203770"/>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BA4B5B-1B6E-B479-4B04-2AB4DBB328DE}"/>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390F6D-0925-B920-BBD2-23007460BD2F}"/>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4;p13">
            <a:extLst>
              <a:ext uri="{FF2B5EF4-FFF2-40B4-BE49-F238E27FC236}">
                <a16:creationId xmlns:a16="http://schemas.microsoft.com/office/drawing/2014/main" id="{DE9243D2-71C7-8B50-2B0D-D262EC7B1B85}"/>
              </a:ext>
            </a:extLst>
          </p:cNvPr>
          <p:cNvSpPr txBox="1"/>
          <p:nvPr/>
        </p:nvSpPr>
        <p:spPr>
          <a:xfrm>
            <a:off x="3916680" y="3079983"/>
            <a:ext cx="5349240" cy="877123"/>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3600" b="1" dirty="0">
                <a:solidFill>
                  <a:schemeClr val="bg1"/>
                </a:solidFill>
                <a:latin typeface="Roboto"/>
                <a:ea typeface="Roboto"/>
                <a:cs typeface="Roboto"/>
                <a:sym typeface="Roboto"/>
              </a:rPr>
              <a:t>What did we learn?</a:t>
            </a:r>
          </a:p>
        </p:txBody>
      </p:sp>
    </p:spTree>
    <p:extLst>
      <p:ext uri="{BB962C8B-B14F-4D97-AF65-F5344CB8AC3E}">
        <p14:creationId xmlns:p14="http://schemas.microsoft.com/office/powerpoint/2010/main" val="208723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8502A756-4C54-9980-31AF-E79DEFD88414}"/>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0AD080F0-5C05-C16B-B001-D1A9D9390A62}"/>
              </a:ext>
            </a:extLst>
          </p:cNvPr>
          <p:cNvSpPr txBox="1"/>
          <p:nvPr/>
        </p:nvSpPr>
        <p:spPr>
          <a:xfrm>
            <a:off x="270774" y="206184"/>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01C23AD9-B98C-51CD-8378-1398263129A4}"/>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475D4C62-91C9-2049-A631-56D08FCD6A28}"/>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8346F7-693F-7AF5-F6C7-6BD31DA1D79B}"/>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5;p17">
            <a:extLst>
              <a:ext uri="{FF2B5EF4-FFF2-40B4-BE49-F238E27FC236}">
                <a16:creationId xmlns:a16="http://schemas.microsoft.com/office/drawing/2014/main" id="{41E03899-AED5-D761-AF2C-8AC8D972039F}"/>
              </a:ext>
            </a:extLst>
          </p:cNvPr>
          <p:cNvSpPr txBox="1">
            <a:spLocks/>
          </p:cNvSpPr>
          <p:nvPr/>
        </p:nvSpPr>
        <p:spPr>
          <a:xfrm>
            <a:off x="1501282" y="2123608"/>
            <a:ext cx="10419944" cy="3427942"/>
          </a:xfrm>
          <a:prstGeom prst="rect">
            <a:avLst/>
          </a:prstGeom>
        </p:spPr>
        <p:txBody>
          <a:bodyPr spcFirstLastPara="1" vert="horz" wrap="square" lIns="91425" tIns="91425" rIns="91425" bIns="91425"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387350" algn="l">
              <a:lnSpc>
                <a:spcPct val="100000"/>
              </a:lnSpc>
              <a:spcBef>
                <a:spcPts val="0"/>
              </a:spcBef>
              <a:buClr>
                <a:srgbClr val="0083E6"/>
              </a:buClr>
              <a:buSzPts val="2500"/>
              <a:buFont typeface="Wingdings" panose="05000000000000000000" pitchFamily="2" charset="2"/>
              <a:buChar char="¦"/>
            </a:pPr>
            <a:r>
              <a:rPr lang="en-US" sz="2800" dirty="0">
                <a:solidFill>
                  <a:schemeClr val="bg1"/>
                </a:solidFill>
                <a:latin typeface="Roboto"/>
                <a:ea typeface="Roboto"/>
                <a:cs typeface="Roboto"/>
                <a:sym typeface="Roboto"/>
              </a:rPr>
              <a:t>Keynote speaker - Susan Wehry, MD</a:t>
            </a:r>
          </a:p>
          <a:p>
            <a:pPr marL="457200" indent="-387350" algn="l">
              <a:lnSpc>
                <a:spcPct val="100000"/>
              </a:lnSpc>
              <a:spcBef>
                <a:spcPts val="1800"/>
              </a:spcBef>
              <a:buClr>
                <a:srgbClr val="0083E6"/>
              </a:buClr>
              <a:buSzPts val="2500"/>
              <a:buFont typeface="Wingdings" panose="05000000000000000000" pitchFamily="2" charset="2"/>
              <a:buChar char="¦"/>
            </a:pPr>
            <a:r>
              <a:rPr lang="en-US" sz="2800" dirty="0">
                <a:solidFill>
                  <a:schemeClr val="bg1"/>
                </a:solidFill>
                <a:latin typeface="Roboto"/>
                <a:ea typeface="Roboto"/>
                <a:cs typeface="Roboto"/>
                <a:sym typeface="Roboto"/>
              </a:rPr>
              <a:t>Panel presentation</a:t>
            </a:r>
          </a:p>
          <a:p>
            <a:pPr marL="457200" indent="-387350" algn="l">
              <a:lnSpc>
                <a:spcPct val="100000"/>
              </a:lnSpc>
              <a:spcBef>
                <a:spcPts val="1800"/>
              </a:spcBef>
              <a:buClr>
                <a:srgbClr val="219DD5"/>
              </a:buClr>
              <a:buSzPts val="2500"/>
              <a:buFont typeface="Wingdings" panose="05000000000000000000" pitchFamily="2" charset="2"/>
              <a:buChar char="¦"/>
            </a:pPr>
            <a:r>
              <a:rPr lang="en-US" sz="2800" dirty="0">
                <a:solidFill>
                  <a:schemeClr val="bg1"/>
                </a:solidFill>
                <a:latin typeface="Roboto"/>
                <a:ea typeface="Roboto"/>
                <a:cs typeface="Roboto"/>
                <a:sym typeface="Roboto"/>
              </a:rPr>
              <a:t>AC Members: perspectives from the field</a:t>
            </a:r>
          </a:p>
          <a:p>
            <a:pPr marL="457200" indent="-387350" algn="l">
              <a:lnSpc>
                <a:spcPct val="100000"/>
              </a:lnSpc>
              <a:spcBef>
                <a:spcPts val="1800"/>
              </a:spcBef>
              <a:spcAft>
                <a:spcPts val="1800"/>
              </a:spcAft>
              <a:buClr>
                <a:srgbClr val="219DD5"/>
              </a:buClr>
              <a:buSzPts val="2500"/>
              <a:buFont typeface="Wingdings" panose="05000000000000000000" pitchFamily="2" charset="2"/>
              <a:buChar char="¦"/>
            </a:pPr>
            <a:r>
              <a:rPr lang="en-US" sz="2800" dirty="0">
                <a:solidFill>
                  <a:schemeClr val="bg1"/>
                </a:solidFill>
                <a:latin typeface="Roboto"/>
                <a:ea typeface="Roboto"/>
                <a:cs typeface="Roboto"/>
                <a:sym typeface="Roboto"/>
              </a:rPr>
              <a:t>Roundtable discussions &amp; report out – 20 tables</a:t>
            </a:r>
          </a:p>
        </p:txBody>
      </p:sp>
    </p:spTree>
    <p:extLst>
      <p:ext uri="{BB962C8B-B14F-4D97-AF65-F5344CB8AC3E}">
        <p14:creationId xmlns:p14="http://schemas.microsoft.com/office/powerpoint/2010/main" val="2704747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5422"/>
        </a:solidFill>
        <a:effectLst/>
      </p:bgPr>
    </p:bg>
    <p:spTree>
      <p:nvGrpSpPr>
        <p:cNvPr id="1" name="Shape 53">
          <a:extLst>
            <a:ext uri="{FF2B5EF4-FFF2-40B4-BE49-F238E27FC236}">
              <a16:creationId xmlns:a16="http://schemas.microsoft.com/office/drawing/2014/main" id="{5A4497D0-BEE7-B252-6788-24513FA22D11}"/>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AC92D614-7873-E8CC-1CCE-E6598955BEEE}"/>
              </a:ext>
            </a:extLst>
          </p:cNvPr>
          <p:cNvSpPr txBox="1"/>
          <p:nvPr/>
        </p:nvSpPr>
        <p:spPr>
          <a:xfrm>
            <a:off x="270774" y="206184"/>
            <a:ext cx="4358640" cy="630902"/>
          </a:xfrm>
          <a:prstGeom prst="rect">
            <a:avLst/>
          </a:prstGeom>
          <a:noFill/>
          <a:ln>
            <a:noFill/>
          </a:ln>
        </p:spPr>
        <p:txBody>
          <a:bodyPr spcFirstLastPara="1" wrap="square" lIns="121900" tIns="121900" rIns="121900" bIns="121900" anchor="t" anchorCtr="0">
            <a:spAutoFit/>
          </a:bodyPr>
          <a:lstStyle/>
          <a:p>
            <a:pPr>
              <a:spcBef>
                <a:spcPts val="600"/>
              </a:spcBef>
              <a:buClr>
                <a:schemeClr val="dk1"/>
              </a:buClr>
              <a:buSzPts val="1100"/>
            </a:pPr>
            <a:r>
              <a:rPr lang="en" sz="2000" dirty="0">
                <a:solidFill>
                  <a:schemeClr val="bg1"/>
                </a:solidFill>
                <a:latin typeface="Roboto"/>
                <a:ea typeface="Roboto"/>
                <a:cs typeface="Roboto"/>
                <a:sym typeface="Roboto"/>
              </a:rPr>
              <a:t>The September 2024 Conference</a:t>
            </a:r>
          </a:p>
        </p:txBody>
      </p:sp>
      <p:pic>
        <p:nvPicPr>
          <p:cNvPr id="56" name="Google Shape;56;p13">
            <a:extLst>
              <a:ext uri="{FF2B5EF4-FFF2-40B4-BE49-F238E27FC236}">
                <a16:creationId xmlns:a16="http://schemas.microsoft.com/office/drawing/2014/main" id="{26B82D51-2E2C-2A5D-2D23-A41EAB5598EB}"/>
              </a:ext>
            </a:extLst>
          </p:cNvPr>
          <p:cNvPicPr preferRelativeResize="0"/>
          <p:nvPr/>
        </p:nvPicPr>
        <p:blipFill>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0840" y="206184"/>
            <a:ext cx="1390386" cy="869955"/>
          </a:xfrm>
          <a:prstGeom prst="rect">
            <a:avLst/>
          </a:prstGeom>
          <a:noFill/>
          <a:ln>
            <a:noFill/>
          </a:ln>
        </p:spPr>
      </p:pic>
      <p:sp>
        <p:nvSpPr>
          <p:cNvPr id="3" name="Rectangle 2">
            <a:extLst>
              <a:ext uri="{FF2B5EF4-FFF2-40B4-BE49-F238E27FC236}">
                <a16:creationId xmlns:a16="http://schemas.microsoft.com/office/drawing/2014/main" id="{9796082B-7CC7-07EB-0FD4-F3AB58453FB7}"/>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57B578-BEBE-82E3-C309-81696FD09271}"/>
              </a:ext>
            </a:extLst>
          </p:cNvPr>
          <p:cNvSpPr/>
          <p:nvPr/>
        </p:nvSpPr>
        <p:spPr>
          <a:xfrm>
            <a:off x="-1" y="-694884"/>
            <a:ext cx="12192000" cy="36576"/>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19;p20">
            <a:extLst>
              <a:ext uri="{FF2B5EF4-FFF2-40B4-BE49-F238E27FC236}">
                <a16:creationId xmlns:a16="http://schemas.microsoft.com/office/drawing/2014/main" id="{D2A2308D-EBB4-52D2-7A51-8440564FC005}"/>
              </a:ext>
            </a:extLst>
          </p:cNvPr>
          <p:cNvSpPr txBox="1">
            <a:spLocks/>
          </p:cNvSpPr>
          <p:nvPr/>
        </p:nvSpPr>
        <p:spPr>
          <a:xfrm>
            <a:off x="610337" y="1126874"/>
            <a:ext cx="10971326" cy="1748620"/>
          </a:xfrm>
          <a:prstGeom prst="rect">
            <a:avLst/>
          </a:prstGeom>
        </p:spPr>
        <p:txBody>
          <a:bodyPr spcFirstLastPara="1" vert="horz" wrap="square" lIns="91425" tIns="91425" rIns="91425" bIns="91425"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5000"/>
              </a:lnSpc>
              <a:spcBef>
                <a:spcPts val="0"/>
              </a:spcBef>
              <a:buSzPts val="990"/>
            </a:pPr>
            <a:r>
              <a:rPr lang="en-US" sz="2800" b="1" dirty="0">
                <a:solidFill>
                  <a:schemeClr val="bg1"/>
                </a:solidFill>
                <a:latin typeface="Roboto"/>
                <a:ea typeface="Roboto"/>
                <a:cs typeface="Roboto"/>
                <a:sym typeface="Roboto"/>
              </a:rPr>
              <a:t>Retention is so important for both quality and access to care. What and/or who supports you staying in your job?</a:t>
            </a:r>
          </a:p>
        </p:txBody>
      </p:sp>
      <p:sp>
        <p:nvSpPr>
          <p:cNvPr id="7" name="Google Shape;134;p22">
            <a:extLst>
              <a:ext uri="{FF2B5EF4-FFF2-40B4-BE49-F238E27FC236}">
                <a16:creationId xmlns:a16="http://schemas.microsoft.com/office/drawing/2014/main" id="{16124EF7-AF79-D086-F9B0-29AE7DB14C99}"/>
              </a:ext>
            </a:extLst>
          </p:cNvPr>
          <p:cNvSpPr txBox="1">
            <a:spLocks/>
          </p:cNvSpPr>
          <p:nvPr/>
        </p:nvSpPr>
        <p:spPr>
          <a:xfrm>
            <a:off x="610337" y="2980225"/>
            <a:ext cx="10971326" cy="1568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5000"/>
              </a:lnSpc>
              <a:spcBef>
                <a:spcPts val="0"/>
              </a:spcBef>
              <a:buSzPts val="990"/>
            </a:pPr>
            <a:r>
              <a:rPr lang="en-US" sz="2800" b="1" dirty="0">
                <a:solidFill>
                  <a:schemeClr val="bg1"/>
                </a:solidFill>
                <a:latin typeface="Roboto"/>
                <a:ea typeface="Roboto"/>
                <a:cs typeface="Roboto"/>
                <a:sym typeface="Roboto"/>
              </a:rPr>
              <a:t>What can be done to attract new Direct Care and Support Professionals to this role?</a:t>
            </a:r>
          </a:p>
        </p:txBody>
      </p:sp>
      <p:sp>
        <p:nvSpPr>
          <p:cNvPr id="8" name="Google Shape;149;p24">
            <a:extLst>
              <a:ext uri="{FF2B5EF4-FFF2-40B4-BE49-F238E27FC236}">
                <a16:creationId xmlns:a16="http://schemas.microsoft.com/office/drawing/2014/main" id="{830E09F5-0B2E-BC84-99A2-24CB770C284B}"/>
              </a:ext>
            </a:extLst>
          </p:cNvPr>
          <p:cNvSpPr txBox="1">
            <a:spLocks/>
          </p:cNvSpPr>
          <p:nvPr/>
        </p:nvSpPr>
        <p:spPr>
          <a:xfrm>
            <a:off x="610337" y="4653655"/>
            <a:ext cx="10374426" cy="1894630"/>
          </a:xfrm>
          <a:prstGeom prst="rect">
            <a:avLst/>
          </a:prstGeom>
        </p:spPr>
        <p:txBody>
          <a:bodyPr spcFirstLastPara="1" vert="horz" wrap="square" lIns="91425" tIns="91425" rIns="91425" bIns="91425"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5000"/>
              </a:lnSpc>
              <a:spcBef>
                <a:spcPts val="0"/>
              </a:spcBef>
              <a:buClr>
                <a:schemeClr val="dk1"/>
              </a:buClr>
              <a:buSzPts val="1100"/>
              <a:buFont typeface="Arial"/>
              <a:buNone/>
            </a:pPr>
            <a:r>
              <a:rPr lang="en-US" sz="2800" b="1" dirty="0">
                <a:solidFill>
                  <a:schemeClr val="bg1"/>
                </a:solidFill>
                <a:latin typeface="Roboto"/>
                <a:ea typeface="Roboto"/>
                <a:cs typeface="Roboto"/>
                <a:sym typeface="Roboto"/>
              </a:rPr>
              <a:t>What can policymakers do to better support Direct Care and Support Professionals as they undertake their challenges?</a:t>
            </a:r>
          </a:p>
        </p:txBody>
      </p:sp>
    </p:spTree>
    <p:extLst>
      <p:ext uri="{BB962C8B-B14F-4D97-AF65-F5344CB8AC3E}">
        <p14:creationId xmlns:p14="http://schemas.microsoft.com/office/powerpoint/2010/main" val="3776858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AA5"/>
        </a:solidFill>
        <a:effectLst/>
      </p:bgPr>
    </p:bg>
    <p:spTree>
      <p:nvGrpSpPr>
        <p:cNvPr id="1" name="Shape 115">
          <a:extLst>
            <a:ext uri="{FF2B5EF4-FFF2-40B4-BE49-F238E27FC236}">
              <a16:creationId xmlns:a16="http://schemas.microsoft.com/office/drawing/2014/main" id="{38DAE27E-47C7-DDE8-7923-7EC08E4FB0CB}"/>
            </a:ext>
          </a:extLst>
        </p:cNvPr>
        <p:cNvGrpSpPr/>
        <p:nvPr/>
      </p:nvGrpSpPr>
      <p:grpSpPr>
        <a:xfrm>
          <a:off x="0" y="0"/>
          <a:ext cx="0" cy="0"/>
          <a:chOff x="0" y="0"/>
          <a:chExt cx="0" cy="0"/>
        </a:xfrm>
      </p:grpSpPr>
      <p:pic>
        <p:nvPicPr>
          <p:cNvPr id="8" name="Picture 7" descr="A person and person sitting at a table&#10;&#10;AI-generated content may be incorrect.">
            <a:extLst>
              <a:ext uri="{FF2B5EF4-FFF2-40B4-BE49-F238E27FC236}">
                <a16:creationId xmlns:a16="http://schemas.microsoft.com/office/drawing/2014/main" id="{42EE3308-00F0-42E8-0BAF-77D6B3074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94347" y="-156085"/>
            <a:ext cx="7954780" cy="5966085"/>
          </a:xfrm>
          <a:prstGeom prst="rect">
            <a:avLst/>
          </a:prstGeom>
        </p:spPr>
      </p:pic>
      <p:sp>
        <p:nvSpPr>
          <p:cNvPr id="116" name="Google Shape;116;p20">
            <a:extLst>
              <a:ext uri="{FF2B5EF4-FFF2-40B4-BE49-F238E27FC236}">
                <a16:creationId xmlns:a16="http://schemas.microsoft.com/office/drawing/2014/main" id="{3C17FB8C-8AA6-E8FA-0757-7A28E1B9E874}"/>
              </a:ext>
            </a:extLst>
          </p:cNvPr>
          <p:cNvSpPr txBox="1">
            <a:spLocks noGrp="1"/>
          </p:cNvSpPr>
          <p:nvPr>
            <p:ph type="title"/>
          </p:nvPr>
        </p:nvSpPr>
        <p:spPr>
          <a:xfrm>
            <a:off x="217327" y="176680"/>
            <a:ext cx="11360800" cy="763600"/>
          </a:xfrm>
          <a:prstGeom prst="rect">
            <a:avLst/>
          </a:prstGeom>
        </p:spPr>
        <p:txBody>
          <a:bodyPr spcFirstLastPara="1" vert="horz" wrap="square" lIns="121900" tIns="121900" rIns="121900" bIns="121900" rtlCol="0" anchor="t" anchorCtr="0">
            <a:normAutofit fontScale="90000"/>
          </a:bodyPr>
          <a:lstStyle/>
          <a:p>
            <a:r>
              <a:rPr lang="en" b="1" dirty="0">
                <a:solidFill>
                  <a:srgbClr val="0F4761"/>
                </a:solidFill>
                <a:latin typeface="Roboto"/>
                <a:ea typeface="Roboto"/>
                <a:cs typeface="Roboto"/>
                <a:sym typeface="Roboto"/>
              </a:rPr>
              <a:t>Roundtable Discussions</a:t>
            </a:r>
            <a:endParaRPr b="1" dirty="0">
              <a:solidFill>
                <a:srgbClr val="0F4761"/>
              </a:solidFill>
              <a:latin typeface="Roboto"/>
              <a:ea typeface="Roboto"/>
              <a:cs typeface="Roboto"/>
              <a:sym typeface="Roboto"/>
            </a:endParaRPr>
          </a:p>
        </p:txBody>
      </p:sp>
      <p:grpSp>
        <p:nvGrpSpPr>
          <p:cNvPr id="4" name="Group 3">
            <a:extLst>
              <a:ext uri="{FF2B5EF4-FFF2-40B4-BE49-F238E27FC236}">
                <a16:creationId xmlns:a16="http://schemas.microsoft.com/office/drawing/2014/main" id="{D24FFEA3-4863-6415-A9C2-D0C998598722}"/>
              </a:ext>
            </a:extLst>
          </p:cNvPr>
          <p:cNvGrpSpPr/>
          <p:nvPr/>
        </p:nvGrpSpPr>
        <p:grpSpPr>
          <a:xfrm rot="16200000">
            <a:off x="-4967334" y="1931741"/>
            <a:ext cx="4856480" cy="4570503"/>
            <a:chOff x="385971" y="886132"/>
            <a:chExt cx="3642360" cy="3529785"/>
          </a:xfrm>
        </p:grpSpPr>
        <p:sp>
          <p:nvSpPr>
            <p:cNvPr id="3" name="Arrow: Up 2">
              <a:extLst>
                <a:ext uri="{FF2B5EF4-FFF2-40B4-BE49-F238E27FC236}">
                  <a16:creationId xmlns:a16="http://schemas.microsoft.com/office/drawing/2014/main" id="{277D40EE-861C-FB42-8259-A4DF5693A971}"/>
                </a:ext>
              </a:extLst>
            </p:cNvPr>
            <p:cNvSpPr/>
            <p:nvPr/>
          </p:nvSpPr>
          <p:spPr>
            <a:xfrm>
              <a:off x="385971" y="886132"/>
              <a:ext cx="3642360" cy="3529785"/>
            </a:xfrm>
            <a:prstGeom prst="upArrow">
              <a:avLst/>
            </a:prstGeom>
            <a:solidFill>
              <a:schemeClr val="bg1">
                <a:lumMod val="85000"/>
              </a:schemeClr>
            </a:solidFill>
            <a:ln>
              <a:no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Google Shape;79;p15">
              <a:extLst>
                <a:ext uri="{FF2B5EF4-FFF2-40B4-BE49-F238E27FC236}">
                  <a16:creationId xmlns:a16="http://schemas.microsoft.com/office/drawing/2014/main" id="{FB604BA3-A74E-684A-3E3B-84FE629A73DB}"/>
                </a:ext>
              </a:extLst>
            </p:cNvPr>
            <p:cNvSpPr txBox="1">
              <a:spLocks/>
            </p:cNvSpPr>
            <p:nvPr/>
          </p:nvSpPr>
          <p:spPr>
            <a:xfrm>
              <a:off x="1298048" y="1516181"/>
              <a:ext cx="1818205" cy="2814672"/>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333"/>
                </a:lnSpc>
              </a:pPr>
              <a:r>
                <a:rPr lang="en-US" sz="3200" b="1" dirty="0">
                  <a:solidFill>
                    <a:srgbClr val="0097CC"/>
                  </a:solidFill>
                  <a:latin typeface="Roboto"/>
                  <a:ea typeface="Roboto"/>
                  <a:cs typeface="Roboto"/>
                  <a:sym typeface="Roboto"/>
                </a:rPr>
                <a:t>Factors that </a:t>
              </a:r>
              <a:r>
                <a:rPr lang="en-US" sz="3200" b="1" dirty="0">
                  <a:solidFill>
                    <a:srgbClr val="007CA8"/>
                  </a:solidFill>
                  <a:latin typeface="Roboto"/>
                  <a:ea typeface="Roboto"/>
                  <a:cs typeface="Roboto"/>
                  <a:sym typeface="Roboto"/>
                </a:rPr>
                <a:t>INCREASE</a:t>
              </a:r>
              <a:r>
                <a:rPr lang="en-US" sz="3200" b="1" dirty="0">
                  <a:solidFill>
                    <a:srgbClr val="0097CC"/>
                  </a:solidFill>
                  <a:latin typeface="Roboto"/>
                  <a:ea typeface="Roboto"/>
                  <a:cs typeface="Roboto"/>
                  <a:sym typeface="Roboto"/>
                </a:rPr>
                <a:t> worker satisfaction</a:t>
              </a:r>
            </a:p>
          </p:txBody>
        </p:sp>
      </p:grpSp>
      <p:grpSp>
        <p:nvGrpSpPr>
          <p:cNvPr id="15" name="Group 14">
            <a:extLst>
              <a:ext uri="{FF2B5EF4-FFF2-40B4-BE49-F238E27FC236}">
                <a16:creationId xmlns:a16="http://schemas.microsoft.com/office/drawing/2014/main" id="{3BB4532A-7E00-A438-A72F-90E19E2376AE}"/>
              </a:ext>
            </a:extLst>
          </p:cNvPr>
          <p:cNvGrpSpPr/>
          <p:nvPr/>
        </p:nvGrpSpPr>
        <p:grpSpPr>
          <a:xfrm rot="16200000">
            <a:off x="12172754" y="1830732"/>
            <a:ext cx="4856480" cy="4570504"/>
            <a:chOff x="4572000" y="727583"/>
            <a:chExt cx="3642360" cy="3529785"/>
          </a:xfrm>
        </p:grpSpPr>
        <p:sp>
          <p:nvSpPr>
            <p:cNvPr id="13" name="Arrow: Up 12">
              <a:extLst>
                <a:ext uri="{FF2B5EF4-FFF2-40B4-BE49-F238E27FC236}">
                  <a16:creationId xmlns:a16="http://schemas.microsoft.com/office/drawing/2014/main" id="{562EFAE5-819F-BB1E-0489-2E4156EDFC6C}"/>
                </a:ext>
              </a:extLst>
            </p:cNvPr>
            <p:cNvSpPr/>
            <p:nvPr/>
          </p:nvSpPr>
          <p:spPr>
            <a:xfrm rot="10800000">
              <a:off x="4572000" y="727583"/>
              <a:ext cx="3642360" cy="3529785"/>
            </a:xfrm>
            <a:prstGeom prst="upArrow">
              <a:avLst/>
            </a:prstGeom>
            <a:solidFill>
              <a:schemeClr val="bg1">
                <a:lumMod val="75000"/>
              </a:schemeClr>
            </a:solidFill>
            <a:ln>
              <a:no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Google Shape;79;p15">
              <a:extLst>
                <a:ext uri="{FF2B5EF4-FFF2-40B4-BE49-F238E27FC236}">
                  <a16:creationId xmlns:a16="http://schemas.microsoft.com/office/drawing/2014/main" id="{498AE61A-71BD-7484-371D-687D0CE425C2}"/>
                </a:ext>
              </a:extLst>
            </p:cNvPr>
            <p:cNvSpPr txBox="1">
              <a:spLocks/>
            </p:cNvSpPr>
            <p:nvPr/>
          </p:nvSpPr>
          <p:spPr>
            <a:xfrm>
              <a:off x="5250180" y="1119667"/>
              <a:ext cx="2286000" cy="2289762"/>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333"/>
                </a:lnSpc>
              </a:pPr>
              <a:r>
                <a:rPr lang="en-US" sz="3200" b="1" dirty="0">
                  <a:solidFill>
                    <a:srgbClr val="0097CC"/>
                  </a:solidFill>
                  <a:latin typeface="Roboto"/>
                  <a:ea typeface="Roboto"/>
                  <a:cs typeface="Roboto"/>
                  <a:sym typeface="Roboto"/>
                </a:rPr>
                <a:t>Factors that </a:t>
              </a:r>
              <a:r>
                <a:rPr lang="en-US" sz="3200" b="1" dirty="0">
                  <a:solidFill>
                    <a:srgbClr val="007CA8"/>
                  </a:solidFill>
                  <a:latin typeface="Roboto"/>
                  <a:ea typeface="Roboto"/>
                  <a:cs typeface="Roboto"/>
                  <a:sym typeface="Roboto"/>
                </a:rPr>
                <a:t>DECREASE</a:t>
              </a:r>
              <a:r>
                <a:rPr lang="en-US" sz="3200" b="1" dirty="0">
                  <a:solidFill>
                    <a:srgbClr val="0097CC"/>
                  </a:solidFill>
                  <a:latin typeface="Roboto"/>
                  <a:ea typeface="Roboto"/>
                  <a:cs typeface="Roboto"/>
                  <a:sym typeface="Roboto"/>
                </a:rPr>
                <a:t> worker dissatisfaction</a:t>
              </a:r>
            </a:p>
          </p:txBody>
        </p:sp>
      </p:grpSp>
      <p:sp>
        <p:nvSpPr>
          <p:cNvPr id="2" name="Google Shape;116;p20">
            <a:extLst>
              <a:ext uri="{FF2B5EF4-FFF2-40B4-BE49-F238E27FC236}">
                <a16:creationId xmlns:a16="http://schemas.microsoft.com/office/drawing/2014/main" id="{CFCFCA57-20E3-9C33-2D84-B53ADAFF2A05}"/>
              </a:ext>
            </a:extLst>
          </p:cNvPr>
          <p:cNvSpPr txBox="1">
            <a:spLocks/>
          </p:cNvSpPr>
          <p:nvPr/>
        </p:nvSpPr>
        <p:spPr>
          <a:xfrm>
            <a:off x="217327" y="1025151"/>
            <a:ext cx="11360800" cy="7636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67" b="1" dirty="0">
                <a:solidFill>
                  <a:srgbClr val="0F4761"/>
                </a:solidFill>
                <a:latin typeface="Roboto"/>
                <a:ea typeface="Roboto"/>
                <a:cs typeface="Roboto"/>
                <a:sym typeface="Roboto"/>
              </a:rPr>
              <a:t>Hertzberg’s Two Factor Theory</a:t>
            </a:r>
          </a:p>
        </p:txBody>
      </p:sp>
      <p:sp>
        <p:nvSpPr>
          <p:cNvPr id="6" name="Rectangle 5">
            <a:extLst>
              <a:ext uri="{FF2B5EF4-FFF2-40B4-BE49-F238E27FC236}">
                <a16:creationId xmlns:a16="http://schemas.microsoft.com/office/drawing/2014/main" id="{4C60804B-F4C9-1563-3B39-830D87424338}"/>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98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D08C"/>
        </a:solidFill>
        <a:effectLst/>
      </p:bgPr>
    </p:bg>
    <p:spTree>
      <p:nvGrpSpPr>
        <p:cNvPr id="1" name="Shape 115">
          <a:extLst>
            <a:ext uri="{FF2B5EF4-FFF2-40B4-BE49-F238E27FC236}">
              <a16:creationId xmlns:a16="http://schemas.microsoft.com/office/drawing/2014/main" id="{3750A925-7A11-ED61-9F98-591741B4ADCD}"/>
            </a:ext>
          </a:extLst>
        </p:cNvPr>
        <p:cNvGrpSpPr/>
        <p:nvPr/>
      </p:nvGrpSpPr>
      <p:grpSpPr>
        <a:xfrm>
          <a:off x="0" y="0"/>
          <a:ext cx="0" cy="0"/>
          <a:chOff x="0" y="0"/>
          <a:chExt cx="0" cy="0"/>
        </a:xfrm>
      </p:grpSpPr>
      <p:sp>
        <p:nvSpPr>
          <p:cNvPr id="116" name="Google Shape;116;p20">
            <a:extLst>
              <a:ext uri="{FF2B5EF4-FFF2-40B4-BE49-F238E27FC236}">
                <a16:creationId xmlns:a16="http://schemas.microsoft.com/office/drawing/2014/main" id="{62152EEA-FDD3-87BE-F7F2-1B61F8A1F85B}"/>
              </a:ext>
            </a:extLst>
          </p:cNvPr>
          <p:cNvSpPr txBox="1">
            <a:spLocks noGrp="1"/>
          </p:cNvSpPr>
          <p:nvPr>
            <p:ph type="title"/>
          </p:nvPr>
        </p:nvSpPr>
        <p:spPr>
          <a:xfrm>
            <a:off x="217327" y="176680"/>
            <a:ext cx="11360800" cy="763600"/>
          </a:xfrm>
          <a:prstGeom prst="rect">
            <a:avLst/>
          </a:prstGeom>
        </p:spPr>
        <p:txBody>
          <a:bodyPr spcFirstLastPara="1" vert="horz" wrap="square" lIns="121900" tIns="121900" rIns="121900" bIns="121900" rtlCol="0" anchor="t" anchorCtr="0">
            <a:normAutofit fontScale="90000"/>
          </a:bodyPr>
          <a:lstStyle/>
          <a:p>
            <a:r>
              <a:rPr lang="en" b="1" dirty="0">
                <a:solidFill>
                  <a:srgbClr val="0F4761"/>
                </a:solidFill>
                <a:latin typeface="Roboto"/>
                <a:ea typeface="Roboto"/>
                <a:cs typeface="Roboto"/>
                <a:sym typeface="Roboto"/>
              </a:rPr>
              <a:t>Roundtable Discussions</a:t>
            </a:r>
            <a:endParaRPr b="1" dirty="0">
              <a:solidFill>
                <a:srgbClr val="0F4761"/>
              </a:solidFill>
              <a:latin typeface="Roboto"/>
              <a:ea typeface="Roboto"/>
              <a:cs typeface="Roboto"/>
              <a:sym typeface="Roboto"/>
            </a:endParaRPr>
          </a:p>
        </p:txBody>
      </p:sp>
      <p:grpSp>
        <p:nvGrpSpPr>
          <p:cNvPr id="4" name="Group 3">
            <a:extLst>
              <a:ext uri="{FF2B5EF4-FFF2-40B4-BE49-F238E27FC236}">
                <a16:creationId xmlns:a16="http://schemas.microsoft.com/office/drawing/2014/main" id="{B1B48040-4A8B-0FEA-84A8-1517B7B07C23}"/>
              </a:ext>
            </a:extLst>
          </p:cNvPr>
          <p:cNvGrpSpPr/>
          <p:nvPr/>
        </p:nvGrpSpPr>
        <p:grpSpPr>
          <a:xfrm>
            <a:off x="882743" y="1873623"/>
            <a:ext cx="4856480" cy="4570504"/>
            <a:chOff x="385971" y="886132"/>
            <a:chExt cx="3642360" cy="3529785"/>
          </a:xfrm>
        </p:grpSpPr>
        <p:sp>
          <p:nvSpPr>
            <p:cNvPr id="3" name="Arrow: Up 2">
              <a:extLst>
                <a:ext uri="{FF2B5EF4-FFF2-40B4-BE49-F238E27FC236}">
                  <a16:creationId xmlns:a16="http://schemas.microsoft.com/office/drawing/2014/main" id="{6A89DC0A-5E08-8262-A6B6-2A08559F50E2}"/>
                </a:ext>
              </a:extLst>
            </p:cNvPr>
            <p:cNvSpPr/>
            <p:nvPr/>
          </p:nvSpPr>
          <p:spPr>
            <a:xfrm>
              <a:off x="385971" y="886132"/>
              <a:ext cx="3642360" cy="3529785"/>
            </a:xfrm>
            <a:prstGeom prst="upArrow">
              <a:avLst/>
            </a:prstGeom>
            <a:solidFill>
              <a:schemeClr val="bg1">
                <a:lumMod val="85000"/>
              </a:schemeClr>
            </a:solidFill>
            <a:ln>
              <a:no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Google Shape;79;p15">
              <a:extLst>
                <a:ext uri="{FF2B5EF4-FFF2-40B4-BE49-F238E27FC236}">
                  <a16:creationId xmlns:a16="http://schemas.microsoft.com/office/drawing/2014/main" id="{40E29AC5-966B-B6C5-4BC0-BB14453FEF92}"/>
                </a:ext>
              </a:extLst>
            </p:cNvPr>
            <p:cNvSpPr txBox="1">
              <a:spLocks/>
            </p:cNvSpPr>
            <p:nvPr/>
          </p:nvSpPr>
          <p:spPr>
            <a:xfrm>
              <a:off x="1298048" y="1507928"/>
              <a:ext cx="1818205" cy="2814671"/>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333"/>
                </a:lnSpc>
              </a:pPr>
              <a:r>
                <a:rPr lang="en-US" sz="3200" b="1" dirty="0">
                  <a:solidFill>
                    <a:srgbClr val="0F4761"/>
                  </a:solidFill>
                  <a:latin typeface="Roboto"/>
                  <a:ea typeface="Roboto"/>
                  <a:cs typeface="Roboto"/>
                  <a:sym typeface="Roboto"/>
                </a:rPr>
                <a:t>Factors that INCREASE worker satisfaction</a:t>
              </a:r>
            </a:p>
          </p:txBody>
        </p:sp>
      </p:grpSp>
      <p:grpSp>
        <p:nvGrpSpPr>
          <p:cNvPr id="15" name="Group 14">
            <a:extLst>
              <a:ext uri="{FF2B5EF4-FFF2-40B4-BE49-F238E27FC236}">
                <a16:creationId xmlns:a16="http://schemas.microsoft.com/office/drawing/2014/main" id="{0F0FEE57-FD27-7952-3FFB-24968476CA15}"/>
              </a:ext>
            </a:extLst>
          </p:cNvPr>
          <p:cNvGrpSpPr/>
          <p:nvPr/>
        </p:nvGrpSpPr>
        <p:grpSpPr>
          <a:xfrm rot="16200000">
            <a:off x="12573807" y="1788753"/>
            <a:ext cx="4856480" cy="4570504"/>
            <a:chOff x="4572000" y="727583"/>
            <a:chExt cx="3642360" cy="3529785"/>
          </a:xfrm>
        </p:grpSpPr>
        <p:sp>
          <p:nvSpPr>
            <p:cNvPr id="13" name="Arrow: Up 12">
              <a:extLst>
                <a:ext uri="{FF2B5EF4-FFF2-40B4-BE49-F238E27FC236}">
                  <a16:creationId xmlns:a16="http://schemas.microsoft.com/office/drawing/2014/main" id="{A3D726BF-6E01-DE24-EDC2-2682C6AFFAEB}"/>
                </a:ext>
              </a:extLst>
            </p:cNvPr>
            <p:cNvSpPr/>
            <p:nvPr/>
          </p:nvSpPr>
          <p:spPr>
            <a:xfrm rot="10800000">
              <a:off x="4572000" y="727583"/>
              <a:ext cx="3642360" cy="3529785"/>
            </a:xfrm>
            <a:prstGeom prst="upArrow">
              <a:avLst/>
            </a:prstGeom>
            <a:solidFill>
              <a:schemeClr val="bg1">
                <a:lumMod val="75000"/>
              </a:schemeClr>
            </a:solidFill>
            <a:ln>
              <a:no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Google Shape;79;p15">
              <a:extLst>
                <a:ext uri="{FF2B5EF4-FFF2-40B4-BE49-F238E27FC236}">
                  <a16:creationId xmlns:a16="http://schemas.microsoft.com/office/drawing/2014/main" id="{D9384A72-140A-42AD-697B-8328ED2C3E83}"/>
                </a:ext>
              </a:extLst>
            </p:cNvPr>
            <p:cNvSpPr txBox="1">
              <a:spLocks/>
            </p:cNvSpPr>
            <p:nvPr/>
          </p:nvSpPr>
          <p:spPr>
            <a:xfrm>
              <a:off x="5250180" y="1119667"/>
              <a:ext cx="2286000" cy="2289762"/>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333"/>
                </a:lnSpc>
              </a:pPr>
              <a:r>
                <a:rPr lang="en-US" sz="3200" b="1" dirty="0">
                  <a:solidFill>
                    <a:srgbClr val="0097CC"/>
                  </a:solidFill>
                  <a:latin typeface="Roboto"/>
                  <a:ea typeface="Roboto"/>
                  <a:cs typeface="Roboto"/>
                  <a:sym typeface="Roboto"/>
                </a:rPr>
                <a:t>Factors that </a:t>
              </a:r>
              <a:r>
                <a:rPr lang="en-US" sz="3200" b="1" dirty="0">
                  <a:solidFill>
                    <a:srgbClr val="007CA8"/>
                  </a:solidFill>
                  <a:latin typeface="Roboto"/>
                  <a:ea typeface="Roboto"/>
                  <a:cs typeface="Roboto"/>
                  <a:sym typeface="Roboto"/>
                </a:rPr>
                <a:t>DECREASE</a:t>
              </a:r>
              <a:r>
                <a:rPr lang="en-US" sz="3200" b="1" dirty="0">
                  <a:solidFill>
                    <a:srgbClr val="0097CC"/>
                  </a:solidFill>
                  <a:latin typeface="Roboto"/>
                  <a:ea typeface="Roboto"/>
                  <a:cs typeface="Roboto"/>
                  <a:sym typeface="Roboto"/>
                </a:rPr>
                <a:t> worker dissatisfaction</a:t>
              </a:r>
            </a:p>
          </p:txBody>
        </p:sp>
      </p:grpSp>
      <p:sp>
        <p:nvSpPr>
          <p:cNvPr id="2" name="Google Shape;116;p20">
            <a:extLst>
              <a:ext uri="{FF2B5EF4-FFF2-40B4-BE49-F238E27FC236}">
                <a16:creationId xmlns:a16="http://schemas.microsoft.com/office/drawing/2014/main" id="{26C9565A-DE01-AFE1-1998-FDD5A71CBF29}"/>
              </a:ext>
            </a:extLst>
          </p:cNvPr>
          <p:cNvSpPr txBox="1">
            <a:spLocks/>
          </p:cNvSpPr>
          <p:nvPr/>
        </p:nvSpPr>
        <p:spPr>
          <a:xfrm>
            <a:off x="217327" y="1025151"/>
            <a:ext cx="11360800" cy="7636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67" b="1" dirty="0">
                <a:solidFill>
                  <a:srgbClr val="0F4761"/>
                </a:solidFill>
                <a:latin typeface="Roboto"/>
                <a:ea typeface="Roboto"/>
                <a:cs typeface="Roboto"/>
                <a:sym typeface="Roboto"/>
              </a:rPr>
              <a:t>Hertzberg’s Two Factor Theory</a:t>
            </a:r>
          </a:p>
        </p:txBody>
      </p:sp>
      <p:sp>
        <p:nvSpPr>
          <p:cNvPr id="5" name="Rectangle 4">
            <a:extLst>
              <a:ext uri="{FF2B5EF4-FFF2-40B4-BE49-F238E27FC236}">
                <a16:creationId xmlns:a16="http://schemas.microsoft.com/office/drawing/2014/main" id="{357F3D19-73B0-B488-1E58-7146F546473B}"/>
              </a:ext>
            </a:extLst>
          </p:cNvPr>
          <p:cNvSpPr/>
          <p:nvPr/>
        </p:nvSpPr>
        <p:spPr>
          <a:xfrm>
            <a:off x="0" y="6816677"/>
            <a:ext cx="12192000" cy="246562"/>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56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D08C"/>
        </a:solidFill>
        <a:effectLst/>
      </p:bgPr>
    </p:bg>
    <p:spTree>
      <p:nvGrpSpPr>
        <p:cNvPr id="1" name="Shape 115">
          <a:extLst>
            <a:ext uri="{FF2B5EF4-FFF2-40B4-BE49-F238E27FC236}">
              <a16:creationId xmlns:a16="http://schemas.microsoft.com/office/drawing/2014/main" id="{4870F0A5-CE7F-6D8D-FB8F-08E75D6CD245}"/>
            </a:ext>
          </a:extLst>
        </p:cNvPr>
        <p:cNvGrpSpPr/>
        <p:nvPr/>
      </p:nvGrpSpPr>
      <p:grpSpPr>
        <a:xfrm>
          <a:off x="0" y="0"/>
          <a:ext cx="0" cy="0"/>
          <a:chOff x="0" y="0"/>
          <a:chExt cx="0" cy="0"/>
        </a:xfrm>
      </p:grpSpPr>
      <p:sp>
        <p:nvSpPr>
          <p:cNvPr id="116" name="Google Shape;116;p20">
            <a:extLst>
              <a:ext uri="{FF2B5EF4-FFF2-40B4-BE49-F238E27FC236}">
                <a16:creationId xmlns:a16="http://schemas.microsoft.com/office/drawing/2014/main" id="{CCCD3342-322D-1FC9-357B-BA92B6A523D0}"/>
              </a:ext>
            </a:extLst>
          </p:cNvPr>
          <p:cNvSpPr txBox="1">
            <a:spLocks noGrp="1"/>
          </p:cNvSpPr>
          <p:nvPr>
            <p:ph type="title"/>
          </p:nvPr>
        </p:nvSpPr>
        <p:spPr>
          <a:xfrm>
            <a:off x="217327" y="176680"/>
            <a:ext cx="11360800" cy="763600"/>
          </a:xfrm>
          <a:prstGeom prst="rect">
            <a:avLst/>
          </a:prstGeom>
        </p:spPr>
        <p:txBody>
          <a:bodyPr spcFirstLastPara="1" vert="horz" wrap="square" lIns="121900" tIns="121900" rIns="121900" bIns="121900" rtlCol="0" anchor="t" anchorCtr="0">
            <a:normAutofit fontScale="90000"/>
          </a:bodyPr>
          <a:lstStyle/>
          <a:p>
            <a:r>
              <a:rPr lang="en" b="1" dirty="0">
                <a:solidFill>
                  <a:srgbClr val="0F4761"/>
                </a:solidFill>
                <a:latin typeface="Roboto"/>
                <a:ea typeface="Roboto"/>
                <a:cs typeface="Roboto"/>
                <a:sym typeface="Roboto"/>
              </a:rPr>
              <a:t>Roundtable Discussions</a:t>
            </a:r>
            <a:endParaRPr b="1" dirty="0">
              <a:solidFill>
                <a:srgbClr val="0F4761"/>
              </a:solidFill>
              <a:latin typeface="Roboto"/>
              <a:ea typeface="Roboto"/>
              <a:cs typeface="Roboto"/>
              <a:sym typeface="Roboto"/>
            </a:endParaRPr>
          </a:p>
        </p:txBody>
      </p:sp>
      <p:grpSp>
        <p:nvGrpSpPr>
          <p:cNvPr id="4" name="Group 3">
            <a:extLst>
              <a:ext uri="{FF2B5EF4-FFF2-40B4-BE49-F238E27FC236}">
                <a16:creationId xmlns:a16="http://schemas.microsoft.com/office/drawing/2014/main" id="{1033D7D3-6F12-E499-69C0-04A893855749}"/>
              </a:ext>
            </a:extLst>
          </p:cNvPr>
          <p:cNvGrpSpPr/>
          <p:nvPr/>
        </p:nvGrpSpPr>
        <p:grpSpPr>
          <a:xfrm>
            <a:off x="882743" y="1873623"/>
            <a:ext cx="4856480" cy="4570504"/>
            <a:chOff x="385971" y="886132"/>
            <a:chExt cx="3642360" cy="3529785"/>
          </a:xfrm>
        </p:grpSpPr>
        <p:sp>
          <p:nvSpPr>
            <p:cNvPr id="3" name="Arrow: Up 2">
              <a:extLst>
                <a:ext uri="{FF2B5EF4-FFF2-40B4-BE49-F238E27FC236}">
                  <a16:creationId xmlns:a16="http://schemas.microsoft.com/office/drawing/2014/main" id="{51333987-EF64-79ED-9B69-0AC54A59898C}"/>
                </a:ext>
              </a:extLst>
            </p:cNvPr>
            <p:cNvSpPr/>
            <p:nvPr/>
          </p:nvSpPr>
          <p:spPr>
            <a:xfrm>
              <a:off x="385971" y="886132"/>
              <a:ext cx="3642360" cy="3529785"/>
            </a:xfrm>
            <a:prstGeom prst="upArrow">
              <a:avLst/>
            </a:prstGeom>
            <a:solidFill>
              <a:schemeClr val="bg1">
                <a:lumMod val="85000"/>
              </a:schemeClr>
            </a:solidFill>
            <a:ln>
              <a:no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F4761"/>
                </a:solidFill>
              </a:endParaRPr>
            </a:p>
          </p:txBody>
        </p:sp>
        <p:sp>
          <p:nvSpPr>
            <p:cNvPr id="11" name="Google Shape;79;p15">
              <a:extLst>
                <a:ext uri="{FF2B5EF4-FFF2-40B4-BE49-F238E27FC236}">
                  <a16:creationId xmlns:a16="http://schemas.microsoft.com/office/drawing/2014/main" id="{8EE4B64D-E5E2-126B-9B69-41F51C985FFA}"/>
                </a:ext>
              </a:extLst>
            </p:cNvPr>
            <p:cNvSpPr txBox="1">
              <a:spLocks/>
            </p:cNvSpPr>
            <p:nvPr/>
          </p:nvSpPr>
          <p:spPr>
            <a:xfrm>
              <a:off x="1298048" y="1507928"/>
              <a:ext cx="1818205" cy="2814671"/>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333"/>
                </a:lnSpc>
              </a:pPr>
              <a:r>
                <a:rPr lang="en-US" sz="3200" b="1" dirty="0">
                  <a:solidFill>
                    <a:srgbClr val="0F4761"/>
                  </a:solidFill>
                  <a:latin typeface="Roboto"/>
                  <a:ea typeface="Roboto"/>
                  <a:cs typeface="Roboto"/>
                  <a:sym typeface="Roboto"/>
                </a:rPr>
                <a:t>Factors that INCREASE worker satisfaction</a:t>
              </a:r>
            </a:p>
          </p:txBody>
        </p:sp>
      </p:grpSp>
      <p:grpSp>
        <p:nvGrpSpPr>
          <p:cNvPr id="15" name="Group 14">
            <a:extLst>
              <a:ext uri="{FF2B5EF4-FFF2-40B4-BE49-F238E27FC236}">
                <a16:creationId xmlns:a16="http://schemas.microsoft.com/office/drawing/2014/main" id="{E24F7433-262B-DBEA-BDA8-09C1629991A4}"/>
              </a:ext>
            </a:extLst>
          </p:cNvPr>
          <p:cNvGrpSpPr/>
          <p:nvPr/>
        </p:nvGrpSpPr>
        <p:grpSpPr>
          <a:xfrm>
            <a:off x="6721647" y="1873623"/>
            <a:ext cx="4856480" cy="4570504"/>
            <a:chOff x="4572000" y="727583"/>
            <a:chExt cx="3642360" cy="3529785"/>
          </a:xfrm>
        </p:grpSpPr>
        <p:sp>
          <p:nvSpPr>
            <p:cNvPr id="13" name="Arrow: Up 12">
              <a:extLst>
                <a:ext uri="{FF2B5EF4-FFF2-40B4-BE49-F238E27FC236}">
                  <a16:creationId xmlns:a16="http://schemas.microsoft.com/office/drawing/2014/main" id="{B03E6C0B-CCBA-46E9-2362-327B69521870}"/>
                </a:ext>
              </a:extLst>
            </p:cNvPr>
            <p:cNvSpPr/>
            <p:nvPr/>
          </p:nvSpPr>
          <p:spPr>
            <a:xfrm rot="10800000">
              <a:off x="4572000" y="727583"/>
              <a:ext cx="3642360" cy="3529785"/>
            </a:xfrm>
            <a:prstGeom prst="upArrow">
              <a:avLst/>
            </a:prstGeom>
            <a:solidFill>
              <a:schemeClr val="bg1">
                <a:lumMod val="75000"/>
              </a:schemeClr>
            </a:solidFill>
            <a:ln>
              <a:no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F4761"/>
                </a:solidFill>
              </a:endParaRPr>
            </a:p>
          </p:txBody>
        </p:sp>
        <p:sp>
          <p:nvSpPr>
            <p:cNvPr id="14" name="Google Shape;79;p15">
              <a:extLst>
                <a:ext uri="{FF2B5EF4-FFF2-40B4-BE49-F238E27FC236}">
                  <a16:creationId xmlns:a16="http://schemas.microsoft.com/office/drawing/2014/main" id="{F749D8D3-06A5-7E84-7C31-1F18DC4C89D8}"/>
                </a:ext>
              </a:extLst>
            </p:cNvPr>
            <p:cNvSpPr txBox="1">
              <a:spLocks/>
            </p:cNvSpPr>
            <p:nvPr/>
          </p:nvSpPr>
          <p:spPr>
            <a:xfrm>
              <a:off x="5250179" y="1113065"/>
              <a:ext cx="2286000" cy="2289762"/>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333"/>
                </a:lnSpc>
              </a:pPr>
              <a:r>
                <a:rPr lang="en-US" sz="3200" b="1" dirty="0">
                  <a:solidFill>
                    <a:srgbClr val="0F4761"/>
                  </a:solidFill>
                  <a:latin typeface="Roboto"/>
                  <a:ea typeface="Roboto"/>
                  <a:cs typeface="Roboto"/>
                  <a:sym typeface="Roboto"/>
                </a:rPr>
                <a:t>Factors that DECREASE worker dissatisfaction</a:t>
              </a:r>
            </a:p>
          </p:txBody>
        </p:sp>
      </p:grpSp>
      <p:sp>
        <p:nvSpPr>
          <p:cNvPr id="2" name="Google Shape;116;p20">
            <a:extLst>
              <a:ext uri="{FF2B5EF4-FFF2-40B4-BE49-F238E27FC236}">
                <a16:creationId xmlns:a16="http://schemas.microsoft.com/office/drawing/2014/main" id="{714B537B-4FD0-77DB-1E1C-05BFD4F55352}"/>
              </a:ext>
            </a:extLst>
          </p:cNvPr>
          <p:cNvSpPr txBox="1">
            <a:spLocks/>
          </p:cNvSpPr>
          <p:nvPr/>
        </p:nvSpPr>
        <p:spPr>
          <a:xfrm>
            <a:off x="217327" y="1025151"/>
            <a:ext cx="11360800" cy="7636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67" b="1" dirty="0">
                <a:solidFill>
                  <a:srgbClr val="0F4761"/>
                </a:solidFill>
                <a:latin typeface="Roboto"/>
                <a:ea typeface="Roboto"/>
                <a:cs typeface="Roboto"/>
                <a:sym typeface="Roboto"/>
              </a:rPr>
              <a:t>Hertzberg’s Two Factor Theory</a:t>
            </a:r>
          </a:p>
        </p:txBody>
      </p:sp>
      <p:sp>
        <p:nvSpPr>
          <p:cNvPr id="5" name="Rectangle 4">
            <a:extLst>
              <a:ext uri="{FF2B5EF4-FFF2-40B4-BE49-F238E27FC236}">
                <a16:creationId xmlns:a16="http://schemas.microsoft.com/office/drawing/2014/main" id="{CA057EF5-1D9C-341B-4637-9B4FB1D468EE}"/>
              </a:ext>
            </a:extLst>
          </p:cNvPr>
          <p:cNvSpPr/>
          <p:nvPr/>
        </p:nvSpPr>
        <p:spPr>
          <a:xfrm>
            <a:off x="0" y="6804349"/>
            <a:ext cx="12192000" cy="271218"/>
          </a:xfrm>
          <a:prstGeom prst="rect">
            <a:avLst/>
          </a:prstGeom>
          <a:solidFill>
            <a:srgbClr val="CF6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888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3899</TotalTime>
  <Words>1682</Words>
  <Application>Microsoft Office PowerPoint</Application>
  <PresentationFormat>Widescreen</PresentationFormat>
  <Paragraphs>243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Abadi</vt:lpstr>
      <vt:lpstr>Aptos</vt:lpstr>
      <vt:lpstr>Aptos Display</vt:lpstr>
      <vt:lpstr>Arial</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Roundtable Discussions</vt:lpstr>
      <vt:lpstr>Roundtable Discussions</vt:lpstr>
      <vt:lpstr>Roundtable Discussions</vt:lpstr>
      <vt:lpstr>Roundtable Discussions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Lou Ciolfi</dc:creator>
  <cp:lastModifiedBy>Mary Lou Ciolfi</cp:lastModifiedBy>
  <cp:revision>6</cp:revision>
  <dcterms:created xsi:type="dcterms:W3CDTF">2025-05-04T12:23:11Z</dcterms:created>
  <dcterms:modified xsi:type="dcterms:W3CDTF">2025-05-10T15:56:54Z</dcterms:modified>
</cp:coreProperties>
</file>