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7"/>
  </p:notesMasterIdLst>
  <p:handoutMasterIdLst>
    <p:handoutMasterId r:id="rId28"/>
  </p:handoutMasterIdLst>
  <p:sldIdLst>
    <p:sldId id="284" r:id="rId2"/>
    <p:sldId id="297" r:id="rId3"/>
    <p:sldId id="266" r:id="rId4"/>
    <p:sldId id="273" r:id="rId5"/>
    <p:sldId id="272" r:id="rId6"/>
    <p:sldId id="274" r:id="rId7"/>
    <p:sldId id="275" r:id="rId8"/>
    <p:sldId id="276" r:id="rId9"/>
    <p:sldId id="278" r:id="rId10"/>
    <p:sldId id="301" r:id="rId11"/>
    <p:sldId id="302" r:id="rId12"/>
    <p:sldId id="285" r:id="rId13"/>
    <p:sldId id="286" r:id="rId14"/>
    <p:sldId id="298" r:id="rId15"/>
    <p:sldId id="287" r:id="rId16"/>
    <p:sldId id="288" r:id="rId17"/>
    <p:sldId id="289" r:id="rId18"/>
    <p:sldId id="299" r:id="rId19"/>
    <p:sldId id="290" r:id="rId20"/>
    <p:sldId id="291" r:id="rId21"/>
    <p:sldId id="300" r:id="rId22"/>
    <p:sldId id="293" r:id="rId23"/>
    <p:sldId id="292" r:id="rId24"/>
    <p:sldId id="294" r:id="rId25"/>
    <p:sldId id="29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BA359E-F751-DF38-5D47-B8FC5C9A21B9}" name="Knox, Tiffany A" initials="KTA" userId="S::tknox@northernlight.org::93c8a5db-53bb-4acc-b0aa-bbb8900f27b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877"/>
    <a:srgbClr val="777777"/>
    <a:srgbClr val="E87722"/>
    <a:srgbClr val="3D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120"/>
      </p:cViewPr>
      <p:guideLst/>
    </p:cSldViewPr>
  </p:slideViewPr>
  <p:notesTextViewPr>
    <p:cViewPr>
      <p:scale>
        <a:sx n="3" d="2"/>
        <a:sy n="3" d="2"/>
      </p:scale>
      <p:origin x="0" y="0"/>
    </p:cViewPr>
  </p:notesTextViewPr>
  <p:notesViewPr>
    <p:cSldViewPr snapToGrid="0" showGuides="1">
      <p:cViewPr varScale="1">
        <p:scale>
          <a:sx n="84" d="100"/>
          <a:sy n="84" d="100"/>
        </p:scale>
        <p:origin x="297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4/21/2025</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7680" y="2442803"/>
            <a:ext cx="7759700" cy="1508021"/>
          </a:xfrm>
        </p:spPr>
        <p:txBody>
          <a:bodyPr lIns="0" tIns="0" rIns="0" bIns="0" anchor="t" anchorCtr="0"/>
          <a:lstStyle>
            <a:lvl1pPr>
              <a:defRPr sz="3200" b="0">
                <a:solidFill>
                  <a:srgbClr val="006877"/>
                </a:solidFill>
              </a:defRPr>
            </a:lvl1pPr>
          </a:lstStyle>
          <a:p>
            <a:r>
              <a:rPr lang="en-US"/>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488950" y="1729369"/>
            <a:ext cx="7759700"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lnSpc>
                <a:spcPts val="2000"/>
              </a:lnSpc>
              <a:spcAft>
                <a:spcPts val="0"/>
              </a:spcAft>
              <a:buNone/>
              <a:defRPr sz="1600" b="1">
                <a:solidFill>
                  <a:srgbClr val="777777"/>
                </a:solidFill>
              </a:defRPr>
            </a:lvl4pPr>
            <a:lvl5pPr marL="0" indent="0">
              <a:lnSpc>
                <a:spcPts val="2000"/>
              </a:lnSpc>
              <a:spcAft>
                <a:spcPts val="0"/>
              </a:spcAft>
              <a:buNone/>
              <a:defRPr sz="1600" b="1">
                <a:solidFill>
                  <a:srgbClr val="777777"/>
                </a:solidFill>
              </a:defRPr>
            </a:lvl5pPr>
            <a:lvl6pPr marL="0" indent="0">
              <a:lnSpc>
                <a:spcPts val="2000"/>
              </a:lnSpc>
              <a:spcAft>
                <a:spcPts val="0"/>
              </a:spcAft>
              <a:buNone/>
              <a:defRPr sz="1600" b="1">
                <a:solidFill>
                  <a:srgbClr val="777777"/>
                </a:solidFill>
              </a:defRPr>
            </a:lvl6pPr>
            <a:lvl7pPr marL="0" indent="0">
              <a:lnSpc>
                <a:spcPts val="2000"/>
              </a:lnSpc>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487680" y="5988861"/>
            <a:ext cx="1280341" cy="182880"/>
          </a:xfrm>
        </p:spPr>
        <p:txBody>
          <a:bodyPr/>
          <a:lstStyle>
            <a:lvl1pPr>
              <a:defRPr sz="1600"/>
            </a:lvl1pPr>
          </a:lstStyle>
          <a:p>
            <a:r>
              <a:rPr lang="en-US" dirty="0" err="1"/>
              <a:t>mm.dd.yyyy</a:t>
            </a:r>
            <a:endParaRPr lang="en-US" dirty="0"/>
          </a:p>
        </p:txBody>
      </p:sp>
      <p:pic>
        <p:nvPicPr>
          <p:cNvPr id="9" name="Picture 8">
            <a:extLst>
              <a:ext uri="{FF2B5EF4-FFF2-40B4-BE49-F238E27FC236}">
                <a16:creationId xmlns:a16="http://schemas.microsoft.com/office/drawing/2014/main" id="{B3466079-12C9-46BF-85E4-47FD9A6B37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80" y="365760"/>
            <a:ext cx="1806492" cy="1009865"/>
          </a:xfrm>
          <a:prstGeom prst="rect">
            <a:avLst/>
          </a:prstGeom>
        </p:spPr>
      </p:pic>
      <p:sp>
        <p:nvSpPr>
          <p:cNvPr id="5" name="Footer Placeholder 4">
            <a:extLst>
              <a:ext uri="{FF2B5EF4-FFF2-40B4-BE49-F238E27FC236}">
                <a16:creationId xmlns:a16="http://schemas.microsoft.com/office/drawing/2014/main" id="{D20AD73A-54B1-F947-998D-6AA79743BFD0}"/>
              </a:ext>
            </a:extLst>
          </p:cNvPr>
          <p:cNvSpPr>
            <a:spLocks noGrp="1"/>
          </p:cNvSpPr>
          <p:nvPr>
            <p:ph type="ftr" sz="quarter" idx="18"/>
          </p:nvPr>
        </p:nvSpPr>
        <p:spPr>
          <a:xfrm>
            <a:off x="1768021" y="5988861"/>
            <a:ext cx="3848249" cy="182880"/>
          </a:xfrm>
        </p:spPr>
        <p:txBody>
          <a:bodyPr/>
          <a:lstStyle>
            <a:lvl1pPr algn="l">
              <a:defRPr sz="1600"/>
            </a:lvl1pPr>
          </a:lstStyle>
          <a:p>
            <a:r>
              <a:rPr lang="en-US" dirty="0"/>
              <a:t>Modify with Insert &gt; Header &amp; Footer</a:t>
            </a:r>
          </a:p>
        </p:txBody>
      </p:sp>
      <p:sp>
        <p:nvSpPr>
          <p:cNvPr id="6" name="Slide Number Placeholder 5">
            <a:extLst>
              <a:ext uri="{FF2B5EF4-FFF2-40B4-BE49-F238E27FC236}">
                <a16:creationId xmlns:a16="http://schemas.microsoft.com/office/drawing/2014/main" id="{4C974FE0-AAFD-884D-B841-D9654ACD5A91}"/>
              </a:ext>
            </a:extLst>
          </p:cNvPr>
          <p:cNvSpPr>
            <a:spLocks noGrp="1"/>
          </p:cNvSpPr>
          <p:nvPr>
            <p:ph type="sldNum" sz="quarter" idx="19"/>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221387142"/>
      </p:ext>
    </p:extLst>
  </p:cSld>
  <p:clrMapOvr>
    <a:masterClrMapping/>
  </p:clrMapOvr>
  <p:extLst>
    <p:ext uri="{DCECCB84-F9BA-43D5-87BE-67443E8EF086}">
      <p15:sldGuideLst xmlns:p15="http://schemas.microsoft.com/office/powerpoint/2012/main">
        <p15:guide id="1" orient="horz" pos="576">
          <p15:clr>
            <a:srgbClr val="FBAE40"/>
          </p15:clr>
        </p15:guide>
        <p15:guide id="2" orient="horz" pos="1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2240280"/>
            <a:ext cx="7376583" cy="2743200"/>
          </a:xfrm>
        </p:spPr>
        <p:txBody>
          <a:bodyPr tIns="0" bIns="0" anchor="t" anchorCtr="0"/>
          <a:lstStyle>
            <a:lvl1pPr>
              <a:defRPr sz="3200" b="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88B5FA59-6A27-4BCE-BAE5-EF30138263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7" name="Date Placeholder 6">
            <a:extLst>
              <a:ext uri="{FF2B5EF4-FFF2-40B4-BE49-F238E27FC236}">
                <a16:creationId xmlns:a16="http://schemas.microsoft.com/office/drawing/2014/main" id="{F5709AEF-1896-4DB2-86CA-6CAA7EE14512}"/>
              </a:ext>
            </a:extLst>
          </p:cNvPr>
          <p:cNvSpPr>
            <a:spLocks noGrp="1"/>
          </p:cNvSpPr>
          <p:nvPr>
            <p:ph type="dt" sz="half" idx="10"/>
          </p:nvPr>
        </p:nvSpPr>
        <p:spPr/>
        <p:txBody>
          <a:bodyPr/>
          <a:lstStyle/>
          <a:p>
            <a:pPr indent="-3657600"/>
            <a:r>
              <a:rPr lang="en-US"/>
              <a:t>mm.dd.yyyy</a:t>
            </a:r>
          </a:p>
        </p:txBody>
      </p:sp>
      <p:sp>
        <p:nvSpPr>
          <p:cNvPr id="9" name="Footer Placeholder 8">
            <a:extLst>
              <a:ext uri="{FF2B5EF4-FFF2-40B4-BE49-F238E27FC236}">
                <a16:creationId xmlns:a16="http://schemas.microsoft.com/office/drawing/2014/main" id="{DA0C3C95-CB8A-4FF6-87B1-C4B55588DAA2}"/>
              </a:ext>
            </a:extLst>
          </p:cNvPr>
          <p:cNvSpPr>
            <a:spLocks noGrp="1"/>
          </p:cNvSpPr>
          <p:nvPr>
            <p:ph type="ftr" sz="quarter" idx="11"/>
          </p:nvPr>
        </p:nvSpPr>
        <p:spPr/>
        <p:txBody>
          <a:bodyPr/>
          <a:lstStyle/>
          <a:p>
            <a:r>
              <a:rPr lang="en-US"/>
              <a:t>Modify with Insert &gt; Header &amp; Footer</a:t>
            </a:r>
          </a:p>
        </p:txBody>
      </p:sp>
      <p:sp>
        <p:nvSpPr>
          <p:cNvPr id="10" name="Slide Number Placeholder 9">
            <a:extLst>
              <a:ext uri="{FF2B5EF4-FFF2-40B4-BE49-F238E27FC236}">
                <a16:creationId xmlns:a16="http://schemas.microsoft.com/office/drawing/2014/main" id="{3AE12EA5-88A5-4CB7-B211-485109F5D6C7}"/>
              </a:ext>
            </a:extLst>
          </p:cNvPr>
          <p:cNvSpPr>
            <a:spLocks noGrp="1"/>
          </p:cNvSpPr>
          <p:nvPr>
            <p:ph type="sldNum" sz="quarter" idx="12"/>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89048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_heavy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1692275"/>
            <a:ext cx="865632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119CA94-FF68-41F2-8449-56C4C70320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73F33FA3-B5AC-44B9-B9CA-555F5D9C1061}"/>
              </a:ext>
            </a:extLst>
          </p:cNvPr>
          <p:cNvSpPr>
            <a:spLocks noGrp="1"/>
          </p:cNvSpPr>
          <p:nvPr>
            <p:ph type="dt" sz="half" idx="15"/>
          </p:nvPr>
        </p:nvSpPr>
        <p:spPr/>
        <p:txBody>
          <a:bodyPr/>
          <a:lstStyle/>
          <a:p>
            <a:pPr indent="-3657600"/>
            <a:r>
              <a:rPr lang="en-US"/>
              <a:t>mm.dd.yyyy</a:t>
            </a:r>
          </a:p>
        </p:txBody>
      </p:sp>
      <p:sp>
        <p:nvSpPr>
          <p:cNvPr id="9" name="Footer Placeholder 8">
            <a:extLst>
              <a:ext uri="{FF2B5EF4-FFF2-40B4-BE49-F238E27FC236}">
                <a16:creationId xmlns:a16="http://schemas.microsoft.com/office/drawing/2014/main" id="{1A4A90A0-A5E3-4FCC-BBF1-F49E49BE33FC}"/>
              </a:ext>
            </a:extLst>
          </p:cNvPr>
          <p:cNvSpPr>
            <a:spLocks noGrp="1"/>
          </p:cNvSpPr>
          <p:nvPr>
            <p:ph type="ftr" sz="quarter" idx="16"/>
          </p:nvPr>
        </p:nvSpPr>
        <p:spPr/>
        <p:txBody>
          <a:bodyPr/>
          <a:lstStyle/>
          <a:p>
            <a:r>
              <a:rPr lang="en-US"/>
              <a:t>Modify with Insert &gt; Header &amp; Footer</a:t>
            </a:r>
          </a:p>
        </p:txBody>
      </p:sp>
      <p:sp>
        <p:nvSpPr>
          <p:cNvPr id="11" name="Slide Number Placeholder 10">
            <a:extLst>
              <a:ext uri="{FF2B5EF4-FFF2-40B4-BE49-F238E27FC236}">
                <a16:creationId xmlns:a16="http://schemas.microsoft.com/office/drawing/2014/main" id="{FAD96962-EFB5-4E74-B0CB-05E93BA1DDE9}"/>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472447592"/>
      </p:ext>
    </p:extLst>
  </p:cSld>
  <p:clrMapOvr>
    <a:masterClrMapping/>
  </p:clrMapOvr>
  <p:extLst>
    <p:ext uri="{DCECCB84-F9BA-43D5-87BE-67443E8EF086}">
      <p15:sldGuideLst xmlns:p15="http://schemas.microsoft.com/office/powerpoint/2012/main">
        <p15:guide id="1" orient="horz" pos="106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2238375"/>
            <a:ext cx="8656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92953EE-2574-45DD-9000-83D1FB6C0B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31F57C41-A9C3-4B02-B6FD-46716A5DEF1F}"/>
              </a:ext>
            </a:extLst>
          </p:cNvPr>
          <p:cNvSpPr>
            <a:spLocks noGrp="1"/>
          </p:cNvSpPr>
          <p:nvPr>
            <p:ph type="dt" sz="half" idx="15"/>
          </p:nvPr>
        </p:nvSpPr>
        <p:spPr/>
        <p:txBody>
          <a:bodyPr/>
          <a:lstStyle/>
          <a:p>
            <a:pPr indent="-3657600"/>
            <a:r>
              <a:rPr lang="en-US"/>
              <a:t>mm.dd.yyyy</a:t>
            </a:r>
          </a:p>
        </p:txBody>
      </p:sp>
      <p:sp>
        <p:nvSpPr>
          <p:cNvPr id="9" name="Footer Placeholder 8">
            <a:extLst>
              <a:ext uri="{FF2B5EF4-FFF2-40B4-BE49-F238E27FC236}">
                <a16:creationId xmlns:a16="http://schemas.microsoft.com/office/drawing/2014/main" id="{613845A1-2DC0-414D-BE30-6E895A38C3D2}"/>
              </a:ext>
            </a:extLst>
          </p:cNvPr>
          <p:cNvSpPr>
            <a:spLocks noGrp="1"/>
          </p:cNvSpPr>
          <p:nvPr>
            <p:ph type="ftr" sz="quarter" idx="16"/>
          </p:nvPr>
        </p:nvSpPr>
        <p:spPr/>
        <p:txBody>
          <a:bodyPr/>
          <a:lstStyle/>
          <a:p>
            <a:r>
              <a:rPr lang="en-US"/>
              <a:t>Modify with Insert &gt; Header &amp; Footer</a:t>
            </a:r>
          </a:p>
        </p:txBody>
      </p:sp>
      <p:sp>
        <p:nvSpPr>
          <p:cNvPr id="11" name="Slide Number Placeholder 10">
            <a:extLst>
              <a:ext uri="{FF2B5EF4-FFF2-40B4-BE49-F238E27FC236}">
                <a16:creationId xmlns:a16="http://schemas.microsoft.com/office/drawing/2014/main" id="{37C2C30C-FF7B-4312-B6D4-221B796345E9}"/>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1316625049"/>
      </p:ext>
    </p:extLst>
  </p:cSld>
  <p:clrMapOvr>
    <a:masterClrMapping/>
  </p:clrMapOvr>
  <p:extLst>
    <p:ext uri="{DCECCB84-F9BA-43D5-87BE-67443E8EF086}">
      <p15:sldGuideLst xmlns:p15="http://schemas.microsoft.com/office/powerpoint/2012/main">
        <p15:guide id="1" orient="horz" pos="14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487680"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5609167"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27CE73E-AC91-4DA1-921F-063B9F5601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0345A27D-255F-41CB-BE87-8FA1B0AC3D3E}"/>
              </a:ext>
            </a:extLst>
          </p:cNvPr>
          <p:cNvSpPr>
            <a:spLocks noGrp="1"/>
          </p:cNvSpPr>
          <p:nvPr>
            <p:ph type="dt" sz="half" idx="15"/>
          </p:nvPr>
        </p:nvSpPr>
        <p:spPr/>
        <p:txBody>
          <a:bodyPr/>
          <a:lstStyle/>
          <a:p>
            <a:pPr indent="-3657600"/>
            <a:r>
              <a:rPr lang="en-US"/>
              <a:t>mm.dd.yyyy</a:t>
            </a:r>
          </a:p>
        </p:txBody>
      </p:sp>
      <p:sp>
        <p:nvSpPr>
          <p:cNvPr id="7" name="Footer Placeholder 6">
            <a:extLst>
              <a:ext uri="{FF2B5EF4-FFF2-40B4-BE49-F238E27FC236}">
                <a16:creationId xmlns:a16="http://schemas.microsoft.com/office/drawing/2014/main" id="{239728EE-3F80-449C-8E43-2D9A93128F9E}"/>
              </a:ext>
            </a:extLst>
          </p:cNvPr>
          <p:cNvSpPr>
            <a:spLocks noGrp="1"/>
          </p:cNvSpPr>
          <p:nvPr>
            <p:ph type="ftr" sz="quarter" idx="16"/>
          </p:nvPr>
        </p:nvSpPr>
        <p:spPr/>
        <p:txBody>
          <a:bodyPr/>
          <a:lstStyle/>
          <a:p>
            <a:r>
              <a:rPr lang="en-US"/>
              <a:t>Modify with Insert &gt; Header &amp; Footer</a:t>
            </a:r>
          </a:p>
        </p:txBody>
      </p:sp>
      <p:sp>
        <p:nvSpPr>
          <p:cNvPr id="11" name="Slide Number Placeholder 10">
            <a:extLst>
              <a:ext uri="{FF2B5EF4-FFF2-40B4-BE49-F238E27FC236}">
                <a16:creationId xmlns:a16="http://schemas.microsoft.com/office/drawing/2014/main" id="{7A8B83F4-04C4-4975-BB30-FC9FE0EE6368}"/>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059982528"/>
      </p:ext>
    </p:extLst>
  </p:cSld>
  <p:clrMapOvr>
    <a:masterClrMapping/>
  </p:clrMapOvr>
  <p:extLst>
    <p:ext uri="{DCECCB84-F9BA-43D5-87BE-67443E8EF086}">
      <p15:sldGuideLst xmlns:p15="http://schemas.microsoft.com/office/powerpoint/2012/main">
        <p15:guide id="1" orient="horz" pos="14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_sidebar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6888481" y="2240280"/>
            <a:ext cx="4818804"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9E2885C9-32F1-4971-B53C-74B4DBDFA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C0DF3172-37AF-4A4C-ADDE-7BB6B9111649}"/>
              </a:ext>
            </a:extLst>
          </p:cNvPr>
          <p:cNvSpPr>
            <a:spLocks noGrp="1"/>
          </p:cNvSpPr>
          <p:nvPr>
            <p:ph type="dt" sz="half" idx="16"/>
          </p:nvPr>
        </p:nvSpPr>
        <p:spPr/>
        <p:txBody>
          <a:bodyPr/>
          <a:lstStyle/>
          <a:p>
            <a:pPr indent="-3657600"/>
            <a:r>
              <a:rPr lang="en-US"/>
              <a:t>mm.dd.yyyy</a:t>
            </a:r>
          </a:p>
        </p:txBody>
      </p:sp>
      <p:sp>
        <p:nvSpPr>
          <p:cNvPr id="7" name="Footer Placeholder 6">
            <a:extLst>
              <a:ext uri="{FF2B5EF4-FFF2-40B4-BE49-F238E27FC236}">
                <a16:creationId xmlns:a16="http://schemas.microsoft.com/office/drawing/2014/main" id="{EBE94D93-41CB-4CC7-B0C4-FECE61EA3449}"/>
              </a:ext>
            </a:extLst>
          </p:cNvPr>
          <p:cNvSpPr>
            <a:spLocks noGrp="1"/>
          </p:cNvSpPr>
          <p:nvPr>
            <p:ph type="ftr" sz="quarter" idx="17"/>
          </p:nvPr>
        </p:nvSpPr>
        <p:spPr/>
        <p:txBody>
          <a:bodyPr/>
          <a:lstStyle/>
          <a:p>
            <a:r>
              <a:rPr lang="en-US"/>
              <a:t>Modify with Insert &gt; Header &amp; Footer</a:t>
            </a:r>
          </a:p>
        </p:txBody>
      </p:sp>
      <p:sp>
        <p:nvSpPr>
          <p:cNvPr id="11" name="Slide Number Placeholder 10">
            <a:extLst>
              <a:ext uri="{FF2B5EF4-FFF2-40B4-BE49-F238E27FC236}">
                <a16:creationId xmlns:a16="http://schemas.microsoft.com/office/drawing/2014/main" id="{D2880EA9-EF2A-44C0-9632-13C5EEA915AB}"/>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584871116"/>
      </p:ext>
    </p:extLst>
  </p:cSld>
  <p:clrMapOvr>
    <a:masterClrMapping/>
  </p:clrMapOvr>
  <p:extLst>
    <p:ext uri="{DCECCB84-F9BA-43D5-87BE-67443E8EF086}">
      <p15:sldGuideLst xmlns:p15="http://schemas.microsoft.com/office/powerpoint/2012/main">
        <p15:guide id="1" orient="horz" pos="14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_wide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487680" y="2240280"/>
            <a:ext cx="5608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6400800" y="2240280"/>
            <a:ext cx="53035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27CE73E-AC91-4DA1-921F-063B9F5601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0345A27D-255F-41CB-BE87-8FA1B0AC3D3E}"/>
              </a:ext>
            </a:extLst>
          </p:cNvPr>
          <p:cNvSpPr>
            <a:spLocks noGrp="1"/>
          </p:cNvSpPr>
          <p:nvPr>
            <p:ph type="dt" sz="half" idx="15"/>
          </p:nvPr>
        </p:nvSpPr>
        <p:spPr/>
        <p:txBody>
          <a:bodyPr/>
          <a:lstStyle/>
          <a:p>
            <a:pPr indent="-3657600"/>
            <a:r>
              <a:rPr lang="en-US"/>
              <a:t>mm.dd.yyyy</a:t>
            </a:r>
          </a:p>
        </p:txBody>
      </p:sp>
      <p:sp>
        <p:nvSpPr>
          <p:cNvPr id="7" name="Footer Placeholder 6">
            <a:extLst>
              <a:ext uri="{FF2B5EF4-FFF2-40B4-BE49-F238E27FC236}">
                <a16:creationId xmlns:a16="http://schemas.microsoft.com/office/drawing/2014/main" id="{239728EE-3F80-449C-8E43-2D9A93128F9E}"/>
              </a:ext>
            </a:extLst>
          </p:cNvPr>
          <p:cNvSpPr>
            <a:spLocks noGrp="1"/>
          </p:cNvSpPr>
          <p:nvPr>
            <p:ph type="ftr" sz="quarter" idx="16"/>
          </p:nvPr>
        </p:nvSpPr>
        <p:spPr/>
        <p:txBody>
          <a:bodyPr/>
          <a:lstStyle/>
          <a:p>
            <a:r>
              <a:rPr lang="en-US"/>
              <a:t>Modify with Insert &gt; Header &amp; Footer</a:t>
            </a:r>
          </a:p>
        </p:txBody>
      </p:sp>
      <p:sp>
        <p:nvSpPr>
          <p:cNvPr id="11" name="Slide Number Placeholder 10">
            <a:extLst>
              <a:ext uri="{FF2B5EF4-FFF2-40B4-BE49-F238E27FC236}">
                <a16:creationId xmlns:a16="http://schemas.microsoft.com/office/drawing/2014/main" id="{7A8B83F4-04C4-4975-BB30-FC9FE0EE6368}"/>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277124997"/>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1E5AAC-7701-409A-8957-62AF01424E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2B36D783-C048-468C-95F4-29FEBC1E9919}"/>
              </a:ext>
            </a:extLst>
          </p:cNvPr>
          <p:cNvSpPr>
            <a:spLocks noGrp="1"/>
          </p:cNvSpPr>
          <p:nvPr>
            <p:ph type="dt" sz="half" idx="16"/>
          </p:nvPr>
        </p:nvSpPr>
        <p:spPr/>
        <p:txBody>
          <a:bodyPr/>
          <a:lstStyle/>
          <a:p>
            <a:pPr indent="-3657600"/>
            <a:r>
              <a:rPr lang="en-US"/>
              <a:t>mm.dd.yyyy</a:t>
            </a:r>
          </a:p>
        </p:txBody>
      </p:sp>
      <p:sp>
        <p:nvSpPr>
          <p:cNvPr id="7" name="Footer Placeholder 6">
            <a:extLst>
              <a:ext uri="{FF2B5EF4-FFF2-40B4-BE49-F238E27FC236}">
                <a16:creationId xmlns:a16="http://schemas.microsoft.com/office/drawing/2014/main" id="{0597422D-42F8-403C-91C8-A81C6DB15B1F}"/>
              </a:ext>
            </a:extLst>
          </p:cNvPr>
          <p:cNvSpPr>
            <a:spLocks noGrp="1"/>
          </p:cNvSpPr>
          <p:nvPr>
            <p:ph type="ftr" sz="quarter" idx="17"/>
          </p:nvPr>
        </p:nvSpPr>
        <p:spPr/>
        <p:txBody>
          <a:bodyPr/>
          <a:lstStyle/>
          <a:p>
            <a:r>
              <a:rPr lang="en-US"/>
              <a:t>Modify with Insert &gt; Header &amp; Footer</a:t>
            </a:r>
          </a:p>
        </p:txBody>
      </p:sp>
      <p:sp>
        <p:nvSpPr>
          <p:cNvPr id="11" name="Slide Number Placeholder 10">
            <a:extLst>
              <a:ext uri="{FF2B5EF4-FFF2-40B4-BE49-F238E27FC236}">
                <a16:creationId xmlns:a16="http://schemas.microsoft.com/office/drawing/2014/main" id="{7C5622B7-27D6-4D8C-AF26-23D9EC096F57}"/>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197716310"/>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2col_wide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6891867" y="2240281"/>
            <a:ext cx="4813300"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72F915CA-EFC0-462A-B011-E90177DE45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86466997-8AD9-41F7-A15E-CF4823028290}"/>
              </a:ext>
            </a:extLst>
          </p:cNvPr>
          <p:cNvSpPr>
            <a:spLocks noGrp="1"/>
          </p:cNvSpPr>
          <p:nvPr>
            <p:ph type="dt" sz="half" idx="16"/>
          </p:nvPr>
        </p:nvSpPr>
        <p:spPr/>
        <p:txBody>
          <a:bodyPr/>
          <a:lstStyle/>
          <a:p>
            <a:pPr indent="-3657600"/>
            <a:r>
              <a:rPr lang="en-US"/>
              <a:t>mm.dd.yyyy</a:t>
            </a:r>
          </a:p>
        </p:txBody>
      </p:sp>
      <p:sp>
        <p:nvSpPr>
          <p:cNvPr id="7" name="Footer Placeholder 6">
            <a:extLst>
              <a:ext uri="{FF2B5EF4-FFF2-40B4-BE49-F238E27FC236}">
                <a16:creationId xmlns:a16="http://schemas.microsoft.com/office/drawing/2014/main" id="{C74726E4-A9FC-4EF4-978C-A3C55F66C8BB}"/>
              </a:ext>
            </a:extLst>
          </p:cNvPr>
          <p:cNvSpPr>
            <a:spLocks noGrp="1"/>
          </p:cNvSpPr>
          <p:nvPr>
            <p:ph type="ftr" sz="quarter" idx="17"/>
          </p:nvPr>
        </p:nvSpPr>
        <p:spPr/>
        <p:txBody>
          <a:bodyPr/>
          <a:lstStyle/>
          <a:p>
            <a:r>
              <a:rPr lang="en-US"/>
              <a:t>Modify with Insert &gt; Header &amp; Footer</a:t>
            </a:r>
          </a:p>
        </p:txBody>
      </p:sp>
      <p:sp>
        <p:nvSpPr>
          <p:cNvPr id="11" name="Slide Number Placeholder 10">
            <a:extLst>
              <a:ext uri="{FF2B5EF4-FFF2-40B4-BE49-F238E27FC236}">
                <a16:creationId xmlns:a16="http://schemas.microsoft.com/office/drawing/2014/main" id="{5B0E57BC-274E-48A5-A975-5279E5604F41}"/>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4165110322"/>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76" y="0"/>
            <a:ext cx="993038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8950" y="1776412"/>
            <a:ext cx="9930384"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6095" y="6480968"/>
            <a:ext cx="640080" cy="182880"/>
          </a:xfrm>
          <a:prstGeom prst="rect">
            <a:avLst/>
          </a:prstGeom>
        </p:spPr>
        <p:txBody>
          <a:bodyPr vert="horz" lIns="0" tIns="0" rIns="0" bIns="0" rtlCol="0" anchor="b" anchorCtr="0"/>
          <a:lstStyle>
            <a:lvl1pPr algn="l">
              <a:defRPr sz="1000">
                <a:solidFill>
                  <a:srgbClr val="777777"/>
                </a:solidFill>
              </a:defRPr>
            </a:lvl1pPr>
            <a:lvl2pPr marL="0">
              <a:defRPr sz="1000">
                <a:solidFill>
                  <a:srgbClr val="777777"/>
                </a:solidFill>
              </a:defRPr>
            </a:lvl2pPr>
            <a:lvl3pPr marL="0">
              <a:defRPr sz="1000">
                <a:solidFill>
                  <a:srgbClr val="777777"/>
                </a:solidFill>
              </a:defRPr>
            </a:lvl3pPr>
            <a:lvl4pPr marL="0">
              <a:defRPr sz="1000">
                <a:solidFill>
                  <a:srgbClr val="777777"/>
                </a:solidFill>
              </a:defRPr>
            </a:lvl4pPr>
            <a:lvl5pPr marL="0">
              <a:defRPr sz="1000">
                <a:solidFill>
                  <a:srgbClr val="777777"/>
                </a:solidFill>
              </a:defRPr>
            </a:lvl5pPr>
            <a:lvl6pPr marL="0">
              <a:defRPr sz="1000">
                <a:solidFill>
                  <a:srgbClr val="777777"/>
                </a:solidFill>
              </a:defRPr>
            </a:lvl6pPr>
            <a:lvl7pPr marL="0">
              <a:defRPr sz="1000">
                <a:solidFill>
                  <a:srgbClr val="777777"/>
                </a:solidFill>
              </a:defRPr>
            </a:lvl7pPr>
            <a:lvl8pPr marL="0">
              <a:defRPr sz="1000">
                <a:solidFill>
                  <a:srgbClr val="777777"/>
                </a:solidFill>
              </a:defRPr>
            </a:lvl8pPr>
            <a:lvl9pPr>
              <a:defRPr sz="1000">
                <a:solidFill>
                  <a:srgbClr val="777777"/>
                </a:solidFill>
              </a:defRPr>
            </a:lvl9pPr>
          </a:lstStyle>
          <a:p>
            <a:pPr indent="-3657600"/>
            <a:r>
              <a:rPr lang="en-US"/>
              <a:t>mm.dd.yyyy</a:t>
            </a:r>
          </a:p>
        </p:txBody>
      </p:sp>
      <p:sp>
        <p:nvSpPr>
          <p:cNvPr id="5" name="Footer Placeholder 4"/>
          <p:cNvSpPr>
            <a:spLocks noGrp="1"/>
          </p:cNvSpPr>
          <p:nvPr>
            <p:ph type="ftr" sz="quarter" idx="3"/>
          </p:nvPr>
        </p:nvSpPr>
        <p:spPr>
          <a:xfrm>
            <a:off x="5608638" y="6480968"/>
            <a:ext cx="4813300" cy="182880"/>
          </a:xfrm>
          <a:prstGeom prst="rect">
            <a:avLst/>
          </a:prstGeom>
        </p:spPr>
        <p:txBody>
          <a:bodyPr vert="horz" lIns="0" tIns="0" rIns="0" bIns="0" rtlCol="0" anchor="b" anchorCtr="0"/>
          <a:lstStyle>
            <a:lvl1pPr indent="0" algn="r">
              <a:defRPr sz="1000">
                <a:solidFill>
                  <a:srgbClr val="777777"/>
                </a:solidFill>
              </a:defRPr>
            </a:lvl1pPr>
            <a:lvl2pPr marL="0" algn="r">
              <a:defRPr sz="1000" b="0">
                <a:solidFill>
                  <a:srgbClr val="777777"/>
                </a:solidFill>
              </a:defRPr>
            </a:lvl2pPr>
            <a:lvl3pPr marL="0" algn="r">
              <a:defRPr sz="1000">
                <a:solidFill>
                  <a:srgbClr val="777777"/>
                </a:solidFill>
              </a:defRPr>
            </a:lvl3pPr>
            <a:lvl4pPr marL="0" algn="r">
              <a:defRPr sz="1000">
                <a:solidFill>
                  <a:srgbClr val="777777"/>
                </a:solidFill>
              </a:defRPr>
            </a:lvl4pPr>
            <a:lvl5pPr marL="0" algn="r">
              <a:defRPr sz="1000">
                <a:solidFill>
                  <a:srgbClr val="777777"/>
                </a:solidFill>
              </a:defRPr>
            </a:lvl5pPr>
            <a:lvl6pPr marL="0" algn="r">
              <a:defRPr sz="1000">
                <a:solidFill>
                  <a:srgbClr val="777777"/>
                </a:solidFill>
              </a:defRPr>
            </a:lvl6pPr>
            <a:lvl7pPr marL="0" algn="r">
              <a:defRPr sz="1000">
                <a:solidFill>
                  <a:srgbClr val="777777"/>
                </a:solidFill>
              </a:defRPr>
            </a:lvl7pPr>
            <a:lvl8pPr marL="0" algn="r">
              <a:defRPr sz="1000">
                <a:solidFill>
                  <a:srgbClr val="777777"/>
                </a:solidFill>
              </a:defRPr>
            </a:lvl8pPr>
            <a:lvl9pPr marL="0" algn="r">
              <a:defRPr sz="1000">
                <a:solidFill>
                  <a:srgbClr val="777777"/>
                </a:solidFill>
              </a:defRPr>
            </a:lvl9pPr>
          </a:lstStyle>
          <a:p>
            <a:r>
              <a:rPr lang="en-US"/>
              <a:t>Modify with Insert &gt; Header &amp; Footer</a:t>
            </a:r>
          </a:p>
        </p:txBody>
      </p:sp>
      <p:sp>
        <p:nvSpPr>
          <p:cNvPr id="6" name="Slide Number Placeholder 5"/>
          <p:cNvSpPr>
            <a:spLocks noGrp="1"/>
          </p:cNvSpPr>
          <p:nvPr>
            <p:ph type="sldNum" sz="quarter" idx="4"/>
          </p:nvPr>
        </p:nvSpPr>
        <p:spPr>
          <a:xfrm>
            <a:off x="11306175" y="6480968"/>
            <a:ext cx="398463" cy="182880"/>
          </a:xfrm>
          <a:prstGeom prst="rect">
            <a:avLst/>
          </a:prstGeom>
        </p:spPr>
        <p:txBody>
          <a:bodyPr vert="horz" lIns="0" tIns="0" rIns="0" bIns="0" rtlCol="0" anchor="b" anchorCtr="0"/>
          <a:lstStyle>
            <a:lvl1pPr algn="r">
              <a:defRPr sz="1000" b="1">
                <a:solidFill>
                  <a:srgbClr val="777777"/>
                </a:solidFill>
              </a:defRPr>
            </a:lvl1pPr>
            <a:lvl2pPr marL="0" algn="r">
              <a:defRPr sz="1000" b="1">
                <a:solidFill>
                  <a:srgbClr val="777777"/>
                </a:solidFill>
              </a:defRPr>
            </a:lvl2pPr>
            <a:lvl3pPr marL="0" algn="r">
              <a:defRPr sz="1000" b="1">
                <a:solidFill>
                  <a:srgbClr val="777777"/>
                </a:solidFill>
              </a:defRPr>
            </a:lvl3pPr>
            <a:lvl4pPr marL="0" algn="r">
              <a:defRPr sz="1000" b="1">
                <a:solidFill>
                  <a:srgbClr val="777777"/>
                </a:solidFill>
              </a:defRPr>
            </a:lvl4pPr>
            <a:lvl5pPr marL="0" algn="r">
              <a:defRPr sz="1000" b="1">
                <a:solidFill>
                  <a:srgbClr val="777777"/>
                </a:solidFill>
              </a:defRPr>
            </a:lvl5pPr>
            <a:lvl6pPr marL="0" algn="r">
              <a:defRPr sz="1000" b="1">
                <a:solidFill>
                  <a:srgbClr val="777777"/>
                </a:solidFill>
              </a:defRPr>
            </a:lvl6pPr>
            <a:lvl7pPr marL="0" algn="r">
              <a:defRPr sz="1000" b="1">
                <a:solidFill>
                  <a:srgbClr val="777777"/>
                </a:solidFill>
              </a:defRPr>
            </a:lvl7pPr>
            <a:lvl8pPr marL="0" algn="r">
              <a:defRPr sz="1000" b="1">
                <a:solidFill>
                  <a:srgbClr val="777777"/>
                </a:solidFill>
              </a:defRPr>
            </a:lvl8pPr>
            <a:lvl9pPr marL="0" algn="r">
              <a:defRPr sz="1000" b="1">
                <a:solidFill>
                  <a:srgbClr val="777777"/>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2970906077"/>
      </p:ext>
    </p:extLst>
  </p:cSld>
  <p:clrMap bg1="lt1" tx1="dk1" bg2="lt2" tx2="dk2" accent1="accent1" accent2="accent2" accent3="accent3" accent4="accent4" accent5="accent5" accent6="accent6" hlink="hlink" folHlink="folHlink"/>
  <p:sldLayoutIdLst>
    <p:sldLayoutId id="2147483715" r:id="rId1"/>
    <p:sldLayoutId id="2147483677" r:id="rId2"/>
    <p:sldLayoutId id="2147483681" r:id="rId3"/>
    <p:sldLayoutId id="2147483678" r:id="rId4"/>
    <p:sldLayoutId id="2147483684" r:id="rId5"/>
    <p:sldLayoutId id="2147483692" r:id="rId6"/>
    <p:sldLayoutId id="2147483718" r:id="rId7"/>
    <p:sldLayoutId id="2147483717" r:id="rId8"/>
    <p:sldLayoutId id="2147483719" r:id="rId9"/>
  </p:sldLayoutIdLst>
  <p:hf hdr="0"/>
  <p:txStyles>
    <p:titleStyle>
      <a:lvl1pPr algn="l" defTabSz="914400" rtl="0" eaLnBrk="1" latinLnBrk="0" hangingPunct="1">
        <a:lnSpc>
          <a:spcPct val="90000"/>
        </a:lnSpc>
        <a:spcBef>
          <a:spcPct val="0"/>
        </a:spcBef>
        <a:buNone/>
        <a:defRPr sz="2800" b="1" kern="1200">
          <a:solidFill>
            <a:schemeClr val="accent2"/>
          </a:solidFill>
          <a:latin typeface="+mn-lt"/>
          <a:ea typeface="+mj-ea"/>
          <a:cs typeface="+mj-cs"/>
        </a:defRPr>
      </a:lvl1pPr>
    </p:titleStyle>
    <p:bodyStyle>
      <a:lvl1pPr marL="0" indent="0" algn="l" defTabSz="914400" rtl="0" eaLnBrk="1" latinLnBrk="0" hangingPunct="1">
        <a:lnSpc>
          <a:spcPts val="2600"/>
        </a:lnSpc>
        <a:spcBef>
          <a:spcPts val="0"/>
        </a:spcBef>
        <a:spcAft>
          <a:spcPts val="9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3464" indent="-283464"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5" userDrawn="1">
          <p15:clr>
            <a:srgbClr val="F26B43"/>
          </p15:clr>
        </p15:guide>
        <p15:guide id="2" pos="308" userDrawn="1">
          <p15:clr>
            <a:srgbClr val="F26B43"/>
          </p15:clr>
        </p15:guide>
        <p15:guide id="3" pos="925" userDrawn="1">
          <p15:clr>
            <a:srgbClr val="F26B43"/>
          </p15:clr>
        </p15:guide>
        <p15:guide id="4" pos="1112" userDrawn="1">
          <p15:clr>
            <a:srgbClr val="F26B43"/>
          </p15:clr>
        </p15:guide>
        <p15:guide id="5" pos="1729" userDrawn="1">
          <p15:clr>
            <a:srgbClr val="F26B43"/>
          </p15:clr>
        </p15:guide>
        <p15:guide id="6" pos="1917" userDrawn="1">
          <p15:clr>
            <a:srgbClr val="F26B43"/>
          </p15:clr>
        </p15:guide>
        <p15:guide id="7" pos="2535" userDrawn="1">
          <p15:clr>
            <a:srgbClr val="F26B43"/>
          </p15:clr>
        </p15:guide>
        <p15:guide id="8" pos="3343" userDrawn="1">
          <p15:clr>
            <a:srgbClr val="F26B43"/>
          </p15:clr>
        </p15:guide>
        <p15:guide id="9" pos="3533" userDrawn="1">
          <p15:clr>
            <a:srgbClr val="F26B43"/>
          </p15:clr>
        </p15:guide>
        <p15:guide id="10" pos="4151" userDrawn="1">
          <p15:clr>
            <a:srgbClr val="F26B43"/>
          </p15:clr>
        </p15:guide>
        <p15:guide id="11" pos="7373" userDrawn="1">
          <p15:clr>
            <a:srgbClr val="F26B43"/>
          </p15:clr>
        </p15:guide>
        <p15:guide id="12" pos="4341" userDrawn="1">
          <p15:clr>
            <a:srgbClr val="F26B43"/>
          </p15:clr>
        </p15:guide>
        <p15:guide id="13" pos="4955" userDrawn="1">
          <p15:clr>
            <a:srgbClr val="F26B43"/>
          </p15:clr>
        </p15:guide>
        <p15:guide id="14" pos="5145" userDrawn="1">
          <p15:clr>
            <a:srgbClr val="F26B43"/>
          </p15:clr>
        </p15:guide>
        <p15:guide id="15" pos="5763" userDrawn="1">
          <p15:clr>
            <a:srgbClr val="F26B43"/>
          </p15:clr>
        </p15:guide>
        <p15:guide id="16" pos="6761" userDrawn="1">
          <p15:clr>
            <a:srgbClr val="F26B43"/>
          </p15:clr>
        </p15:guide>
        <p15:guide id="17" pos="6565" userDrawn="1">
          <p15:clr>
            <a:srgbClr val="F26B43"/>
          </p15:clr>
        </p15:guide>
        <p15:guide id="18" pos="5953" userDrawn="1">
          <p15:clr>
            <a:srgbClr val="F26B43"/>
          </p15:clr>
        </p15:guide>
        <p15:guide id="19" orient="horz" pos="4176" userDrawn="1">
          <p15:clr>
            <a:srgbClr val="F26B43"/>
          </p15:clr>
        </p15:guide>
        <p15:guide id="20" orient="horz" pos="38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7FDA-A125-CD4A-ADBA-4A30F781C95A}"/>
              </a:ext>
            </a:extLst>
          </p:cNvPr>
          <p:cNvSpPr>
            <a:spLocks noGrp="1"/>
          </p:cNvSpPr>
          <p:nvPr>
            <p:ph type="title"/>
          </p:nvPr>
        </p:nvSpPr>
        <p:spPr>
          <a:xfrm>
            <a:off x="487680" y="2931457"/>
            <a:ext cx="11282979" cy="3454221"/>
          </a:xfrm>
        </p:spPr>
        <p:txBody>
          <a:bodyPr/>
          <a:lstStyle/>
          <a:p>
            <a:pPr algn="ctr"/>
            <a:r>
              <a:rPr lang="en-US" dirty="0"/>
              <a:t>by</a:t>
            </a:r>
            <a:br>
              <a:rPr lang="en-US" dirty="0"/>
            </a:br>
            <a:r>
              <a:rPr lang="en-US" dirty="0"/>
              <a:t>Kayla McMullen, RN </a:t>
            </a:r>
            <a:br>
              <a:rPr lang="en-US" dirty="0"/>
            </a:br>
            <a:r>
              <a:rPr lang="en-US" dirty="0"/>
              <a:t>Kathleen Young , DNP, PMHNP-BC</a:t>
            </a:r>
          </a:p>
        </p:txBody>
      </p:sp>
      <p:sp>
        <p:nvSpPr>
          <p:cNvPr id="4" name="Text Placeholder 3">
            <a:extLst>
              <a:ext uri="{FF2B5EF4-FFF2-40B4-BE49-F238E27FC236}">
                <a16:creationId xmlns:a16="http://schemas.microsoft.com/office/drawing/2014/main" id="{C055E6CD-FE91-1B46-B6CC-A62E0762C394}"/>
              </a:ext>
            </a:extLst>
          </p:cNvPr>
          <p:cNvSpPr>
            <a:spLocks noGrp="1"/>
          </p:cNvSpPr>
          <p:nvPr>
            <p:ph type="body" sz="quarter" idx="13"/>
          </p:nvPr>
        </p:nvSpPr>
        <p:spPr>
          <a:xfrm>
            <a:off x="488949" y="1729369"/>
            <a:ext cx="11487897" cy="559290"/>
          </a:xfrm>
        </p:spPr>
        <p:txBody>
          <a:bodyPr/>
          <a:lstStyle/>
          <a:p>
            <a:pPr marL="365760" algn="ctr"/>
            <a:r>
              <a:rPr lang="en-US" sz="3600" dirty="0"/>
              <a:t>Addressing Behaviors with Peace and Joy through</a:t>
            </a:r>
          </a:p>
          <a:p>
            <a:pPr algn="ctr">
              <a:spcBef>
                <a:spcPts val="1200"/>
              </a:spcBef>
            </a:pPr>
            <a:r>
              <a:rPr lang="en-US" sz="3600" dirty="0"/>
              <a:t> Non-pharmacologic Approaches to Behavioral Symptoms</a:t>
            </a:r>
          </a:p>
        </p:txBody>
      </p:sp>
      <p:sp>
        <p:nvSpPr>
          <p:cNvPr id="6" name="Slide Number Placeholder 5">
            <a:extLst>
              <a:ext uri="{FF2B5EF4-FFF2-40B4-BE49-F238E27FC236}">
                <a16:creationId xmlns:a16="http://schemas.microsoft.com/office/drawing/2014/main" id="{1C26104F-65F9-5141-8817-DDE4A252BFB2}"/>
              </a:ext>
            </a:extLst>
          </p:cNvPr>
          <p:cNvSpPr>
            <a:spLocks noGrp="1"/>
          </p:cNvSpPr>
          <p:nvPr>
            <p:ph type="sldNum" sz="quarter" idx="16"/>
          </p:nvPr>
        </p:nvSpPr>
        <p:spPr/>
        <p:txBody>
          <a:bodyPr/>
          <a:lstStyle/>
          <a:p>
            <a:fld id="{63DCA5C9-2E11-4C67-86EB-AE1DE127DC64}" type="slidenum">
              <a:rPr lang="en-US" smtClean="0"/>
              <a:pPr/>
              <a:t>1</a:t>
            </a:fld>
            <a:endParaRPr lang="en-US"/>
          </a:p>
        </p:txBody>
      </p:sp>
    </p:spTree>
    <p:extLst>
      <p:ext uri="{BB962C8B-B14F-4D97-AF65-F5344CB8AC3E}">
        <p14:creationId xmlns:p14="http://schemas.microsoft.com/office/powerpoint/2010/main" val="29208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72C7-4F36-FA76-A9F5-77B2AACFC4A5}"/>
              </a:ext>
            </a:extLst>
          </p:cNvPr>
          <p:cNvSpPr>
            <a:spLocks noGrp="1"/>
          </p:cNvSpPr>
          <p:nvPr>
            <p:ph type="title"/>
          </p:nvPr>
        </p:nvSpPr>
        <p:spPr/>
        <p:txBody>
          <a:bodyPr/>
          <a:lstStyle/>
          <a:p>
            <a:r>
              <a:rPr lang="en-US" dirty="0"/>
              <a:t>Delusions and Hallucinations</a:t>
            </a:r>
          </a:p>
        </p:txBody>
      </p:sp>
      <p:sp>
        <p:nvSpPr>
          <p:cNvPr id="4" name="Content Placeholder 3">
            <a:extLst>
              <a:ext uri="{FF2B5EF4-FFF2-40B4-BE49-F238E27FC236}">
                <a16:creationId xmlns:a16="http://schemas.microsoft.com/office/drawing/2014/main" id="{A18085F8-6FC6-35F9-FDA5-9256A25892B2}"/>
              </a:ext>
            </a:extLst>
          </p:cNvPr>
          <p:cNvSpPr>
            <a:spLocks noGrp="1"/>
          </p:cNvSpPr>
          <p:nvPr>
            <p:ph sz="quarter" idx="15"/>
          </p:nvPr>
        </p:nvSpPr>
        <p:spPr>
          <a:xfrm>
            <a:off x="484714" y="1666953"/>
            <a:ext cx="11219924" cy="3886200"/>
          </a:xfrm>
        </p:spPr>
        <p:txBody>
          <a:bodyPr/>
          <a:lstStyle/>
          <a:p>
            <a:r>
              <a:rPr lang="en-US" dirty="0"/>
              <a:t>Delusions are false beliefs that the individual believes is real. Can have themes of someone stealing their belongings, spouse cheating on them, etc.</a:t>
            </a:r>
          </a:p>
          <a:p>
            <a:r>
              <a:rPr lang="en-US" dirty="0"/>
              <a:t>Hallucinations can involve any of the senses and the individual believes the experience is real. </a:t>
            </a:r>
          </a:p>
          <a:p>
            <a:endParaRPr lang="en-US" dirty="0"/>
          </a:p>
          <a:p>
            <a:pPr marL="342900" indent="-342900">
              <a:buFont typeface="Arial" panose="020B0604020202020204" pitchFamily="34" charset="0"/>
              <a:buChar char="•"/>
            </a:pPr>
            <a:r>
              <a:rPr lang="en-US" dirty="0"/>
              <a:t>For acute onset, call the provider as it may be due to a medical condition or medication.</a:t>
            </a:r>
          </a:p>
          <a:p>
            <a:pPr marL="342900" indent="-342900">
              <a:buFont typeface="Arial" panose="020B0604020202020204" pitchFamily="34" charset="0"/>
              <a:buChar char="•"/>
            </a:pPr>
            <a:r>
              <a:rPr lang="en-US" dirty="0"/>
              <a:t>Provide comfort to the individual.</a:t>
            </a:r>
          </a:p>
          <a:p>
            <a:pPr marL="342900" indent="-342900">
              <a:buFont typeface="Arial" panose="020B0604020202020204" pitchFamily="34" charset="0"/>
              <a:buChar char="•"/>
            </a:pPr>
            <a:r>
              <a:rPr lang="en-US" dirty="0"/>
              <a:t>Do not argue with them about what they are seeing, hearing or believe is happening.</a:t>
            </a:r>
          </a:p>
          <a:p>
            <a:pPr marL="342900" indent="-342900">
              <a:buFont typeface="Arial" panose="020B0604020202020204" pitchFamily="34" charset="0"/>
              <a:buChar char="•"/>
            </a:pPr>
            <a:r>
              <a:rPr lang="en-US" dirty="0"/>
              <a:t>Distraction helps. </a:t>
            </a:r>
          </a:p>
          <a:p>
            <a:pPr marL="342900" indent="-342900">
              <a:buFont typeface="Arial" panose="020B0604020202020204" pitchFamily="34" charset="0"/>
              <a:buChar char="•"/>
            </a:pPr>
            <a:r>
              <a:rPr lang="en-US" dirty="0"/>
              <a:t>Create a safe environment.</a:t>
            </a:r>
          </a:p>
        </p:txBody>
      </p:sp>
      <p:sp>
        <p:nvSpPr>
          <p:cNvPr id="7" name="Slide Number Placeholder 6">
            <a:extLst>
              <a:ext uri="{FF2B5EF4-FFF2-40B4-BE49-F238E27FC236}">
                <a16:creationId xmlns:a16="http://schemas.microsoft.com/office/drawing/2014/main" id="{F5CAAC16-96FD-805E-3937-8387E4D9408E}"/>
              </a:ext>
            </a:extLst>
          </p:cNvPr>
          <p:cNvSpPr>
            <a:spLocks noGrp="1"/>
          </p:cNvSpPr>
          <p:nvPr>
            <p:ph type="sldNum" sz="quarter" idx="18"/>
          </p:nvPr>
        </p:nvSpPr>
        <p:spPr/>
        <p:txBody>
          <a:bodyPr/>
          <a:lstStyle/>
          <a:p>
            <a:fld id="{63DCA5C9-2E11-4C67-86EB-AE1DE127DC64}" type="slidenum">
              <a:rPr lang="en-US" smtClean="0"/>
              <a:pPr/>
              <a:t>10</a:t>
            </a:fld>
            <a:endParaRPr lang="en-US"/>
          </a:p>
        </p:txBody>
      </p:sp>
    </p:spTree>
    <p:extLst>
      <p:ext uri="{BB962C8B-B14F-4D97-AF65-F5344CB8AC3E}">
        <p14:creationId xmlns:p14="http://schemas.microsoft.com/office/powerpoint/2010/main" val="357645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FB61-128C-F0EF-31D9-C7727D93A64F}"/>
              </a:ext>
            </a:extLst>
          </p:cNvPr>
          <p:cNvSpPr>
            <a:spLocks noGrp="1"/>
          </p:cNvSpPr>
          <p:nvPr>
            <p:ph type="title"/>
          </p:nvPr>
        </p:nvSpPr>
        <p:spPr/>
        <p:txBody>
          <a:bodyPr/>
          <a:lstStyle/>
          <a:p>
            <a:r>
              <a:rPr lang="en-US" dirty="0"/>
              <a:t>Disinhibition</a:t>
            </a:r>
          </a:p>
        </p:txBody>
      </p:sp>
      <p:sp>
        <p:nvSpPr>
          <p:cNvPr id="4" name="Content Placeholder 3">
            <a:extLst>
              <a:ext uri="{FF2B5EF4-FFF2-40B4-BE49-F238E27FC236}">
                <a16:creationId xmlns:a16="http://schemas.microsoft.com/office/drawing/2014/main" id="{CD1F3E0A-20A1-909C-C2DF-19262A148D2A}"/>
              </a:ext>
            </a:extLst>
          </p:cNvPr>
          <p:cNvSpPr>
            <a:spLocks noGrp="1"/>
          </p:cNvSpPr>
          <p:nvPr>
            <p:ph sz="quarter" idx="15"/>
          </p:nvPr>
        </p:nvSpPr>
        <p:spPr>
          <a:xfrm>
            <a:off x="484715" y="1640541"/>
            <a:ext cx="11034932" cy="4486353"/>
          </a:xfrm>
        </p:spPr>
        <p:txBody>
          <a:bodyPr/>
          <a:lstStyle/>
          <a:p>
            <a:r>
              <a:rPr lang="en-US" dirty="0"/>
              <a:t>Takes a multifaceted approach that includes a calming environment, recognizing and minimizing triggers.</a:t>
            </a:r>
          </a:p>
          <a:p>
            <a:endParaRPr lang="en-US" dirty="0"/>
          </a:p>
          <a:p>
            <a:pPr marL="342900" indent="-342900">
              <a:buFont typeface="Arial" panose="020B0604020202020204" pitchFamily="34" charset="0"/>
              <a:buChar char="•"/>
            </a:pPr>
            <a:r>
              <a:rPr lang="en-US" dirty="0"/>
              <a:t>Create a calm and supportive environment.</a:t>
            </a:r>
          </a:p>
          <a:p>
            <a:pPr marL="342900" indent="-342900">
              <a:buFont typeface="Arial" panose="020B0604020202020204" pitchFamily="34" charset="0"/>
              <a:buChar char="•"/>
            </a:pPr>
            <a:r>
              <a:rPr lang="en-US" dirty="0"/>
              <a:t>Use calm and gentle tones of voice and simple sentences. Avoid arguing.</a:t>
            </a:r>
          </a:p>
          <a:p>
            <a:pPr marL="342900" indent="-342900">
              <a:buFont typeface="Arial" panose="020B0604020202020204" pitchFamily="34" charset="0"/>
              <a:buChar char="•"/>
            </a:pPr>
            <a:r>
              <a:rPr lang="en-US" dirty="0"/>
              <a:t>Provide sensory stimulation.</a:t>
            </a:r>
          </a:p>
          <a:p>
            <a:pPr marL="342900" indent="-342900">
              <a:buFont typeface="Arial" panose="020B0604020202020204" pitchFamily="34" charset="0"/>
              <a:buChar char="•"/>
            </a:pPr>
            <a:r>
              <a:rPr lang="en-US" dirty="0"/>
              <a:t>Distract if possible.</a:t>
            </a:r>
          </a:p>
          <a:p>
            <a:pPr marL="342900" indent="-342900">
              <a:buFont typeface="Arial" panose="020B0604020202020204" pitchFamily="34" charset="0"/>
              <a:buChar char="•"/>
            </a:pPr>
            <a:r>
              <a:rPr lang="en-US" dirty="0"/>
              <a:t>Maintain routines and increase daytime activities.</a:t>
            </a:r>
          </a:p>
          <a:p>
            <a:pPr marL="342900" indent="-342900">
              <a:buFont typeface="Arial" panose="020B0604020202020204" pitchFamily="34" charset="0"/>
              <a:buChar char="•"/>
            </a:pPr>
            <a:r>
              <a:rPr lang="en-US" dirty="0"/>
              <a:t>Encourage physical contact.</a:t>
            </a:r>
          </a:p>
          <a:p>
            <a:pPr marL="342900" indent="-342900">
              <a:buFont typeface="Arial" panose="020B0604020202020204" pitchFamily="34" charset="0"/>
              <a:buChar char="•"/>
            </a:pPr>
            <a:r>
              <a:rPr lang="en-US" dirty="0"/>
              <a:t>Explore the reason for the behavior – are they getting over heated, etc. </a:t>
            </a:r>
          </a:p>
        </p:txBody>
      </p:sp>
      <p:sp>
        <p:nvSpPr>
          <p:cNvPr id="7" name="Slide Number Placeholder 6">
            <a:extLst>
              <a:ext uri="{FF2B5EF4-FFF2-40B4-BE49-F238E27FC236}">
                <a16:creationId xmlns:a16="http://schemas.microsoft.com/office/drawing/2014/main" id="{B3E12F49-9A28-F1DD-F8DD-FA2B406A7D69}"/>
              </a:ext>
            </a:extLst>
          </p:cNvPr>
          <p:cNvSpPr>
            <a:spLocks noGrp="1"/>
          </p:cNvSpPr>
          <p:nvPr>
            <p:ph type="sldNum" sz="quarter" idx="18"/>
          </p:nvPr>
        </p:nvSpPr>
        <p:spPr/>
        <p:txBody>
          <a:bodyPr/>
          <a:lstStyle/>
          <a:p>
            <a:fld id="{63DCA5C9-2E11-4C67-86EB-AE1DE127DC64}" type="slidenum">
              <a:rPr lang="en-US" smtClean="0"/>
              <a:pPr/>
              <a:t>11</a:t>
            </a:fld>
            <a:endParaRPr lang="en-US"/>
          </a:p>
        </p:txBody>
      </p:sp>
    </p:spTree>
    <p:extLst>
      <p:ext uri="{BB962C8B-B14F-4D97-AF65-F5344CB8AC3E}">
        <p14:creationId xmlns:p14="http://schemas.microsoft.com/office/powerpoint/2010/main" val="3309232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1ECC-85D9-7970-8623-915FAB09F8C7}"/>
              </a:ext>
            </a:extLst>
          </p:cNvPr>
          <p:cNvSpPr>
            <a:spLocks noGrp="1"/>
          </p:cNvSpPr>
          <p:nvPr>
            <p:ph type="title"/>
          </p:nvPr>
        </p:nvSpPr>
        <p:spPr/>
        <p:txBody>
          <a:bodyPr/>
          <a:lstStyle/>
          <a:p>
            <a:r>
              <a:rPr lang="en-US" dirty="0"/>
              <a:t>Car Safety – The Battle can get Real!</a:t>
            </a:r>
          </a:p>
        </p:txBody>
      </p:sp>
      <p:sp>
        <p:nvSpPr>
          <p:cNvPr id="4" name="Content Placeholder 3">
            <a:extLst>
              <a:ext uri="{FF2B5EF4-FFF2-40B4-BE49-F238E27FC236}">
                <a16:creationId xmlns:a16="http://schemas.microsoft.com/office/drawing/2014/main" id="{73198067-F6BF-24DE-798A-AD1B3B669FED}"/>
              </a:ext>
            </a:extLst>
          </p:cNvPr>
          <p:cNvSpPr>
            <a:spLocks noGrp="1"/>
          </p:cNvSpPr>
          <p:nvPr>
            <p:ph sz="quarter" idx="15"/>
          </p:nvPr>
        </p:nvSpPr>
        <p:spPr>
          <a:xfrm>
            <a:off x="484715" y="2240694"/>
            <a:ext cx="8211050" cy="3886200"/>
          </a:xfrm>
        </p:spPr>
        <p:txBody>
          <a:bodyPr/>
          <a:lstStyle/>
          <a:p>
            <a:r>
              <a:rPr lang="en-US" dirty="0"/>
              <a:t>Consider safety devices in the car such as the Buckle Boss Seatbelt Guard. </a:t>
            </a:r>
          </a:p>
          <a:p>
            <a:r>
              <a:rPr lang="en-US" dirty="0"/>
              <a:t>Consider having them ride in the back seat that has a child safety door and window locks.</a:t>
            </a:r>
          </a:p>
          <a:p>
            <a:r>
              <a:rPr lang="en-US" dirty="0"/>
              <a:t>Consider GPS tracking devices if they are still driving.</a:t>
            </a:r>
          </a:p>
          <a:p>
            <a:r>
              <a:rPr lang="en-US" dirty="0"/>
              <a:t>Consider grab bars to help getting in and out of the car. </a:t>
            </a:r>
          </a:p>
          <a:p>
            <a:endParaRPr lang="en-US" dirty="0"/>
          </a:p>
        </p:txBody>
      </p:sp>
      <p:sp>
        <p:nvSpPr>
          <p:cNvPr id="7" name="Slide Number Placeholder 6">
            <a:extLst>
              <a:ext uri="{FF2B5EF4-FFF2-40B4-BE49-F238E27FC236}">
                <a16:creationId xmlns:a16="http://schemas.microsoft.com/office/drawing/2014/main" id="{63504F9E-A602-791E-F19E-F4051A484969}"/>
              </a:ext>
            </a:extLst>
          </p:cNvPr>
          <p:cNvSpPr>
            <a:spLocks noGrp="1"/>
          </p:cNvSpPr>
          <p:nvPr>
            <p:ph type="sldNum" sz="quarter" idx="18"/>
          </p:nvPr>
        </p:nvSpPr>
        <p:spPr/>
        <p:txBody>
          <a:bodyPr/>
          <a:lstStyle/>
          <a:p>
            <a:fld id="{63DCA5C9-2E11-4C67-86EB-AE1DE127DC64}" type="slidenum">
              <a:rPr lang="en-US" smtClean="0"/>
              <a:pPr/>
              <a:t>12</a:t>
            </a:fld>
            <a:endParaRPr lang="en-US"/>
          </a:p>
        </p:txBody>
      </p:sp>
      <p:pic>
        <p:nvPicPr>
          <p:cNvPr id="8" name="Picture 7" descr="A close up of a seat belt&#10;&#10;AI-generated content may be incorrect.">
            <a:extLst>
              <a:ext uri="{FF2B5EF4-FFF2-40B4-BE49-F238E27FC236}">
                <a16:creationId xmlns:a16="http://schemas.microsoft.com/office/drawing/2014/main" id="{4EB024B8-61AA-D7E9-2ADD-E74C0AFC7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910" y="1679637"/>
            <a:ext cx="2198370" cy="2198370"/>
          </a:xfrm>
          <a:prstGeom prst="rect">
            <a:avLst/>
          </a:prstGeom>
        </p:spPr>
      </p:pic>
      <p:pic>
        <p:nvPicPr>
          <p:cNvPr id="9" name="Picture 8" descr="A close-up of a tool&#10;&#10;AI-generated content may be incorrect.">
            <a:extLst>
              <a:ext uri="{FF2B5EF4-FFF2-40B4-BE49-F238E27FC236}">
                <a16:creationId xmlns:a16="http://schemas.microsoft.com/office/drawing/2014/main" id="{A3E3F822-2DBC-4848-F587-5D3F9F456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6910" y="4399250"/>
            <a:ext cx="2486330" cy="1427239"/>
          </a:xfrm>
          <a:prstGeom prst="rect">
            <a:avLst/>
          </a:prstGeom>
        </p:spPr>
      </p:pic>
    </p:spTree>
    <p:extLst>
      <p:ext uri="{BB962C8B-B14F-4D97-AF65-F5344CB8AC3E}">
        <p14:creationId xmlns:p14="http://schemas.microsoft.com/office/powerpoint/2010/main" val="286204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C4D1-0CD8-707C-8CA2-04CEC0A194FE}"/>
              </a:ext>
            </a:extLst>
          </p:cNvPr>
          <p:cNvSpPr>
            <a:spLocks noGrp="1"/>
          </p:cNvSpPr>
          <p:nvPr>
            <p:ph type="title"/>
          </p:nvPr>
        </p:nvSpPr>
        <p:spPr>
          <a:xfrm>
            <a:off x="493776" y="0"/>
            <a:ext cx="9930384" cy="1325563"/>
          </a:xfrm>
        </p:spPr>
        <p:txBody>
          <a:bodyPr anchor="ctr">
            <a:normAutofit/>
          </a:bodyPr>
          <a:lstStyle/>
          <a:p>
            <a:r>
              <a:rPr lang="en-US" dirty="0"/>
              <a:t>Surviving Short Term Memory Challenges</a:t>
            </a:r>
          </a:p>
        </p:txBody>
      </p:sp>
      <p:pic>
        <p:nvPicPr>
          <p:cNvPr id="7" name="Picture 2" descr="Cabinet File Locked Stock Illustrations – 29 Cabinet File Locked Stock  Illustrations, Vectors &amp; Clipart - Dreamstime">
            <a:extLst>
              <a:ext uri="{FF2B5EF4-FFF2-40B4-BE49-F238E27FC236}">
                <a16:creationId xmlns:a16="http://schemas.microsoft.com/office/drawing/2014/main" id="{9D3E3EA8-0973-3F9E-792D-56A24ADE9D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24495" y="1679637"/>
            <a:ext cx="2594886" cy="3887470"/>
          </a:xfrm>
          <a:prstGeom prst="rect">
            <a:avLst/>
          </a:prstGeom>
          <a:solidFill>
            <a:srgbClr val="FFFFFF"/>
          </a:solidFill>
        </p:spPr>
      </p:pic>
      <p:sp>
        <p:nvSpPr>
          <p:cNvPr id="3" name="Content Placeholder 2">
            <a:extLst>
              <a:ext uri="{FF2B5EF4-FFF2-40B4-BE49-F238E27FC236}">
                <a16:creationId xmlns:a16="http://schemas.microsoft.com/office/drawing/2014/main" id="{A6E3CE84-8A8C-E699-5DC9-AB29BC6110C3}"/>
              </a:ext>
            </a:extLst>
          </p:cNvPr>
          <p:cNvSpPr>
            <a:spLocks noGrp="1"/>
          </p:cNvSpPr>
          <p:nvPr>
            <p:ph sz="quarter" idx="15"/>
          </p:nvPr>
        </p:nvSpPr>
        <p:spPr>
          <a:xfrm>
            <a:off x="484715" y="2240694"/>
            <a:ext cx="7895492" cy="3886200"/>
          </a:xfrm>
        </p:spPr>
        <p:txBody>
          <a:bodyPr>
            <a:normAutofit/>
          </a:bodyPr>
          <a:lstStyle/>
          <a:p>
            <a:pPr marL="342900" indent="-342900">
              <a:buFont typeface="Arial" panose="020B0604020202020204" pitchFamily="34" charset="0"/>
              <a:buChar char="•"/>
            </a:pPr>
            <a:r>
              <a:rPr lang="en-US" sz="2000" dirty="0"/>
              <a:t>Every day can be groundhog day. Sometimes the file cabinet is locked and bungee corded.</a:t>
            </a:r>
          </a:p>
          <a:p>
            <a:pPr marL="342900" indent="-342900">
              <a:buFont typeface="Arial" panose="020B0604020202020204" pitchFamily="34" charset="0"/>
              <a:buChar char="•"/>
            </a:pPr>
            <a:r>
              <a:rPr lang="en-US" sz="2000" dirty="0"/>
              <a:t>Using calendars to write down important dates and crossing off the day helps for orientation.</a:t>
            </a:r>
          </a:p>
          <a:p>
            <a:pPr marL="342900" indent="-342900">
              <a:buFont typeface="Arial" panose="020B0604020202020204" pitchFamily="34" charset="0"/>
              <a:buChar char="•"/>
            </a:pPr>
            <a:r>
              <a:rPr lang="en-US" sz="2000" dirty="0"/>
              <a:t>Repetitive questions and stories happen frequently and require patience and understanding. </a:t>
            </a:r>
          </a:p>
          <a:p>
            <a:pPr marL="342900" indent="-342900">
              <a:buFont typeface="Arial" panose="020B0604020202020204" pitchFamily="34" charset="0"/>
              <a:buChar char="•"/>
            </a:pPr>
            <a:r>
              <a:rPr lang="en-US" sz="2000" dirty="0"/>
              <a:t>Helping them with devices and directions while driving.</a:t>
            </a:r>
          </a:p>
          <a:p>
            <a:pPr marL="342900" indent="-342900">
              <a:buFont typeface="Arial" panose="020B0604020202020204" pitchFamily="34" charset="0"/>
              <a:buChar char="•"/>
            </a:pPr>
            <a:r>
              <a:rPr lang="en-US" sz="2000" dirty="0"/>
              <a:t>Create specific spaces for frequently lost items like glasses, keys, etc.</a:t>
            </a:r>
          </a:p>
          <a:p>
            <a:pPr marL="342900" indent="-342900">
              <a:buFont typeface="Arial" panose="020B0604020202020204" pitchFamily="34" charset="0"/>
              <a:buChar char="•"/>
            </a:pPr>
            <a:r>
              <a:rPr lang="en-US" sz="2000" dirty="0"/>
              <a:t>Simply the environment.</a:t>
            </a:r>
          </a:p>
          <a:p>
            <a:endParaRPr lang="en-US" sz="2000" dirty="0"/>
          </a:p>
        </p:txBody>
      </p:sp>
      <p:sp>
        <p:nvSpPr>
          <p:cNvPr id="6" name="Slide Number Placeholder 5">
            <a:extLst>
              <a:ext uri="{FF2B5EF4-FFF2-40B4-BE49-F238E27FC236}">
                <a16:creationId xmlns:a16="http://schemas.microsoft.com/office/drawing/2014/main" id="{B55D907A-35E5-2FBE-5F4F-6B74B5699D5C}"/>
              </a:ext>
            </a:extLst>
          </p:cNvPr>
          <p:cNvSpPr>
            <a:spLocks noGrp="1"/>
          </p:cNvSpPr>
          <p:nvPr>
            <p:ph type="sldNum" sz="quarter" idx="18"/>
          </p:nvPr>
        </p:nvSpPr>
        <p:spPr>
          <a:xfrm>
            <a:off x="11306175" y="6480968"/>
            <a:ext cx="398463" cy="182880"/>
          </a:xfrm>
        </p:spPr>
        <p:txBody>
          <a:bodyPr anchor="b">
            <a:normAutofit/>
          </a:bodyPr>
          <a:lstStyle/>
          <a:p>
            <a:pPr>
              <a:spcAft>
                <a:spcPts val="600"/>
              </a:spcAft>
            </a:pPr>
            <a:fld id="{63DCA5C9-2E11-4C67-86EB-AE1DE127DC64}" type="slidenum">
              <a:rPr lang="en-US" smtClean="0"/>
              <a:pPr>
                <a:spcAft>
                  <a:spcPts val="600"/>
                </a:spcAft>
              </a:pPr>
              <a:t>13</a:t>
            </a:fld>
            <a:endParaRPr lang="en-US"/>
          </a:p>
        </p:txBody>
      </p:sp>
    </p:spTree>
    <p:extLst>
      <p:ext uri="{BB962C8B-B14F-4D97-AF65-F5344CB8AC3E}">
        <p14:creationId xmlns:p14="http://schemas.microsoft.com/office/powerpoint/2010/main" val="12702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D500-7AE7-5863-98E8-4186E1D66322}"/>
              </a:ext>
            </a:extLst>
          </p:cNvPr>
          <p:cNvSpPr>
            <a:spLocks noGrp="1"/>
          </p:cNvSpPr>
          <p:nvPr>
            <p:ph type="title"/>
          </p:nvPr>
        </p:nvSpPr>
        <p:spPr>
          <a:xfrm>
            <a:off x="493776" y="0"/>
            <a:ext cx="9930384" cy="1325563"/>
          </a:xfrm>
        </p:spPr>
        <p:txBody>
          <a:bodyPr anchor="ctr">
            <a:normAutofit/>
          </a:bodyPr>
          <a:lstStyle/>
          <a:p>
            <a:r>
              <a:rPr lang="en-US" dirty="0"/>
              <a:t>Wandering</a:t>
            </a:r>
          </a:p>
        </p:txBody>
      </p:sp>
      <p:sp>
        <p:nvSpPr>
          <p:cNvPr id="3" name="Content Placeholder 2">
            <a:extLst>
              <a:ext uri="{FF2B5EF4-FFF2-40B4-BE49-F238E27FC236}">
                <a16:creationId xmlns:a16="http://schemas.microsoft.com/office/drawing/2014/main" id="{2A6745D7-6C60-C779-9798-0D925B5F7B8B}"/>
              </a:ext>
            </a:extLst>
          </p:cNvPr>
          <p:cNvSpPr>
            <a:spLocks noGrp="1"/>
          </p:cNvSpPr>
          <p:nvPr>
            <p:ph sz="quarter" idx="13"/>
          </p:nvPr>
        </p:nvSpPr>
        <p:spPr>
          <a:xfrm>
            <a:off x="487680" y="2240280"/>
            <a:ext cx="5608320" cy="3886200"/>
          </a:xfrm>
        </p:spPr>
        <p:txBody>
          <a:bodyPr>
            <a:normAutofit/>
          </a:bodyPr>
          <a:lstStyle/>
          <a:p>
            <a:pPr marL="342900" indent="-342900">
              <a:buFont typeface="Arial" panose="020B0604020202020204" pitchFamily="34" charset="0"/>
              <a:buChar char="•"/>
            </a:pPr>
            <a:r>
              <a:rPr lang="en-US" dirty="0"/>
              <a:t>Typically triggered by old memories and not recognizing where they are, or a feeling of distress.</a:t>
            </a:r>
          </a:p>
          <a:p>
            <a:pPr marL="342900" indent="-342900">
              <a:buFont typeface="Arial" panose="020B0604020202020204" pitchFamily="34" charset="0"/>
              <a:buChar char="•"/>
            </a:pPr>
            <a:r>
              <a:rPr lang="en-US" dirty="0"/>
              <a:t>Reduced ability to communicate.</a:t>
            </a:r>
          </a:p>
          <a:p>
            <a:pPr marL="342900" indent="-342900">
              <a:buFont typeface="Arial" panose="020B0604020202020204" pitchFamily="34" charset="0"/>
              <a:buChar char="•"/>
            </a:pPr>
            <a:r>
              <a:rPr lang="en-US" dirty="0"/>
              <a:t>Can be triggered by seeing keys, purses, jackets and the front door.</a:t>
            </a:r>
          </a:p>
          <a:p>
            <a:endParaRPr lang="en-US" dirty="0"/>
          </a:p>
        </p:txBody>
      </p:sp>
      <p:pic>
        <p:nvPicPr>
          <p:cNvPr id="1028" name="Picture 4" descr="Front Door Open Images – Browse 172,470 Stock Photos, Vectors, and Video |  Adobe Stock">
            <a:extLst>
              <a:ext uri="{FF2B5EF4-FFF2-40B4-BE49-F238E27FC236}">
                <a16:creationId xmlns:a16="http://schemas.microsoft.com/office/drawing/2014/main" id="{925556E6-6E61-3368-6B82-A217A9762C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0800" y="2280742"/>
            <a:ext cx="5303520" cy="3805275"/>
          </a:xfrm>
          <a:prstGeom prst="rect">
            <a:avLst/>
          </a:prstGeom>
          <a:solidFill>
            <a:srgbClr val="FFFFFF"/>
          </a:solidFill>
        </p:spPr>
      </p:pic>
      <p:sp>
        <p:nvSpPr>
          <p:cNvPr id="6" name="Slide Number Placeholder 5">
            <a:extLst>
              <a:ext uri="{FF2B5EF4-FFF2-40B4-BE49-F238E27FC236}">
                <a16:creationId xmlns:a16="http://schemas.microsoft.com/office/drawing/2014/main" id="{1DBD1726-6194-19E2-FF74-2C0ACA7A4B0C}"/>
              </a:ext>
            </a:extLst>
          </p:cNvPr>
          <p:cNvSpPr>
            <a:spLocks noGrp="1"/>
          </p:cNvSpPr>
          <p:nvPr>
            <p:ph type="sldNum" sz="quarter" idx="17"/>
          </p:nvPr>
        </p:nvSpPr>
        <p:spPr>
          <a:xfrm>
            <a:off x="11306175" y="6480968"/>
            <a:ext cx="398463" cy="182880"/>
          </a:xfrm>
        </p:spPr>
        <p:txBody>
          <a:bodyPr anchor="b">
            <a:normAutofit/>
          </a:bodyPr>
          <a:lstStyle/>
          <a:p>
            <a:pPr>
              <a:spcAft>
                <a:spcPts val="600"/>
              </a:spcAft>
            </a:pPr>
            <a:fld id="{63DCA5C9-2E11-4C67-86EB-AE1DE127DC64}" type="slidenum">
              <a:rPr lang="en-US" smtClean="0"/>
              <a:pPr>
                <a:spcAft>
                  <a:spcPts val="600"/>
                </a:spcAft>
              </a:pPr>
              <a:t>14</a:t>
            </a:fld>
            <a:endParaRPr lang="en-US"/>
          </a:p>
        </p:txBody>
      </p:sp>
    </p:spTree>
    <p:extLst>
      <p:ext uri="{BB962C8B-B14F-4D97-AF65-F5344CB8AC3E}">
        <p14:creationId xmlns:p14="http://schemas.microsoft.com/office/powerpoint/2010/main" val="146421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156E-A477-984E-EFDB-75C88A806FE7}"/>
              </a:ext>
            </a:extLst>
          </p:cNvPr>
          <p:cNvSpPr>
            <a:spLocks noGrp="1"/>
          </p:cNvSpPr>
          <p:nvPr>
            <p:ph type="title"/>
          </p:nvPr>
        </p:nvSpPr>
        <p:spPr/>
        <p:txBody>
          <a:bodyPr/>
          <a:lstStyle/>
          <a:p>
            <a:r>
              <a:rPr lang="en-US" dirty="0"/>
              <a:t>Addressing Wandering Behaviors</a:t>
            </a:r>
          </a:p>
        </p:txBody>
      </p:sp>
      <p:sp>
        <p:nvSpPr>
          <p:cNvPr id="7" name="Text Placeholder 6">
            <a:extLst>
              <a:ext uri="{FF2B5EF4-FFF2-40B4-BE49-F238E27FC236}">
                <a16:creationId xmlns:a16="http://schemas.microsoft.com/office/drawing/2014/main" id="{E8312BAF-D18D-2932-1DF5-57A9E62CFCE7}"/>
              </a:ext>
            </a:extLst>
          </p:cNvPr>
          <p:cNvSpPr>
            <a:spLocks noGrp="1"/>
          </p:cNvSpPr>
          <p:nvPr>
            <p:ph type="body" sz="quarter" idx="14"/>
          </p:nvPr>
        </p:nvSpPr>
        <p:spPr/>
        <p:txBody>
          <a:bodyPr/>
          <a:lstStyle/>
          <a:p>
            <a:r>
              <a:rPr lang="en-US" sz="2400" dirty="0">
                <a:solidFill>
                  <a:schemeClr val="accent2">
                    <a:lumMod val="75000"/>
                  </a:schemeClr>
                </a:solidFill>
              </a:rPr>
              <a:t>Address Underlying Causes-</a:t>
            </a:r>
          </a:p>
          <a:p>
            <a:r>
              <a:rPr lang="en-US" sz="2000" b="0" dirty="0">
                <a:solidFill>
                  <a:schemeClr val="accent2"/>
                </a:solidFill>
              </a:rPr>
              <a:t>Check for pain, discomfort, toileting needs</a:t>
            </a:r>
          </a:p>
          <a:p>
            <a:r>
              <a:rPr lang="en-US" sz="2000" b="0" dirty="0">
                <a:solidFill>
                  <a:schemeClr val="accent2"/>
                </a:solidFill>
              </a:rPr>
              <a:t>Ensure they aren’t bored or anxious</a:t>
            </a:r>
          </a:p>
          <a:p>
            <a:r>
              <a:rPr lang="en-US" sz="2400" dirty="0">
                <a:solidFill>
                  <a:schemeClr val="accent2">
                    <a:lumMod val="75000"/>
                  </a:schemeClr>
                </a:solidFill>
              </a:rPr>
              <a:t>Use Visual Cues-</a:t>
            </a:r>
          </a:p>
          <a:p>
            <a:r>
              <a:rPr lang="en-US" sz="2000" b="0" dirty="0">
                <a:solidFill>
                  <a:schemeClr val="accent2"/>
                </a:solidFill>
              </a:rPr>
              <a:t>Signs with symbols or colors for important rooms</a:t>
            </a:r>
          </a:p>
          <a:p>
            <a:r>
              <a:rPr lang="en-US" sz="2000" b="0" dirty="0">
                <a:solidFill>
                  <a:schemeClr val="accent2"/>
                </a:solidFill>
              </a:rPr>
              <a:t>Cover doors with curtains or murals to discourage exit. Post a “keep out” sign on the door.</a:t>
            </a:r>
          </a:p>
          <a:p>
            <a:r>
              <a:rPr lang="en-US" sz="2000" b="0" dirty="0">
                <a:solidFill>
                  <a:schemeClr val="accent2"/>
                </a:solidFill>
              </a:rPr>
              <a:t>Ensure good lighting. </a:t>
            </a:r>
          </a:p>
        </p:txBody>
      </p:sp>
      <p:sp>
        <p:nvSpPr>
          <p:cNvPr id="3" name="Content Placeholder 2">
            <a:extLst>
              <a:ext uri="{FF2B5EF4-FFF2-40B4-BE49-F238E27FC236}">
                <a16:creationId xmlns:a16="http://schemas.microsoft.com/office/drawing/2014/main" id="{1F5AF54C-383C-A397-E73C-5035F3CFA8A2}"/>
              </a:ext>
            </a:extLst>
          </p:cNvPr>
          <p:cNvSpPr>
            <a:spLocks noGrp="1"/>
          </p:cNvSpPr>
          <p:nvPr>
            <p:ph sz="quarter" idx="15"/>
          </p:nvPr>
        </p:nvSpPr>
        <p:spPr/>
        <p:txBody>
          <a:bodyPr/>
          <a:lstStyle/>
          <a:p>
            <a:r>
              <a:rPr lang="en-US" b="1" dirty="0"/>
              <a:t>Create a safe environment- </a:t>
            </a:r>
          </a:p>
          <a:p>
            <a:r>
              <a:rPr lang="en-US" sz="2000" dirty="0">
                <a:solidFill>
                  <a:schemeClr val="accent2"/>
                </a:solidFill>
              </a:rPr>
              <a:t>Use door alarms or motion sensors </a:t>
            </a:r>
          </a:p>
          <a:p>
            <a:r>
              <a:rPr lang="en-US" sz="2000" dirty="0">
                <a:solidFill>
                  <a:schemeClr val="accent2"/>
                </a:solidFill>
              </a:rPr>
              <a:t>Install childproof locks or camouflage exits</a:t>
            </a:r>
          </a:p>
          <a:p>
            <a:r>
              <a:rPr lang="en-US" b="1" dirty="0">
                <a:solidFill>
                  <a:schemeClr val="accent1"/>
                </a:solidFill>
              </a:rPr>
              <a:t>Establish a Routine-</a:t>
            </a:r>
          </a:p>
          <a:p>
            <a:r>
              <a:rPr lang="en-US" sz="2000" dirty="0">
                <a:solidFill>
                  <a:schemeClr val="accent2"/>
                </a:solidFill>
              </a:rPr>
              <a:t>Keep daily schedule consistent</a:t>
            </a:r>
          </a:p>
          <a:p>
            <a:r>
              <a:rPr lang="en-US" sz="2000" dirty="0">
                <a:solidFill>
                  <a:schemeClr val="accent2"/>
                </a:solidFill>
              </a:rPr>
              <a:t>Plan regular activities and exercise</a:t>
            </a:r>
          </a:p>
          <a:p>
            <a:r>
              <a:rPr lang="en-US" b="1" dirty="0">
                <a:solidFill>
                  <a:schemeClr val="accent1"/>
                </a:solidFill>
              </a:rPr>
              <a:t>Provide Supervision-</a:t>
            </a:r>
          </a:p>
          <a:p>
            <a:r>
              <a:rPr lang="en-US" sz="2000" dirty="0">
                <a:solidFill>
                  <a:schemeClr val="accent2"/>
                </a:solidFill>
              </a:rPr>
              <a:t>Don’t leave unattended in unfamiliar setting</a:t>
            </a:r>
          </a:p>
          <a:p>
            <a:r>
              <a:rPr lang="en-US" sz="2000" dirty="0">
                <a:solidFill>
                  <a:schemeClr val="accent2"/>
                </a:solidFill>
              </a:rPr>
              <a:t>Use ID bracelets or GPS trackers for safety</a:t>
            </a:r>
          </a:p>
          <a:p>
            <a:endParaRPr lang="en-US" dirty="0"/>
          </a:p>
        </p:txBody>
      </p:sp>
      <p:sp>
        <p:nvSpPr>
          <p:cNvPr id="6" name="Slide Number Placeholder 5">
            <a:extLst>
              <a:ext uri="{FF2B5EF4-FFF2-40B4-BE49-F238E27FC236}">
                <a16:creationId xmlns:a16="http://schemas.microsoft.com/office/drawing/2014/main" id="{D3BE0B4E-60F5-F112-C10C-B84A0D54AFA5}"/>
              </a:ext>
            </a:extLst>
          </p:cNvPr>
          <p:cNvSpPr>
            <a:spLocks noGrp="1"/>
          </p:cNvSpPr>
          <p:nvPr>
            <p:ph type="sldNum" sz="quarter" idx="18"/>
          </p:nvPr>
        </p:nvSpPr>
        <p:spPr/>
        <p:txBody>
          <a:bodyPr/>
          <a:lstStyle/>
          <a:p>
            <a:fld id="{63DCA5C9-2E11-4C67-86EB-AE1DE127DC64}" type="slidenum">
              <a:rPr lang="en-US" smtClean="0"/>
              <a:pPr/>
              <a:t>15</a:t>
            </a:fld>
            <a:endParaRPr lang="en-US"/>
          </a:p>
        </p:txBody>
      </p:sp>
    </p:spTree>
    <p:extLst>
      <p:ext uri="{BB962C8B-B14F-4D97-AF65-F5344CB8AC3E}">
        <p14:creationId xmlns:p14="http://schemas.microsoft.com/office/powerpoint/2010/main" val="307984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D5B6-4B1F-552A-3E80-964E3C28CA4C}"/>
              </a:ext>
            </a:extLst>
          </p:cNvPr>
          <p:cNvSpPr>
            <a:spLocks noGrp="1"/>
          </p:cNvSpPr>
          <p:nvPr>
            <p:ph type="title"/>
          </p:nvPr>
        </p:nvSpPr>
        <p:spPr/>
        <p:txBody>
          <a:bodyPr/>
          <a:lstStyle/>
          <a:p>
            <a:r>
              <a:rPr lang="en-US" dirty="0"/>
              <a:t>Sundowning</a:t>
            </a:r>
          </a:p>
        </p:txBody>
      </p:sp>
      <p:sp>
        <p:nvSpPr>
          <p:cNvPr id="3" name="Content Placeholder 2">
            <a:extLst>
              <a:ext uri="{FF2B5EF4-FFF2-40B4-BE49-F238E27FC236}">
                <a16:creationId xmlns:a16="http://schemas.microsoft.com/office/drawing/2014/main" id="{EACA80AB-B9F7-E150-2A74-50C537E24869}"/>
              </a:ext>
            </a:extLst>
          </p:cNvPr>
          <p:cNvSpPr>
            <a:spLocks noGrp="1"/>
          </p:cNvSpPr>
          <p:nvPr>
            <p:ph sz="quarter" idx="14"/>
          </p:nvPr>
        </p:nvSpPr>
        <p:spPr/>
        <p:txBody>
          <a:bodyPr/>
          <a:lstStyle/>
          <a:p>
            <a:pPr marL="0" indent="0">
              <a:buNone/>
            </a:pPr>
            <a:r>
              <a:rPr lang="en-US" sz="2000" dirty="0"/>
              <a:t>This is a group of symptoms that occur at a specific time of day.</a:t>
            </a:r>
          </a:p>
          <a:p>
            <a:pPr marL="0" indent="0">
              <a:buNone/>
            </a:pPr>
            <a:r>
              <a:rPr lang="en-US" sz="2000" dirty="0"/>
              <a:t>Can include confusion, agitation, anxiety, ignoring directions, pacing or wandering.</a:t>
            </a:r>
          </a:p>
          <a:p>
            <a:pPr marL="0" indent="0">
              <a:buNone/>
            </a:pPr>
            <a:r>
              <a:rPr lang="en-US" sz="2000" dirty="0"/>
              <a:t>As dementia progresses, it can damage the internal clock and the sleep wake cycle.</a:t>
            </a:r>
          </a:p>
          <a:p>
            <a:pPr marL="0" indent="0">
              <a:buNone/>
            </a:pPr>
            <a:endParaRPr lang="en-US" sz="2000" dirty="0"/>
          </a:p>
          <a:p>
            <a:pPr marL="342900" indent="-342900">
              <a:buFont typeface="Arial" panose="020B0604020202020204" pitchFamily="34" charset="0"/>
              <a:buChar char="•"/>
            </a:pPr>
            <a:r>
              <a:rPr lang="en-US" sz="2000" dirty="0"/>
              <a:t>Change environment by increasing lighting and reduce shadows.</a:t>
            </a:r>
          </a:p>
          <a:p>
            <a:pPr marL="342900" indent="-342900">
              <a:buFont typeface="Arial" panose="020B0604020202020204" pitchFamily="34" charset="0"/>
              <a:buChar char="•"/>
            </a:pPr>
            <a:r>
              <a:rPr lang="en-US" sz="2000" dirty="0"/>
              <a:t>Close drapes and blinds.</a:t>
            </a:r>
          </a:p>
          <a:p>
            <a:pPr marL="342900" indent="-342900">
              <a:buFont typeface="Arial" panose="020B0604020202020204" pitchFamily="34" charset="0"/>
              <a:buChar char="•"/>
            </a:pPr>
            <a:r>
              <a:rPr lang="en-US" sz="2000" dirty="0"/>
              <a:t>Create a calm environment.</a:t>
            </a:r>
          </a:p>
          <a:p>
            <a:pPr marL="342900" indent="-342900">
              <a:buFont typeface="Arial" panose="020B0604020202020204" pitchFamily="34" charset="0"/>
              <a:buChar char="•"/>
            </a:pPr>
            <a:r>
              <a:rPr lang="en-US" sz="2000" dirty="0"/>
              <a:t>Be patient and provide distractions.</a:t>
            </a:r>
          </a:p>
          <a:p>
            <a:pPr marL="342900" indent="-342900">
              <a:buFont typeface="Arial" panose="020B0604020202020204" pitchFamily="34" charset="0"/>
              <a:buChar char="•"/>
            </a:pPr>
            <a:r>
              <a:rPr lang="en-US" sz="2000" dirty="0"/>
              <a:t>Provide physical activity during the day in moderation.</a:t>
            </a:r>
          </a:p>
          <a:p>
            <a:pPr marL="342900" indent="-342900">
              <a:buFont typeface="Arial" panose="020B0604020202020204" pitchFamily="34" charset="0"/>
              <a:buChar char="•"/>
            </a:pPr>
            <a:r>
              <a:rPr lang="en-US" sz="2000" dirty="0"/>
              <a:t>Limit daytime napping to a few hours.</a:t>
            </a:r>
          </a:p>
          <a:p>
            <a:endParaRPr lang="en-US" dirty="0"/>
          </a:p>
        </p:txBody>
      </p:sp>
      <p:sp>
        <p:nvSpPr>
          <p:cNvPr id="6" name="Slide Number Placeholder 5">
            <a:extLst>
              <a:ext uri="{FF2B5EF4-FFF2-40B4-BE49-F238E27FC236}">
                <a16:creationId xmlns:a16="http://schemas.microsoft.com/office/drawing/2014/main" id="{56C4C10B-211D-643F-0147-E6532C1DCFEF}"/>
              </a:ext>
            </a:extLst>
          </p:cNvPr>
          <p:cNvSpPr>
            <a:spLocks noGrp="1"/>
          </p:cNvSpPr>
          <p:nvPr>
            <p:ph type="sldNum" sz="quarter" idx="17"/>
          </p:nvPr>
        </p:nvSpPr>
        <p:spPr/>
        <p:txBody>
          <a:bodyPr/>
          <a:lstStyle/>
          <a:p>
            <a:fld id="{63DCA5C9-2E11-4C67-86EB-AE1DE127DC64}" type="slidenum">
              <a:rPr lang="en-US" smtClean="0"/>
              <a:pPr/>
              <a:t>16</a:t>
            </a:fld>
            <a:endParaRPr lang="en-US"/>
          </a:p>
        </p:txBody>
      </p:sp>
      <p:pic>
        <p:nvPicPr>
          <p:cNvPr id="7" name="Picture 6" descr="Sepia sunset">
            <a:extLst>
              <a:ext uri="{FF2B5EF4-FFF2-40B4-BE49-F238E27FC236}">
                <a16:creationId xmlns:a16="http://schemas.microsoft.com/office/drawing/2014/main" id="{1A3587C2-A395-600F-318E-BDD85E7CB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568" y="3429000"/>
            <a:ext cx="3047607" cy="2286000"/>
          </a:xfrm>
          <a:prstGeom prst="rect">
            <a:avLst/>
          </a:prstGeom>
        </p:spPr>
      </p:pic>
    </p:spTree>
    <p:extLst>
      <p:ext uri="{BB962C8B-B14F-4D97-AF65-F5344CB8AC3E}">
        <p14:creationId xmlns:p14="http://schemas.microsoft.com/office/powerpoint/2010/main" val="69483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1901-CBD2-DD4A-EF50-DA7217491FB7}"/>
              </a:ext>
            </a:extLst>
          </p:cNvPr>
          <p:cNvSpPr>
            <a:spLocks noGrp="1"/>
          </p:cNvSpPr>
          <p:nvPr>
            <p:ph type="title"/>
          </p:nvPr>
        </p:nvSpPr>
        <p:spPr/>
        <p:txBody>
          <a:bodyPr/>
          <a:lstStyle/>
          <a:p>
            <a:r>
              <a:rPr lang="en-US" dirty="0"/>
              <a:t>Repetitive Behaviors – Not all are Bad!</a:t>
            </a:r>
          </a:p>
        </p:txBody>
      </p:sp>
      <p:sp>
        <p:nvSpPr>
          <p:cNvPr id="3" name="Content Placeholder 2">
            <a:extLst>
              <a:ext uri="{FF2B5EF4-FFF2-40B4-BE49-F238E27FC236}">
                <a16:creationId xmlns:a16="http://schemas.microsoft.com/office/drawing/2014/main" id="{D8CE853C-819C-7E8F-1587-8E930F31C29F}"/>
              </a:ext>
            </a:extLst>
          </p:cNvPr>
          <p:cNvSpPr>
            <a:spLocks noGrp="1"/>
          </p:cNvSpPr>
          <p:nvPr>
            <p:ph sz="quarter" idx="14"/>
          </p:nvPr>
        </p:nvSpPr>
        <p:spPr>
          <a:xfrm>
            <a:off x="507598" y="1710205"/>
            <a:ext cx="8656320" cy="4435475"/>
          </a:xfrm>
        </p:spPr>
        <p:txBody>
          <a:bodyPr/>
          <a:lstStyle/>
          <a:p>
            <a:pPr marL="0" indent="0">
              <a:buNone/>
            </a:pPr>
            <a:r>
              <a:rPr lang="en-US" dirty="0"/>
              <a:t> They are not able to remember recent actions/events.</a:t>
            </a:r>
          </a:p>
          <a:p>
            <a:pPr marL="0" indent="0">
              <a:buNone/>
            </a:pPr>
            <a:r>
              <a:rPr lang="en-US" dirty="0"/>
              <a:t>They tend to fixate and repeat words as it is soothing to them.</a:t>
            </a:r>
          </a:p>
          <a:p>
            <a:pPr marL="0" indent="0">
              <a:buNone/>
            </a:pPr>
            <a:r>
              <a:rPr lang="en-US" dirty="0"/>
              <a:t>Can be a way to communicate unmet need(s), anxiety, or unspent energy, physical pain or toileting needs.</a:t>
            </a:r>
          </a:p>
          <a:p>
            <a:pPr marL="0" indent="0">
              <a:buNone/>
            </a:pPr>
            <a:endParaRPr lang="en-US" dirty="0"/>
          </a:p>
          <a:p>
            <a:r>
              <a:rPr lang="en-US" dirty="0"/>
              <a:t>Identify the underlying cause.</a:t>
            </a:r>
          </a:p>
          <a:p>
            <a:r>
              <a:rPr lang="en-US" dirty="0"/>
              <a:t>Don’t be aggressive in stopping the behavior.</a:t>
            </a:r>
          </a:p>
          <a:p>
            <a:r>
              <a:rPr lang="en-US" dirty="0"/>
              <a:t>Provide reassurance and include in daily routine.</a:t>
            </a:r>
          </a:p>
          <a:p>
            <a:endParaRPr lang="en-US" dirty="0"/>
          </a:p>
          <a:p>
            <a:endParaRPr lang="en-US" dirty="0"/>
          </a:p>
        </p:txBody>
      </p:sp>
      <p:sp>
        <p:nvSpPr>
          <p:cNvPr id="6" name="Slide Number Placeholder 5">
            <a:extLst>
              <a:ext uri="{FF2B5EF4-FFF2-40B4-BE49-F238E27FC236}">
                <a16:creationId xmlns:a16="http://schemas.microsoft.com/office/drawing/2014/main" id="{1945D31F-13C9-94AF-4BE6-6D87E82D3C6C}"/>
              </a:ext>
            </a:extLst>
          </p:cNvPr>
          <p:cNvSpPr>
            <a:spLocks noGrp="1"/>
          </p:cNvSpPr>
          <p:nvPr>
            <p:ph type="sldNum" sz="quarter" idx="17"/>
          </p:nvPr>
        </p:nvSpPr>
        <p:spPr/>
        <p:txBody>
          <a:bodyPr/>
          <a:lstStyle/>
          <a:p>
            <a:fld id="{63DCA5C9-2E11-4C67-86EB-AE1DE127DC64}" type="slidenum">
              <a:rPr lang="en-US" smtClean="0"/>
              <a:pPr/>
              <a:t>17</a:t>
            </a:fld>
            <a:endParaRPr lang="en-US"/>
          </a:p>
        </p:txBody>
      </p:sp>
    </p:spTree>
    <p:extLst>
      <p:ext uri="{BB962C8B-B14F-4D97-AF65-F5344CB8AC3E}">
        <p14:creationId xmlns:p14="http://schemas.microsoft.com/office/powerpoint/2010/main" val="121876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47F6-F9BC-FCE9-3CE3-E7660FD50766}"/>
              </a:ext>
            </a:extLst>
          </p:cNvPr>
          <p:cNvSpPr>
            <a:spLocks noGrp="1"/>
          </p:cNvSpPr>
          <p:nvPr>
            <p:ph type="title"/>
          </p:nvPr>
        </p:nvSpPr>
        <p:spPr/>
        <p:txBody>
          <a:bodyPr/>
          <a:lstStyle/>
          <a:p>
            <a:r>
              <a:rPr lang="en-US" dirty="0"/>
              <a:t>Hygiene and Clothing</a:t>
            </a:r>
          </a:p>
        </p:txBody>
      </p:sp>
      <p:sp>
        <p:nvSpPr>
          <p:cNvPr id="3" name="Content Placeholder 2">
            <a:extLst>
              <a:ext uri="{FF2B5EF4-FFF2-40B4-BE49-F238E27FC236}">
                <a16:creationId xmlns:a16="http://schemas.microsoft.com/office/drawing/2014/main" id="{55B44522-78ED-75B3-BADA-D123781D7834}"/>
              </a:ext>
            </a:extLst>
          </p:cNvPr>
          <p:cNvSpPr>
            <a:spLocks noGrp="1"/>
          </p:cNvSpPr>
          <p:nvPr>
            <p:ph sz="quarter" idx="14"/>
          </p:nvPr>
        </p:nvSpPr>
        <p:spPr/>
        <p:txBody>
          <a:bodyPr/>
          <a:lstStyle/>
          <a:p>
            <a:r>
              <a:rPr lang="en-US"/>
              <a:t>Create a kind, gentle, warm environment.</a:t>
            </a:r>
          </a:p>
          <a:p>
            <a:r>
              <a:rPr lang="en-US"/>
              <a:t>Telling them they stink typically doesn’t work!</a:t>
            </a:r>
          </a:p>
          <a:p>
            <a:r>
              <a:rPr lang="en-US"/>
              <a:t>Don’t deny their favorite things if they don’t shower.</a:t>
            </a:r>
          </a:p>
          <a:p>
            <a:endParaRPr lang="en-US"/>
          </a:p>
          <a:p>
            <a:r>
              <a:rPr lang="en-US"/>
              <a:t>Wrap up clothing as a “present” to get them to try them on and get out of soiled clothing.</a:t>
            </a:r>
          </a:p>
          <a:p>
            <a:r>
              <a:rPr lang="en-US"/>
              <a:t>Remove soiled clothing when they are in the shower and lay out clean clothing.</a:t>
            </a:r>
          </a:p>
          <a:p>
            <a:endParaRPr lang="en-US" dirty="0"/>
          </a:p>
        </p:txBody>
      </p:sp>
      <p:sp>
        <p:nvSpPr>
          <p:cNvPr id="6" name="Slide Number Placeholder 5">
            <a:extLst>
              <a:ext uri="{FF2B5EF4-FFF2-40B4-BE49-F238E27FC236}">
                <a16:creationId xmlns:a16="http://schemas.microsoft.com/office/drawing/2014/main" id="{82CC7339-200E-B8D4-B45F-B49519A93ABD}"/>
              </a:ext>
            </a:extLst>
          </p:cNvPr>
          <p:cNvSpPr>
            <a:spLocks noGrp="1"/>
          </p:cNvSpPr>
          <p:nvPr>
            <p:ph type="sldNum" sz="quarter" idx="17"/>
          </p:nvPr>
        </p:nvSpPr>
        <p:spPr/>
        <p:txBody>
          <a:bodyPr/>
          <a:lstStyle/>
          <a:p>
            <a:fld id="{63DCA5C9-2E11-4C67-86EB-AE1DE127DC64}" type="slidenum">
              <a:rPr lang="en-US" smtClean="0"/>
              <a:pPr/>
              <a:t>18</a:t>
            </a:fld>
            <a:endParaRPr lang="en-US"/>
          </a:p>
        </p:txBody>
      </p:sp>
      <p:pic>
        <p:nvPicPr>
          <p:cNvPr id="7" name="Picture 6" descr="Opened package with a pink shirt in it">
            <a:extLst>
              <a:ext uri="{FF2B5EF4-FFF2-40B4-BE49-F238E27FC236}">
                <a16:creationId xmlns:a16="http://schemas.microsoft.com/office/drawing/2014/main" id="{9C7FB388-D5AA-C8C6-1481-4BC9DE7AE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1669" y="1690688"/>
            <a:ext cx="2425391" cy="1616927"/>
          </a:xfrm>
          <a:prstGeom prst="rect">
            <a:avLst/>
          </a:prstGeom>
        </p:spPr>
      </p:pic>
    </p:spTree>
    <p:extLst>
      <p:ext uri="{BB962C8B-B14F-4D97-AF65-F5344CB8AC3E}">
        <p14:creationId xmlns:p14="http://schemas.microsoft.com/office/powerpoint/2010/main" val="2956394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38F0-6DB6-3137-3B94-2136D15FD4A5}"/>
              </a:ext>
            </a:extLst>
          </p:cNvPr>
          <p:cNvSpPr>
            <a:spLocks noGrp="1"/>
          </p:cNvSpPr>
          <p:nvPr>
            <p:ph type="title"/>
          </p:nvPr>
        </p:nvSpPr>
        <p:spPr/>
        <p:txBody>
          <a:bodyPr/>
          <a:lstStyle/>
          <a:p>
            <a:r>
              <a:rPr lang="en-US" dirty="0"/>
              <a:t>Hygiene Helpful Tips</a:t>
            </a:r>
          </a:p>
        </p:txBody>
      </p:sp>
      <p:sp>
        <p:nvSpPr>
          <p:cNvPr id="3" name="Content Placeholder 2">
            <a:extLst>
              <a:ext uri="{FF2B5EF4-FFF2-40B4-BE49-F238E27FC236}">
                <a16:creationId xmlns:a16="http://schemas.microsoft.com/office/drawing/2014/main" id="{5EE4E366-4092-B7EC-84ED-5DA59EF036A0}"/>
              </a:ext>
            </a:extLst>
          </p:cNvPr>
          <p:cNvSpPr>
            <a:spLocks noGrp="1"/>
          </p:cNvSpPr>
          <p:nvPr>
            <p:ph sz="quarter" idx="14"/>
          </p:nvPr>
        </p:nvSpPr>
        <p:spPr>
          <a:xfrm>
            <a:off x="493776" y="1919204"/>
            <a:ext cx="11215687" cy="4690222"/>
          </a:xfrm>
        </p:spPr>
        <p:txBody>
          <a:bodyPr/>
          <a:lstStyle/>
          <a:p>
            <a:r>
              <a:rPr lang="en-US" dirty="0"/>
              <a:t>Create a spa environment in the bathroom, flame free candles.</a:t>
            </a:r>
          </a:p>
          <a:p>
            <a:r>
              <a:rPr lang="en-US" dirty="0"/>
              <a:t>Remember, showering/bathing is a personal thing. Let them do what they can do. Offer a towel to maintain modesty.</a:t>
            </a:r>
          </a:p>
          <a:p>
            <a:r>
              <a:rPr lang="en-US" dirty="0"/>
              <a:t>Use a shower chair, and handheld shower heads.</a:t>
            </a:r>
          </a:p>
          <a:p>
            <a:r>
              <a:rPr lang="en-US" dirty="0"/>
              <a:t>Explain each step as you go. Start at their feet.</a:t>
            </a:r>
          </a:p>
          <a:p>
            <a:r>
              <a:rPr lang="en-US" dirty="0"/>
              <a:t>Use their favorite soap/shampoo.</a:t>
            </a:r>
          </a:p>
          <a:p>
            <a:r>
              <a:rPr lang="en-US" dirty="0"/>
              <a:t>Goal is to shower at least twice a week with sponge baths in between. </a:t>
            </a:r>
          </a:p>
          <a:p>
            <a:r>
              <a:rPr lang="en-US" dirty="0"/>
              <a:t>Dry them with a warm towel from the dryer.</a:t>
            </a:r>
          </a:p>
          <a:p>
            <a:endParaRPr lang="en-US" dirty="0"/>
          </a:p>
          <a:p>
            <a:r>
              <a:rPr lang="en-US" dirty="0"/>
              <a:t>Find out what their hygiene habits were before the impairment.</a:t>
            </a:r>
          </a:p>
          <a:p>
            <a:endParaRPr lang="en-US" b="1" dirty="0"/>
          </a:p>
          <a:p>
            <a:endParaRPr lang="en-US" b="1" dirty="0"/>
          </a:p>
        </p:txBody>
      </p:sp>
      <p:sp>
        <p:nvSpPr>
          <p:cNvPr id="6" name="Slide Number Placeholder 5">
            <a:extLst>
              <a:ext uri="{FF2B5EF4-FFF2-40B4-BE49-F238E27FC236}">
                <a16:creationId xmlns:a16="http://schemas.microsoft.com/office/drawing/2014/main" id="{25D7FDE3-3187-1AD2-4C75-BF5970C3DB7A}"/>
              </a:ext>
            </a:extLst>
          </p:cNvPr>
          <p:cNvSpPr>
            <a:spLocks noGrp="1"/>
          </p:cNvSpPr>
          <p:nvPr>
            <p:ph type="sldNum" sz="quarter" idx="17"/>
          </p:nvPr>
        </p:nvSpPr>
        <p:spPr/>
        <p:txBody>
          <a:bodyPr/>
          <a:lstStyle/>
          <a:p>
            <a:fld id="{63DCA5C9-2E11-4C67-86EB-AE1DE127DC64}" type="slidenum">
              <a:rPr lang="en-US" smtClean="0"/>
              <a:pPr/>
              <a:t>19</a:t>
            </a:fld>
            <a:endParaRPr lang="en-US"/>
          </a:p>
        </p:txBody>
      </p:sp>
      <p:pic>
        <p:nvPicPr>
          <p:cNvPr id="7" name="Picture 6" descr="Spa setting of candles">
            <a:extLst>
              <a:ext uri="{FF2B5EF4-FFF2-40B4-BE49-F238E27FC236}">
                <a16:creationId xmlns:a16="http://schemas.microsoft.com/office/drawing/2014/main" id="{C4A95CC7-6843-D220-7B82-46CF11C0D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428" y="4264315"/>
            <a:ext cx="2801333" cy="1860260"/>
          </a:xfrm>
          <a:prstGeom prst="rect">
            <a:avLst/>
          </a:prstGeom>
        </p:spPr>
      </p:pic>
    </p:spTree>
    <p:extLst>
      <p:ext uri="{BB962C8B-B14F-4D97-AF65-F5344CB8AC3E}">
        <p14:creationId xmlns:p14="http://schemas.microsoft.com/office/powerpoint/2010/main" val="113764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1730-64C7-4173-B7FC-B7DB7EDDE9A9}"/>
              </a:ext>
            </a:extLst>
          </p:cNvPr>
          <p:cNvSpPr>
            <a:spLocks noGrp="1"/>
          </p:cNvSpPr>
          <p:nvPr>
            <p:ph type="title"/>
          </p:nvPr>
        </p:nvSpPr>
        <p:spPr/>
        <p:txBody>
          <a:bodyPr/>
          <a:lstStyle/>
          <a:p>
            <a:r>
              <a:rPr lang="en-US" dirty="0"/>
              <a:t>Accreditation Statement and Disclaimer</a:t>
            </a:r>
            <a:br>
              <a:rPr lang="en-US" dirty="0"/>
            </a:br>
            <a:endParaRPr lang="en-US" dirty="0"/>
          </a:p>
        </p:txBody>
      </p:sp>
      <p:sp>
        <p:nvSpPr>
          <p:cNvPr id="9" name="Content Placeholder 8">
            <a:extLst>
              <a:ext uri="{FF2B5EF4-FFF2-40B4-BE49-F238E27FC236}">
                <a16:creationId xmlns:a16="http://schemas.microsoft.com/office/drawing/2014/main" id="{C8CC3158-C5DF-4874-824A-B5DEFEA5E966}"/>
              </a:ext>
            </a:extLst>
          </p:cNvPr>
          <p:cNvSpPr>
            <a:spLocks noGrp="1"/>
          </p:cNvSpPr>
          <p:nvPr>
            <p:ph sz="quarter" idx="14"/>
          </p:nvPr>
        </p:nvSpPr>
        <p:spPr>
          <a:xfrm>
            <a:off x="493776" y="1590675"/>
            <a:ext cx="10989387" cy="2687814"/>
          </a:xfrm>
        </p:spPr>
        <p:txBody>
          <a:bodyPr>
            <a:normAutofit/>
          </a:bodyPr>
          <a:lstStyle/>
          <a:p>
            <a:pPr marL="0" marR="0">
              <a:spcBef>
                <a:spcPts val="0"/>
              </a:spcBef>
              <a:spcAft>
                <a:spcPts val="0"/>
              </a:spcAft>
            </a:pPr>
            <a:r>
              <a:rPr lang="en-US" sz="1800" i="1" dirty="0">
                <a:solidFill>
                  <a:srgbClr val="FF66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i="1" dirty="0">
                <a:effectLst/>
                <a:latin typeface="Book Antiqua" panose="02040602050305030304" pitchFamily="18" charset="0"/>
                <a:ea typeface="Times New Roman" panose="02020603050405020304" pitchFamily="18" charset="0"/>
                <a:cs typeface="Times New Roman" panose="02020603050405020304" pitchFamily="18" charset="0"/>
              </a:rPr>
              <a:t> </a:t>
            </a:r>
          </a:p>
          <a:p>
            <a:endParaRPr lang="en-US" dirty="0"/>
          </a:p>
        </p:txBody>
      </p:sp>
      <p:sp>
        <p:nvSpPr>
          <p:cNvPr id="5" name="TextBox 4">
            <a:extLst>
              <a:ext uri="{FF2B5EF4-FFF2-40B4-BE49-F238E27FC236}">
                <a16:creationId xmlns:a16="http://schemas.microsoft.com/office/drawing/2014/main" id="{BADC2CF9-CF2D-1263-4E0F-F09C1FA10576}"/>
              </a:ext>
            </a:extLst>
          </p:cNvPr>
          <p:cNvSpPr txBox="1"/>
          <p:nvPr/>
        </p:nvSpPr>
        <p:spPr>
          <a:xfrm>
            <a:off x="1208737" y="2505445"/>
            <a:ext cx="8681156" cy="1323439"/>
          </a:xfrm>
          <a:prstGeom prst="rect">
            <a:avLst/>
          </a:prstGeom>
          <a:noFill/>
        </p:spPr>
        <p:txBody>
          <a:bodyPr wrap="square" rtlCol="0">
            <a:spAutoFit/>
          </a:bodyPr>
          <a:lstStyle/>
          <a:p>
            <a:pPr marL="0" marR="0" indent="-2743200" algn="ctr">
              <a:spcBef>
                <a:spcPts val="0"/>
              </a:spcBef>
              <a:spcAft>
                <a:spcPts val="0"/>
              </a:spcAft>
            </a:pPr>
            <a:r>
              <a:rPr lang="en-US" sz="1600" dirty="0">
                <a:solidFill>
                  <a:srgbClr val="404040"/>
                </a:solidFill>
                <a:effectLst/>
                <a:latin typeface="Calibri" panose="020F0502020204030204" pitchFamily="34" charset="0"/>
                <a:ea typeface="Aptos" panose="020B0004020202020204" pitchFamily="34" charset="0"/>
                <a:cs typeface="Aptos" panose="020B0004020202020204" pitchFamily="34" charset="0"/>
              </a:rPr>
              <a:t>RSA Grant GE1HS53336-01-00</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600" i="1" dirty="0">
                <a:effectLst/>
                <a:latin typeface="Calibri" panose="020F0502020204030204" pitchFamily="34" charset="0"/>
                <a:ea typeface="Aptos" panose="020B0004020202020204" pitchFamily="34" charset="0"/>
                <a:cs typeface="Aptos" panose="020B0004020202020204" pitchFamily="34" charset="0"/>
              </a:rPr>
              <a:t>This project is funded in full by the Health Resources and Services Administration (HRSA) of the U.S. Department of Health and Human Services (HHS) as part of an award totaling $1.33 million. The contents are those of the author(s) and do not necessarily represent the official views of, nor an endorsement, by HRSA, HHS, or the U.S. Government. For more information, please visit HRSA.gov.</a:t>
            </a:r>
            <a:endParaRPr lang="en-US" sz="1600" dirty="0">
              <a:effectLst/>
              <a:latin typeface="Calibri" panose="020F050202020403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478591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7172-4F8F-54B4-7312-4E3412236165}"/>
              </a:ext>
            </a:extLst>
          </p:cNvPr>
          <p:cNvSpPr>
            <a:spLocks noGrp="1"/>
          </p:cNvSpPr>
          <p:nvPr>
            <p:ph type="title"/>
          </p:nvPr>
        </p:nvSpPr>
        <p:spPr/>
        <p:txBody>
          <a:bodyPr/>
          <a:lstStyle/>
          <a:p>
            <a:r>
              <a:rPr lang="en-US" dirty="0"/>
              <a:t>Diet and Hydration</a:t>
            </a:r>
          </a:p>
        </p:txBody>
      </p:sp>
      <p:sp>
        <p:nvSpPr>
          <p:cNvPr id="3" name="Content Placeholder 2">
            <a:extLst>
              <a:ext uri="{FF2B5EF4-FFF2-40B4-BE49-F238E27FC236}">
                <a16:creationId xmlns:a16="http://schemas.microsoft.com/office/drawing/2014/main" id="{555B58E7-5D43-D23D-FA1A-44C15BA93803}"/>
              </a:ext>
            </a:extLst>
          </p:cNvPr>
          <p:cNvSpPr>
            <a:spLocks noGrp="1"/>
          </p:cNvSpPr>
          <p:nvPr>
            <p:ph sz="quarter" idx="14"/>
          </p:nvPr>
        </p:nvSpPr>
        <p:spPr>
          <a:xfrm>
            <a:off x="375730" y="2796988"/>
            <a:ext cx="8656320" cy="3523130"/>
          </a:xfrm>
        </p:spPr>
        <p:txBody>
          <a:bodyPr/>
          <a:lstStyle/>
          <a:p>
            <a:r>
              <a:rPr lang="en-US" sz="2000" dirty="0"/>
              <a:t>Offer small, frequent meals.  Include soft, easy to chew foods. Fluids throughout the day.</a:t>
            </a:r>
          </a:p>
          <a:p>
            <a:r>
              <a:rPr lang="en-US" sz="2000" dirty="0"/>
              <a:t>Encourage finger foods if utensils are difficult.</a:t>
            </a:r>
          </a:p>
          <a:p>
            <a:r>
              <a:rPr lang="en-US" sz="2000" dirty="0"/>
              <a:t>Consider increasing fruit to stop the sweet tooth, like watermelon or oranges (also high in water).</a:t>
            </a:r>
          </a:p>
          <a:p>
            <a:r>
              <a:rPr lang="en-US" sz="2000" dirty="0"/>
              <a:t>Smoothies are another way of getting veggies and water into their diet and settle down the carb cravings.</a:t>
            </a:r>
          </a:p>
          <a:p>
            <a:r>
              <a:rPr lang="en-US" sz="2000" dirty="0"/>
              <a:t>Offer a variety of fluids, especially fruit-infused water or diluted fruit juice. Use cups with straws and lids if needed.</a:t>
            </a:r>
          </a:p>
          <a:p>
            <a:endParaRPr lang="en-US" dirty="0"/>
          </a:p>
        </p:txBody>
      </p:sp>
      <p:sp>
        <p:nvSpPr>
          <p:cNvPr id="6" name="Slide Number Placeholder 5">
            <a:extLst>
              <a:ext uri="{FF2B5EF4-FFF2-40B4-BE49-F238E27FC236}">
                <a16:creationId xmlns:a16="http://schemas.microsoft.com/office/drawing/2014/main" id="{C6078EEB-C0DC-E4AC-81F5-7C6773CAFB53}"/>
              </a:ext>
            </a:extLst>
          </p:cNvPr>
          <p:cNvSpPr>
            <a:spLocks noGrp="1"/>
          </p:cNvSpPr>
          <p:nvPr>
            <p:ph type="sldNum" sz="quarter" idx="17"/>
          </p:nvPr>
        </p:nvSpPr>
        <p:spPr/>
        <p:txBody>
          <a:bodyPr/>
          <a:lstStyle/>
          <a:p>
            <a:fld id="{63DCA5C9-2E11-4C67-86EB-AE1DE127DC64}" type="slidenum">
              <a:rPr lang="en-US" smtClean="0"/>
              <a:pPr/>
              <a:t>20</a:t>
            </a:fld>
            <a:endParaRPr lang="en-US"/>
          </a:p>
        </p:txBody>
      </p:sp>
      <p:pic>
        <p:nvPicPr>
          <p:cNvPr id="12" name="Picture 11" descr="Avocado smoothie">
            <a:extLst>
              <a:ext uri="{FF2B5EF4-FFF2-40B4-BE49-F238E27FC236}">
                <a16:creationId xmlns:a16="http://schemas.microsoft.com/office/drawing/2014/main" id="{409DFC11-C04F-4DCB-94BB-BE0E714AD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050" y="3255275"/>
            <a:ext cx="3159950" cy="2105810"/>
          </a:xfrm>
          <a:prstGeom prst="rect">
            <a:avLst/>
          </a:prstGeom>
        </p:spPr>
      </p:pic>
      <p:sp>
        <p:nvSpPr>
          <p:cNvPr id="4" name="TextBox 3">
            <a:extLst>
              <a:ext uri="{FF2B5EF4-FFF2-40B4-BE49-F238E27FC236}">
                <a16:creationId xmlns:a16="http://schemas.microsoft.com/office/drawing/2014/main" id="{19595BA2-68BE-41B1-0F5F-187AD92113FA}"/>
              </a:ext>
            </a:extLst>
          </p:cNvPr>
          <p:cNvSpPr txBox="1"/>
          <p:nvPr/>
        </p:nvSpPr>
        <p:spPr>
          <a:xfrm>
            <a:off x="632012" y="1677105"/>
            <a:ext cx="11326906"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6877"/>
                </a:solidFill>
              </a:rPr>
              <a:t>There is a tendency to crave sweets for several reasons: taste, mood, sleep pattern or medications.</a:t>
            </a:r>
          </a:p>
          <a:p>
            <a:pPr marL="342900" indent="-342900">
              <a:buFont typeface="Arial" panose="020B0604020202020204" pitchFamily="34" charset="0"/>
              <a:buChar char="•"/>
            </a:pPr>
            <a:r>
              <a:rPr lang="en-US" sz="2000" b="1" dirty="0">
                <a:solidFill>
                  <a:srgbClr val="006877"/>
                </a:solidFill>
              </a:rPr>
              <a:t>They also tend to not want to drink water.</a:t>
            </a:r>
          </a:p>
          <a:p>
            <a:endParaRPr lang="en-US" sz="2000" dirty="0"/>
          </a:p>
        </p:txBody>
      </p:sp>
    </p:spTree>
    <p:extLst>
      <p:ext uri="{BB962C8B-B14F-4D97-AF65-F5344CB8AC3E}">
        <p14:creationId xmlns:p14="http://schemas.microsoft.com/office/powerpoint/2010/main" val="21251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4304-0F43-BF0E-C939-CE88D280EE9F}"/>
              </a:ext>
            </a:extLst>
          </p:cNvPr>
          <p:cNvSpPr>
            <a:spLocks noGrp="1"/>
          </p:cNvSpPr>
          <p:nvPr>
            <p:ph type="title"/>
          </p:nvPr>
        </p:nvSpPr>
        <p:spPr/>
        <p:txBody>
          <a:bodyPr/>
          <a:lstStyle/>
          <a:p>
            <a:r>
              <a:rPr lang="en-US" dirty="0"/>
              <a:t>Holidays are Just Dates on the Calendar!</a:t>
            </a:r>
          </a:p>
        </p:txBody>
      </p:sp>
      <p:sp>
        <p:nvSpPr>
          <p:cNvPr id="3" name="Content Placeholder 2">
            <a:extLst>
              <a:ext uri="{FF2B5EF4-FFF2-40B4-BE49-F238E27FC236}">
                <a16:creationId xmlns:a16="http://schemas.microsoft.com/office/drawing/2014/main" id="{1D277390-989C-C082-BB17-E35D2C32E3B6}"/>
              </a:ext>
            </a:extLst>
          </p:cNvPr>
          <p:cNvSpPr>
            <a:spLocks noGrp="1"/>
          </p:cNvSpPr>
          <p:nvPr>
            <p:ph sz="quarter" idx="14"/>
          </p:nvPr>
        </p:nvSpPr>
        <p:spPr/>
        <p:txBody>
          <a:bodyPr/>
          <a:lstStyle/>
          <a:p>
            <a:r>
              <a:rPr lang="en-US" b="1" dirty="0"/>
              <a:t>Now is not then:</a:t>
            </a:r>
          </a:p>
          <a:p>
            <a:pPr marL="0" indent="0">
              <a:buNone/>
            </a:pPr>
            <a:r>
              <a:rPr lang="en-US" dirty="0"/>
              <a:t> It is not the past – focusing on the past doesn’t help.</a:t>
            </a:r>
          </a:p>
          <a:p>
            <a:r>
              <a:rPr lang="en-US" b="1" dirty="0"/>
              <a:t>Some but not all:</a:t>
            </a:r>
          </a:p>
          <a:p>
            <a:pPr marL="0" indent="0">
              <a:buNone/>
            </a:pPr>
            <a:r>
              <a:rPr lang="en-US" dirty="0"/>
              <a:t>Using the situation as the reason that you can’t enjoy the holiday season. </a:t>
            </a:r>
          </a:p>
          <a:p>
            <a:pPr marL="0" indent="0">
              <a:buNone/>
            </a:pPr>
            <a:r>
              <a:rPr lang="en-US" dirty="0"/>
              <a:t>Decide what you want to keep and continue the joy.</a:t>
            </a:r>
          </a:p>
          <a:p>
            <a:r>
              <a:rPr lang="en-US" b="1" dirty="0"/>
              <a:t>Resist our emotions by distraction eating and drinking:</a:t>
            </a:r>
          </a:p>
          <a:p>
            <a:pPr marL="0" indent="0">
              <a:buNone/>
            </a:pPr>
            <a:r>
              <a:rPr lang="en-US" dirty="0"/>
              <a:t>This allows the feeling to persist. </a:t>
            </a:r>
          </a:p>
          <a:p>
            <a:endParaRPr lang="en-US" dirty="0"/>
          </a:p>
        </p:txBody>
      </p:sp>
      <p:sp>
        <p:nvSpPr>
          <p:cNvPr id="6" name="Slide Number Placeholder 5">
            <a:extLst>
              <a:ext uri="{FF2B5EF4-FFF2-40B4-BE49-F238E27FC236}">
                <a16:creationId xmlns:a16="http://schemas.microsoft.com/office/drawing/2014/main" id="{6A3868D2-8EA4-B6C0-F76A-6FB5DF12A06F}"/>
              </a:ext>
            </a:extLst>
          </p:cNvPr>
          <p:cNvSpPr>
            <a:spLocks noGrp="1"/>
          </p:cNvSpPr>
          <p:nvPr>
            <p:ph type="sldNum" sz="quarter" idx="17"/>
          </p:nvPr>
        </p:nvSpPr>
        <p:spPr/>
        <p:txBody>
          <a:bodyPr/>
          <a:lstStyle/>
          <a:p>
            <a:fld id="{63DCA5C9-2E11-4C67-86EB-AE1DE127DC64}" type="slidenum">
              <a:rPr lang="en-US" smtClean="0"/>
              <a:pPr/>
              <a:t>21</a:t>
            </a:fld>
            <a:endParaRPr lang="en-US"/>
          </a:p>
        </p:txBody>
      </p:sp>
      <p:pic>
        <p:nvPicPr>
          <p:cNvPr id="2050" name="Picture 2" descr="Calendar PNG Transparent, Calendar Calendar, Calendar, Date, Calendar  Clipart PNG Image For Free Download">
            <a:extLst>
              <a:ext uri="{FF2B5EF4-FFF2-40B4-BE49-F238E27FC236}">
                <a16:creationId xmlns:a16="http://schemas.microsoft.com/office/drawing/2014/main" id="{AB51E771-31AA-3065-ABBE-2629C6801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924" y="203835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91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FAB390-B36A-469C-A87C-B7D44E3D93C9}"/>
              </a:ext>
            </a:extLst>
          </p:cNvPr>
          <p:cNvSpPr>
            <a:spLocks noGrp="1"/>
          </p:cNvSpPr>
          <p:nvPr>
            <p:ph type="sldNum" sz="quarter" idx="18"/>
          </p:nvPr>
        </p:nvSpPr>
        <p:spPr/>
        <p:txBody>
          <a:bodyPr/>
          <a:lstStyle/>
          <a:p>
            <a:fld id="{63DCA5C9-2E11-4C67-86EB-AE1DE127DC64}" type="slidenum">
              <a:rPr lang="en-US" smtClean="0"/>
              <a:pPr/>
              <a:t>22</a:t>
            </a:fld>
            <a:endParaRPr lang="en-US"/>
          </a:p>
        </p:txBody>
      </p:sp>
      <p:sp>
        <p:nvSpPr>
          <p:cNvPr id="6" name="TextBox 5">
            <a:extLst>
              <a:ext uri="{FF2B5EF4-FFF2-40B4-BE49-F238E27FC236}">
                <a16:creationId xmlns:a16="http://schemas.microsoft.com/office/drawing/2014/main" id="{64C28C21-4790-BDC9-84A1-5D31FC2F0AD6}"/>
              </a:ext>
            </a:extLst>
          </p:cNvPr>
          <p:cNvSpPr txBox="1"/>
          <p:nvPr/>
        </p:nvSpPr>
        <p:spPr>
          <a:xfrm>
            <a:off x="636494" y="591671"/>
            <a:ext cx="5181600" cy="2862322"/>
          </a:xfrm>
          <a:prstGeom prst="rect">
            <a:avLst/>
          </a:prstGeom>
          <a:noFill/>
        </p:spPr>
        <p:txBody>
          <a:bodyPr wrap="square">
            <a:spAutoFit/>
          </a:bodyPr>
          <a:lstStyle/>
          <a:p>
            <a:r>
              <a:rPr lang="en-US" sz="1800" dirty="0"/>
              <a:t>Imagine yourself holding a beach ball under water…….</a:t>
            </a:r>
          </a:p>
          <a:p>
            <a:endParaRPr lang="en-US" sz="1800" dirty="0"/>
          </a:p>
          <a:p>
            <a:r>
              <a:rPr lang="en-US" sz="1800" dirty="0"/>
              <a:t>You try to desperately hold that ball down………..</a:t>
            </a:r>
          </a:p>
          <a:p>
            <a:endParaRPr lang="en-US" sz="1800" dirty="0"/>
          </a:p>
          <a:p>
            <a:r>
              <a:rPr lang="en-US" sz="1800" dirty="0"/>
              <a:t>But what happens?</a:t>
            </a:r>
          </a:p>
          <a:p>
            <a:endParaRPr lang="en-US" sz="1800" dirty="0"/>
          </a:p>
          <a:p>
            <a:r>
              <a:rPr lang="en-US" sz="1800" dirty="0"/>
              <a:t>Eventually your body becomes tired …..</a:t>
            </a:r>
          </a:p>
          <a:p>
            <a:endParaRPr lang="en-US" sz="1800" dirty="0"/>
          </a:p>
          <a:p>
            <a:r>
              <a:rPr lang="en-US" sz="1800" dirty="0"/>
              <a:t>And that ball goes flying into the air.</a:t>
            </a:r>
          </a:p>
        </p:txBody>
      </p:sp>
      <p:sp>
        <p:nvSpPr>
          <p:cNvPr id="8" name="TextBox 7">
            <a:extLst>
              <a:ext uri="{FF2B5EF4-FFF2-40B4-BE49-F238E27FC236}">
                <a16:creationId xmlns:a16="http://schemas.microsoft.com/office/drawing/2014/main" id="{4E8870FA-05F5-6B01-4D91-6F8BFDD89746}"/>
              </a:ext>
            </a:extLst>
          </p:cNvPr>
          <p:cNvSpPr txBox="1"/>
          <p:nvPr/>
        </p:nvSpPr>
        <p:spPr>
          <a:xfrm>
            <a:off x="528918" y="4387788"/>
            <a:ext cx="6096000" cy="1200329"/>
          </a:xfrm>
          <a:prstGeom prst="rect">
            <a:avLst/>
          </a:prstGeom>
          <a:noFill/>
        </p:spPr>
        <p:txBody>
          <a:bodyPr wrap="square">
            <a:spAutoFit/>
          </a:bodyPr>
          <a:lstStyle/>
          <a:p>
            <a:r>
              <a:rPr lang="en-US" sz="1800" dirty="0"/>
              <a:t>The same thing occurs when we suppress our emotions. It is better to feel the emotions and let them pass.</a:t>
            </a:r>
          </a:p>
          <a:p>
            <a:endParaRPr lang="en-US" dirty="0"/>
          </a:p>
          <a:p>
            <a:r>
              <a:rPr lang="en-US" sz="1800" b="1" dirty="0"/>
              <a:t>Holidays will be different, but it doesn’t make them bad.</a:t>
            </a:r>
          </a:p>
        </p:txBody>
      </p:sp>
      <p:pic>
        <p:nvPicPr>
          <p:cNvPr id="9" name="Picture 2">
            <a:extLst>
              <a:ext uri="{FF2B5EF4-FFF2-40B4-BE49-F238E27FC236}">
                <a16:creationId xmlns:a16="http://schemas.microsoft.com/office/drawing/2014/main" id="{4C62C408-E39E-62B6-B180-69F79941C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198" y="591671"/>
            <a:ext cx="3370897" cy="508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266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770D-1438-FB0D-0485-1AF76BE7A920}"/>
              </a:ext>
            </a:extLst>
          </p:cNvPr>
          <p:cNvSpPr>
            <a:spLocks noGrp="1"/>
          </p:cNvSpPr>
          <p:nvPr>
            <p:ph type="title"/>
          </p:nvPr>
        </p:nvSpPr>
        <p:spPr/>
        <p:txBody>
          <a:bodyPr/>
          <a:lstStyle/>
          <a:p>
            <a:r>
              <a:rPr lang="en-US" dirty="0"/>
              <a:t>Holiday Suggestions</a:t>
            </a:r>
          </a:p>
        </p:txBody>
      </p:sp>
      <p:sp>
        <p:nvSpPr>
          <p:cNvPr id="3" name="Content Placeholder 2">
            <a:extLst>
              <a:ext uri="{FF2B5EF4-FFF2-40B4-BE49-F238E27FC236}">
                <a16:creationId xmlns:a16="http://schemas.microsoft.com/office/drawing/2014/main" id="{3F60BD8E-067C-4D4B-F80F-1F0C8F86C49A}"/>
              </a:ext>
            </a:extLst>
          </p:cNvPr>
          <p:cNvSpPr>
            <a:spLocks noGrp="1"/>
          </p:cNvSpPr>
          <p:nvPr>
            <p:ph sz="quarter" idx="14"/>
          </p:nvPr>
        </p:nvSpPr>
        <p:spPr>
          <a:xfrm>
            <a:off x="494493" y="1677396"/>
            <a:ext cx="6250552" cy="4699187"/>
          </a:xfrm>
        </p:spPr>
        <p:txBody>
          <a:bodyPr/>
          <a:lstStyle/>
          <a:p>
            <a:r>
              <a:rPr lang="en-US" b="1" dirty="0"/>
              <a:t>Keep it simple- </a:t>
            </a:r>
            <a:r>
              <a:rPr lang="en-US" sz="2000" dirty="0"/>
              <a:t>choose calm, familiar traditions. Avoid overwhelming decorations and loud environments.</a:t>
            </a:r>
          </a:p>
          <a:p>
            <a:r>
              <a:rPr lang="en-US" b="1" dirty="0"/>
              <a:t>Plan Ahead- </a:t>
            </a:r>
            <a:r>
              <a:rPr lang="en-US" sz="2000" dirty="0"/>
              <a:t>Schedule activities during their best time of the day. Prepare guests for any changes in behaviors.</a:t>
            </a:r>
          </a:p>
          <a:p>
            <a:r>
              <a:rPr lang="en-US" b="1" dirty="0"/>
              <a:t>Maintain routine- </a:t>
            </a:r>
            <a:r>
              <a:rPr lang="en-US" sz="2000" dirty="0"/>
              <a:t>Stick to regular meal and sleep schedules. Avoid disruptions to medications.</a:t>
            </a:r>
          </a:p>
          <a:p>
            <a:r>
              <a:rPr lang="en-US" b="1" dirty="0"/>
              <a:t>Involve them meaningfully- </a:t>
            </a:r>
            <a:r>
              <a:rPr lang="en-US" sz="2000" dirty="0"/>
              <a:t>Give simple tasks like folding napkins or decorating cookies. Share familiar music, photos or holiday stories.</a:t>
            </a:r>
          </a:p>
          <a:p>
            <a:r>
              <a:rPr lang="en-US" b="1" dirty="0"/>
              <a:t>Focus on connection over perfection- </a:t>
            </a:r>
            <a:r>
              <a:rPr lang="en-US" sz="2000" dirty="0"/>
              <a:t>Be flexible with expectations. Prioritize comfort, joy and togetherness.</a:t>
            </a:r>
          </a:p>
        </p:txBody>
      </p:sp>
      <p:sp>
        <p:nvSpPr>
          <p:cNvPr id="6" name="Slide Number Placeholder 5">
            <a:extLst>
              <a:ext uri="{FF2B5EF4-FFF2-40B4-BE49-F238E27FC236}">
                <a16:creationId xmlns:a16="http://schemas.microsoft.com/office/drawing/2014/main" id="{C296A678-7443-5455-4E15-F216D9C6D3EC}"/>
              </a:ext>
            </a:extLst>
          </p:cNvPr>
          <p:cNvSpPr>
            <a:spLocks noGrp="1"/>
          </p:cNvSpPr>
          <p:nvPr>
            <p:ph type="sldNum" sz="quarter" idx="17"/>
          </p:nvPr>
        </p:nvSpPr>
        <p:spPr/>
        <p:txBody>
          <a:bodyPr/>
          <a:lstStyle/>
          <a:p>
            <a:fld id="{63DCA5C9-2E11-4C67-86EB-AE1DE127DC64}" type="slidenum">
              <a:rPr lang="en-US" smtClean="0"/>
              <a:pPr/>
              <a:t>23</a:t>
            </a:fld>
            <a:endParaRPr lang="en-US"/>
          </a:p>
        </p:txBody>
      </p:sp>
      <p:pic>
        <p:nvPicPr>
          <p:cNvPr id="8" name="Picture 7" descr="People at table with Hanukkah foods">
            <a:extLst>
              <a:ext uri="{FF2B5EF4-FFF2-40B4-BE49-F238E27FC236}">
                <a16:creationId xmlns:a16="http://schemas.microsoft.com/office/drawing/2014/main" id="{98996124-8492-8A09-F736-11B94FC59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045" y="1677396"/>
            <a:ext cx="5254811" cy="3503207"/>
          </a:xfrm>
          <a:prstGeom prst="rect">
            <a:avLst/>
          </a:prstGeom>
        </p:spPr>
      </p:pic>
    </p:spTree>
    <p:extLst>
      <p:ext uri="{BB962C8B-B14F-4D97-AF65-F5344CB8AC3E}">
        <p14:creationId xmlns:p14="http://schemas.microsoft.com/office/powerpoint/2010/main" val="3167954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E85534-3EE9-A12B-D0DC-A87BB45A018C}"/>
              </a:ext>
            </a:extLst>
          </p:cNvPr>
          <p:cNvSpPr>
            <a:spLocks noGrp="1"/>
          </p:cNvSpPr>
          <p:nvPr>
            <p:ph type="sldNum" sz="quarter" idx="18"/>
          </p:nvPr>
        </p:nvSpPr>
        <p:spPr/>
        <p:txBody>
          <a:bodyPr/>
          <a:lstStyle/>
          <a:p>
            <a:fld id="{63DCA5C9-2E11-4C67-86EB-AE1DE127DC64}" type="slidenum">
              <a:rPr lang="en-US" smtClean="0"/>
              <a:pPr/>
              <a:t>24</a:t>
            </a:fld>
            <a:endParaRPr lang="en-US"/>
          </a:p>
        </p:txBody>
      </p:sp>
      <p:pic>
        <p:nvPicPr>
          <p:cNvPr id="5" name="Picture 2" descr="Remember to Breathe Motivational Art Quote Print | Art Board Print">
            <a:extLst>
              <a:ext uri="{FF2B5EF4-FFF2-40B4-BE49-F238E27FC236}">
                <a16:creationId xmlns:a16="http://schemas.microsoft.com/office/drawing/2014/main" id="{6C48D139-5619-4CF1-7364-CDB62214A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747" y="423747"/>
            <a:ext cx="6209370" cy="6209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63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5A1E1B0-5295-2C0B-EF88-0FCC745653BA}"/>
              </a:ext>
            </a:extLst>
          </p:cNvPr>
          <p:cNvSpPr>
            <a:spLocks noGrp="1"/>
          </p:cNvSpPr>
          <p:nvPr>
            <p:ph type="title"/>
          </p:nvPr>
        </p:nvSpPr>
        <p:spPr>
          <a:xfrm>
            <a:off x="493776" y="0"/>
            <a:ext cx="9930384" cy="1325563"/>
          </a:xfrm>
        </p:spPr>
        <p:txBody>
          <a:bodyPr/>
          <a:lstStyle/>
          <a:p>
            <a:r>
              <a:rPr lang="en-US"/>
              <a:t> Questions?</a:t>
            </a:r>
          </a:p>
        </p:txBody>
      </p:sp>
      <p:pic>
        <p:nvPicPr>
          <p:cNvPr id="5" name="Content Placeholder 4" descr="Quizzical burrowing owl looking forward">
            <a:extLst>
              <a:ext uri="{FF2B5EF4-FFF2-40B4-BE49-F238E27FC236}">
                <a16:creationId xmlns:a16="http://schemas.microsoft.com/office/drawing/2014/main" id="{5AAAD02B-4349-D469-6452-42F1F96C3F42}"/>
              </a:ext>
            </a:extLst>
          </p:cNvPr>
          <p:cNvPicPr>
            <a:picLocks noChangeAspect="1"/>
          </p:cNvPicPr>
          <p:nvPr/>
        </p:nvPicPr>
        <p:blipFill>
          <a:blip r:embed="rId2">
            <a:extLst>
              <a:ext uri="{28A0092B-C50C-407E-A947-70E740481C1C}">
                <a14:useLocalDpi xmlns:a14="http://schemas.microsoft.com/office/drawing/2010/main" val="0"/>
              </a:ext>
            </a:extLst>
          </a:blip>
          <a:srcRect t="7870" r="1" b="18405"/>
          <a:stretch/>
        </p:blipFill>
        <p:spPr>
          <a:xfrm>
            <a:off x="488951" y="1692275"/>
            <a:ext cx="8656320" cy="4435475"/>
          </a:xfrm>
          <a:prstGeom prst="rect">
            <a:avLst/>
          </a:prstGeom>
          <a:noFill/>
        </p:spPr>
      </p:pic>
      <p:sp>
        <p:nvSpPr>
          <p:cNvPr id="4" name="Slide Number Placeholder 3">
            <a:extLst>
              <a:ext uri="{FF2B5EF4-FFF2-40B4-BE49-F238E27FC236}">
                <a16:creationId xmlns:a16="http://schemas.microsoft.com/office/drawing/2014/main" id="{BF931950-226B-F1C4-2B58-E77767B80DDC}"/>
              </a:ext>
            </a:extLst>
          </p:cNvPr>
          <p:cNvSpPr>
            <a:spLocks noGrp="1"/>
          </p:cNvSpPr>
          <p:nvPr>
            <p:ph type="sldNum" sz="quarter" idx="17"/>
          </p:nvPr>
        </p:nvSpPr>
        <p:spPr>
          <a:xfrm>
            <a:off x="11306175" y="6480968"/>
            <a:ext cx="398463" cy="182880"/>
          </a:xfrm>
        </p:spPr>
        <p:txBody>
          <a:bodyPr anchor="b">
            <a:normAutofit/>
          </a:bodyPr>
          <a:lstStyle/>
          <a:p>
            <a:pPr>
              <a:spcAft>
                <a:spcPts val="600"/>
              </a:spcAft>
            </a:pPr>
            <a:fld id="{63DCA5C9-2E11-4C67-86EB-AE1DE127DC64}" type="slidenum">
              <a:rPr lang="en-US" smtClean="0"/>
              <a:pPr>
                <a:spcAft>
                  <a:spcPts val="600"/>
                </a:spcAft>
              </a:pPr>
              <a:t>25</a:t>
            </a:fld>
            <a:endParaRPr lang="en-US"/>
          </a:p>
        </p:txBody>
      </p:sp>
    </p:spTree>
    <p:extLst>
      <p:ext uri="{BB962C8B-B14F-4D97-AF65-F5344CB8AC3E}">
        <p14:creationId xmlns:p14="http://schemas.microsoft.com/office/powerpoint/2010/main" val="125751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4DCA-F74D-49AC-8F7A-B2206C32B305}"/>
              </a:ext>
            </a:extLst>
          </p:cNvPr>
          <p:cNvSpPr>
            <a:spLocks noGrp="1"/>
          </p:cNvSpPr>
          <p:nvPr>
            <p:ph type="title"/>
          </p:nvPr>
        </p:nvSpPr>
        <p:spPr>
          <a:xfrm>
            <a:off x="2497045" y="663388"/>
            <a:ext cx="7376583" cy="4312024"/>
          </a:xfrm>
        </p:spPr>
        <p:txBody>
          <a:bodyPr>
            <a:normAutofit fontScale="90000"/>
          </a:bodyPr>
          <a:lstStyle/>
          <a:p>
            <a:pPr marL="0" indent="0">
              <a:buNone/>
            </a:pPr>
            <a:r>
              <a:rPr lang="en-US" dirty="0"/>
              <a:t>Learning Objectives</a:t>
            </a:r>
            <a:br>
              <a:rPr lang="en-US" dirty="0"/>
            </a:br>
            <a:br>
              <a:rPr lang="en-US" dirty="0"/>
            </a:br>
            <a:br>
              <a:rPr lang="en-US" dirty="0"/>
            </a:br>
            <a:r>
              <a:rPr lang="en-US" sz="2700" dirty="0"/>
              <a:t>At the end of this presentation, learners should be able to:</a:t>
            </a:r>
            <a:br>
              <a:rPr lang="en-US" sz="2700" dirty="0"/>
            </a:br>
            <a:br>
              <a:rPr lang="en-US" sz="2700" dirty="0"/>
            </a:br>
            <a:r>
              <a:rPr lang="en-US" sz="2700" dirty="0"/>
              <a:t>1. Identify mistakes caregivers can make that worsen behaviors.</a:t>
            </a:r>
            <a:br>
              <a:rPr lang="en-US" sz="2700" dirty="0"/>
            </a:br>
            <a:r>
              <a:rPr lang="en-US" sz="2700" dirty="0"/>
              <a:t>2. Understand why behaviors occur and how to manage them.</a:t>
            </a:r>
            <a:br>
              <a:rPr lang="en-US" sz="2700" dirty="0"/>
            </a:br>
            <a:r>
              <a:rPr lang="en-US" sz="2700" dirty="0"/>
              <a:t>3. Understand how to manage holidays. </a:t>
            </a:r>
            <a:br>
              <a:rPr lang="en-US" dirty="0"/>
            </a:br>
            <a:endParaRPr lang="en-US" dirty="0"/>
          </a:p>
        </p:txBody>
      </p:sp>
      <p:sp>
        <p:nvSpPr>
          <p:cNvPr id="7" name="Slide Number Placeholder 6">
            <a:extLst>
              <a:ext uri="{FF2B5EF4-FFF2-40B4-BE49-F238E27FC236}">
                <a16:creationId xmlns:a16="http://schemas.microsoft.com/office/drawing/2014/main" id="{A1DAF68A-A98B-41A1-A492-0B8E81EB0DD1}"/>
              </a:ext>
            </a:extLst>
          </p:cNvPr>
          <p:cNvSpPr>
            <a:spLocks noGrp="1"/>
          </p:cNvSpPr>
          <p:nvPr>
            <p:ph type="sldNum" sz="quarter" idx="12"/>
          </p:nvPr>
        </p:nvSpPr>
        <p:spPr/>
        <p:txBody>
          <a:bodyPr/>
          <a:lstStyle/>
          <a:p>
            <a:pPr lvl="8"/>
            <a:fld id="{63DCA5C9-2E11-4C67-86EB-AE1DE127DC64}" type="slidenum">
              <a:rPr lang="en-US" smtClean="0"/>
              <a:pPr lvl="8"/>
              <a:t>3</a:t>
            </a:fld>
            <a:endParaRPr lang="en-US"/>
          </a:p>
        </p:txBody>
      </p:sp>
    </p:spTree>
    <p:extLst>
      <p:ext uri="{BB962C8B-B14F-4D97-AF65-F5344CB8AC3E}">
        <p14:creationId xmlns:p14="http://schemas.microsoft.com/office/powerpoint/2010/main" val="34222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5ACF-42FB-4376-8044-31C04DDFC6B3}"/>
              </a:ext>
            </a:extLst>
          </p:cNvPr>
          <p:cNvSpPr>
            <a:spLocks noGrp="1"/>
          </p:cNvSpPr>
          <p:nvPr>
            <p:ph type="title"/>
          </p:nvPr>
        </p:nvSpPr>
        <p:spPr/>
        <p:txBody>
          <a:bodyPr/>
          <a:lstStyle/>
          <a:p>
            <a:r>
              <a:rPr lang="en-US" dirty="0"/>
              <a:t>Behaviors Come in Many Different Forms</a:t>
            </a:r>
          </a:p>
        </p:txBody>
      </p:sp>
      <p:sp>
        <p:nvSpPr>
          <p:cNvPr id="6" name="Content Placeholder 5">
            <a:extLst>
              <a:ext uri="{FF2B5EF4-FFF2-40B4-BE49-F238E27FC236}">
                <a16:creationId xmlns:a16="http://schemas.microsoft.com/office/drawing/2014/main" id="{3481FF87-368D-4B24-AD14-A5B3E1365F64}"/>
              </a:ext>
            </a:extLst>
          </p:cNvPr>
          <p:cNvSpPr>
            <a:spLocks noGrp="1"/>
          </p:cNvSpPr>
          <p:nvPr>
            <p:ph sz="quarter" idx="14"/>
          </p:nvPr>
        </p:nvSpPr>
        <p:spPr/>
        <p:txBody>
          <a:bodyPr/>
          <a:lstStyle/>
          <a:p>
            <a:pPr marL="342900" indent="-342900">
              <a:buFont typeface="Arial" panose="020B0604020202020204" pitchFamily="34" charset="0"/>
              <a:buChar char="•"/>
            </a:pPr>
            <a:r>
              <a:rPr lang="en-US" dirty="0"/>
              <a:t>Aggression/Agitation</a:t>
            </a:r>
          </a:p>
          <a:p>
            <a:pPr marL="342900" indent="-342900">
              <a:buFont typeface="Arial" panose="020B0604020202020204" pitchFamily="34" charset="0"/>
              <a:buChar char="•"/>
            </a:pPr>
            <a:r>
              <a:rPr lang="en-US" dirty="0"/>
              <a:t>Anxiety, Depression, Apathy</a:t>
            </a:r>
          </a:p>
          <a:p>
            <a:pPr marL="342900" indent="-342900">
              <a:buFont typeface="Arial" panose="020B0604020202020204" pitchFamily="34" charset="0"/>
              <a:buChar char="•"/>
            </a:pPr>
            <a:r>
              <a:rPr lang="en-US" dirty="0"/>
              <a:t>Wandering</a:t>
            </a:r>
          </a:p>
          <a:p>
            <a:pPr marL="342900" indent="-342900">
              <a:buFont typeface="Arial" panose="020B0604020202020204" pitchFamily="34" charset="0"/>
              <a:buChar char="•"/>
            </a:pPr>
            <a:r>
              <a:rPr lang="en-US" dirty="0"/>
              <a:t>Delusions, Hallucinations, Paranoia</a:t>
            </a:r>
          </a:p>
          <a:p>
            <a:pPr marL="342900" indent="-342900">
              <a:buFont typeface="Arial" panose="020B0604020202020204" pitchFamily="34" charset="0"/>
              <a:buChar char="•"/>
            </a:pPr>
            <a:r>
              <a:rPr lang="en-US" dirty="0"/>
              <a:t>Disinhibition </a:t>
            </a:r>
          </a:p>
          <a:p>
            <a:pPr marL="342900" indent="-342900">
              <a:buFont typeface="Arial" panose="020B0604020202020204" pitchFamily="34" charset="0"/>
              <a:buChar char="•"/>
            </a:pPr>
            <a:r>
              <a:rPr lang="en-US" dirty="0"/>
              <a:t>Motor Disturbances ( fidgeting, pacing, repeatedly doing things)</a:t>
            </a:r>
          </a:p>
          <a:p>
            <a:pPr marL="342900" indent="-342900">
              <a:buFont typeface="Arial" panose="020B0604020202020204" pitchFamily="34" charset="0"/>
              <a:buChar char="•"/>
            </a:pPr>
            <a:r>
              <a:rPr lang="en-US" dirty="0"/>
              <a:t>Changes in sleep patterns</a:t>
            </a:r>
          </a:p>
          <a:p>
            <a:pPr marL="342900" indent="-342900">
              <a:buFont typeface="Arial" panose="020B0604020202020204" pitchFamily="34" charset="0"/>
              <a:buChar char="•"/>
            </a:pPr>
            <a:r>
              <a:rPr lang="en-US" dirty="0"/>
              <a:t>Refusing care ( bathing, medications, etc.)</a:t>
            </a:r>
          </a:p>
          <a:p>
            <a:endParaRPr lang="en-US" dirty="0"/>
          </a:p>
          <a:p>
            <a:endParaRPr lang="en-US" dirty="0"/>
          </a:p>
        </p:txBody>
      </p:sp>
      <p:sp>
        <p:nvSpPr>
          <p:cNvPr id="8" name="Slide Number Placeholder 7">
            <a:extLst>
              <a:ext uri="{FF2B5EF4-FFF2-40B4-BE49-F238E27FC236}">
                <a16:creationId xmlns:a16="http://schemas.microsoft.com/office/drawing/2014/main" id="{8077E564-7B84-4F85-A488-A5209D1B0344}"/>
              </a:ext>
            </a:extLst>
          </p:cNvPr>
          <p:cNvSpPr>
            <a:spLocks noGrp="1"/>
          </p:cNvSpPr>
          <p:nvPr>
            <p:ph type="sldNum" sz="quarter" idx="17"/>
          </p:nvPr>
        </p:nvSpPr>
        <p:spPr/>
        <p:txBody>
          <a:bodyPr/>
          <a:lstStyle/>
          <a:p>
            <a:pPr lvl="8"/>
            <a:fld id="{63DCA5C9-2E11-4C67-86EB-AE1DE127DC64}" type="slidenum">
              <a:rPr lang="en-US" smtClean="0"/>
              <a:pPr lvl="8"/>
              <a:t>4</a:t>
            </a:fld>
            <a:endParaRPr lang="en-US"/>
          </a:p>
        </p:txBody>
      </p:sp>
      <p:pic>
        <p:nvPicPr>
          <p:cNvPr id="2050" name="Picture 2" descr="900 Angry White Man Older Stock Photos - Free &amp; Royalty-Free Stock Photos  from Dreamstime">
            <a:extLst>
              <a:ext uri="{FF2B5EF4-FFF2-40B4-BE49-F238E27FC236}">
                <a16:creationId xmlns:a16="http://schemas.microsoft.com/office/drawing/2014/main" id="{8A2BA3C3-3AC2-CC8F-2039-A11B2EEC4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80640" y="3075073"/>
            <a:ext cx="3095568" cy="318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59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1730-64C7-4173-B7FC-B7DB7EDDE9A9}"/>
              </a:ext>
            </a:extLst>
          </p:cNvPr>
          <p:cNvSpPr>
            <a:spLocks noGrp="1"/>
          </p:cNvSpPr>
          <p:nvPr>
            <p:ph type="title"/>
          </p:nvPr>
        </p:nvSpPr>
        <p:spPr/>
        <p:txBody>
          <a:bodyPr/>
          <a:lstStyle/>
          <a:p>
            <a:r>
              <a:rPr lang="en-US" dirty="0"/>
              <a:t>Why can behaviors occur?</a:t>
            </a:r>
          </a:p>
        </p:txBody>
      </p:sp>
      <p:sp>
        <p:nvSpPr>
          <p:cNvPr id="6" name="Content Placeholder 5">
            <a:extLst>
              <a:ext uri="{FF2B5EF4-FFF2-40B4-BE49-F238E27FC236}">
                <a16:creationId xmlns:a16="http://schemas.microsoft.com/office/drawing/2014/main" id="{A88A9E33-3157-40C3-A3C9-9747E4F82D44}"/>
              </a:ext>
            </a:extLst>
          </p:cNvPr>
          <p:cNvSpPr>
            <a:spLocks noGrp="1"/>
          </p:cNvSpPr>
          <p:nvPr>
            <p:ph sz="quarter" idx="14"/>
          </p:nvPr>
        </p:nvSpPr>
        <p:spPr>
          <a:xfrm>
            <a:off x="713069" y="1681495"/>
            <a:ext cx="8656320" cy="3886200"/>
          </a:xfrm>
        </p:spPr>
        <p:txBody>
          <a:bodyPr/>
          <a:lstStyle/>
          <a:p>
            <a:pPr marL="342900" indent="-342900">
              <a:buFont typeface="Arial" panose="020B0604020202020204" pitchFamily="34" charset="0"/>
              <a:buChar char="•"/>
            </a:pPr>
            <a:r>
              <a:rPr lang="en-US" dirty="0"/>
              <a:t>Underlying medical conditions/acute infection.</a:t>
            </a:r>
          </a:p>
          <a:p>
            <a:pPr marL="342900" indent="-342900">
              <a:buFont typeface="Arial" panose="020B0604020202020204" pitchFamily="34" charset="0"/>
              <a:buChar char="•"/>
            </a:pPr>
            <a:r>
              <a:rPr lang="en-US" dirty="0"/>
              <a:t>Evaluate medications and any recent changes in them.</a:t>
            </a:r>
          </a:p>
          <a:p>
            <a:pPr marL="342900" indent="-342900">
              <a:buFont typeface="Arial" panose="020B0604020202020204" pitchFamily="34" charset="0"/>
              <a:buChar char="•"/>
            </a:pPr>
            <a:r>
              <a:rPr lang="en-US" dirty="0"/>
              <a:t>Are they in pain? Do they need to use the restroom?</a:t>
            </a:r>
          </a:p>
          <a:p>
            <a:pPr marL="342900" indent="-342900">
              <a:buFont typeface="Arial" panose="020B0604020202020204" pitchFamily="34" charset="0"/>
              <a:buChar char="•"/>
            </a:pPr>
            <a:r>
              <a:rPr lang="en-US" dirty="0"/>
              <a:t>Loss of control, feelings of insecurity.</a:t>
            </a:r>
          </a:p>
          <a:p>
            <a:pPr marL="342900" indent="-342900">
              <a:buFont typeface="Arial" panose="020B0604020202020204" pitchFamily="34" charset="0"/>
              <a:buChar char="•"/>
            </a:pPr>
            <a:r>
              <a:rPr lang="en-US" dirty="0"/>
              <a:t>Lack of structure, overstimulation or not enough stimulation.</a:t>
            </a:r>
          </a:p>
          <a:p>
            <a:pPr marL="342900" indent="-342900">
              <a:buFont typeface="Arial" panose="020B0604020202020204" pitchFamily="34" charset="0"/>
              <a:buChar char="•"/>
            </a:pPr>
            <a:r>
              <a:rPr lang="en-US" dirty="0"/>
              <a:t>Caregiver is overwhelmed or impatient.</a:t>
            </a:r>
          </a:p>
          <a:p>
            <a:pPr marL="342900" indent="-342900">
              <a:buFont typeface="Arial" panose="020B0604020202020204" pitchFamily="34" charset="0"/>
              <a:buChar char="•"/>
            </a:pPr>
            <a:r>
              <a:rPr lang="en-US" dirty="0"/>
              <a:t>Poor lighting.</a:t>
            </a:r>
          </a:p>
          <a:p>
            <a:pPr marL="342900" indent="-342900">
              <a:buFontTx/>
              <a:buChar char="-"/>
            </a:pPr>
            <a:endParaRPr lang="en-US" dirty="0"/>
          </a:p>
          <a:p>
            <a:r>
              <a:rPr lang="en-US" dirty="0"/>
              <a:t>Can you think of any others?</a:t>
            </a:r>
          </a:p>
        </p:txBody>
      </p:sp>
      <p:sp>
        <p:nvSpPr>
          <p:cNvPr id="8" name="Slide Number Placeholder 7">
            <a:extLst>
              <a:ext uri="{FF2B5EF4-FFF2-40B4-BE49-F238E27FC236}">
                <a16:creationId xmlns:a16="http://schemas.microsoft.com/office/drawing/2014/main" id="{41234AA6-0685-4675-BD81-E3B349176F10}"/>
              </a:ext>
            </a:extLst>
          </p:cNvPr>
          <p:cNvSpPr>
            <a:spLocks noGrp="1"/>
          </p:cNvSpPr>
          <p:nvPr>
            <p:ph type="sldNum" sz="quarter" idx="17"/>
          </p:nvPr>
        </p:nvSpPr>
        <p:spPr/>
        <p:txBody>
          <a:bodyPr/>
          <a:lstStyle/>
          <a:p>
            <a:pPr lvl="8"/>
            <a:fld id="{63DCA5C9-2E11-4C67-86EB-AE1DE127DC64}" type="slidenum">
              <a:rPr lang="en-US" smtClean="0"/>
              <a:pPr lvl="8"/>
              <a:t>5</a:t>
            </a:fld>
            <a:endParaRPr lang="en-US"/>
          </a:p>
        </p:txBody>
      </p:sp>
      <p:pic>
        <p:nvPicPr>
          <p:cNvPr id="3074" name="Picture 2" descr="Why older adults should talk about pain - Enhabit Home Health &amp; Hospice">
            <a:extLst>
              <a:ext uri="{FF2B5EF4-FFF2-40B4-BE49-F238E27FC236}">
                <a16:creationId xmlns:a16="http://schemas.microsoft.com/office/drawing/2014/main" id="{57810FAD-AEF3-E440-0885-2DB1093D8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537" y="3891578"/>
            <a:ext cx="4410638" cy="231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88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AD54-A02C-43D5-B19E-50DA3AEAC858}"/>
              </a:ext>
            </a:extLst>
          </p:cNvPr>
          <p:cNvSpPr>
            <a:spLocks noGrp="1"/>
          </p:cNvSpPr>
          <p:nvPr>
            <p:ph type="title"/>
          </p:nvPr>
        </p:nvSpPr>
        <p:spPr/>
        <p:txBody>
          <a:bodyPr/>
          <a:lstStyle/>
          <a:p>
            <a:r>
              <a:rPr lang="en-US" dirty="0"/>
              <a:t>Caregivers Response is Critical</a:t>
            </a:r>
          </a:p>
        </p:txBody>
      </p:sp>
      <p:sp>
        <p:nvSpPr>
          <p:cNvPr id="6" name="Content Placeholder 5">
            <a:extLst>
              <a:ext uri="{FF2B5EF4-FFF2-40B4-BE49-F238E27FC236}">
                <a16:creationId xmlns:a16="http://schemas.microsoft.com/office/drawing/2014/main" id="{A92D593A-EC82-458F-A8A5-CC521D94FC86}"/>
              </a:ext>
            </a:extLst>
          </p:cNvPr>
          <p:cNvSpPr>
            <a:spLocks noGrp="1"/>
          </p:cNvSpPr>
          <p:nvPr>
            <p:ph sz="quarter" idx="13"/>
          </p:nvPr>
        </p:nvSpPr>
        <p:spPr>
          <a:xfrm>
            <a:off x="493776" y="1998615"/>
            <a:ext cx="11216958" cy="4665233"/>
          </a:xfrm>
        </p:spPr>
        <p:txBody>
          <a:bodyPr/>
          <a:lstStyle/>
          <a:p>
            <a:pPr marL="342900" indent="-342900">
              <a:buFont typeface="Arial" panose="020B0604020202020204" pitchFamily="34" charset="0"/>
              <a:buChar char="•"/>
            </a:pPr>
            <a:r>
              <a:rPr lang="en-US" dirty="0"/>
              <a:t>Individuals with Dementia will respond based upon the caregiver’s response.</a:t>
            </a:r>
          </a:p>
          <a:p>
            <a:pPr marL="342900" indent="-342900">
              <a:buFont typeface="Arial" panose="020B0604020202020204" pitchFamily="34" charset="0"/>
              <a:buChar char="•"/>
            </a:pPr>
            <a:r>
              <a:rPr lang="en-US" dirty="0"/>
              <a:t>Gentle touch. Pressure on the palm is calming.  Hand over hand technique.</a:t>
            </a:r>
          </a:p>
          <a:p>
            <a:pPr marL="342900" indent="-342900">
              <a:buFont typeface="Arial" panose="020B0604020202020204" pitchFamily="34" charset="0"/>
              <a:buChar char="•"/>
            </a:pPr>
            <a:r>
              <a:rPr lang="en-US" dirty="0"/>
              <a:t>Approach on their dominant side and down on their eye level but remember eye</a:t>
            </a:r>
          </a:p>
          <a:p>
            <a:r>
              <a:rPr lang="en-US" dirty="0"/>
              <a:t>     sight changes as the disease progresses. You may need to approach from the side.</a:t>
            </a:r>
          </a:p>
          <a:p>
            <a:pPr marL="342900" indent="-342900">
              <a:buFont typeface="Arial" panose="020B0604020202020204" pitchFamily="34" charset="0"/>
              <a:buChar char="•"/>
            </a:pPr>
            <a:r>
              <a:rPr lang="en-US" dirty="0"/>
              <a:t>Calming voice. Don’t scream from across the room.</a:t>
            </a:r>
          </a:p>
          <a:p>
            <a:pPr marL="342900" indent="-342900">
              <a:buFont typeface="Arial" panose="020B0604020202020204" pitchFamily="34" charset="0"/>
              <a:buChar char="•"/>
            </a:pPr>
            <a:r>
              <a:rPr lang="en-US" dirty="0"/>
              <a:t>Simplifying the environment to reduce confusion.</a:t>
            </a:r>
          </a:p>
          <a:p>
            <a:pPr marL="342900" indent="-342900">
              <a:buFont typeface="Arial" panose="020B0604020202020204" pitchFamily="34" charset="0"/>
              <a:buChar char="•"/>
            </a:pPr>
            <a:r>
              <a:rPr lang="en-US" dirty="0"/>
              <a:t>Scheduling activities around natural routines.</a:t>
            </a:r>
          </a:p>
          <a:p>
            <a:pPr marL="342900" indent="-342900">
              <a:buFont typeface="Arial" panose="020B0604020202020204" pitchFamily="34" charset="0"/>
              <a:buChar char="•"/>
            </a:pPr>
            <a:r>
              <a:rPr lang="en-US" dirty="0"/>
              <a:t>Don’t give too many choices. </a:t>
            </a:r>
          </a:p>
          <a:p>
            <a:endParaRPr lang="en-US" dirty="0"/>
          </a:p>
          <a:p>
            <a:r>
              <a:rPr lang="en-US" dirty="0"/>
              <a:t>ALWAYS SAFETY FIRST!</a:t>
            </a:r>
          </a:p>
          <a:p>
            <a:pPr lvl="1"/>
            <a:endParaRPr lang="en-US" dirty="0"/>
          </a:p>
        </p:txBody>
      </p:sp>
      <p:sp>
        <p:nvSpPr>
          <p:cNvPr id="9" name="Slide Number Placeholder 8">
            <a:extLst>
              <a:ext uri="{FF2B5EF4-FFF2-40B4-BE49-F238E27FC236}">
                <a16:creationId xmlns:a16="http://schemas.microsoft.com/office/drawing/2014/main" id="{D19FF36E-1E97-4685-B7D7-DE21BC5E2B2D}"/>
              </a:ext>
            </a:extLst>
          </p:cNvPr>
          <p:cNvSpPr>
            <a:spLocks noGrp="1"/>
          </p:cNvSpPr>
          <p:nvPr>
            <p:ph type="sldNum" sz="quarter" idx="17"/>
          </p:nvPr>
        </p:nvSpPr>
        <p:spPr/>
        <p:txBody>
          <a:bodyPr/>
          <a:lstStyle/>
          <a:p>
            <a:pPr lvl="8"/>
            <a:fld id="{63DCA5C9-2E11-4C67-86EB-AE1DE127DC64}" type="slidenum">
              <a:rPr lang="en-US" smtClean="0"/>
              <a:pPr lvl="8"/>
              <a:t>6</a:t>
            </a:fld>
            <a:endParaRPr lang="en-US"/>
          </a:p>
        </p:txBody>
      </p:sp>
    </p:spTree>
    <p:extLst>
      <p:ext uri="{BB962C8B-B14F-4D97-AF65-F5344CB8AC3E}">
        <p14:creationId xmlns:p14="http://schemas.microsoft.com/office/powerpoint/2010/main" val="12675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277F8D84-6235-4B3B-9454-B52A66B7E42C}"/>
              </a:ext>
            </a:extLst>
          </p:cNvPr>
          <p:cNvSpPr>
            <a:spLocks noGrp="1"/>
          </p:cNvSpPr>
          <p:nvPr>
            <p:ph type="title"/>
          </p:nvPr>
        </p:nvSpPr>
        <p:spPr/>
        <p:txBody>
          <a:bodyPr/>
          <a:lstStyle/>
          <a:p>
            <a:r>
              <a:rPr lang="en-US" dirty="0"/>
              <a:t>Join Their World</a:t>
            </a:r>
          </a:p>
        </p:txBody>
      </p:sp>
      <p:sp>
        <p:nvSpPr>
          <p:cNvPr id="6" name="Content Placeholder 5">
            <a:extLst>
              <a:ext uri="{FF2B5EF4-FFF2-40B4-BE49-F238E27FC236}">
                <a16:creationId xmlns:a16="http://schemas.microsoft.com/office/drawing/2014/main" id="{43E4C566-211C-4E54-B3C2-BF65A6F86E38}"/>
              </a:ext>
            </a:extLst>
          </p:cNvPr>
          <p:cNvSpPr>
            <a:spLocks noGrp="1"/>
          </p:cNvSpPr>
          <p:nvPr>
            <p:ph sz="quarter" idx="15"/>
          </p:nvPr>
        </p:nvSpPr>
        <p:spPr/>
        <p:txBody>
          <a:bodyPr/>
          <a:lstStyle/>
          <a:p>
            <a:r>
              <a:rPr lang="en-US" dirty="0"/>
              <a:t>Do not use the word No or “push” them into doing something.</a:t>
            </a:r>
          </a:p>
          <a:p>
            <a:r>
              <a:rPr lang="en-US" dirty="0"/>
              <a:t>Allow enough time for them to answer.</a:t>
            </a:r>
          </a:p>
          <a:p>
            <a:r>
              <a:rPr lang="en-US" dirty="0"/>
              <a:t>Use more questions.</a:t>
            </a:r>
          </a:p>
          <a:p>
            <a:r>
              <a:rPr lang="en-US" dirty="0"/>
              <a:t>Avoid any negative approach.</a:t>
            </a:r>
          </a:p>
          <a:p>
            <a:r>
              <a:rPr lang="en-US" dirty="0"/>
              <a:t>Do be kind.</a:t>
            </a:r>
          </a:p>
          <a:p>
            <a:r>
              <a:rPr lang="en-US" dirty="0"/>
              <a:t>Create a place of joy.</a:t>
            </a:r>
          </a:p>
          <a:p>
            <a:endParaRPr lang="en-US" dirty="0"/>
          </a:p>
        </p:txBody>
      </p:sp>
      <p:sp>
        <p:nvSpPr>
          <p:cNvPr id="8" name="Slide Number Placeholder 7">
            <a:extLst>
              <a:ext uri="{FF2B5EF4-FFF2-40B4-BE49-F238E27FC236}">
                <a16:creationId xmlns:a16="http://schemas.microsoft.com/office/drawing/2014/main" id="{176897CA-25CF-488E-B25A-59DC7185E102}"/>
              </a:ext>
            </a:extLst>
          </p:cNvPr>
          <p:cNvSpPr>
            <a:spLocks noGrp="1"/>
          </p:cNvSpPr>
          <p:nvPr>
            <p:ph type="sldNum" sz="quarter" idx="18"/>
          </p:nvPr>
        </p:nvSpPr>
        <p:spPr/>
        <p:txBody>
          <a:bodyPr/>
          <a:lstStyle/>
          <a:p>
            <a:pPr lvl="8"/>
            <a:fld id="{63DCA5C9-2E11-4C67-86EB-AE1DE127DC64}" type="slidenum">
              <a:rPr lang="en-US" smtClean="0"/>
              <a:pPr lvl="8"/>
              <a:t>7</a:t>
            </a:fld>
            <a:endParaRPr lang="en-US"/>
          </a:p>
        </p:txBody>
      </p:sp>
      <p:pic>
        <p:nvPicPr>
          <p:cNvPr id="5" name="Picture 4" descr="White stones balanced in a stack">
            <a:extLst>
              <a:ext uri="{FF2B5EF4-FFF2-40B4-BE49-F238E27FC236}">
                <a16:creationId xmlns:a16="http://schemas.microsoft.com/office/drawing/2014/main" id="{C675AFEF-5C39-74CD-B433-A7B9D1238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776" y="2240280"/>
            <a:ext cx="4902650" cy="3267635"/>
          </a:xfrm>
          <a:prstGeom prst="rect">
            <a:avLst/>
          </a:prstGeom>
        </p:spPr>
      </p:pic>
    </p:spTree>
    <p:extLst>
      <p:ext uri="{BB962C8B-B14F-4D97-AF65-F5344CB8AC3E}">
        <p14:creationId xmlns:p14="http://schemas.microsoft.com/office/powerpoint/2010/main" val="239950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75943B-1875-4C22-8586-1E6EA4C773BB}"/>
              </a:ext>
            </a:extLst>
          </p:cNvPr>
          <p:cNvSpPr>
            <a:spLocks noGrp="1"/>
          </p:cNvSpPr>
          <p:nvPr>
            <p:ph type="title"/>
          </p:nvPr>
        </p:nvSpPr>
        <p:spPr/>
        <p:txBody>
          <a:bodyPr/>
          <a:lstStyle/>
          <a:p>
            <a:r>
              <a:rPr lang="en-US" dirty="0"/>
              <a:t>Approaches that don’t work!</a:t>
            </a:r>
          </a:p>
        </p:txBody>
      </p:sp>
      <p:sp>
        <p:nvSpPr>
          <p:cNvPr id="10" name="Content Placeholder 9">
            <a:extLst>
              <a:ext uri="{FF2B5EF4-FFF2-40B4-BE49-F238E27FC236}">
                <a16:creationId xmlns:a16="http://schemas.microsoft.com/office/drawing/2014/main" id="{D29146CC-A838-4875-A917-04F30DD512DA}"/>
              </a:ext>
            </a:extLst>
          </p:cNvPr>
          <p:cNvSpPr>
            <a:spLocks noGrp="1"/>
          </p:cNvSpPr>
          <p:nvPr>
            <p:ph sz="quarter" idx="15"/>
          </p:nvPr>
        </p:nvSpPr>
        <p:spPr/>
        <p:txBody>
          <a:bodyPr/>
          <a:lstStyle/>
          <a:p>
            <a:pPr marL="342900" indent="-342900">
              <a:buFont typeface="Arial" panose="020B0604020202020204" pitchFamily="34" charset="0"/>
              <a:buChar char="•"/>
            </a:pPr>
            <a:r>
              <a:rPr lang="en-US" dirty="0"/>
              <a:t>Correcting the individual when they say or do something wrong.</a:t>
            </a:r>
          </a:p>
          <a:p>
            <a:pPr marL="342900" indent="-342900">
              <a:buFont typeface="Arial" panose="020B0604020202020204" pitchFamily="34" charset="0"/>
              <a:buChar char="•"/>
            </a:pPr>
            <a:r>
              <a:rPr lang="en-US" dirty="0"/>
              <a:t>Arguing with them – instead value peace and calmness.</a:t>
            </a:r>
          </a:p>
          <a:p>
            <a:pPr marL="342900" indent="-342900">
              <a:buFont typeface="Arial" panose="020B0604020202020204" pitchFamily="34" charset="0"/>
              <a:buChar char="•"/>
            </a:pPr>
            <a:r>
              <a:rPr lang="en-US" dirty="0"/>
              <a:t>Reasoning with them as this leads to extreme frustration.</a:t>
            </a:r>
          </a:p>
          <a:p>
            <a:pPr marL="342900" indent="-342900">
              <a:buFont typeface="Arial" panose="020B0604020202020204" pitchFamily="34" charset="0"/>
              <a:buChar char="•"/>
            </a:pPr>
            <a:r>
              <a:rPr lang="en-US" dirty="0"/>
              <a:t>Testing their memory- causes embarrassment, defensiveness and disengagement. “ What’s my name?”   “Who is this?”</a:t>
            </a:r>
          </a:p>
          <a:p>
            <a:endParaRPr lang="en-US" dirty="0"/>
          </a:p>
        </p:txBody>
      </p:sp>
      <p:sp>
        <p:nvSpPr>
          <p:cNvPr id="6" name="Slide Number Placeholder 5">
            <a:extLst>
              <a:ext uri="{FF2B5EF4-FFF2-40B4-BE49-F238E27FC236}">
                <a16:creationId xmlns:a16="http://schemas.microsoft.com/office/drawing/2014/main" id="{5C78ECC3-4B5E-43BE-A31D-23AC920C6336}"/>
              </a:ext>
            </a:extLst>
          </p:cNvPr>
          <p:cNvSpPr>
            <a:spLocks noGrp="1"/>
          </p:cNvSpPr>
          <p:nvPr>
            <p:ph type="sldNum" sz="quarter" idx="18"/>
          </p:nvPr>
        </p:nvSpPr>
        <p:spPr/>
        <p:txBody>
          <a:bodyPr/>
          <a:lstStyle/>
          <a:p>
            <a:pPr lvl="8"/>
            <a:fld id="{63DCA5C9-2E11-4C67-86EB-AE1DE127DC64}" type="slidenum">
              <a:rPr lang="en-US" smtClean="0"/>
              <a:pPr lvl="8"/>
              <a:t>8</a:t>
            </a:fld>
            <a:endParaRPr lang="en-US"/>
          </a:p>
        </p:txBody>
      </p:sp>
      <p:sp>
        <p:nvSpPr>
          <p:cNvPr id="11" name="Arrow: Right 10">
            <a:extLst>
              <a:ext uri="{FF2B5EF4-FFF2-40B4-BE49-F238E27FC236}">
                <a16:creationId xmlns:a16="http://schemas.microsoft.com/office/drawing/2014/main" id="{068107D0-4AD6-45D5-BE63-CF9B027AB122}"/>
              </a:ext>
            </a:extLst>
          </p:cNvPr>
          <p:cNvSpPr/>
          <p:nvPr/>
        </p:nvSpPr>
        <p:spPr>
          <a:xfrm>
            <a:off x="7399146" y="5173842"/>
            <a:ext cx="616142" cy="68888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F14B1A59-24FF-24E6-3047-3198041D0C5F}"/>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916405" y="2592959"/>
            <a:ext cx="4763165" cy="318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18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7D532F-726D-451F-857A-61A38AF13934}"/>
              </a:ext>
            </a:extLst>
          </p:cNvPr>
          <p:cNvSpPr>
            <a:spLocks noGrp="1"/>
          </p:cNvSpPr>
          <p:nvPr>
            <p:ph type="title"/>
          </p:nvPr>
        </p:nvSpPr>
        <p:spPr/>
        <p:txBody>
          <a:bodyPr/>
          <a:lstStyle/>
          <a:p>
            <a:r>
              <a:rPr lang="en-US" dirty="0"/>
              <a:t>Home Safety</a:t>
            </a:r>
          </a:p>
        </p:txBody>
      </p:sp>
      <p:sp>
        <p:nvSpPr>
          <p:cNvPr id="31" name="Content Placeholder 30">
            <a:extLst>
              <a:ext uri="{FF2B5EF4-FFF2-40B4-BE49-F238E27FC236}">
                <a16:creationId xmlns:a16="http://schemas.microsoft.com/office/drawing/2014/main" id="{AA729B58-AB99-467E-8618-A78F24765539}"/>
              </a:ext>
            </a:extLst>
          </p:cNvPr>
          <p:cNvSpPr>
            <a:spLocks noGrp="1"/>
          </p:cNvSpPr>
          <p:nvPr>
            <p:ph sz="quarter" idx="15"/>
          </p:nvPr>
        </p:nvSpPr>
        <p:spPr>
          <a:xfrm>
            <a:off x="484715" y="2240694"/>
            <a:ext cx="7422156" cy="3886200"/>
          </a:xfrm>
        </p:spPr>
        <p:txBody>
          <a:bodyPr/>
          <a:lstStyle/>
          <a:p>
            <a:r>
              <a:rPr lang="en-US" dirty="0"/>
              <a:t>Lock up knives in cabinets with safety locks.</a:t>
            </a:r>
          </a:p>
          <a:p>
            <a:r>
              <a:rPr lang="en-US" dirty="0"/>
              <a:t>Check for expired food items.</a:t>
            </a:r>
          </a:p>
          <a:p>
            <a:r>
              <a:rPr lang="en-US" dirty="0"/>
              <a:t>Shut off systems for stoves.</a:t>
            </a:r>
          </a:p>
          <a:p>
            <a:r>
              <a:rPr lang="en-US" dirty="0"/>
              <a:t>Keep items they can eat already prepped and within reach.</a:t>
            </a:r>
          </a:p>
          <a:p>
            <a:r>
              <a:rPr lang="en-US" dirty="0"/>
              <a:t>Lock or remove weapons.</a:t>
            </a:r>
          </a:p>
          <a:p>
            <a:r>
              <a:rPr lang="en-US" dirty="0"/>
              <a:t>Label drawers/cupboards</a:t>
            </a:r>
          </a:p>
          <a:p>
            <a:endParaRPr lang="en-US" dirty="0"/>
          </a:p>
          <a:p>
            <a:endParaRPr lang="en-US" dirty="0"/>
          </a:p>
        </p:txBody>
      </p:sp>
      <p:sp>
        <p:nvSpPr>
          <p:cNvPr id="6" name="Slide Number Placeholder 5">
            <a:extLst>
              <a:ext uri="{FF2B5EF4-FFF2-40B4-BE49-F238E27FC236}">
                <a16:creationId xmlns:a16="http://schemas.microsoft.com/office/drawing/2014/main" id="{D90DFD2F-7E60-4529-867C-4090A690FC36}"/>
              </a:ext>
            </a:extLst>
          </p:cNvPr>
          <p:cNvSpPr>
            <a:spLocks noGrp="1"/>
          </p:cNvSpPr>
          <p:nvPr>
            <p:ph type="sldNum" sz="quarter" idx="18"/>
          </p:nvPr>
        </p:nvSpPr>
        <p:spPr/>
        <p:txBody>
          <a:bodyPr/>
          <a:lstStyle/>
          <a:p>
            <a:pPr lvl="8"/>
            <a:fld id="{63DCA5C9-2E11-4C67-86EB-AE1DE127DC64}" type="slidenum">
              <a:rPr lang="en-US" smtClean="0"/>
              <a:pPr lvl="8"/>
              <a:t>9</a:t>
            </a:fld>
            <a:endParaRPr lang="en-US"/>
          </a:p>
        </p:txBody>
      </p:sp>
      <p:pic>
        <p:nvPicPr>
          <p:cNvPr id="2" name="Picture 2" descr="KidCo Swivel Cabinet and Drawer Locks">
            <a:extLst>
              <a:ext uri="{FF2B5EF4-FFF2-40B4-BE49-F238E27FC236}">
                <a16:creationId xmlns:a16="http://schemas.microsoft.com/office/drawing/2014/main" id="{A882DBAC-E458-1FE8-FAD0-DF7DA0083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4712" y="1462214"/>
            <a:ext cx="2334451" cy="23678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afety 1st Cabinet Slide Lock 4 Pack">
            <a:extLst>
              <a:ext uri="{FF2B5EF4-FFF2-40B4-BE49-F238E27FC236}">
                <a16:creationId xmlns:a16="http://schemas.microsoft.com/office/drawing/2014/main" id="{9715AE97-734B-3A9B-1FC1-6597AFEE1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465" y="3952542"/>
            <a:ext cx="2449924" cy="244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97248"/>
      </p:ext>
    </p:extLst>
  </p:cSld>
  <p:clrMapOvr>
    <a:masterClrMapping/>
  </p:clrMapOvr>
</p:sld>
</file>

<file path=ppt/theme/theme1.xml><?xml version="1.0" encoding="utf-8"?>
<a:theme xmlns:a="http://schemas.openxmlformats.org/drawingml/2006/main" name="Office Theme">
  <a:themeElements>
    <a:clrScheme name="nlh_colors_ppt">
      <a:dk1>
        <a:sysClr val="windowText" lastClr="000000"/>
      </a:dk1>
      <a:lt1>
        <a:sysClr val="window" lastClr="FFFFFF"/>
      </a:lt1>
      <a:dk2>
        <a:srgbClr val="44546A"/>
      </a:dk2>
      <a:lt2>
        <a:srgbClr val="E7E6E6"/>
      </a:lt2>
      <a:accent1>
        <a:srgbClr val="006877"/>
      </a:accent1>
      <a:accent2>
        <a:srgbClr val="19909B"/>
      </a:accent2>
      <a:accent3>
        <a:srgbClr val="4CA585"/>
      </a:accent3>
      <a:accent4>
        <a:srgbClr val="8CAC17"/>
      </a:accent4>
      <a:accent5>
        <a:srgbClr val="E87722"/>
      </a:accent5>
      <a:accent6>
        <a:srgbClr val="FFB6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std template" id="{1E12E40D-91EF-42D7-9057-4C6730B23E82}" vid="{EB665641-6929-491E-A504-076BC256E4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nlh_ppt_std_16x9_210223</Template>
  <TotalTime>268</TotalTime>
  <Words>1699</Words>
  <Application>Microsoft Office PowerPoint</Application>
  <PresentationFormat>Widescreen</PresentationFormat>
  <Paragraphs>205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Book Antiqua</vt:lpstr>
      <vt:lpstr>Calibri</vt:lpstr>
      <vt:lpstr>Times New Roman</vt:lpstr>
      <vt:lpstr>Office Theme</vt:lpstr>
      <vt:lpstr>by Kayla McMullen, RN  Kathleen Young , DNP, PMHNP-BC</vt:lpstr>
      <vt:lpstr>Accreditation Statement and Disclaimer </vt:lpstr>
      <vt:lpstr>Learning Objectives   At the end of this presentation, learners should be able to:  1. Identify mistakes caregivers can make that worsen behaviors. 2. Understand why behaviors occur and how to manage them. 3. Understand how to manage holidays.  </vt:lpstr>
      <vt:lpstr>Behaviors Come in Many Different Forms</vt:lpstr>
      <vt:lpstr>Why can behaviors occur?</vt:lpstr>
      <vt:lpstr>Caregivers Response is Critical</vt:lpstr>
      <vt:lpstr>Join Their World</vt:lpstr>
      <vt:lpstr>Approaches that don’t work!</vt:lpstr>
      <vt:lpstr>Home Safety</vt:lpstr>
      <vt:lpstr>Delusions and Hallucinations</vt:lpstr>
      <vt:lpstr>Disinhibition</vt:lpstr>
      <vt:lpstr>Car Safety – The Battle can get Real!</vt:lpstr>
      <vt:lpstr>Surviving Short Term Memory Challenges</vt:lpstr>
      <vt:lpstr>Wandering</vt:lpstr>
      <vt:lpstr>Addressing Wandering Behaviors</vt:lpstr>
      <vt:lpstr>Sundowning</vt:lpstr>
      <vt:lpstr>Repetitive Behaviors – Not all are Bad!</vt:lpstr>
      <vt:lpstr>Hygiene and Clothing</vt:lpstr>
      <vt:lpstr>Hygiene Helpful Tips</vt:lpstr>
      <vt:lpstr>Diet and Hydration</vt:lpstr>
      <vt:lpstr>Holidays are Just Dates on the Calendar!</vt:lpstr>
      <vt:lpstr>PowerPoint Presentation</vt:lpstr>
      <vt:lpstr>Holiday Suggestions</vt:lpstr>
      <vt:lpstr>PowerPoint Presentation</vt:lpstr>
      <vt:lpstr> Questions?</vt:lpstr>
    </vt:vector>
  </TitlesOfParts>
  <Company>Northern Light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Weidman, Julie C</dc:creator>
  <cp:lastModifiedBy>Young, PMHNP, Kathleen M</cp:lastModifiedBy>
  <cp:revision>17</cp:revision>
  <dcterms:created xsi:type="dcterms:W3CDTF">2025-01-15T21:22:41Z</dcterms:created>
  <dcterms:modified xsi:type="dcterms:W3CDTF">2025-04-21T12:08:09Z</dcterms:modified>
</cp:coreProperties>
</file>