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3"/>
  </p:notesMasterIdLst>
  <p:handoutMasterIdLst>
    <p:handoutMasterId r:id="rId124"/>
  </p:handoutMasterIdLst>
  <p:sldIdLst>
    <p:sldId id="256" r:id="rId2"/>
    <p:sldId id="390" r:id="rId3"/>
    <p:sldId id="370" r:id="rId4"/>
    <p:sldId id="391" r:id="rId5"/>
    <p:sldId id="383" r:id="rId6"/>
    <p:sldId id="384" r:id="rId7"/>
    <p:sldId id="385" r:id="rId8"/>
    <p:sldId id="386" r:id="rId9"/>
    <p:sldId id="261" r:id="rId10"/>
    <p:sldId id="262" r:id="rId11"/>
    <p:sldId id="263" r:id="rId12"/>
    <p:sldId id="264" r:id="rId13"/>
    <p:sldId id="257" r:id="rId14"/>
    <p:sldId id="258" r:id="rId15"/>
    <p:sldId id="259" r:id="rId16"/>
    <p:sldId id="260" r:id="rId17"/>
    <p:sldId id="321" r:id="rId18"/>
    <p:sldId id="266" r:id="rId19"/>
    <p:sldId id="267" r:id="rId20"/>
    <p:sldId id="268" r:id="rId21"/>
    <p:sldId id="269" r:id="rId22"/>
    <p:sldId id="270" r:id="rId23"/>
    <p:sldId id="271" r:id="rId24"/>
    <p:sldId id="332" r:id="rId25"/>
    <p:sldId id="272" r:id="rId26"/>
    <p:sldId id="273" r:id="rId27"/>
    <p:sldId id="274" r:id="rId28"/>
    <p:sldId id="275" r:id="rId29"/>
    <p:sldId id="276" r:id="rId30"/>
    <p:sldId id="277" r:id="rId31"/>
    <p:sldId id="278" r:id="rId32"/>
    <p:sldId id="279" r:id="rId33"/>
    <p:sldId id="333" r:id="rId34"/>
    <p:sldId id="280" r:id="rId35"/>
    <p:sldId id="281" r:id="rId36"/>
    <p:sldId id="282" r:id="rId37"/>
    <p:sldId id="283" r:id="rId38"/>
    <p:sldId id="284" r:id="rId39"/>
    <p:sldId id="285" r:id="rId40"/>
    <p:sldId id="286" r:id="rId41"/>
    <p:sldId id="287" r:id="rId42"/>
    <p:sldId id="288" r:id="rId43"/>
    <p:sldId id="334" r:id="rId44"/>
    <p:sldId id="289" r:id="rId45"/>
    <p:sldId id="290" r:id="rId46"/>
    <p:sldId id="291" r:id="rId47"/>
    <p:sldId id="371" r:id="rId48"/>
    <p:sldId id="293" r:id="rId49"/>
    <p:sldId id="294" r:id="rId50"/>
    <p:sldId id="295" r:id="rId51"/>
    <p:sldId id="296" r:id="rId52"/>
    <p:sldId id="335" r:id="rId53"/>
    <p:sldId id="297" r:id="rId54"/>
    <p:sldId id="298" r:id="rId55"/>
    <p:sldId id="299" r:id="rId56"/>
    <p:sldId id="300" r:id="rId57"/>
    <p:sldId id="301" r:id="rId58"/>
    <p:sldId id="302" r:id="rId59"/>
    <p:sldId id="303" r:id="rId60"/>
    <p:sldId id="304" r:id="rId61"/>
    <p:sldId id="336" r:id="rId62"/>
    <p:sldId id="337" r:id="rId63"/>
    <p:sldId id="305" r:id="rId64"/>
    <p:sldId id="306" r:id="rId65"/>
    <p:sldId id="307" r:id="rId66"/>
    <p:sldId id="308" r:id="rId67"/>
    <p:sldId id="309" r:id="rId68"/>
    <p:sldId id="310" r:id="rId69"/>
    <p:sldId id="311" r:id="rId70"/>
    <p:sldId id="312" r:id="rId71"/>
    <p:sldId id="338" r:id="rId72"/>
    <p:sldId id="313" r:id="rId73"/>
    <p:sldId id="314" r:id="rId74"/>
    <p:sldId id="315" r:id="rId75"/>
    <p:sldId id="316" r:id="rId76"/>
    <p:sldId id="317" r:id="rId77"/>
    <p:sldId id="319" r:id="rId78"/>
    <p:sldId id="318" r:id="rId79"/>
    <p:sldId id="322" r:id="rId80"/>
    <p:sldId id="323" r:id="rId81"/>
    <p:sldId id="339" r:id="rId82"/>
    <p:sldId id="325" r:id="rId83"/>
    <p:sldId id="326" r:id="rId84"/>
    <p:sldId id="327" r:id="rId85"/>
    <p:sldId id="328" r:id="rId86"/>
    <p:sldId id="330" r:id="rId87"/>
    <p:sldId id="331" r:id="rId88"/>
    <p:sldId id="365" r:id="rId89"/>
    <p:sldId id="366" r:id="rId90"/>
    <p:sldId id="352" r:id="rId91"/>
    <p:sldId id="341" r:id="rId92"/>
    <p:sldId id="342" r:id="rId93"/>
    <p:sldId id="345" r:id="rId94"/>
    <p:sldId id="346" r:id="rId95"/>
    <p:sldId id="355" r:id="rId96"/>
    <p:sldId id="353" r:id="rId97"/>
    <p:sldId id="354" r:id="rId98"/>
    <p:sldId id="356" r:id="rId99"/>
    <p:sldId id="388" r:id="rId100"/>
    <p:sldId id="357" r:id="rId101"/>
    <p:sldId id="358" r:id="rId102"/>
    <p:sldId id="359" r:id="rId103"/>
    <p:sldId id="360" r:id="rId104"/>
    <p:sldId id="377" r:id="rId105"/>
    <p:sldId id="378" r:id="rId106"/>
    <p:sldId id="379" r:id="rId107"/>
    <p:sldId id="381" r:id="rId108"/>
    <p:sldId id="372" r:id="rId109"/>
    <p:sldId id="382" r:id="rId110"/>
    <p:sldId id="373" r:id="rId111"/>
    <p:sldId id="374" r:id="rId112"/>
    <p:sldId id="375" r:id="rId113"/>
    <p:sldId id="320" r:id="rId114"/>
    <p:sldId id="361" r:id="rId115"/>
    <p:sldId id="387" r:id="rId116"/>
    <p:sldId id="348" r:id="rId117"/>
    <p:sldId id="340" r:id="rId118"/>
    <p:sldId id="347" r:id="rId119"/>
    <p:sldId id="362" r:id="rId120"/>
    <p:sldId id="376" r:id="rId121"/>
    <p:sldId id="364" r:id="rId1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006877"/>
    <a:srgbClr val="E87722"/>
    <a:srgbClr val="3D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8" d="100"/>
          <a:sy n="108" d="100"/>
        </p:scale>
        <p:origin x="1128"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2970"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4/18/2025</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4/18/2025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349371"/>
            <a:ext cx="5532437" cy="1371600"/>
          </a:xfrm>
        </p:spPr>
        <p:txBody>
          <a:bodyPr tIns="0" bIns="0" anchor="t" anchorCtr="0"/>
          <a:lstStyle>
            <a:lvl1pPr>
              <a:defRPr sz="3200" b="0">
                <a:solidFill>
                  <a:srgbClr val="006877"/>
                </a:solidFill>
              </a:defRPr>
            </a:lvl1pPr>
          </a:lstStyle>
          <a:p>
            <a:r>
              <a:rPr lang="en-US"/>
              <a:t>Click to edit Master title style</a:t>
            </a:r>
          </a:p>
        </p:txBody>
      </p:sp>
      <p:sp>
        <p:nvSpPr>
          <p:cNvPr id="6" name="Date Placeholder 5">
            <a:extLst>
              <a:ext uri="{FF2B5EF4-FFF2-40B4-BE49-F238E27FC236}">
                <a16:creationId xmlns:a16="http://schemas.microsoft.com/office/drawing/2014/main" id="{5CC17B62-8F17-4111-B083-3AC63A3E0257}"/>
              </a:ext>
            </a:extLst>
          </p:cNvPr>
          <p:cNvSpPr>
            <a:spLocks noGrp="1"/>
          </p:cNvSpPr>
          <p:nvPr>
            <p:ph type="dt" sz="half" idx="10"/>
          </p:nvPr>
        </p:nvSpPr>
        <p:spPr>
          <a:xfrm>
            <a:off x="366713" y="6003667"/>
            <a:ext cx="1035872" cy="1801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r>
              <a:rPr lang="en-US"/>
              <a:t>mm.dd.yyyy</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366712" y="1686381"/>
            <a:ext cx="5532437"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spcAft>
                <a:spcPts val="0"/>
              </a:spcAft>
              <a:buNone/>
              <a:defRPr sz="1600" b="1">
                <a:solidFill>
                  <a:srgbClr val="777777"/>
                </a:solidFill>
              </a:defRPr>
            </a:lvl4pPr>
            <a:lvl5pPr marL="0" indent="0">
              <a:spcAft>
                <a:spcPts val="0"/>
              </a:spcAft>
              <a:buNone/>
              <a:defRPr sz="1600" b="1">
                <a:solidFill>
                  <a:srgbClr val="777777"/>
                </a:solidFill>
              </a:defRPr>
            </a:lvl5pPr>
            <a:lvl6pPr marL="0" indent="0">
              <a:spcAft>
                <a:spcPts val="0"/>
              </a:spcAft>
              <a:buNone/>
              <a:defRPr sz="1600" b="1">
                <a:solidFill>
                  <a:srgbClr val="777777"/>
                </a:solidFill>
              </a:defRPr>
            </a:lvl6pPr>
            <a:lvl7pPr marL="0" indent="0">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pic>
        <p:nvPicPr>
          <p:cNvPr id="4" name="Picture 3">
            <a:extLst>
              <a:ext uri="{FF2B5EF4-FFF2-40B4-BE49-F238E27FC236}">
                <a16:creationId xmlns:a16="http://schemas.microsoft.com/office/drawing/2014/main" id="{6D0C9645-5188-48B2-B71E-AE3249508C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 y="365760"/>
            <a:ext cx="1371600" cy="766752"/>
          </a:xfrm>
          <a:prstGeom prst="rect">
            <a:avLst/>
          </a:prstGeom>
        </p:spPr>
      </p:pic>
      <p:sp>
        <p:nvSpPr>
          <p:cNvPr id="3" name="Slide Number Placeholder 2">
            <a:extLst>
              <a:ext uri="{FF2B5EF4-FFF2-40B4-BE49-F238E27FC236}">
                <a16:creationId xmlns:a16="http://schemas.microsoft.com/office/drawing/2014/main" id="{985E548D-1771-42A5-B8B5-AD94254913B4}"/>
              </a:ext>
            </a:extLst>
          </p:cNvPr>
          <p:cNvSpPr>
            <a:spLocks noGrp="1"/>
          </p:cNvSpPr>
          <p:nvPr>
            <p:ph type="sldNum" sz="quarter" idx="15"/>
          </p:nvPr>
        </p:nvSpPr>
        <p:spPr/>
        <p:txBody>
          <a:bodyPr/>
          <a:lstStyle/>
          <a:p>
            <a:pPr lvl="8"/>
            <a:fld id="{63DCA5C9-2E11-4C67-86EB-AE1DE127DC64}" type="slidenum">
              <a:rPr lang="en-US" smtClean="0"/>
              <a:pPr lvl="8"/>
              <a:t>‹#›</a:t>
            </a:fld>
            <a:endParaRPr lang="en-US"/>
          </a:p>
        </p:txBody>
      </p:sp>
      <p:sp>
        <p:nvSpPr>
          <p:cNvPr id="5" name="Footer Placeholder 4">
            <a:extLst>
              <a:ext uri="{FF2B5EF4-FFF2-40B4-BE49-F238E27FC236}">
                <a16:creationId xmlns:a16="http://schemas.microsoft.com/office/drawing/2014/main" id="{5F077987-30BE-AD4A-B46D-F6ABBDF4A7B2}"/>
              </a:ext>
            </a:extLst>
          </p:cNvPr>
          <p:cNvSpPr>
            <a:spLocks noGrp="1"/>
          </p:cNvSpPr>
          <p:nvPr>
            <p:ph type="ftr" sz="quarter" idx="16"/>
          </p:nvPr>
        </p:nvSpPr>
        <p:spPr>
          <a:xfrm>
            <a:off x="1718255" y="6000197"/>
            <a:ext cx="4398810" cy="182880"/>
          </a:xfrm>
        </p:spPr>
        <p:txBody>
          <a:bodyPr/>
          <a:lstStyle>
            <a:lvl1pPr algn="l">
              <a:defRPr sz="1600"/>
            </a:lvl1pPr>
          </a:lstStyle>
          <a:p>
            <a:pPr indent="-2743200"/>
            <a:r>
              <a:rPr lang="en-US"/>
              <a:t>Modify with Insert &gt; Header &amp; Footer</a:t>
            </a:r>
          </a:p>
        </p:txBody>
      </p:sp>
    </p:spTree>
    <p:extLst>
      <p:ext uri="{BB962C8B-B14F-4D97-AF65-F5344CB8AC3E}">
        <p14:creationId xmlns:p14="http://schemas.microsoft.com/office/powerpoint/2010/main" val="492776035"/>
      </p:ext>
    </p:extLst>
  </p:cSld>
  <p:clrMapOvr>
    <a:masterClrMapping/>
  </p:clrMapOvr>
  <p:extLst>
    <p:ext uri="{DCECCB84-F9BA-43D5-87BE-67443E8EF086}">
      <p15:sldGuideLst xmlns:p15="http://schemas.microsoft.com/office/powerpoint/2012/main">
        <p15:guide id="1" orient="horz" pos="1379" userDrawn="1">
          <p15:clr>
            <a:srgbClr val="FBAE40"/>
          </p15:clr>
        </p15:guide>
        <p15:guide id="2" orient="horz" pos="16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col_heavy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1692274"/>
            <a:ext cx="64922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2472447592"/>
      </p:ext>
    </p:extLst>
  </p:cSld>
  <p:clrMapOvr>
    <a:masterClrMapping/>
  </p:clrMapOvr>
  <p:extLst>
    <p:ext uri="{DCECCB84-F9BA-43D5-87BE-67443E8EF086}">
      <p15:sldGuideLst xmlns:p15="http://schemas.microsoft.com/office/powerpoint/2012/main">
        <p15:guide id="1" orient="horz" pos="106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col_heavy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1692274"/>
            <a:ext cx="64922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486510335"/>
      </p:ext>
    </p:extLst>
  </p:cSld>
  <p:clrMapOvr>
    <a:masterClrMapping/>
  </p:clrMapOvr>
  <p:extLst>
    <p:ext uri="{DCECCB84-F9BA-43D5-87BE-67443E8EF086}">
      <p15:sldGuideLst xmlns:p15="http://schemas.microsoft.com/office/powerpoint/2012/main">
        <p15:guide id="1" orient="horz" pos="106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_heavy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1692274"/>
            <a:ext cx="64922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950097211"/>
      </p:ext>
    </p:extLst>
  </p:cSld>
  <p:clrMapOvr>
    <a:masterClrMapping/>
  </p:clrMapOvr>
  <p:extLst>
    <p:ext uri="{DCECCB84-F9BA-43D5-87BE-67443E8EF086}">
      <p15:sldGuideLst xmlns:p15="http://schemas.microsoft.com/office/powerpoint/2012/main">
        <p15:guide id="1" orient="horz" pos="106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2238375"/>
            <a:ext cx="64922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F104351-53CF-46BE-9C42-D998092422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993436476"/>
      </p:ext>
    </p:extLst>
  </p:cSld>
  <p:clrMapOvr>
    <a:masterClrMapping/>
  </p:clrMapOvr>
  <p:extLst>
    <p:ext uri="{DCECCB84-F9BA-43D5-87BE-67443E8EF086}">
      <p15:sldGuideLst xmlns:p15="http://schemas.microsoft.com/office/powerpoint/2012/main">
        <p15:guide id="1" orient="horz" pos="141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_srp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2238375"/>
            <a:ext cx="64922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F104351-53CF-46BE-9C42-D998092422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316625049"/>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2238375"/>
            <a:ext cx="64922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F104351-53CF-46BE-9C42-D998092422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036683625"/>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2238375"/>
            <a:ext cx="64922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F104351-53CF-46BE-9C42-D998092422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663716077"/>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365760"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4206875"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67A57404-7609-4C47-9119-D24B9D795C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629350298"/>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365760"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4206875"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67A57404-7609-4C47-9119-D24B9D795C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2059982528"/>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ol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365760"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4206875"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67A57404-7609-4C47-9119-D24B9D795C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132563974"/>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photo_firs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2282826" y="1072808"/>
            <a:ext cx="5532438" cy="1508021"/>
          </a:xfrm>
        </p:spPr>
        <p:txBody>
          <a:bodyPr tIns="0" bIns="0" anchor="t" anchorCtr="0"/>
          <a:lstStyle>
            <a:lvl1pPr>
              <a:defRPr sz="3200" b="0">
                <a:solidFill>
                  <a:srgbClr val="006877"/>
                </a:solidFill>
              </a:defRPr>
            </a:lvl1pPr>
          </a:lstStyle>
          <a:p>
            <a:r>
              <a:rPr lang="en-US"/>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2282825" y="409820"/>
            <a:ext cx="5532437"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lnSpc>
                <a:spcPts val="2000"/>
              </a:lnSpc>
              <a:spcAft>
                <a:spcPts val="0"/>
              </a:spcAft>
              <a:buNone/>
              <a:defRPr sz="1600" b="1">
                <a:solidFill>
                  <a:srgbClr val="777777"/>
                </a:solidFill>
              </a:defRPr>
            </a:lvl4pPr>
            <a:lvl5pPr marL="0" indent="0">
              <a:lnSpc>
                <a:spcPts val="2000"/>
              </a:lnSpc>
              <a:spcAft>
                <a:spcPts val="0"/>
              </a:spcAft>
              <a:buNone/>
              <a:defRPr sz="1600" b="1">
                <a:solidFill>
                  <a:srgbClr val="777777"/>
                </a:solidFill>
              </a:defRPr>
            </a:lvl5pPr>
            <a:lvl6pPr marL="0" indent="0">
              <a:lnSpc>
                <a:spcPts val="2000"/>
              </a:lnSpc>
              <a:spcAft>
                <a:spcPts val="0"/>
              </a:spcAft>
              <a:buNone/>
              <a:defRPr sz="1600" b="1">
                <a:solidFill>
                  <a:srgbClr val="777777"/>
                </a:solidFill>
              </a:defRPr>
            </a:lvl6pPr>
            <a:lvl7pPr marL="0" indent="0">
              <a:lnSpc>
                <a:spcPts val="2000"/>
              </a:lnSpc>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8E63C241-D66E-4D5B-8D9F-C09784BAA4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 y="365760"/>
            <a:ext cx="1371600" cy="766752"/>
          </a:xfrm>
          <a:prstGeom prst="rect">
            <a:avLst/>
          </a:prstGeom>
        </p:spPr>
      </p:pic>
      <p:sp>
        <p:nvSpPr>
          <p:cNvPr id="14" name="Picture Placeholder 13">
            <a:extLst>
              <a:ext uri="{FF2B5EF4-FFF2-40B4-BE49-F238E27FC236}">
                <a16:creationId xmlns:a16="http://schemas.microsoft.com/office/drawing/2014/main" id="{627BA071-F4CF-49DB-80C3-9FC0EB2D5777}"/>
              </a:ext>
            </a:extLst>
          </p:cNvPr>
          <p:cNvSpPr>
            <a:spLocks noGrp="1" noChangeAspect="1"/>
          </p:cNvSpPr>
          <p:nvPr>
            <p:ph type="pic" sz="quarter" idx="15" hasCustomPrompt="1"/>
          </p:nvPr>
        </p:nvSpPr>
        <p:spPr bwMode="auto">
          <a:xfrm>
            <a:off x="915" y="3331084"/>
            <a:ext cx="9144000" cy="3526916"/>
          </a:xfrm>
          <a:custGeom>
            <a:avLst/>
            <a:gdLst>
              <a:gd name="connsiteX0" fmla="*/ 7447235 w 10078678"/>
              <a:gd name="connsiteY0" fmla="*/ 2270756 h 3887427"/>
              <a:gd name="connsiteX1" fmla="*/ 6176511 w 10078678"/>
              <a:gd name="connsiteY1" fmla="*/ 2879482 h 3887427"/>
              <a:gd name="connsiteX2" fmla="*/ 7447235 w 10078678"/>
              <a:gd name="connsiteY2" fmla="*/ 3492169 h 3887427"/>
              <a:gd name="connsiteX3" fmla="*/ 8717239 w 10078678"/>
              <a:gd name="connsiteY3" fmla="*/ 2879482 h 3887427"/>
              <a:gd name="connsiteX4" fmla="*/ 7447235 w 10078678"/>
              <a:gd name="connsiteY4" fmla="*/ 2270756 h 3887427"/>
              <a:gd name="connsiteX5" fmla="*/ 6813313 w 10078678"/>
              <a:gd name="connsiteY5" fmla="*/ 1063742 h 3887427"/>
              <a:gd name="connsiteX6" fmla="*/ 5893208 w 10078678"/>
              <a:gd name="connsiteY6" fmla="*/ 1504718 h 3887427"/>
              <a:gd name="connsiteX7" fmla="*/ 6813313 w 10078678"/>
              <a:gd name="connsiteY7" fmla="*/ 1945694 h 3887427"/>
              <a:gd name="connsiteX8" fmla="*/ 7730179 w 10078678"/>
              <a:gd name="connsiteY8" fmla="*/ 1504718 h 3887427"/>
              <a:gd name="connsiteX9" fmla="*/ 6813313 w 10078678"/>
              <a:gd name="connsiteY9" fmla="*/ 1063742 h 3887427"/>
              <a:gd name="connsiteX10" fmla="*/ 5039699 w 10078678"/>
              <a:gd name="connsiteY10" fmla="*/ 0 h 3887427"/>
              <a:gd name="connsiteX11" fmla="*/ 7222969 w 10078678"/>
              <a:gd name="connsiteY11" fmla="*/ 48957 h 3887427"/>
              <a:gd name="connsiteX12" fmla="*/ 7054859 w 10078678"/>
              <a:gd name="connsiteY12" fmla="*/ 199429 h 3887427"/>
              <a:gd name="connsiteX13" fmla="*/ 8150273 w 10078678"/>
              <a:gd name="connsiteY13" fmla="*/ 724281 h 3887427"/>
              <a:gd name="connsiteX14" fmla="*/ 9245688 w 10078678"/>
              <a:gd name="connsiteY14" fmla="*/ 199429 h 3887427"/>
              <a:gd name="connsiteX15" fmla="*/ 9210770 w 10078678"/>
              <a:gd name="connsiteY15" fmla="*/ 164511 h 3887427"/>
              <a:gd name="connsiteX16" fmla="*/ 9567869 w 10078678"/>
              <a:gd name="connsiteY16" fmla="*/ 195829 h 3887427"/>
              <a:gd name="connsiteX17" fmla="*/ 9564269 w 10078678"/>
              <a:gd name="connsiteY17" fmla="*/ 199429 h 3887427"/>
              <a:gd name="connsiteX18" fmla="*/ 10078678 w 10078678"/>
              <a:gd name="connsiteY18" fmla="*/ 573809 h 3887427"/>
              <a:gd name="connsiteX19" fmla="*/ 10078678 w 10078678"/>
              <a:gd name="connsiteY19" fmla="*/ 1137538 h 3887427"/>
              <a:gd name="connsiteX20" fmla="*/ 9280606 w 10078678"/>
              <a:gd name="connsiteY20" fmla="*/ 895991 h 3887427"/>
              <a:gd name="connsiteX21" fmla="*/ 8006642 w 10078678"/>
              <a:gd name="connsiteY21" fmla="*/ 1504718 h 3887427"/>
              <a:gd name="connsiteX22" fmla="*/ 9280606 w 10078678"/>
              <a:gd name="connsiteY22" fmla="*/ 2113444 h 3887427"/>
              <a:gd name="connsiteX23" fmla="*/ 10078678 w 10078678"/>
              <a:gd name="connsiteY23" fmla="*/ 1872258 h 3887427"/>
              <a:gd name="connsiteX24" fmla="*/ 10078678 w 10078678"/>
              <a:gd name="connsiteY24" fmla="*/ 2319713 h 3887427"/>
              <a:gd name="connsiteX25" fmla="*/ 9249288 w 10078678"/>
              <a:gd name="connsiteY25" fmla="*/ 2879482 h 3887427"/>
              <a:gd name="connsiteX26" fmla="*/ 10078678 w 10078678"/>
              <a:gd name="connsiteY26" fmla="*/ 3439612 h 3887427"/>
              <a:gd name="connsiteX27" fmla="*/ 10078678 w 10078678"/>
              <a:gd name="connsiteY27" fmla="*/ 3887427 h 3887427"/>
              <a:gd name="connsiteX28" fmla="*/ 9767297 w 10078678"/>
              <a:gd name="connsiteY28" fmla="*/ 3887427 h 3887427"/>
              <a:gd name="connsiteX29" fmla="*/ 8717239 w 10078678"/>
              <a:gd name="connsiteY29" fmla="*/ 3586484 h 3887427"/>
              <a:gd name="connsiteX30" fmla="*/ 7670782 w 10078678"/>
              <a:gd name="connsiteY30" fmla="*/ 3887427 h 3887427"/>
              <a:gd name="connsiteX31" fmla="*/ 0 w 10078678"/>
              <a:gd name="connsiteY31" fmla="*/ 3887427 h 3887427"/>
              <a:gd name="connsiteX32" fmla="*/ 0 w 10078678"/>
              <a:gd name="connsiteY32" fmla="*/ 241547 h 3887427"/>
              <a:gd name="connsiteX33" fmla="*/ 5039699 w 10078678"/>
              <a:gd name="connsiteY33" fmla="*/ 0 h 388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78678" h="3887427">
                <a:moveTo>
                  <a:pt x="7447235" y="2270756"/>
                </a:moveTo>
                <a:cubicBezTo>
                  <a:pt x="6747077" y="2270756"/>
                  <a:pt x="6176511" y="2879482"/>
                  <a:pt x="6176511" y="2879482"/>
                </a:cubicBezTo>
                <a:cubicBezTo>
                  <a:pt x="6176511" y="2879482"/>
                  <a:pt x="6747077" y="3492169"/>
                  <a:pt x="7447235" y="3492169"/>
                </a:cubicBezTo>
                <a:cubicBezTo>
                  <a:pt x="8150273" y="3492169"/>
                  <a:pt x="8717239" y="2879482"/>
                  <a:pt x="8717239" y="2879482"/>
                </a:cubicBezTo>
                <a:cubicBezTo>
                  <a:pt x="8717239" y="2879482"/>
                  <a:pt x="8150273" y="2270756"/>
                  <a:pt x="7447235" y="2270756"/>
                </a:cubicBezTo>
                <a:close/>
                <a:moveTo>
                  <a:pt x="6813313" y="1063742"/>
                </a:moveTo>
                <a:cubicBezTo>
                  <a:pt x="6306104" y="1063742"/>
                  <a:pt x="5893208" y="1504718"/>
                  <a:pt x="5893208" y="1504718"/>
                </a:cubicBezTo>
                <a:cubicBezTo>
                  <a:pt x="5893208" y="1504718"/>
                  <a:pt x="6306104" y="1945694"/>
                  <a:pt x="6813313" y="1945694"/>
                </a:cubicBezTo>
                <a:cubicBezTo>
                  <a:pt x="7321243" y="1945694"/>
                  <a:pt x="7730179" y="1504718"/>
                  <a:pt x="7730179" y="1504718"/>
                </a:cubicBezTo>
                <a:cubicBezTo>
                  <a:pt x="7730179" y="1504718"/>
                  <a:pt x="7321243" y="1063742"/>
                  <a:pt x="6813313" y="1063742"/>
                </a:cubicBezTo>
                <a:close/>
                <a:moveTo>
                  <a:pt x="5039699" y="0"/>
                </a:moveTo>
                <a:cubicBezTo>
                  <a:pt x="5823012" y="0"/>
                  <a:pt x="6561328" y="20879"/>
                  <a:pt x="7222969" y="48957"/>
                </a:cubicBezTo>
                <a:cubicBezTo>
                  <a:pt x="7118215" y="132833"/>
                  <a:pt x="7054859" y="199429"/>
                  <a:pt x="7054859" y="199429"/>
                </a:cubicBezTo>
                <a:cubicBezTo>
                  <a:pt x="7054859" y="199429"/>
                  <a:pt x="7544790" y="724281"/>
                  <a:pt x="8150273" y="724281"/>
                </a:cubicBezTo>
                <a:cubicBezTo>
                  <a:pt x="8756117" y="724281"/>
                  <a:pt x="9245688" y="199429"/>
                  <a:pt x="9245688" y="199429"/>
                </a:cubicBezTo>
                <a:cubicBezTo>
                  <a:pt x="9245688" y="199429"/>
                  <a:pt x="9231649" y="185390"/>
                  <a:pt x="9210770" y="164511"/>
                </a:cubicBezTo>
                <a:cubicBezTo>
                  <a:pt x="9343962" y="174951"/>
                  <a:pt x="9462755" y="185390"/>
                  <a:pt x="9567869" y="195829"/>
                </a:cubicBezTo>
                <a:lnTo>
                  <a:pt x="9564269" y="199429"/>
                </a:lnTo>
                <a:cubicBezTo>
                  <a:pt x="9564269" y="199429"/>
                  <a:pt x="9770536" y="416497"/>
                  <a:pt x="10078678" y="573809"/>
                </a:cubicBezTo>
                <a:cubicBezTo>
                  <a:pt x="10078678" y="573809"/>
                  <a:pt x="10078678" y="573809"/>
                  <a:pt x="10078678" y="1137538"/>
                </a:cubicBezTo>
                <a:cubicBezTo>
                  <a:pt x="9861611" y="1007585"/>
                  <a:pt x="9581908" y="895991"/>
                  <a:pt x="9280606" y="895991"/>
                </a:cubicBezTo>
                <a:cubicBezTo>
                  <a:pt x="8577208" y="895991"/>
                  <a:pt x="8006642" y="1504718"/>
                  <a:pt x="8006642" y="1504718"/>
                </a:cubicBezTo>
                <a:cubicBezTo>
                  <a:pt x="8006642" y="1504718"/>
                  <a:pt x="8577208" y="2113444"/>
                  <a:pt x="9280606" y="2113444"/>
                </a:cubicBezTo>
                <a:cubicBezTo>
                  <a:pt x="9581908" y="2113444"/>
                  <a:pt x="9861611" y="2001131"/>
                  <a:pt x="10078678" y="1872258"/>
                </a:cubicBezTo>
                <a:cubicBezTo>
                  <a:pt x="10078678" y="1872258"/>
                  <a:pt x="10078678" y="1872258"/>
                  <a:pt x="10078678" y="2319713"/>
                </a:cubicBezTo>
                <a:cubicBezTo>
                  <a:pt x="9588747" y="2515902"/>
                  <a:pt x="9249288" y="2879482"/>
                  <a:pt x="9249288" y="2879482"/>
                </a:cubicBezTo>
                <a:cubicBezTo>
                  <a:pt x="9249288" y="2879482"/>
                  <a:pt x="9588747" y="3247022"/>
                  <a:pt x="10078678" y="3439612"/>
                </a:cubicBezTo>
                <a:cubicBezTo>
                  <a:pt x="10078678" y="3439612"/>
                  <a:pt x="10078678" y="3439612"/>
                  <a:pt x="10078678" y="3887427"/>
                </a:cubicBezTo>
                <a:cubicBezTo>
                  <a:pt x="10078678" y="3887427"/>
                  <a:pt x="10078678" y="3887427"/>
                  <a:pt x="9767297" y="3887427"/>
                </a:cubicBezTo>
                <a:cubicBezTo>
                  <a:pt x="9473194" y="3722916"/>
                  <a:pt x="9109256" y="3586484"/>
                  <a:pt x="8717239" y="3586484"/>
                </a:cubicBezTo>
                <a:cubicBezTo>
                  <a:pt x="8325223" y="3586484"/>
                  <a:pt x="7964885" y="3722916"/>
                  <a:pt x="7670782" y="3887427"/>
                </a:cubicBezTo>
                <a:cubicBezTo>
                  <a:pt x="7670782" y="3887427"/>
                  <a:pt x="7670782" y="3887427"/>
                  <a:pt x="0" y="3887427"/>
                </a:cubicBezTo>
                <a:cubicBezTo>
                  <a:pt x="0" y="3887427"/>
                  <a:pt x="0" y="3887427"/>
                  <a:pt x="0" y="241547"/>
                </a:cubicBezTo>
                <a:cubicBezTo>
                  <a:pt x="0" y="241547"/>
                  <a:pt x="2257426" y="0"/>
                  <a:pt x="5039699" y="0"/>
                </a:cubicBezTo>
                <a:close/>
              </a:path>
            </a:pathLst>
          </a:custGeom>
          <a:solidFill>
            <a:schemeClr val="bg1">
              <a:lumMod val="95000"/>
            </a:schemeClr>
          </a:solidFill>
          <a:ln>
            <a:noFill/>
          </a:ln>
          <a:effectLst/>
        </p:spPr>
        <p:txBody>
          <a:bodyPr wrap="square" lIns="640080" anchor="ctr" anchorCtr="0">
            <a:noAutofit/>
          </a:bodyPr>
          <a:lstStyle>
            <a:lvl1pPr algn="l">
              <a:defRPr/>
            </a:lvl1pPr>
          </a:lstStyle>
          <a:p>
            <a:r>
              <a:rPr lang="en-US"/>
              <a:t>Grey area indicates image box</a:t>
            </a:r>
            <a:br>
              <a:rPr lang="en-US"/>
            </a:br>
            <a:r>
              <a:rPr lang="en-US"/>
              <a:t>Click picture icon to insert image</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2282825" y="2798064"/>
            <a:ext cx="1033272" cy="182880"/>
          </a:xfrm>
        </p:spPr>
        <p:txBody>
          <a:bodyPr/>
          <a:lstStyle>
            <a:lvl1pPr>
              <a:defRPr sz="1600"/>
            </a:lvl1pPr>
          </a:lstStyle>
          <a:p>
            <a:r>
              <a:rPr lang="en-US"/>
              <a:t>mm.dd.yyyy</a:t>
            </a:r>
          </a:p>
        </p:txBody>
      </p:sp>
      <p:sp>
        <p:nvSpPr>
          <p:cNvPr id="3" name="Footer Placeholder 2">
            <a:extLst>
              <a:ext uri="{FF2B5EF4-FFF2-40B4-BE49-F238E27FC236}">
                <a16:creationId xmlns:a16="http://schemas.microsoft.com/office/drawing/2014/main" id="{084594C6-B38A-A441-91F6-93CE5D28BCC9}"/>
              </a:ext>
            </a:extLst>
          </p:cNvPr>
          <p:cNvSpPr>
            <a:spLocks noGrp="1"/>
          </p:cNvSpPr>
          <p:nvPr>
            <p:ph type="ftr" sz="quarter" idx="17"/>
          </p:nvPr>
        </p:nvSpPr>
        <p:spPr>
          <a:xfrm>
            <a:off x="3639312" y="2804009"/>
            <a:ext cx="4398810" cy="182880"/>
          </a:xfrm>
        </p:spPr>
        <p:txBody>
          <a:bodyPr/>
          <a:lstStyle>
            <a:lvl1pPr algn="l">
              <a:defRPr sz="1600"/>
            </a:lvl1pPr>
          </a:lstStyle>
          <a:p>
            <a:pPr indent="-2743200"/>
            <a:r>
              <a:rPr lang="en-US"/>
              <a:t>Modify with Insert &gt; Header &amp; Footer</a:t>
            </a:r>
            <a:endParaRPr lang="en-US" dirty="0"/>
          </a:p>
        </p:txBody>
      </p:sp>
      <p:sp>
        <p:nvSpPr>
          <p:cNvPr id="4" name="Slide Number Placeholder 3">
            <a:extLst>
              <a:ext uri="{FF2B5EF4-FFF2-40B4-BE49-F238E27FC236}">
                <a16:creationId xmlns:a16="http://schemas.microsoft.com/office/drawing/2014/main" id="{A68765F1-9E31-144D-80C3-18CE16436048}"/>
              </a:ext>
            </a:extLst>
          </p:cNvPr>
          <p:cNvSpPr>
            <a:spLocks noGrp="1"/>
          </p:cNvSpPr>
          <p:nvPr>
            <p:ph type="sldNum" sz="quarter" idx="18"/>
          </p:nvPr>
        </p:nvSpPr>
        <p:spPr/>
        <p:txBody>
          <a:body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812467238"/>
      </p:ext>
    </p:extLst>
  </p:cSld>
  <p:clrMapOvr>
    <a:masterClrMapping/>
  </p:clrMapOvr>
  <p:extLst>
    <p:ext uri="{DCECCB84-F9BA-43D5-87BE-67443E8EF086}">
      <p15:sldGuideLst xmlns:p15="http://schemas.microsoft.com/office/powerpoint/2012/main">
        <p15:guide id="1" orient="horz" pos="576" userDrawn="1">
          <p15:clr>
            <a:srgbClr val="FBAE40"/>
          </p15:clr>
        </p15:guide>
        <p15:guide id="2" orient="horz" pos="18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365760"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4206875"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67A57404-7609-4C47-9119-D24B9D795C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760376295"/>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_wide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5168900" y="2240281"/>
            <a:ext cx="3609975"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EACE751F-3137-4074-9AF8-AA391B7AE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771309180"/>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ol_wide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5168900" y="2240281"/>
            <a:ext cx="3609975"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EACE751F-3137-4074-9AF8-AA391B7AE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711385712"/>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ol_wide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5168900" y="2240281"/>
            <a:ext cx="3609975"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EACE751F-3137-4074-9AF8-AA391B7AE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845048819"/>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col_wide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5168900" y="2240281"/>
            <a:ext cx="3609975"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EACE751F-3137-4074-9AF8-AA391B7AE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4139563729"/>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_sidebar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5166360" y="2240280"/>
            <a:ext cx="3614103"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336BD469-41D7-42FC-87FA-2F75EA2481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100719829"/>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_sidebar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5166360" y="2240280"/>
            <a:ext cx="3614103"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336BD469-41D7-42FC-87FA-2F75EA2481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584871116"/>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_sidebar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5166360" y="2240280"/>
            <a:ext cx="3614103"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336BD469-41D7-42FC-87FA-2F75EA2481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4119624728"/>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_sidebar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5166360" y="2240280"/>
            <a:ext cx="3614103"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336BD469-41D7-42FC-87FA-2F75EA2481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4137142162"/>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pic>
        <p:nvPicPr>
          <p:cNvPr id="11" name="Picture 10">
            <a:extLst>
              <a:ext uri="{FF2B5EF4-FFF2-40B4-BE49-F238E27FC236}">
                <a16:creationId xmlns:a16="http://schemas.microsoft.com/office/drawing/2014/main" id="{336BD469-41D7-42FC-87FA-2F75EA248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732825511"/>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photo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2282826" y="1072808"/>
            <a:ext cx="5532438" cy="1508021"/>
          </a:xfrm>
        </p:spPr>
        <p:txBody>
          <a:bodyPr tIns="0" bIns="0" anchor="t" anchorCtr="0"/>
          <a:lstStyle>
            <a:lvl1pPr>
              <a:defRPr sz="3200" b="0">
                <a:solidFill>
                  <a:srgbClr val="006877"/>
                </a:solidFill>
              </a:defRPr>
            </a:lvl1pPr>
          </a:lstStyle>
          <a:p>
            <a:r>
              <a:rPr lang="en-US"/>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2282825" y="409820"/>
            <a:ext cx="5532437"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lnSpc>
                <a:spcPts val="2000"/>
              </a:lnSpc>
              <a:spcAft>
                <a:spcPts val="0"/>
              </a:spcAft>
              <a:buNone/>
              <a:defRPr sz="1600" b="1">
                <a:solidFill>
                  <a:srgbClr val="777777"/>
                </a:solidFill>
              </a:defRPr>
            </a:lvl4pPr>
            <a:lvl5pPr marL="0" indent="0">
              <a:lnSpc>
                <a:spcPts val="2000"/>
              </a:lnSpc>
              <a:spcAft>
                <a:spcPts val="0"/>
              </a:spcAft>
              <a:buNone/>
              <a:defRPr sz="1600" b="1">
                <a:solidFill>
                  <a:srgbClr val="777777"/>
                </a:solidFill>
              </a:defRPr>
            </a:lvl5pPr>
            <a:lvl6pPr marL="0" indent="0">
              <a:lnSpc>
                <a:spcPts val="2000"/>
              </a:lnSpc>
              <a:spcAft>
                <a:spcPts val="0"/>
              </a:spcAft>
              <a:buNone/>
              <a:defRPr sz="1600" b="1">
                <a:solidFill>
                  <a:srgbClr val="777777"/>
                </a:solidFill>
              </a:defRPr>
            </a:lvl6pPr>
            <a:lvl7pPr marL="0" indent="0">
              <a:lnSpc>
                <a:spcPts val="2000"/>
              </a:lnSpc>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8E63C241-D66E-4D5B-8D9F-C09784BAA4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 y="365760"/>
            <a:ext cx="1371600" cy="766752"/>
          </a:xfrm>
          <a:prstGeom prst="rect">
            <a:avLst/>
          </a:prstGeom>
        </p:spPr>
      </p:pic>
      <p:sp>
        <p:nvSpPr>
          <p:cNvPr id="14" name="Picture Placeholder 13">
            <a:extLst>
              <a:ext uri="{FF2B5EF4-FFF2-40B4-BE49-F238E27FC236}">
                <a16:creationId xmlns:a16="http://schemas.microsoft.com/office/drawing/2014/main" id="{627BA071-F4CF-49DB-80C3-9FC0EB2D5777}"/>
              </a:ext>
            </a:extLst>
          </p:cNvPr>
          <p:cNvSpPr>
            <a:spLocks noGrp="1" noChangeAspect="1"/>
          </p:cNvSpPr>
          <p:nvPr>
            <p:ph type="pic" sz="quarter" idx="15" hasCustomPrompt="1"/>
          </p:nvPr>
        </p:nvSpPr>
        <p:spPr bwMode="auto">
          <a:xfrm>
            <a:off x="915" y="3331084"/>
            <a:ext cx="9144000" cy="3526916"/>
          </a:xfrm>
          <a:custGeom>
            <a:avLst/>
            <a:gdLst>
              <a:gd name="connsiteX0" fmla="*/ 7447235 w 10078678"/>
              <a:gd name="connsiteY0" fmla="*/ 2270756 h 3887427"/>
              <a:gd name="connsiteX1" fmla="*/ 6176511 w 10078678"/>
              <a:gd name="connsiteY1" fmla="*/ 2879482 h 3887427"/>
              <a:gd name="connsiteX2" fmla="*/ 7447235 w 10078678"/>
              <a:gd name="connsiteY2" fmla="*/ 3492169 h 3887427"/>
              <a:gd name="connsiteX3" fmla="*/ 8717239 w 10078678"/>
              <a:gd name="connsiteY3" fmla="*/ 2879482 h 3887427"/>
              <a:gd name="connsiteX4" fmla="*/ 7447235 w 10078678"/>
              <a:gd name="connsiteY4" fmla="*/ 2270756 h 3887427"/>
              <a:gd name="connsiteX5" fmla="*/ 6813313 w 10078678"/>
              <a:gd name="connsiteY5" fmla="*/ 1063742 h 3887427"/>
              <a:gd name="connsiteX6" fmla="*/ 5893208 w 10078678"/>
              <a:gd name="connsiteY6" fmla="*/ 1504718 h 3887427"/>
              <a:gd name="connsiteX7" fmla="*/ 6813313 w 10078678"/>
              <a:gd name="connsiteY7" fmla="*/ 1945694 h 3887427"/>
              <a:gd name="connsiteX8" fmla="*/ 7730179 w 10078678"/>
              <a:gd name="connsiteY8" fmla="*/ 1504718 h 3887427"/>
              <a:gd name="connsiteX9" fmla="*/ 6813313 w 10078678"/>
              <a:gd name="connsiteY9" fmla="*/ 1063742 h 3887427"/>
              <a:gd name="connsiteX10" fmla="*/ 5039699 w 10078678"/>
              <a:gd name="connsiteY10" fmla="*/ 0 h 3887427"/>
              <a:gd name="connsiteX11" fmla="*/ 7222969 w 10078678"/>
              <a:gd name="connsiteY11" fmla="*/ 48957 h 3887427"/>
              <a:gd name="connsiteX12" fmla="*/ 7054859 w 10078678"/>
              <a:gd name="connsiteY12" fmla="*/ 199429 h 3887427"/>
              <a:gd name="connsiteX13" fmla="*/ 8150273 w 10078678"/>
              <a:gd name="connsiteY13" fmla="*/ 724281 h 3887427"/>
              <a:gd name="connsiteX14" fmla="*/ 9245688 w 10078678"/>
              <a:gd name="connsiteY14" fmla="*/ 199429 h 3887427"/>
              <a:gd name="connsiteX15" fmla="*/ 9210770 w 10078678"/>
              <a:gd name="connsiteY15" fmla="*/ 164511 h 3887427"/>
              <a:gd name="connsiteX16" fmla="*/ 9567869 w 10078678"/>
              <a:gd name="connsiteY16" fmla="*/ 195829 h 3887427"/>
              <a:gd name="connsiteX17" fmla="*/ 9564269 w 10078678"/>
              <a:gd name="connsiteY17" fmla="*/ 199429 h 3887427"/>
              <a:gd name="connsiteX18" fmla="*/ 10078678 w 10078678"/>
              <a:gd name="connsiteY18" fmla="*/ 573809 h 3887427"/>
              <a:gd name="connsiteX19" fmla="*/ 10078678 w 10078678"/>
              <a:gd name="connsiteY19" fmla="*/ 1137538 h 3887427"/>
              <a:gd name="connsiteX20" fmla="*/ 9280606 w 10078678"/>
              <a:gd name="connsiteY20" fmla="*/ 895991 h 3887427"/>
              <a:gd name="connsiteX21" fmla="*/ 8006642 w 10078678"/>
              <a:gd name="connsiteY21" fmla="*/ 1504718 h 3887427"/>
              <a:gd name="connsiteX22" fmla="*/ 9280606 w 10078678"/>
              <a:gd name="connsiteY22" fmla="*/ 2113444 h 3887427"/>
              <a:gd name="connsiteX23" fmla="*/ 10078678 w 10078678"/>
              <a:gd name="connsiteY23" fmla="*/ 1872258 h 3887427"/>
              <a:gd name="connsiteX24" fmla="*/ 10078678 w 10078678"/>
              <a:gd name="connsiteY24" fmla="*/ 2319713 h 3887427"/>
              <a:gd name="connsiteX25" fmla="*/ 9249288 w 10078678"/>
              <a:gd name="connsiteY25" fmla="*/ 2879482 h 3887427"/>
              <a:gd name="connsiteX26" fmla="*/ 10078678 w 10078678"/>
              <a:gd name="connsiteY26" fmla="*/ 3439612 h 3887427"/>
              <a:gd name="connsiteX27" fmla="*/ 10078678 w 10078678"/>
              <a:gd name="connsiteY27" fmla="*/ 3887427 h 3887427"/>
              <a:gd name="connsiteX28" fmla="*/ 9767297 w 10078678"/>
              <a:gd name="connsiteY28" fmla="*/ 3887427 h 3887427"/>
              <a:gd name="connsiteX29" fmla="*/ 8717239 w 10078678"/>
              <a:gd name="connsiteY29" fmla="*/ 3586484 h 3887427"/>
              <a:gd name="connsiteX30" fmla="*/ 7670782 w 10078678"/>
              <a:gd name="connsiteY30" fmla="*/ 3887427 h 3887427"/>
              <a:gd name="connsiteX31" fmla="*/ 0 w 10078678"/>
              <a:gd name="connsiteY31" fmla="*/ 3887427 h 3887427"/>
              <a:gd name="connsiteX32" fmla="*/ 0 w 10078678"/>
              <a:gd name="connsiteY32" fmla="*/ 241547 h 3887427"/>
              <a:gd name="connsiteX33" fmla="*/ 5039699 w 10078678"/>
              <a:gd name="connsiteY33" fmla="*/ 0 h 388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78678" h="3887427">
                <a:moveTo>
                  <a:pt x="7447235" y="2270756"/>
                </a:moveTo>
                <a:cubicBezTo>
                  <a:pt x="6747077" y="2270756"/>
                  <a:pt x="6176511" y="2879482"/>
                  <a:pt x="6176511" y="2879482"/>
                </a:cubicBezTo>
                <a:cubicBezTo>
                  <a:pt x="6176511" y="2879482"/>
                  <a:pt x="6747077" y="3492169"/>
                  <a:pt x="7447235" y="3492169"/>
                </a:cubicBezTo>
                <a:cubicBezTo>
                  <a:pt x="8150273" y="3492169"/>
                  <a:pt x="8717239" y="2879482"/>
                  <a:pt x="8717239" y="2879482"/>
                </a:cubicBezTo>
                <a:cubicBezTo>
                  <a:pt x="8717239" y="2879482"/>
                  <a:pt x="8150273" y="2270756"/>
                  <a:pt x="7447235" y="2270756"/>
                </a:cubicBezTo>
                <a:close/>
                <a:moveTo>
                  <a:pt x="6813313" y="1063742"/>
                </a:moveTo>
                <a:cubicBezTo>
                  <a:pt x="6306104" y="1063742"/>
                  <a:pt x="5893208" y="1504718"/>
                  <a:pt x="5893208" y="1504718"/>
                </a:cubicBezTo>
                <a:cubicBezTo>
                  <a:pt x="5893208" y="1504718"/>
                  <a:pt x="6306104" y="1945694"/>
                  <a:pt x="6813313" y="1945694"/>
                </a:cubicBezTo>
                <a:cubicBezTo>
                  <a:pt x="7321243" y="1945694"/>
                  <a:pt x="7730179" y="1504718"/>
                  <a:pt x="7730179" y="1504718"/>
                </a:cubicBezTo>
                <a:cubicBezTo>
                  <a:pt x="7730179" y="1504718"/>
                  <a:pt x="7321243" y="1063742"/>
                  <a:pt x="6813313" y="1063742"/>
                </a:cubicBezTo>
                <a:close/>
                <a:moveTo>
                  <a:pt x="5039699" y="0"/>
                </a:moveTo>
                <a:cubicBezTo>
                  <a:pt x="5823012" y="0"/>
                  <a:pt x="6561328" y="20879"/>
                  <a:pt x="7222969" y="48957"/>
                </a:cubicBezTo>
                <a:cubicBezTo>
                  <a:pt x="7118215" y="132833"/>
                  <a:pt x="7054859" y="199429"/>
                  <a:pt x="7054859" y="199429"/>
                </a:cubicBezTo>
                <a:cubicBezTo>
                  <a:pt x="7054859" y="199429"/>
                  <a:pt x="7544790" y="724281"/>
                  <a:pt x="8150273" y="724281"/>
                </a:cubicBezTo>
                <a:cubicBezTo>
                  <a:pt x="8756117" y="724281"/>
                  <a:pt x="9245688" y="199429"/>
                  <a:pt x="9245688" y="199429"/>
                </a:cubicBezTo>
                <a:cubicBezTo>
                  <a:pt x="9245688" y="199429"/>
                  <a:pt x="9231649" y="185390"/>
                  <a:pt x="9210770" y="164511"/>
                </a:cubicBezTo>
                <a:cubicBezTo>
                  <a:pt x="9343962" y="174951"/>
                  <a:pt x="9462755" y="185390"/>
                  <a:pt x="9567869" y="195829"/>
                </a:cubicBezTo>
                <a:lnTo>
                  <a:pt x="9564269" y="199429"/>
                </a:lnTo>
                <a:cubicBezTo>
                  <a:pt x="9564269" y="199429"/>
                  <a:pt x="9770536" y="416497"/>
                  <a:pt x="10078678" y="573809"/>
                </a:cubicBezTo>
                <a:cubicBezTo>
                  <a:pt x="10078678" y="573809"/>
                  <a:pt x="10078678" y="573809"/>
                  <a:pt x="10078678" y="1137538"/>
                </a:cubicBezTo>
                <a:cubicBezTo>
                  <a:pt x="9861611" y="1007585"/>
                  <a:pt x="9581908" y="895991"/>
                  <a:pt x="9280606" y="895991"/>
                </a:cubicBezTo>
                <a:cubicBezTo>
                  <a:pt x="8577208" y="895991"/>
                  <a:pt x="8006642" y="1504718"/>
                  <a:pt x="8006642" y="1504718"/>
                </a:cubicBezTo>
                <a:cubicBezTo>
                  <a:pt x="8006642" y="1504718"/>
                  <a:pt x="8577208" y="2113444"/>
                  <a:pt x="9280606" y="2113444"/>
                </a:cubicBezTo>
                <a:cubicBezTo>
                  <a:pt x="9581908" y="2113444"/>
                  <a:pt x="9861611" y="2001131"/>
                  <a:pt x="10078678" y="1872258"/>
                </a:cubicBezTo>
                <a:cubicBezTo>
                  <a:pt x="10078678" y="1872258"/>
                  <a:pt x="10078678" y="1872258"/>
                  <a:pt x="10078678" y="2319713"/>
                </a:cubicBezTo>
                <a:cubicBezTo>
                  <a:pt x="9588747" y="2515902"/>
                  <a:pt x="9249288" y="2879482"/>
                  <a:pt x="9249288" y="2879482"/>
                </a:cubicBezTo>
                <a:cubicBezTo>
                  <a:pt x="9249288" y="2879482"/>
                  <a:pt x="9588747" y="3247022"/>
                  <a:pt x="10078678" y="3439612"/>
                </a:cubicBezTo>
                <a:cubicBezTo>
                  <a:pt x="10078678" y="3439612"/>
                  <a:pt x="10078678" y="3439612"/>
                  <a:pt x="10078678" y="3887427"/>
                </a:cubicBezTo>
                <a:cubicBezTo>
                  <a:pt x="10078678" y="3887427"/>
                  <a:pt x="10078678" y="3887427"/>
                  <a:pt x="9767297" y="3887427"/>
                </a:cubicBezTo>
                <a:cubicBezTo>
                  <a:pt x="9473194" y="3722916"/>
                  <a:pt x="9109256" y="3586484"/>
                  <a:pt x="8717239" y="3586484"/>
                </a:cubicBezTo>
                <a:cubicBezTo>
                  <a:pt x="8325223" y="3586484"/>
                  <a:pt x="7964885" y="3722916"/>
                  <a:pt x="7670782" y="3887427"/>
                </a:cubicBezTo>
                <a:cubicBezTo>
                  <a:pt x="7670782" y="3887427"/>
                  <a:pt x="7670782" y="3887427"/>
                  <a:pt x="0" y="3887427"/>
                </a:cubicBezTo>
                <a:cubicBezTo>
                  <a:pt x="0" y="3887427"/>
                  <a:pt x="0" y="3887427"/>
                  <a:pt x="0" y="241547"/>
                </a:cubicBezTo>
                <a:cubicBezTo>
                  <a:pt x="0" y="241547"/>
                  <a:pt x="2257426" y="0"/>
                  <a:pt x="5039699" y="0"/>
                </a:cubicBezTo>
                <a:close/>
              </a:path>
            </a:pathLst>
          </a:custGeom>
          <a:solidFill>
            <a:schemeClr val="bg1">
              <a:lumMod val="95000"/>
            </a:schemeClr>
          </a:solidFill>
          <a:ln>
            <a:noFill/>
          </a:ln>
          <a:effectLst/>
        </p:spPr>
        <p:txBody>
          <a:bodyPr wrap="square" lIns="640080" anchor="ctr" anchorCtr="0">
            <a:noAutofit/>
          </a:bodyPr>
          <a:lstStyle>
            <a:lvl1pPr algn="l">
              <a:defRPr/>
            </a:lvl1pPr>
          </a:lstStyle>
          <a:p>
            <a:r>
              <a:rPr lang="en-US"/>
              <a:t>Grey area indicates image box</a:t>
            </a:r>
            <a:br>
              <a:rPr lang="en-US"/>
            </a:br>
            <a:r>
              <a:rPr lang="en-US"/>
              <a:t>Click picture icon to insert image</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2282825" y="2798064"/>
            <a:ext cx="1033272" cy="182880"/>
          </a:xfrm>
        </p:spPr>
        <p:txBody>
          <a:bodyPr/>
          <a:lstStyle>
            <a:lvl1pPr>
              <a:defRPr sz="1600"/>
            </a:lvl1pPr>
          </a:lstStyle>
          <a:p>
            <a:r>
              <a:rPr lang="en-US"/>
              <a:t>mm.dd.yyyy</a:t>
            </a:r>
          </a:p>
        </p:txBody>
      </p:sp>
      <p:sp>
        <p:nvSpPr>
          <p:cNvPr id="3" name="Footer Placeholder 2">
            <a:extLst>
              <a:ext uri="{FF2B5EF4-FFF2-40B4-BE49-F238E27FC236}">
                <a16:creationId xmlns:a16="http://schemas.microsoft.com/office/drawing/2014/main" id="{03582542-4116-8349-B669-6B2A806FC2CC}"/>
              </a:ext>
            </a:extLst>
          </p:cNvPr>
          <p:cNvSpPr>
            <a:spLocks noGrp="1"/>
          </p:cNvSpPr>
          <p:nvPr>
            <p:ph type="ftr" sz="quarter" idx="17"/>
          </p:nvPr>
        </p:nvSpPr>
        <p:spPr>
          <a:xfrm>
            <a:off x="3639312" y="2807208"/>
            <a:ext cx="4398810" cy="182880"/>
          </a:xfrm>
        </p:spPr>
        <p:txBody>
          <a:bodyPr/>
          <a:lstStyle>
            <a:lvl1pPr>
              <a:defRPr sz="1600"/>
            </a:lvl1pPr>
          </a:lstStyle>
          <a:p>
            <a:pPr indent="-2743200" algn="l"/>
            <a:r>
              <a:rPr lang="en-US"/>
              <a:t>Modify with Insert &gt; Header &amp; Footer</a:t>
            </a:r>
            <a:endParaRPr lang="en-US" dirty="0"/>
          </a:p>
        </p:txBody>
      </p:sp>
      <p:sp>
        <p:nvSpPr>
          <p:cNvPr id="4" name="Slide Number Placeholder 3">
            <a:extLst>
              <a:ext uri="{FF2B5EF4-FFF2-40B4-BE49-F238E27FC236}">
                <a16:creationId xmlns:a16="http://schemas.microsoft.com/office/drawing/2014/main" id="{095E899D-F39B-C343-B773-798E1C2B11D1}"/>
              </a:ext>
            </a:extLst>
          </p:cNvPr>
          <p:cNvSpPr>
            <a:spLocks noGrp="1"/>
          </p:cNvSpPr>
          <p:nvPr>
            <p:ph type="sldNum" sz="quarter" idx="18"/>
          </p:nvPr>
        </p:nvSpPr>
        <p:spPr/>
        <p:txBody>
          <a:body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369321116"/>
      </p:ext>
    </p:extLst>
  </p:cSld>
  <p:clrMapOvr>
    <a:masterClrMapping/>
  </p:clrMapOvr>
  <p:extLst>
    <p:ext uri="{DCECCB84-F9BA-43D5-87BE-67443E8EF086}">
      <p15:sldGuideLst xmlns:p15="http://schemas.microsoft.com/office/powerpoint/2012/main">
        <p15:guide id="1" orient="horz" pos="576">
          <p15:clr>
            <a:srgbClr val="FBAE40"/>
          </p15:clr>
        </p15:guide>
        <p15:guide id="2" orient="horz" pos="18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E31FB067-3165-4C86-AB40-EFCD455AA1D0}"/>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9E02F5C1-5BE0-4CF9-B51E-1A97A528A7AB}"/>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7C1290AF-0119-40A1-9BAE-9753CE7CBB43}"/>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30513BCB-E32A-473E-84A5-1CE4A4B4E565}"/>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E5A7EEF-F7B6-479B-8888-0059B5CA33B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9E2756C-C92B-4D28-B56F-7550D5883C94}"/>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2FBA431C-18EE-4D73-9AF2-49489B57FDD6}"/>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610A333F-00CE-40F6-9ED7-DB75822D64F8}"/>
                </a:ext>
              </a:extLst>
            </p:cNvPr>
            <p:cNvSpPr>
              <a:spLocks noEditPoints="1"/>
            </p:cNvSpPr>
            <p:nvPr/>
          </p:nvSpPr>
          <p:spPr bwMode="gray">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a:extLst>
              <a:ext uri="{FF2B5EF4-FFF2-40B4-BE49-F238E27FC236}">
                <a16:creationId xmlns:a16="http://schemas.microsoft.com/office/drawing/2014/main" id="{F940B6A6-2617-4DEA-AB2D-2F7F44BDCF89}"/>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434F0BED-07B0-4739-84EB-2C493D60FDC3}"/>
              </a:ext>
            </a:extLst>
          </p:cNvPr>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ltLang="en-US"/>
          </a:p>
        </p:txBody>
      </p:sp>
      <p:sp>
        <p:nvSpPr>
          <p:cNvPr id="14" name="Footer Placeholder 4">
            <a:extLst>
              <a:ext uri="{FF2B5EF4-FFF2-40B4-BE49-F238E27FC236}">
                <a16:creationId xmlns:a16="http://schemas.microsoft.com/office/drawing/2014/main" id="{8C073549-6967-4FB0-A530-D64BEFBE6F42}"/>
              </a:ext>
            </a:extLst>
          </p:cNvPr>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ltLang="en-US"/>
          </a:p>
        </p:txBody>
      </p:sp>
      <p:sp>
        <p:nvSpPr>
          <p:cNvPr id="15" name="Slide Number Placeholder 5">
            <a:extLst>
              <a:ext uri="{FF2B5EF4-FFF2-40B4-BE49-F238E27FC236}">
                <a16:creationId xmlns:a16="http://schemas.microsoft.com/office/drawing/2014/main" id="{0E8081D5-E1E0-4278-B588-3BA5A3F5C50A}"/>
              </a:ext>
            </a:extLst>
          </p:cNvPr>
          <p:cNvSpPr>
            <a:spLocks noGrp="1"/>
          </p:cNvSpPr>
          <p:nvPr>
            <p:ph type="sldNum" sz="quarter" idx="12"/>
          </p:nvPr>
        </p:nvSpPr>
        <p:spPr/>
        <p:txBody>
          <a:bodyPr/>
          <a:lstStyle>
            <a:lvl1pPr>
              <a:defRPr/>
            </a:lvl1pPr>
          </a:lstStyle>
          <a:p>
            <a:fld id="{0B8B525D-37B7-42DC-8AAD-00106F75C09A}" type="slidenum">
              <a:rPr lang="en-US" altLang="en-US"/>
              <a:pPr/>
              <a:t>‹#›</a:t>
            </a:fld>
            <a:endParaRPr lang="en-US" altLang="en-US"/>
          </a:p>
        </p:txBody>
      </p:sp>
    </p:spTree>
    <p:extLst>
      <p:ext uri="{BB962C8B-B14F-4D97-AF65-F5344CB8AC3E}">
        <p14:creationId xmlns:p14="http://schemas.microsoft.com/office/powerpoint/2010/main" val="2611586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FAA37A-7074-42B1-B9C8-39EFE39629F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DA75E75-3D4E-48E3-8E09-77360E3861D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56902BA-FE70-46A0-A362-18D4F4391D0E}"/>
              </a:ext>
            </a:extLst>
          </p:cNvPr>
          <p:cNvSpPr>
            <a:spLocks noGrp="1"/>
          </p:cNvSpPr>
          <p:nvPr>
            <p:ph type="sldNum" sz="quarter" idx="12"/>
          </p:nvPr>
        </p:nvSpPr>
        <p:spPr/>
        <p:txBody>
          <a:bodyPr/>
          <a:lstStyle>
            <a:lvl1pPr>
              <a:defRPr/>
            </a:lvl1pPr>
          </a:lstStyle>
          <a:p>
            <a:fld id="{6A3527B0-5EE0-48AB-850F-CAA2C65F8143}" type="slidenum">
              <a:rPr lang="en-US" altLang="en-US"/>
              <a:pPr/>
              <a:t>‹#›</a:t>
            </a:fld>
            <a:endParaRPr lang="en-US" altLang="en-US"/>
          </a:p>
        </p:txBody>
      </p:sp>
    </p:spTree>
    <p:extLst>
      <p:ext uri="{BB962C8B-B14F-4D97-AF65-F5344CB8AC3E}">
        <p14:creationId xmlns:p14="http://schemas.microsoft.com/office/powerpoint/2010/main" val="3276757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C63EEF2-E9A0-4FFD-9310-64C776534C7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A900E637-543F-4A8F-890F-E4B9D5D3B02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2F81AE4-6633-4B2B-B52C-268EB50CB9AA}"/>
              </a:ext>
            </a:extLst>
          </p:cNvPr>
          <p:cNvSpPr>
            <a:spLocks noGrp="1"/>
          </p:cNvSpPr>
          <p:nvPr>
            <p:ph type="sldNum" sz="quarter" idx="12"/>
          </p:nvPr>
        </p:nvSpPr>
        <p:spPr/>
        <p:txBody>
          <a:bodyPr/>
          <a:lstStyle>
            <a:lvl1pPr>
              <a:defRPr/>
            </a:lvl1pPr>
          </a:lstStyle>
          <a:p>
            <a:fld id="{FFF23F79-3D4D-4CC1-AAA8-2099AD4236EC}" type="slidenum">
              <a:rPr lang="en-US" altLang="en-US"/>
              <a:pPr/>
              <a:t>‹#›</a:t>
            </a:fld>
            <a:endParaRPr lang="en-US" altLang="en-US"/>
          </a:p>
        </p:txBody>
      </p:sp>
    </p:spTree>
    <p:extLst>
      <p:ext uri="{BB962C8B-B14F-4D97-AF65-F5344CB8AC3E}">
        <p14:creationId xmlns:p14="http://schemas.microsoft.com/office/powerpoint/2010/main" val="242973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photo_grap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2282826" y="1072808"/>
            <a:ext cx="5532438" cy="1508021"/>
          </a:xfrm>
        </p:spPr>
        <p:txBody>
          <a:bodyPr tIns="0" bIns="0" anchor="t" anchorCtr="0"/>
          <a:lstStyle>
            <a:lvl1pPr>
              <a:defRPr sz="3200" b="0">
                <a:solidFill>
                  <a:srgbClr val="006877"/>
                </a:solidFill>
              </a:defRPr>
            </a:lvl1pPr>
          </a:lstStyle>
          <a:p>
            <a:r>
              <a:rPr lang="en-US"/>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2282825" y="409820"/>
            <a:ext cx="5532437"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lnSpc>
                <a:spcPts val="2000"/>
              </a:lnSpc>
              <a:spcAft>
                <a:spcPts val="0"/>
              </a:spcAft>
              <a:buNone/>
              <a:defRPr sz="1600" b="1">
                <a:solidFill>
                  <a:srgbClr val="777777"/>
                </a:solidFill>
              </a:defRPr>
            </a:lvl4pPr>
            <a:lvl5pPr marL="0" indent="0">
              <a:lnSpc>
                <a:spcPts val="2000"/>
              </a:lnSpc>
              <a:spcAft>
                <a:spcPts val="0"/>
              </a:spcAft>
              <a:buNone/>
              <a:defRPr sz="1600" b="1">
                <a:solidFill>
                  <a:srgbClr val="777777"/>
                </a:solidFill>
              </a:defRPr>
            </a:lvl5pPr>
            <a:lvl6pPr marL="0" indent="0">
              <a:lnSpc>
                <a:spcPts val="2000"/>
              </a:lnSpc>
              <a:spcAft>
                <a:spcPts val="0"/>
              </a:spcAft>
              <a:buNone/>
              <a:defRPr sz="1600" b="1">
                <a:solidFill>
                  <a:srgbClr val="777777"/>
                </a:solidFill>
              </a:defRPr>
            </a:lvl6pPr>
            <a:lvl7pPr marL="0" indent="0">
              <a:lnSpc>
                <a:spcPts val="2000"/>
              </a:lnSpc>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8E63C241-D66E-4D5B-8D9F-C09784BAA4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 y="365760"/>
            <a:ext cx="1371600" cy="766752"/>
          </a:xfrm>
          <a:prstGeom prst="rect">
            <a:avLst/>
          </a:prstGeom>
        </p:spPr>
      </p:pic>
      <p:sp>
        <p:nvSpPr>
          <p:cNvPr id="14" name="Picture Placeholder 13">
            <a:extLst>
              <a:ext uri="{FF2B5EF4-FFF2-40B4-BE49-F238E27FC236}">
                <a16:creationId xmlns:a16="http://schemas.microsoft.com/office/drawing/2014/main" id="{627BA071-F4CF-49DB-80C3-9FC0EB2D5777}"/>
              </a:ext>
            </a:extLst>
          </p:cNvPr>
          <p:cNvSpPr>
            <a:spLocks noGrp="1" noChangeAspect="1"/>
          </p:cNvSpPr>
          <p:nvPr>
            <p:ph type="pic" sz="quarter" idx="15" hasCustomPrompt="1"/>
          </p:nvPr>
        </p:nvSpPr>
        <p:spPr bwMode="auto">
          <a:xfrm>
            <a:off x="915" y="3331084"/>
            <a:ext cx="9144000" cy="3526916"/>
          </a:xfrm>
          <a:custGeom>
            <a:avLst/>
            <a:gdLst>
              <a:gd name="connsiteX0" fmla="*/ 7447235 w 10078678"/>
              <a:gd name="connsiteY0" fmla="*/ 2270756 h 3887427"/>
              <a:gd name="connsiteX1" fmla="*/ 6176511 w 10078678"/>
              <a:gd name="connsiteY1" fmla="*/ 2879482 h 3887427"/>
              <a:gd name="connsiteX2" fmla="*/ 7447235 w 10078678"/>
              <a:gd name="connsiteY2" fmla="*/ 3492169 h 3887427"/>
              <a:gd name="connsiteX3" fmla="*/ 8717239 w 10078678"/>
              <a:gd name="connsiteY3" fmla="*/ 2879482 h 3887427"/>
              <a:gd name="connsiteX4" fmla="*/ 7447235 w 10078678"/>
              <a:gd name="connsiteY4" fmla="*/ 2270756 h 3887427"/>
              <a:gd name="connsiteX5" fmla="*/ 6813313 w 10078678"/>
              <a:gd name="connsiteY5" fmla="*/ 1063742 h 3887427"/>
              <a:gd name="connsiteX6" fmla="*/ 5893208 w 10078678"/>
              <a:gd name="connsiteY6" fmla="*/ 1504718 h 3887427"/>
              <a:gd name="connsiteX7" fmla="*/ 6813313 w 10078678"/>
              <a:gd name="connsiteY7" fmla="*/ 1945694 h 3887427"/>
              <a:gd name="connsiteX8" fmla="*/ 7730179 w 10078678"/>
              <a:gd name="connsiteY8" fmla="*/ 1504718 h 3887427"/>
              <a:gd name="connsiteX9" fmla="*/ 6813313 w 10078678"/>
              <a:gd name="connsiteY9" fmla="*/ 1063742 h 3887427"/>
              <a:gd name="connsiteX10" fmla="*/ 5039699 w 10078678"/>
              <a:gd name="connsiteY10" fmla="*/ 0 h 3887427"/>
              <a:gd name="connsiteX11" fmla="*/ 7222969 w 10078678"/>
              <a:gd name="connsiteY11" fmla="*/ 48957 h 3887427"/>
              <a:gd name="connsiteX12" fmla="*/ 7054859 w 10078678"/>
              <a:gd name="connsiteY12" fmla="*/ 199429 h 3887427"/>
              <a:gd name="connsiteX13" fmla="*/ 8150273 w 10078678"/>
              <a:gd name="connsiteY13" fmla="*/ 724281 h 3887427"/>
              <a:gd name="connsiteX14" fmla="*/ 9245688 w 10078678"/>
              <a:gd name="connsiteY14" fmla="*/ 199429 h 3887427"/>
              <a:gd name="connsiteX15" fmla="*/ 9210770 w 10078678"/>
              <a:gd name="connsiteY15" fmla="*/ 164511 h 3887427"/>
              <a:gd name="connsiteX16" fmla="*/ 9567869 w 10078678"/>
              <a:gd name="connsiteY16" fmla="*/ 195829 h 3887427"/>
              <a:gd name="connsiteX17" fmla="*/ 9564269 w 10078678"/>
              <a:gd name="connsiteY17" fmla="*/ 199429 h 3887427"/>
              <a:gd name="connsiteX18" fmla="*/ 10078678 w 10078678"/>
              <a:gd name="connsiteY18" fmla="*/ 573809 h 3887427"/>
              <a:gd name="connsiteX19" fmla="*/ 10078678 w 10078678"/>
              <a:gd name="connsiteY19" fmla="*/ 1137538 h 3887427"/>
              <a:gd name="connsiteX20" fmla="*/ 9280606 w 10078678"/>
              <a:gd name="connsiteY20" fmla="*/ 895991 h 3887427"/>
              <a:gd name="connsiteX21" fmla="*/ 8006642 w 10078678"/>
              <a:gd name="connsiteY21" fmla="*/ 1504718 h 3887427"/>
              <a:gd name="connsiteX22" fmla="*/ 9280606 w 10078678"/>
              <a:gd name="connsiteY22" fmla="*/ 2113444 h 3887427"/>
              <a:gd name="connsiteX23" fmla="*/ 10078678 w 10078678"/>
              <a:gd name="connsiteY23" fmla="*/ 1872258 h 3887427"/>
              <a:gd name="connsiteX24" fmla="*/ 10078678 w 10078678"/>
              <a:gd name="connsiteY24" fmla="*/ 2319713 h 3887427"/>
              <a:gd name="connsiteX25" fmla="*/ 9249288 w 10078678"/>
              <a:gd name="connsiteY25" fmla="*/ 2879482 h 3887427"/>
              <a:gd name="connsiteX26" fmla="*/ 10078678 w 10078678"/>
              <a:gd name="connsiteY26" fmla="*/ 3439612 h 3887427"/>
              <a:gd name="connsiteX27" fmla="*/ 10078678 w 10078678"/>
              <a:gd name="connsiteY27" fmla="*/ 3887427 h 3887427"/>
              <a:gd name="connsiteX28" fmla="*/ 9767297 w 10078678"/>
              <a:gd name="connsiteY28" fmla="*/ 3887427 h 3887427"/>
              <a:gd name="connsiteX29" fmla="*/ 8717239 w 10078678"/>
              <a:gd name="connsiteY29" fmla="*/ 3586484 h 3887427"/>
              <a:gd name="connsiteX30" fmla="*/ 7670782 w 10078678"/>
              <a:gd name="connsiteY30" fmla="*/ 3887427 h 3887427"/>
              <a:gd name="connsiteX31" fmla="*/ 0 w 10078678"/>
              <a:gd name="connsiteY31" fmla="*/ 3887427 h 3887427"/>
              <a:gd name="connsiteX32" fmla="*/ 0 w 10078678"/>
              <a:gd name="connsiteY32" fmla="*/ 241547 h 3887427"/>
              <a:gd name="connsiteX33" fmla="*/ 5039699 w 10078678"/>
              <a:gd name="connsiteY33" fmla="*/ 0 h 388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78678" h="3887427">
                <a:moveTo>
                  <a:pt x="7447235" y="2270756"/>
                </a:moveTo>
                <a:cubicBezTo>
                  <a:pt x="6747077" y="2270756"/>
                  <a:pt x="6176511" y="2879482"/>
                  <a:pt x="6176511" y="2879482"/>
                </a:cubicBezTo>
                <a:cubicBezTo>
                  <a:pt x="6176511" y="2879482"/>
                  <a:pt x="6747077" y="3492169"/>
                  <a:pt x="7447235" y="3492169"/>
                </a:cubicBezTo>
                <a:cubicBezTo>
                  <a:pt x="8150273" y="3492169"/>
                  <a:pt x="8717239" y="2879482"/>
                  <a:pt x="8717239" y="2879482"/>
                </a:cubicBezTo>
                <a:cubicBezTo>
                  <a:pt x="8717239" y="2879482"/>
                  <a:pt x="8150273" y="2270756"/>
                  <a:pt x="7447235" y="2270756"/>
                </a:cubicBezTo>
                <a:close/>
                <a:moveTo>
                  <a:pt x="6813313" y="1063742"/>
                </a:moveTo>
                <a:cubicBezTo>
                  <a:pt x="6306104" y="1063742"/>
                  <a:pt x="5893208" y="1504718"/>
                  <a:pt x="5893208" y="1504718"/>
                </a:cubicBezTo>
                <a:cubicBezTo>
                  <a:pt x="5893208" y="1504718"/>
                  <a:pt x="6306104" y="1945694"/>
                  <a:pt x="6813313" y="1945694"/>
                </a:cubicBezTo>
                <a:cubicBezTo>
                  <a:pt x="7321243" y="1945694"/>
                  <a:pt x="7730179" y="1504718"/>
                  <a:pt x="7730179" y="1504718"/>
                </a:cubicBezTo>
                <a:cubicBezTo>
                  <a:pt x="7730179" y="1504718"/>
                  <a:pt x="7321243" y="1063742"/>
                  <a:pt x="6813313" y="1063742"/>
                </a:cubicBezTo>
                <a:close/>
                <a:moveTo>
                  <a:pt x="5039699" y="0"/>
                </a:moveTo>
                <a:cubicBezTo>
                  <a:pt x="5823012" y="0"/>
                  <a:pt x="6561328" y="20879"/>
                  <a:pt x="7222969" y="48957"/>
                </a:cubicBezTo>
                <a:cubicBezTo>
                  <a:pt x="7118215" y="132833"/>
                  <a:pt x="7054859" y="199429"/>
                  <a:pt x="7054859" y="199429"/>
                </a:cubicBezTo>
                <a:cubicBezTo>
                  <a:pt x="7054859" y="199429"/>
                  <a:pt x="7544790" y="724281"/>
                  <a:pt x="8150273" y="724281"/>
                </a:cubicBezTo>
                <a:cubicBezTo>
                  <a:pt x="8756117" y="724281"/>
                  <a:pt x="9245688" y="199429"/>
                  <a:pt x="9245688" y="199429"/>
                </a:cubicBezTo>
                <a:cubicBezTo>
                  <a:pt x="9245688" y="199429"/>
                  <a:pt x="9231649" y="185390"/>
                  <a:pt x="9210770" y="164511"/>
                </a:cubicBezTo>
                <a:cubicBezTo>
                  <a:pt x="9343962" y="174951"/>
                  <a:pt x="9462755" y="185390"/>
                  <a:pt x="9567869" y="195829"/>
                </a:cubicBezTo>
                <a:lnTo>
                  <a:pt x="9564269" y="199429"/>
                </a:lnTo>
                <a:cubicBezTo>
                  <a:pt x="9564269" y="199429"/>
                  <a:pt x="9770536" y="416497"/>
                  <a:pt x="10078678" y="573809"/>
                </a:cubicBezTo>
                <a:cubicBezTo>
                  <a:pt x="10078678" y="573809"/>
                  <a:pt x="10078678" y="573809"/>
                  <a:pt x="10078678" y="1137538"/>
                </a:cubicBezTo>
                <a:cubicBezTo>
                  <a:pt x="9861611" y="1007585"/>
                  <a:pt x="9581908" y="895991"/>
                  <a:pt x="9280606" y="895991"/>
                </a:cubicBezTo>
                <a:cubicBezTo>
                  <a:pt x="8577208" y="895991"/>
                  <a:pt x="8006642" y="1504718"/>
                  <a:pt x="8006642" y="1504718"/>
                </a:cubicBezTo>
                <a:cubicBezTo>
                  <a:pt x="8006642" y="1504718"/>
                  <a:pt x="8577208" y="2113444"/>
                  <a:pt x="9280606" y="2113444"/>
                </a:cubicBezTo>
                <a:cubicBezTo>
                  <a:pt x="9581908" y="2113444"/>
                  <a:pt x="9861611" y="2001131"/>
                  <a:pt x="10078678" y="1872258"/>
                </a:cubicBezTo>
                <a:cubicBezTo>
                  <a:pt x="10078678" y="1872258"/>
                  <a:pt x="10078678" y="1872258"/>
                  <a:pt x="10078678" y="2319713"/>
                </a:cubicBezTo>
                <a:cubicBezTo>
                  <a:pt x="9588747" y="2515902"/>
                  <a:pt x="9249288" y="2879482"/>
                  <a:pt x="9249288" y="2879482"/>
                </a:cubicBezTo>
                <a:cubicBezTo>
                  <a:pt x="9249288" y="2879482"/>
                  <a:pt x="9588747" y="3247022"/>
                  <a:pt x="10078678" y="3439612"/>
                </a:cubicBezTo>
                <a:cubicBezTo>
                  <a:pt x="10078678" y="3439612"/>
                  <a:pt x="10078678" y="3439612"/>
                  <a:pt x="10078678" y="3887427"/>
                </a:cubicBezTo>
                <a:cubicBezTo>
                  <a:pt x="10078678" y="3887427"/>
                  <a:pt x="10078678" y="3887427"/>
                  <a:pt x="9767297" y="3887427"/>
                </a:cubicBezTo>
                <a:cubicBezTo>
                  <a:pt x="9473194" y="3722916"/>
                  <a:pt x="9109256" y="3586484"/>
                  <a:pt x="8717239" y="3586484"/>
                </a:cubicBezTo>
                <a:cubicBezTo>
                  <a:pt x="8325223" y="3586484"/>
                  <a:pt x="7964885" y="3722916"/>
                  <a:pt x="7670782" y="3887427"/>
                </a:cubicBezTo>
                <a:cubicBezTo>
                  <a:pt x="7670782" y="3887427"/>
                  <a:pt x="7670782" y="3887427"/>
                  <a:pt x="0" y="3887427"/>
                </a:cubicBezTo>
                <a:cubicBezTo>
                  <a:pt x="0" y="3887427"/>
                  <a:pt x="0" y="3887427"/>
                  <a:pt x="0" y="241547"/>
                </a:cubicBezTo>
                <a:cubicBezTo>
                  <a:pt x="0" y="241547"/>
                  <a:pt x="2257426" y="0"/>
                  <a:pt x="5039699" y="0"/>
                </a:cubicBezTo>
                <a:close/>
              </a:path>
            </a:pathLst>
          </a:custGeom>
          <a:solidFill>
            <a:schemeClr val="bg1">
              <a:lumMod val="95000"/>
            </a:schemeClr>
          </a:solidFill>
          <a:ln>
            <a:noFill/>
          </a:ln>
          <a:effectLst/>
        </p:spPr>
        <p:txBody>
          <a:bodyPr wrap="square" lIns="640080" anchor="ctr" anchorCtr="0">
            <a:noAutofit/>
          </a:bodyPr>
          <a:lstStyle>
            <a:lvl1pPr algn="l">
              <a:defRPr/>
            </a:lvl1pPr>
          </a:lstStyle>
          <a:p>
            <a:r>
              <a:rPr lang="en-US"/>
              <a:t>Grey area indicates image box</a:t>
            </a:r>
            <a:br>
              <a:rPr lang="en-US"/>
            </a:br>
            <a:r>
              <a:rPr lang="en-US"/>
              <a:t>Click picture icon to insert image</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2282825" y="2798064"/>
            <a:ext cx="1033272" cy="182880"/>
          </a:xfrm>
        </p:spPr>
        <p:txBody>
          <a:bodyPr/>
          <a:lstStyle>
            <a:lvl1pPr>
              <a:defRPr sz="1600"/>
            </a:lvl1pPr>
          </a:lstStyle>
          <a:p>
            <a:r>
              <a:rPr lang="en-US"/>
              <a:t>mm.dd.yyyy</a:t>
            </a:r>
          </a:p>
        </p:txBody>
      </p:sp>
      <p:sp>
        <p:nvSpPr>
          <p:cNvPr id="3" name="Footer Placeholder 2">
            <a:extLst>
              <a:ext uri="{FF2B5EF4-FFF2-40B4-BE49-F238E27FC236}">
                <a16:creationId xmlns:a16="http://schemas.microsoft.com/office/drawing/2014/main" id="{C5219847-7B20-1246-A455-73150006ED9D}"/>
              </a:ext>
            </a:extLst>
          </p:cNvPr>
          <p:cNvSpPr>
            <a:spLocks noGrp="1"/>
          </p:cNvSpPr>
          <p:nvPr>
            <p:ph type="ftr" sz="quarter" idx="17"/>
          </p:nvPr>
        </p:nvSpPr>
        <p:spPr>
          <a:xfrm>
            <a:off x="3639312" y="2807208"/>
            <a:ext cx="4398810" cy="182880"/>
          </a:xfrm>
        </p:spPr>
        <p:txBody>
          <a:bodyPr/>
          <a:lstStyle>
            <a:lvl1pPr algn="l">
              <a:defRPr sz="1600"/>
            </a:lvl1pPr>
          </a:lstStyle>
          <a:p>
            <a:pPr indent="-2743200"/>
            <a:r>
              <a:rPr lang="en-US" dirty="0"/>
              <a:t>Modify with Insert &gt; Header &amp; Footer</a:t>
            </a:r>
          </a:p>
        </p:txBody>
      </p:sp>
      <p:sp>
        <p:nvSpPr>
          <p:cNvPr id="4" name="Slide Number Placeholder 3">
            <a:extLst>
              <a:ext uri="{FF2B5EF4-FFF2-40B4-BE49-F238E27FC236}">
                <a16:creationId xmlns:a16="http://schemas.microsoft.com/office/drawing/2014/main" id="{935A2D2E-CC06-D840-889B-79C36F971FDE}"/>
              </a:ext>
            </a:extLst>
          </p:cNvPr>
          <p:cNvSpPr>
            <a:spLocks noGrp="1"/>
          </p:cNvSpPr>
          <p:nvPr>
            <p:ph type="sldNum" sz="quarter" idx="18"/>
          </p:nvPr>
        </p:nvSpPr>
        <p:spPr/>
        <p:txBody>
          <a:body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2849505504"/>
      </p:ext>
    </p:extLst>
  </p:cSld>
  <p:clrMapOvr>
    <a:masterClrMapping/>
  </p:clrMapOvr>
  <p:extLst>
    <p:ext uri="{DCECCB84-F9BA-43D5-87BE-67443E8EF086}">
      <p15:sldGuideLst xmlns:p15="http://schemas.microsoft.com/office/powerpoint/2012/main">
        <p15:guide id="1" orient="horz" pos="576">
          <p15:clr>
            <a:srgbClr val="FBAE40"/>
          </p15:clr>
        </p15:guide>
        <p15:guide id="2" orient="horz" pos="18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240280"/>
            <a:ext cx="5532437" cy="2743200"/>
          </a:xfrm>
        </p:spPr>
        <p:txBody>
          <a:bodyPr tIns="0" bIns="0" anchor="t" anchorCtr="0"/>
          <a:lstStyle>
            <a:lvl1pPr>
              <a:defRPr sz="32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pic>
        <p:nvPicPr>
          <p:cNvPr id="7" name="Picture 6">
            <a:extLst>
              <a:ext uri="{FF2B5EF4-FFF2-40B4-BE49-F238E27FC236}">
                <a16:creationId xmlns:a16="http://schemas.microsoft.com/office/drawing/2014/main" id="{13BFD993-BE48-42E8-A403-AB00D1CE0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3782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240280"/>
            <a:ext cx="5532437" cy="2743200"/>
          </a:xfrm>
        </p:spPr>
        <p:txBody>
          <a:bodyPr tIns="0" bIns="0" anchor="t" anchorCtr="0"/>
          <a:lstStyle>
            <a:lvl1pPr>
              <a:defRPr sz="32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pic>
        <p:nvPicPr>
          <p:cNvPr id="7" name="Picture 6">
            <a:extLst>
              <a:ext uri="{FF2B5EF4-FFF2-40B4-BE49-F238E27FC236}">
                <a16:creationId xmlns:a16="http://schemas.microsoft.com/office/drawing/2014/main" id="{13BFD993-BE48-42E8-A403-AB00D1CE0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89048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240280"/>
            <a:ext cx="5532437" cy="2743200"/>
          </a:xfrm>
        </p:spPr>
        <p:txBody>
          <a:bodyPr tIns="0" bIns="0" anchor="t" anchorCtr="0"/>
          <a:lstStyle>
            <a:lvl1pPr>
              <a:defRPr sz="32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pic>
        <p:nvPicPr>
          <p:cNvPr id="7" name="Picture 6">
            <a:extLst>
              <a:ext uri="{FF2B5EF4-FFF2-40B4-BE49-F238E27FC236}">
                <a16:creationId xmlns:a16="http://schemas.microsoft.com/office/drawing/2014/main" id="{13BFD993-BE48-42E8-A403-AB00D1CE0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205401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240280"/>
            <a:ext cx="5532437" cy="2743200"/>
          </a:xfrm>
        </p:spPr>
        <p:txBody>
          <a:bodyPr tIns="0" bIns="0" anchor="t" anchorCtr="0"/>
          <a:lstStyle>
            <a:lvl1pPr>
              <a:defRPr sz="32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pic>
        <p:nvPicPr>
          <p:cNvPr id="7" name="Picture 6">
            <a:extLst>
              <a:ext uri="{FF2B5EF4-FFF2-40B4-BE49-F238E27FC236}">
                <a16:creationId xmlns:a16="http://schemas.microsoft.com/office/drawing/2014/main" id="{13BFD993-BE48-42E8-A403-AB00D1CE0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33490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_heavy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1692274"/>
            <a:ext cx="64922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936700544"/>
      </p:ext>
    </p:extLst>
  </p:cSld>
  <p:clrMapOvr>
    <a:masterClrMapping/>
  </p:clrMapOvr>
  <p:extLst>
    <p:ext uri="{DCECCB84-F9BA-43D5-87BE-67443E8EF086}">
      <p15:sldGuideLst xmlns:p15="http://schemas.microsoft.com/office/powerpoint/2012/main">
        <p15:guide id="1" orient="horz" pos="1066"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713" y="0"/>
            <a:ext cx="8412162" cy="1280160"/>
          </a:xfrm>
          <a:prstGeom prst="rect">
            <a:avLst/>
          </a:prstGeom>
        </p:spPr>
        <p:txBody>
          <a:bodyPr vert="horz" lIns="0" tIns="576072" rIns="0" bIns="292608"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66713" y="2240280"/>
            <a:ext cx="8412162" cy="388747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44637" y="6482550"/>
            <a:ext cx="640080" cy="180183"/>
          </a:xfrm>
          <a:prstGeom prst="rect">
            <a:avLst/>
          </a:prstGeom>
        </p:spPr>
        <p:txBody>
          <a:bodyPr vert="horz" lIns="0" tIns="0" rIns="0" bIns="0" rtlCol="0" anchor="b" anchorCtr="0"/>
          <a:lstStyle>
            <a:lvl1pPr algn="l">
              <a:defRPr sz="1000">
                <a:solidFill>
                  <a:srgbClr val="777777"/>
                </a:solidFill>
              </a:defRPr>
            </a:lvl1pPr>
            <a:lvl2pPr marL="0" algn="l">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marL="0">
              <a:defRPr sz="1000">
                <a:solidFill>
                  <a:srgbClr val="777777"/>
                </a:solidFill>
              </a:defRPr>
            </a:lvl9pPr>
          </a:lstStyle>
          <a:p>
            <a:r>
              <a:rPr lang="en-US"/>
              <a:t>mm.dd.yyyy</a:t>
            </a:r>
          </a:p>
        </p:txBody>
      </p:sp>
      <p:sp>
        <p:nvSpPr>
          <p:cNvPr id="5" name="Footer Placeholder 4"/>
          <p:cNvSpPr>
            <a:spLocks noGrp="1"/>
          </p:cNvSpPr>
          <p:nvPr>
            <p:ph type="ftr" sz="quarter" idx="3"/>
          </p:nvPr>
        </p:nvSpPr>
        <p:spPr>
          <a:xfrm>
            <a:off x="3244851" y="6482550"/>
            <a:ext cx="4398810" cy="182880"/>
          </a:xfrm>
          <a:prstGeom prst="rect">
            <a:avLst/>
          </a:prstGeom>
        </p:spPr>
        <p:txBody>
          <a:bodyPr vert="horz" lIns="0" tIns="0" rIns="0" bIns="0" rtlCol="0" anchor="b" anchorCtr="0"/>
          <a:lstStyle>
            <a:lvl1pPr algn="r">
              <a:defRPr sz="1000">
                <a:solidFill>
                  <a:srgbClr val="777777"/>
                </a:solidFill>
              </a:defRPr>
            </a:lvl1pPr>
            <a:lvl2pPr algn="r">
              <a:defRPr sz="1000">
                <a:solidFill>
                  <a:srgbClr val="777777"/>
                </a:solidFill>
              </a:defRPr>
            </a:lvl2pPr>
            <a:lvl3pPr algn="r">
              <a:defRPr sz="1000">
                <a:solidFill>
                  <a:srgbClr val="777777"/>
                </a:solidFill>
              </a:defRPr>
            </a:lvl3pPr>
            <a:lvl4pPr algn="r">
              <a:defRPr sz="1000">
                <a:solidFill>
                  <a:srgbClr val="777777"/>
                </a:solidFill>
              </a:defRPr>
            </a:lvl4pPr>
            <a:lvl5pPr algn="r">
              <a:defRPr sz="1000">
                <a:solidFill>
                  <a:srgbClr val="777777"/>
                </a:solidFill>
              </a:defRPr>
            </a:lvl5pPr>
            <a:lvl6pPr algn="r">
              <a:defRPr sz="1000">
                <a:solidFill>
                  <a:srgbClr val="777777"/>
                </a:solidFill>
              </a:defRPr>
            </a:lvl6pPr>
            <a:lvl7pPr algn="r">
              <a:defRPr sz="1000">
                <a:solidFill>
                  <a:srgbClr val="777777"/>
                </a:solidFill>
              </a:defRPr>
            </a:lvl7pPr>
            <a:lvl8pPr algn="r">
              <a:defRPr sz="1000">
                <a:solidFill>
                  <a:srgbClr val="777777"/>
                </a:solidFill>
              </a:defRPr>
            </a:lvl8pPr>
            <a:lvl9pPr algn="r">
              <a:defRPr sz="1000">
                <a:solidFill>
                  <a:srgbClr val="777777"/>
                </a:solidFill>
              </a:defRPr>
            </a:lvl9pPr>
          </a:lstStyle>
          <a:p>
            <a:pPr indent="-2743200"/>
            <a:r>
              <a:rPr lang="en-US"/>
              <a:t>Modify with Insert &gt; Header &amp; Footer</a:t>
            </a:r>
          </a:p>
        </p:txBody>
      </p:sp>
      <p:sp>
        <p:nvSpPr>
          <p:cNvPr id="6" name="Slide Number Placeholder 5"/>
          <p:cNvSpPr>
            <a:spLocks noGrp="1"/>
          </p:cNvSpPr>
          <p:nvPr>
            <p:ph type="sldNum" sz="quarter" idx="4"/>
          </p:nvPr>
        </p:nvSpPr>
        <p:spPr>
          <a:xfrm>
            <a:off x="8460581" y="6482550"/>
            <a:ext cx="318294" cy="180183"/>
          </a:xfrm>
          <a:prstGeom prst="rect">
            <a:avLst/>
          </a:prstGeom>
        </p:spPr>
        <p:txBody>
          <a:bodyPr vert="horz" lIns="0" tIns="0" rIns="0" bIns="0" rtlCol="0" anchor="b" anchorCtr="0"/>
          <a:lstStyle>
            <a:lvl1pPr algn="r">
              <a:defRPr sz="1000" b="1">
                <a:solidFill>
                  <a:srgbClr val="777777"/>
                </a:solidFill>
              </a:defRPr>
            </a:lvl1pPr>
            <a:lvl2pPr marL="0" algn="r">
              <a:defRPr sz="1000" b="1">
                <a:solidFill>
                  <a:srgbClr val="777777"/>
                </a:solidFill>
              </a:defRPr>
            </a:lvl2pPr>
            <a:lvl3pPr marL="0" algn="r">
              <a:defRPr sz="1000" b="1">
                <a:solidFill>
                  <a:srgbClr val="777777"/>
                </a:solidFill>
              </a:defRPr>
            </a:lvl3pPr>
            <a:lvl4pPr marL="0" algn="r">
              <a:defRPr sz="1000" b="1">
                <a:solidFill>
                  <a:srgbClr val="777777"/>
                </a:solidFill>
              </a:defRPr>
            </a:lvl4pPr>
            <a:lvl5pPr marL="0" algn="r">
              <a:defRPr sz="1000" b="1">
                <a:solidFill>
                  <a:srgbClr val="777777"/>
                </a:solidFill>
              </a:defRPr>
            </a:lvl5pPr>
            <a:lvl6pPr marL="0" algn="r">
              <a:defRPr sz="1000" b="1">
                <a:solidFill>
                  <a:srgbClr val="777777"/>
                </a:solidFill>
              </a:defRPr>
            </a:lvl6pPr>
            <a:lvl7pPr marL="0" algn="r">
              <a:defRPr sz="1000" b="1">
                <a:solidFill>
                  <a:srgbClr val="777777"/>
                </a:solidFill>
              </a:defRPr>
            </a:lvl7pPr>
            <a:lvl8pPr marL="0" algn="r">
              <a:defRPr sz="1000" b="1">
                <a:solidFill>
                  <a:srgbClr val="777777"/>
                </a:solidFill>
              </a:defRPr>
            </a:lvl8pPr>
            <a:lvl9pPr marL="0" algn="r">
              <a:defRPr sz="1000" b="1">
                <a:solidFill>
                  <a:srgbClr val="777777"/>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66" r:id="rId5"/>
    <p:sldLayoutId id="2147483677" r:id="rId6"/>
    <p:sldLayoutId id="2147483675" r:id="rId7"/>
    <p:sldLayoutId id="2147483676" r:id="rId8"/>
    <p:sldLayoutId id="2147483670" r:id="rId9"/>
    <p:sldLayoutId id="2147483681" r:id="rId10"/>
    <p:sldLayoutId id="2147483682" r:id="rId11"/>
    <p:sldLayoutId id="2147483683" r:id="rId12"/>
    <p:sldLayoutId id="2147483665" r:id="rId13"/>
    <p:sldLayoutId id="2147483678" r:id="rId14"/>
    <p:sldLayoutId id="2147483679" r:id="rId15"/>
    <p:sldLayoutId id="2147483680" r:id="rId16"/>
    <p:sldLayoutId id="2147483667" r:id="rId17"/>
    <p:sldLayoutId id="2147483684" r:id="rId18"/>
    <p:sldLayoutId id="2147483685" r:id="rId19"/>
    <p:sldLayoutId id="2147483686" r:id="rId20"/>
    <p:sldLayoutId id="2147483669" r:id="rId21"/>
    <p:sldLayoutId id="2147483687" r:id="rId22"/>
    <p:sldLayoutId id="2147483688" r:id="rId23"/>
    <p:sldLayoutId id="2147483689" r:id="rId24"/>
    <p:sldLayoutId id="2147483668" r:id="rId25"/>
    <p:sldLayoutId id="2147483692" r:id="rId26"/>
    <p:sldLayoutId id="2147483691" r:id="rId27"/>
    <p:sldLayoutId id="2147483690" r:id="rId28"/>
    <p:sldLayoutId id="2147483693" r:id="rId29"/>
    <p:sldLayoutId id="2147483694" r:id="rId30"/>
    <p:sldLayoutId id="2147483695" r:id="rId31"/>
    <p:sldLayoutId id="2147483696" r:id="rId32"/>
  </p:sldLayoutIdLst>
  <p:hf hdr="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0" indent="0" algn="l" defTabSz="914400" rtl="0" eaLnBrk="1" latinLnBrk="0" hangingPunct="1">
        <a:lnSpc>
          <a:spcPts val="2600"/>
        </a:lnSpc>
        <a:spcBef>
          <a:spcPts val="0"/>
        </a:spcBef>
        <a:spcAft>
          <a:spcPts val="6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5750" indent="-28575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44" userDrawn="1">
          <p15:clr>
            <a:srgbClr val="F26B43"/>
          </p15:clr>
        </p15:guide>
        <p15:guide id="3" pos="231" userDrawn="1">
          <p15:clr>
            <a:srgbClr val="F26B43"/>
          </p15:clr>
        </p15:guide>
        <p15:guide id="4" pos="694" userDrawn="1">
          <p15:clr>
            <a:srgbClr val="F26B43"/>
          </p15:clr>
        </p15:guide>
        <p15:guide id="5" pos="834" userDrawn="1">
          <p15:clr>
            <a:srgbClr val="F26B43"/>
          </p15:clr>
        </p15:guide>
        <p15:guide id="6" pos="1297" userDrawn="1">
          <p15:clr>
            <a:srgbClr val="F26B43"/>
          </p15:clr>
        </p15:guide>
        <p15:guide id="7" pos="1438" userDrawn="1">
          <p15:clr>
            <a:srgbClr val="F26B43"/>
          </p15:clr>
        </p15:guide>
        <p15:guide id="8" pos="1901" userDrawn="1">
          <p15:clr>
            <a:srgbClr val="F26B43"/>
          </p15:clr>
        </p15:guide>
        <p15:guide id="9" pos="2507" userDrawn="1">
          <p15:clr>
            <a:srgbClr val="F26B43"/>
          </p15:clr>
        </p15:guide>
        <p15:guide id="10" pos="2650" userDrawn="1">
          <p15:clr>
            <a:srgbClr val="F26B43"/>
          </p15:clr>
        </p15:guide>
        <p15:guide id="12" pos="3113" userDrawn="1">
          <p15:clr>
            <a:srgbClr val="F26B43"/>
          </p15:clr>
        </p15:guide>
        <p15:guide id="13" pos="5530" userDrawn="1">
          <p15:clr>
            <a:srgbClr val="F26B43"/>
          </p15:clr>
        </p15:guide>
        <p15:guide id="14" pos="3256" userDrawn="1">
          <p15:clr>
            <a:srgbClr val="F26B43"/>
          </p15:clr>
        </p15:guide>
        <p15:guide id="15" pos="3716" userDrawn="1">
          <p15:clr>
            <a:srgbClr val="F26B43"/>
          </p15:clr>
        </p15:guide>
        <p15:guide id="16" pos="3859" userDrawn="1">
          <p15:clr>
            <a:srgbClr val="F26B43"/>
          </p15:clr>
        </p15:guide>
        <p15:guide id="17" pos="4322" userDrawn="1">
          <p15:clr>
            <a:srgbClr val="F26B43"/>
          </p15:clr>
        </p15:guide>
        <p15:guide id="18" pos="5071" userDrawn="1">
          <p15:clr>
            <a:srgbClr val="F26B43"/>
          </p15:clr>
        </p15:guide>
        <p15:guide id="20" pos="4924" userDrawn="1">
          <p15:clr>
            <a:srgbClr val="F26B43"/>
          </p15:clr>
        </p15:guide>
        <p15:guide id="21" pos="4465" userDrawn="1">
          <p15:clr>
            <a:srgbClr val="F26B43"/>
          </p15:clr>
        </p15:guide>
        <p15:guide id="23" orient="horz" pos="4176" userDrawn="1">
          <p15:clr>
            <a:srgbClr val="F26B43"/>
          </p15:clr>
        </p15:guide>
        <p15:guide id="24" orient="horz" pos="38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8DCEAD1-0E23-435D-B6A8-A458D24AE324}"/>
              </a:ext>
            </a:extLst>
          </p:cNvPr>
          <p:cNvSpPr>
            <a:spLocks noGrp="1" noChangeArrowheads="1"/>
          </p:cNvSpPr>
          <p:nvPr>
            <p:ph type="title"/>
          </p:nvPr>
        </p:nvSpPr>
        <p:spPr/>
        <p:txBody>
          <a:bodyPr rtlCol="0">
            <a:noAutofit/>
          </a:bodyPr>
          <a:lstStyle/>
          <a:p>
            <a:pPr fontAlgn="auto">
              <a:spcAft>
                <a:spcPts val="0"/>
              </a:spcAft>
              <a:defRPr/>
            </a:pPr>
            <a:r>
              <a:rPr lang="en-US" altLang="en-US" b="1" dirty="0"/>
              <a:t>Evidence-based Pharmacology for Aggression and Psychosis in Dementia</a:t>
            </a:r>
            <a:br>
              <a:rPr lang="en-US" altLang="en-US" b="1" dirty="0"/>
            </a:br>
            <a:br>
              <a:rPr lang="en-US" altLang="en-US" b="1" dirty="0"/>
            </a:br>
            <a:r>
              <a:rPr lang="en-US" altLang="en-US" sz="1800" b="1" dirty="0"/>
              <a:t>John J Campbell, MD, FANPA</a:t>
            </a:r>
            <a:br>
              <a:rPr lang="en-US" altLang="en-US" sz="1800" b="1" dirty="0"/>
            </a:br>
            <a:r>
              <a:rPr lang="en-US" altLang="en-US" sz="1800" b="1" dirty="0"/>
              <a:t>VP, Senior Physician Executive</a:t>
            </a:r>
            <a:br>
              <a:rPr lang="en-US" altLang="en-US" sz="1800" b="1" dirty="0"/>
            </a:br>
            <a:r>
              <a:rPr lang="en-US" altLang="en-US" sz="1800" b="1" dirty="0"/>
              <a:t>Northern Light Acadia Hospital</a:t>
            </a:r>
            <a:endParaRPr lang="en-US" altLang="en-US" b="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45C5158-1AC9-4913-87F1-AF3CC30FF19A}"/>
              </a:ext>
            </a:extLst>
          </p:cNvPr>
          <p:cNvSpPr>
            <a:spLocks noGrp="1" noChangeArrowheads="1"/>
          </p:cNvSpPr>
          <p:nvPr>
            <p:ph type="title"/>
          </p:nvPr>
        </p:nvSpPr>
        <p:spPr/>
        <p:txBody>
          <a:bodyPr/>
          <a:lstStyle/>
          <a:p>
            <a:r>
              <a:rPr lang="en-US" altLang="en-US"/>
              <a:t>The Evidence</a:t>
            </a:r>
          </a:p>
        </p:txBody>
      </p:sp>
      <p:sp>
        <p:nvSpPr>
          <p:cNvPr id="327683" name="Rectangle 3">
            <a:extLst>
              <a:ext uri="{FF2B5EF4-FFF2-40B4-BE49-F238E27FC236}">
                <a16:creationId xmlns:a16="http://schemas.microsoft.com/office/drawing/2014/main" id="{CF584607-54F2-44E1-A597-43F7951B5C4B}"/>
              </a:ext>
            </a:extLst>
          </p:cNvPr>
          <p:cNvSpPr>
            <a:spLocks noGrp="1" noChangeArrowheads="1"/>
          </p:cNvSpPr>
          <p:nvPr>
            <p:ph sz="quarter" idx="14"/>
          </p:nvPr>
        </p:nvSpPr>
        <p:spPr>
          <a:xfrm>
            <a:off x="992777" y="2055494"/>
            <a:ext cx="7024416" cy="3886200"/>
          </a:xfrm>
        </p:spPr>
        <p:txBody>
          <a:bodyPr rtlCol="0">
            <a:normAutofit/>
          </a:bodyPr>
          <a:lstStyle/>
          <a:p>
            <a:pPr algn="ctr" fontAlgn="auto">
              <a:lnSpc>
                <a:spcPct val="100000"/>
              </a:lnSpc>
              <a:spcAft>
                <a:spcPts val="0"/>
              </a:spcAft>
              <a:buFontTx/>
              <a:buNone/>
              <a:defRPr/>
            </a:pPr>
            <a:r>
              <a:rPr lang="en-US" altLang="en-US" sz="3600" dirty="0">
                <a:solidFill>
                  <a:srgbClr val="FF5050"/>
                </a:solidFill>
              </a:rPr>
              <a:t>Sixteen</a:t>
            </a:r>
            <a:r>
              <a:rPr lang="en-US" altLang="en-US" sz="3600" dirty="0">
                <a:solidFill>
                  <a:schemeClr val="tx1">
                    <a:lumMod val="75000"/>
                    <a:lumOff val="25000"/>
                  </a:schemeClr>
                </a:solidFill>
              </a:rPr>
              <a:t> placebo-controlled trials have been completed with atypical antipsychotics although only </a:t>
            </a:r>
            <a:r>
              <a:rPr lang="en-US" altLang="en-US" sz="3600" dirty="0">
                <a:solidFill>
                  <a:srgbClr val="FF5050"/>
                </a:solidFill>
              </a:rPr>
              <a:t>nine</a:t>
            </a:r>
            <a:r>
              <a:rPr lang="en-US" altLang="en-US" sz="3600" dirty="0">
                <a:solidFill>
                  <a:schemeClr val="tx1">
                    <a:lumMod val="75000"/>
                    <a:lumOff val="25000"/>
                  </a:schemeClr>
                </a:solidFill>
              </a:rPr>
              <a:t> had sufficient data to contribute to a meta-analysis and only </a:t>
            </a:r>
            <a:r>
              <a:rPr lang="en-US" altLang="en-US" sz="3600" dirty="0">
                <a:solidFill>
                  <a:srgbClr val="FF5050"/>
                </a:solidFill>
              </a:rPr>
              <a:t>six</a:t>
            </a:r>
            <a:r>
              <a:rPr lang="en-US" altLang="en-US" sz="3600" dirty="0">
                <a:solidFill>
                  <a:schemeClr val="tx1">
                    <a:lumMod val="75000"/>
                    <a:lumOff val="25000"/>
                  </a:schemeClr>
                </a:solidFill>
              </a:rPr>
              <a:t> have been published in peer reviewed journals.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3C5CBC28-673B-4086-AC08-509C7F6424ED}"/>
              </a:ext>
            </a:extLst>
          </p:cNvPr>
          <p:cNvSpPr>
            <a:spLocks noGrp="1" noChangeArrowheads="1"/>
          </p:cNvSpPr>
          <p:nvPr>
            <p:ph type="title"/>
          </p:nvPr>
        </p:nvSpPr>
        <p:spPr/>
        <p:txBody>
          <a:bodyPr/>
          <a:lstStyle/>
          <a:p>
            <a:r>
              <a:rPr lang="en-US" altLang="en-US"/>
              <a:t>Antidepressants</a:t>
            </a:r>
          </a:p>
        </p:txBody>
      </p:sp>
      <p:sp>
        <p:nvSpPr>
          <p:cNvPr id="120835" name="Rectangle 3">
            <a:extLst>
              <a:ext uri="{FF2B5EF4-FFF2-40B4-BE49-F238E27FC236}">
                <a16:creationId xmlns:a16="http://schemas.microsoft.com/office/drawing/2014/main" id="{FEE4C9C9-0549-4642-B4FB-BF18756A1FB4}"/>
              </a:ext>
            </a:extLst>
          </p:cNvPr>
          <p:cNvSpPr>
            <a:spLocks noGrp="1" noChangeArrowheads="1"/>
          </p:cNvSpPr>
          <p:nvPr>
            <p:ph sz="quarter" idx="14"/>
          </p:nvPr>
        </p:nvSpPr>
        <p:spPr>
          <a:xfrm>
            <a:off x="2265182" y="2429964"/>
            <a:ext cx="6492240" cy="3886200"/>
          </a:xfrm>
        </p:spPr>
        <p:txBody>
          <a:bodyPr/>
          <a:lstStyle/>
          <a:p>
            <a:pPr>
              <a:lnSpc>
                <a:spcPct val="90000"/>
              </a:lnSpc>
            </a:pPr>
            <a:r>
              <a:rPr lang="en-US" altLang="en-US" dirty="0"/>
              <a:t>Nine studies 692 individuals</a:t>
            </a:r>
          </a:p>
          <a:p>
            <a:pPr lvl="1">
              <a:lnSpc>
                <a:spcPct val="90000"/>
              </a:lnSpc>
            </a:pPr>
            <a:r>
              <a:rPr lang="en-US" altLang="en-US" dirty="0">
                <a:solidFill>
                  <a:schemeClr val="tx1"/>
                </a:solidFill>
              </a:rPr>
              <a:t>4 SSRI vs Placebo</a:t>
            </a:r>
          </a:p>
          <a:p>
            <a:pPr lvl="1">
              <a:lnSpc>
                <a:spcPct val="90000"/>
              </a:lnSpc>
            </a:pPr>
            <a:r>
              <a:rPr lang="en-US" altLang="en-US" dirty="0">
                <a:solidFill>
                  <a:schemeClr val="tx1"/>
                </a:solidFill>
              </a:rPr>
              <a:t>3 SSRI vs Conventional antipsychotics</a:t>
            </a:r>
          </a:p>
          <a:p>
            <a:pPr lvl="1">
              <a:lnSpc>
                <a:spcPct val="90000"/>
              </a:lnSpc>
            </a:pPr>
            <a:r>
              <a:rPr lang="en-US" altLang="en-US" dirty="0">
                <a:solidFill>
                  <a:schemeClr val="tx1"/>
                </a:solidFill>
              </a:rPr>
              <a:t>1 SSRI vs Atypical antipsychotics</a:t>
            </a:r>
          </a:p>
          <a:p>
            <a:pPr lvl="1">
              <a:lnSpc>
                <a:spcPct val="90000"/>
              </a:lnSpc>
            </a:pPr>
            <a:r>
              <a:rPr lang="en-US" altLang="en-US" dirty="0">
                <a:solidFill>
                  <a:schemeClr val="tx1"/>
                </a:solidFill>
              </a:rPr>
              <a:t>1 Trazodone vs Placebo</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08A8D6E-78A5-449D-AE70-22E8C90FF96A}"/>
              </a:ext>
            </a:extLst>
          </p:cNvPr>
          <p:cNvSpPr>
            <a:spLocks noGrp="1" noChangeArrowheads="1"/>
          </p:cNvSpPr>
          <p:nvPr>
            <p:ph type="title"/>
          </p:nvPr>
        </p:nvSpPr>
        <p:spPr/>
        <p:txBody>
          <a:bodyPr/>
          <a:lstStyle/>
          <a:p>
            <a:r>
              <a:rPr lang="en-US" altLang="en-US"/>
              <a:t>SSRI vs Placebo</a:t>
            </a:r>
          </a:p>
        </p:txBody>
      </p:sp>
      <p:sp>
        <p:nvSpPr>
          <p:cNvPr id="445443" name="Rectangle 3">
            <a:extLst>
              <a:ext uri="{FF2B5EF4-FFF2-40B4-BE49-F238E27FC236}">
                <a16:creationId xmlns:a16="http://schemas.microsoft.com/office/drawing/2014/main" id="{DC1EF62B-8B3A-43B2-8155-103AA020C280}"/>
              </a:ext>
            </a:extLst>
          </p:cNvPr>
          <p:cNvSpPr>
            <a:spLocks noGrp="1" noChangeArrowheads="1"/>
          </p:cNvSpPr>
          <p:nvPr>
            <p:ph sz="quarter" idx="14"/>
          </p:nvPr>
        </p:nvSpPr>
        <p:spPr>
          <a:xfrm>
            <a:off x="1141776" y="2055495"/>
            <a:ext cx="6492240" cy="3886200"/>
          </a:xfrm>
        </p:spPr>
        <p:txBody>
          <a:bodyPr rtlCol="0">
            <a:normAutofit fontScale="85000" lnSpcReduction="20000"/>
          </a:bodyPr>
          <a:lstStyle/>
          <a:p>
            <a:pPr fontAlgn="auto">
              <a:lnSpc>
                <a:spcPct val="120000"/>
              </a:lnSpc>
              <a:spcAft>
                <a:spcPts val="0"/>
              </a:spcAft>
              <a:buFont typeface="Wingdings 3" charset="2"/>
              <a:buChar char=""/>
              <a:defRPr/>
            </a:pPr>
            <a:r>
              <a:rPr lang="en-US" altLang="en-US" sz="1600" u="sng" dirty="0" err="1">
                <a:solidFill>
                  <a:schemeClr val="tx1">
                    <a:lumMod val="75000"/>
                    <a:lumOff val="25000"/>
                  </a:schemeClr>
                </a:solidFill>
              </a:rPr>
              <a:t>Auchus</a:t>
            </a:r>
            <a:r>
              <a:rPr lang="en-US" altLang="en-US" sz="1600" u="sng" dirty="0">
                <a:solidFill>
                  <a:schemeClr val="tx1">
                    <a:lumMod val="75000"/>
                    <a:lumOff val="25000"/>
                  </a:schemeClr>
                </a:solidFill>
              </a:rPr>
              <a:t> AP, </a:t>
            </a:r>
            <a:r>
              <a:rPr lang="en-US" altLang="en-US" sz="1600" u="sng" dirty="0" err="1">
                <a:solidFill>
                  <a:schemeClr val="tx1">
                    <a:lumMod val="75000"/>
                    <a:lumOff val="25000"/>
                  </a:schemeClr>
                </a:solidFill>
              </a:rPr>
              <a:t>Bissey</a:t>
            </a:r>
            <a:r>
              <a:rPr lang="en-US" altLang="en-US" sz="1600" u="sng" dirty="0">
                <a:solidFill>
                  <a:schemeClr val="tx1">
                    <a:lumMod val="75000"/>
                    <a:lumOff val="25000"/>
                  </a:schemeClr>
                </a:solidFill>
              </a:rPr>
              <a:t>-Black C.</a:t>
            </a:r>
            <a:r>
              <a:rPr lang="en-US" altLang="en-US" sz="1600" dirty="0">
                <a:solidFill>
                  <a:schemeClr val="tx1">
                    <a:lumMod val="75000"/>
                    <a:lumOff val="25000"/>
                  </a:schemeClr>
                </a:solidFill>
              </a:rPr>
              <a:t> </a:t>
            </a:r>
            <a:r>
              <a:rPr lang="en-US" altLang="en-US" sz="1600" dirty="0">
                <a:solidFill>
                  <a:srgbClr val="FF0000"/>
                </a:solidFill>
              </a:rPr>
              <a:t>Pilot study of haloperidol, fluoxetine, and placebo for agitation in Alzheimer’s disease</a:t>
            </a:r>
            <a:r>
              <a:rPr lang="en-US" altLang="en-US" sz="1600" dirty="0">
                <a:solidFill>
                  <a:schemeClr val="tx1">
                    <a:lumMod val="75000"/>
                    <a:lumOff val="25000"/>
                  </a:schemeClr>
                </a:solidFill>
              </a:rPr>
              <a:t>. J Neuropsychiatry </a:t>
            </a:r>
            <a:r>
              <a:rPr lang="en-US" altLang="en-US" sz="1600" dirty="0" err="1">
                <a:solidFill>
                  <a:schemeClr val="tx1">
                    <a:lumMod val="75000"/>
                    <a:lumOff val="25000"/>
                  </a:schemeClr>
                </a:solidFill>
              </a:rPr>
              <a:t>Clin</a:t>
            </a:r>
            <a:r>
              <a:rPr lang="en-US" altLang="en-US" sz="1600" dirty="0">
                <a:solidFill>
                  <a:schemeClr val="tx1">
                    <a:lumMod val="75000"/>
                    <a:lumOff val="25000"/>
                  </a:schemeClr>
                </a:solidFill>
              </a:rPr>
              <a:t> </a:t>
            </a:r>
            <a:r>
              <a:rPr lang="en-US" altLang="en-US" sz="1600" dirty="0" err="1">
                <a:solidFill>
                  <a:schemeClr val="tx1">
                    <a:lumMod val="75000"/>
                    <a:lumOff val="25000"/>
                  </a:schemeClr>
                </a:solidFill>
              </a:rPr>
              <a:t>Neurosci</a:t>
            </a:r>
            <a:r>
              <a:rPr lang="en-US" altLang="en-US" sz="1600" dirty="0">
                <a:solidFill>
                  <a:schemeClr val="tx1">
                    <a:lumMod val="75000"/>
                    <a:lumOff val="25000"/>
                  </a:schemeClr>
                </a:solidFill>
              </a:rPr>
              <a:t> 1997;9(4):591-93.</a:t>
            </a:r>
          </a:p>
          <a:p>
            <a:pPr fontAlgn="auto">
              <a:lnSpc>
                <a:spcPct val="120000"/>
              </a:lnSpc>
              <a:spcAft>
                <a:spcPts val="0"/>
              </a:spcAft>
              <a:buFont typeface="Wingdings 3" charset="2"/>
              <a:buChar char=""/>
              <a:defRPr/>
            </a:pPr>
            <a:endParaRPr lang="en-US" altLang="en-US" sz="1600" dirty="0">
              <a:solidFill>
                <a:schemeClr val="tx1">
                  <a:lumMod val="75000"/>
                  <a:lumOff val="25000"/>
                </a:schemeClr>
              </a:solidFill>
            </a:endParaRPr>
          </a:p>
          <a:p>
            <a:pPr fontAlgn="auto">
              <a:lnSpc>
                <a:spcPct val="120000"/>
              </a:lnSpc>
              <a:spcAft>
                <a:spcPts val="0"/>
              </a:spcAft>
              <a:buFont typeface="Wingdings 3" charset="2"/>
              <a:buChar char=""/>
              <a:defRPr/>
            </a:pPr>
            <a:r>
              <a:rPr lang="en-US" altLang="en-US" sz="1600" u="sng" dirty="0" err="1">
                <a:solidFill>
                  <a:schemeClr val="tx1">
                    <a:lumMod val="75000"/>
                    <a:lumOff val="25000"/>
                  </a:schemeClr>
                </a:solidFill>
              </a:rPr>
              <a:t>Finkel</a:t>
            </a:r>
            <a:r>
              <a:rPr lang="en-US" altLang="en-US" sz="1600" u="sng" dirty="0">
                <a:solidFill>
                  <a:schemeClr val="tx1">
                    <a:lumMod val="75000"/>
                    <a:lumOff val="25000"/>
                  </a:schemeClr>
                </a:solidFill>
              </a:rPr>
              <a:t> SI, </a:t>
            </a:r>
            <a:r>
              <a:rPr lang="en-US" altLang="en-US" sz="1600" u="sng" dirty="0" err="1">
                <a:solidFill>
                  <a:schemeClr val="tx1">
                    <a:lumMod val="75000"/>
                    <a:lumOff val="25000"/>
                  </a:schemeClr>
                </a:solidFill>
              </a:rPr>
              <a:t>Mintzer</a:t>
            </a:r>
            <a:r>
              <a:rPr lang="en-US" altLang="en-US" sz="1600" u="sng" dirty="0">
                <a:solidFill>
                  <a:schemeClr val="tx1">
                    <a:lumMod val="75000"/>
                    <a:lumOff val="25000"/>
                  </a:schemeClr>
                </a:solidFill>
              </a:rPr>
              <a:t> E, </a:t>
            </a:r>
            <a:r>
              <a:rPr lang="en-US" altLang="en-US" sz="1600" u="sng" dirty="0" err="1">
                <a:solidFill>
                  <a:schemeClr val="tx1">
                    <a:lumMod val="75000"/>
                    <a:lumOff val="25000"/>
                  </a:schemeClr>
                </a:solidFill>
              </a:rPr>
              <a:t>Dysken</a:t>
            </a:r>
            <a:r>
              <a:rPr lang="en-US" altLang="en-US" sz="1600" u="sng" dirty="0">
                <a:solidFill>
                  <a:schemeClr val="tx1">
                    <a:lumMod val="75000"/>
                    <a:lumOff val="25000"/>
                  </a:schemeClr>
                </a:solidFill>
              </a:rPr>
              <a:t> M, et al</a:t>
            </a:r>
            <a:r>
              <a:rPr lang="en-US" altLang="en-US" sz="1600" dirty="0">
                <a:solidFill>
                  <a:schemeClr val="tx1">
                    <a:lumMod val="75000"/>
                    <a:lumOff val="25000"/>
                  </a:schemeClr>
                </a:solidFill>
              </a:rPr>
              <a:t>. </a:t>
            </a:r>
            <a:r>
              <a:rPr lang="en-US" altLang="en-US" sz="1600" dirty="0">
                <a:solidFill>
                  <a:srgbClr val="FF0000"/>
                </a:solidFill>
              </a:rPr>
              <a:t>A randomized, placebo-controlled study of the efficacy and safety of sertraline in the treatment of the behavioral manifestations of Alzheimer’s disease in outpatients treated with donepezil.</a:t>
            </a:r>
            <a:r>
              <a:rPr lang="en-US" altLang="en-US" sz="1600" dirty="0">
                <a:solidFill>
                  <a:schemeClr val="tx1">
                    <a:lumMod val="75000"/>
                    <a:lumOff val="25000"/>
                  </a:schemeClr>
                </a:solidFill>
              </a:rPr>
              <a:t> </a:t>
            </a:r>
            <a:r>
              <a:rPr lang="en-US" altLang="en-US" sz="1600" dirty="0" err="1">
                <a:solidFill>
                  <a:schemeClr val="tx1">
                    <a:lumMod val="75000"/>
                    <a:lumOff val="25000"/>
                  </a:schemeClr>
                </a:solidFill>
              </a:rPr>
              <a:t>Int</a:t>
            </a:r>
            <a:r>
              <a:rPr lang="en-US" altLang="en-US" sz="1600" dirty="0">
                <a:solidFill>
                  <a:schemeClr val="tx1">
                    <a:lumMod val="75000"/>
                    <a:lumOff val="25000"/>
                  </a:schemeClr>
                </a:solidFill>
              </a:rPr>
              <a:t> J </a:t>
            </a:r>
            <a:r>
              <a:rPr lang="en-US" altLang="en-US" sz="1600" dirty="0" err="1">
                <a:solidFill>
                  <a:schemeClr val="tx1">
                    <a:lumMod val="75000"/>
                    <a:lumOff val="25000"/>
                  </a:schemeClr>
                </a:solidFill>
              </a:rPr>
              <a:t>Ger</a:t>
            </a:r>
            <a:r>
              <a:rPr lang="en-US" altLang="en-US" sz="1600" dirty="0">
                <a:solidFill>
                  <a:schemeClr val="tx1">
                    <a:lumMod val="75000"/>
                    <a:lumOff val="25000"/>
                  </a:schemeClr>
                </a:solidFill>
              </a:rPr>
              <a:t> Psychiatry 2004;19(1):9-18.</a:t>
            </a:r>
          </a:p>
          <a:p>
            <a:pPr fontAlgn="auto">
              <a:lnSpc>
                <a:spcPct val="120000"/>
              </a:lnSpc>
              <a:spcAft>
                <a:spcPts val="0"/>
              </a:spcAft>
              <a:buFont typeface="Wingdings 3" charset="2"/>
              <a:buChar char=""/>
              <a:defRPr/>
            </a:pPr>
            <a:endParaRPr lang="en-US" altLang="en-US" sz="1600" dirty="0">
              <a:solidFill>
                <a:schemeClr val="tx1">
                  <a:lumMod val="75000"/>
                  <a:lumOff val="25000"/>
                </a:schemeClr>
              </a:solidFill>
            </a:endParaRPr>
          </a:p>
          <a:p>
            <a:pPr fontAlgn="auto">
              <a:lnSpc>
                <a:spcPct val="120000"/>
              </a:lnSpc>
              <a:spcAft>
                <a:spcPts val="0"/>
              </a:spcAft>
              <a:buFont typeface="Wingdings 3" charset="2"/>
              <a:buChar char=""/>
              <a:defRPr/>
            </a:pPr>
            <a:r>
              <a:rPr lang="en-US" altLang="en-US" sz="1600" u="sng" dirty="0" err="1">
                <a:solidFill>
                  <a:schemeClr val="tx1">
                    <a:lumMod val="75000"/>
                    <a:lumOff val="25000"/>
                  </a:schemeClr>
                </a:solidFill>
              </a:rPr>
              <a:t>Nyth</a:t>
            </a:r>
            <a:r>
              <a:rPr lang="en-US" altLang="en-US" sz="1600" u="sng" dirty="0">
                <a:solidFill>
                  <a:schemeClr val="tx1">
                    <a:lumMod val="75000"/>
                    <a:lumOff val="25000"/>
                  </a:schemeClr>
                </a:solidFill>
              </a:rPr>
              <a:t> AL, </a:t>
            </a:r>
            <a:r>
              <a:rPr lang="en-US" altLang="en-US" sz="1600" u="sng" dirty="0" err="1">
                <a:solidFill>
                  <a:schemeClr val="tx1">
                    <a:lumMod val="75000"/>
                    <a:lumOff val="25000"/>
                  </a:schemeClr>
                </a:solidFill>
              </a:rPr>
              <a:t>Gottfries</a:t>
            </a:r>
            <a:r>
              <a:rPr lang="en-US" altLang="en-US" sz="1600" u="sng" dirty="0">
                <a:solidFill>
                  <a:schemeClr val="tx1">
                    <a:lumMod val="75000"/>
                    <a:lumOff val="25000"/>
                  </a:schemeClr>
                </a:solidFill>
              </a:rPr>
              <a:t> CG</a:t>
            </a:r>
            <a:r>
              <a:rPr lang="en-US" altLang="en-US" sz="1600" dirty="0">
                <a:solidFill>
                  <a:schemeClr val="tx1">
                    <a:lumMod val="75000"/>
                    <a:lumOff val="25000"/>
                  </a:schemeClr>
                </a:solidFill>
              </a:rPr>
              <a:t>. </a:t>
            </a:r>
            <a:r>
              <a:rPr lang="en-US" altLang="en-US" sz="1600" dirty="0">
                <a:solidFill>
                  <a:srgbClr val="FF0000"/>
                </a:solidFill>
              </a:rPr>
              <a:t>The clinical efficacy of emotional disturbances in dementia disorders.</a:t>
            </a:r>
            <a:r>
              <a:rPr lang="en-US" altLang="en-US" sz="1600" dirty="0">
                <a:solidFill>
                  <a:schemeClr val="tx1">
                    <a:lumMod val="75000"/>
                    <a:lumOff val="25000"/>
                  </a:schemeClr>
                </a:solidFill>
              </a:rPr>
              <a:t> Br J Psychiatry 1990:157;894-901.</a:t>
            </a:r>
          </a:p>
          <a:p>
            <a:pPr fontAlgn="auto">
              <a:lnSpc>
                <a:spcPct val="120000"/>
              </a:lnSpc>
              <a:spcAft>
                <a:spcPts val="0"/>
              </a:spcAft>
              <a:buFont typeface="Wingdings 3" charset="2"/>
              <a:buChar char=""/>
              <a:defRPr/>
            </a:pPr>
            <a:endParaRPr lang="en-US" altLang="en-US" sz="1600" dirty="0">
              <a:solidFill>
                <a:schemeClr val="tx1">
                  <a:lumMod val="75000"/>
                  <a:lumOff val="25000"/>
                </a:schemeClr>
              </a:solidFill>
            </a:endParaRPr>
          </a:p>
          <a:p>
            <a:pPr fontAlgn="auto">
              <a:lnSpc>
                <a:spcPct val="120000"/>
              </a:lnSpc>
              <a:spcAft>
                <a:spcPts val="0"/>
              </a:spcAft>
              <a:buFont typeface="Wingdings 3" charset="2"/>
              <a:buChar char=""/>
              <a:defRPr/>
            </a:pPr>
            <a:r>
              <a:rPr lang="en-US" altLang="en-US" sz="1600" u="sng" dirty="0" err="1">
                <a:solidFill>
                  <a:schemeClr val="tx1">
                    <a:lumMod val="75000"/>
                    <a:lumOff val="25000"/>
                  </a:schemeClr>
                </a:solidFill>
              </a:rPr>
              <a:t>Olafsson</a:t>
            </a:r>
            <a:r>
              <a:rPr lang="en-US" altLang="en-US" sz="1600" u="sng" dirty="0">
                <a:solidFill>
                  <a:schemeClr val="tx1">
                    <a:lumMod val="75000"/>
                    <a:lumOff val="25000"/>
                  </a:schemeClr>
                </a:solidFill>
              </a:rPr>
              <a:t> K, Jorgensen S, Jensen HV, et al</a:t>
            </a:r>
            <a:r>
              <a:rPr lang="en-US" altLang="en-US" sz="1600" dirty="0">
                <a:solidFill>
                  <a:schemeClr val="tx1">
                    <a:lumMod val="75000"/>
                    <a:lumOff val="25000"/>
                  </a:schemeClr>
                </a:solidFill>
              </a:rPr>
              <a:t>. </a:t>
            </a:r>
            <a:r>
              <a:rPr lang="en-US" altLang="en-US" sz="1600" dirty="0">
                <a:solidFill>
                  <a:srgbClr val="FF0000"/>
                </a:solidFill>
              </a:rPr>
              <a:t>Fluvoxamine in the treatment of demented elderly patients: a double-blind, placebo-controlled study.</a:t>
            </a:r>
            <a:r>
              <a:rPr lang="en-US" altLang="en-US" sz="1600" dirty="0">
                <a:solidFill>
                  <a:schemeClr val="tx1">
                    <a:lumMod val="75000"/>
                    <a:lumOff val="25000"/>
                  </a:schemeClr>
                </a:solidFill>
              </a:rPr>
              <a:t> </a:t>
            </a:r>
            <a:r>
              <a:rPr lang="en-US" altLang="en-US" sz="1600" dirty="0" err="1">
                <a:solidFill>
                  <a:schemeClr val="tx1">
                    <a:lumMod val="75000"/>
                    <a:lumOff val="25000"/>
                  </a:schemeClr>
                </a:solidFill>
              </a:rPr>
              <a:t>Acta</a:t>
            </a:r>
            <a:r>
              <a:rPr lang="en-US" altLang="en-US" sz="1600" dirty="0">
                <a:solidFill>
                  <a:schemeClr val="tx1">
                    <a:lumMod val="75000"/>
                    <a:lumOff val="25000"/>
                  </a:schemeClr>
                </a:solidFill>
              </a:rPr>
              <a:t> </a:t>
            </a:r>
            <a:r>
              <a:rPr lang="en-US" altLang="en-US" sz="1600" dirty="0" err="1">
                <a:solidFill>
                  <a:schemeClr val="tx1">
                    <a:lumMod val="75000"/>
                    <a:lumOff val="25000"/>
                  </a:schemeClr>
                </a:solidFill>
              </a:rPr>
              <a:t>Psychiatrica</a:t>
            </a:r>
            <a:r>
              <a:rPr lang="en-US" altLang="en-US" sz="1600" dirty="0">
                <a:solidFill>
                  <a:schemeClr val="tx1">
                    <a:lumMod val="75000"/>
                    <a:lumOff val="25000"/>
                  </a:schemeClr>
                </a:solidFill>
              </a:rPr>
              <a:t> </a:t>
            </a:r>
            <a:r>
              <a:rPr lang="en-US" altLang="en-US" sz="1600" dirty="0" err="1">
                <a:solidFill>
                  <a:schemeClr val="tx1">
                    <a:lumMod val="75000"/>
                    <a:lumOff val="25000"/>
                  </a:schemeClr>
                </a:solidFill>
              </a:rPr>
              <a:t>Scand</a:t>
            </a:r>
            <a:r>
              <a:rPr lang="en-US" altLang="en-US" sz="1600" dirty="0">
                <a:solidFill>
                  <a:schemeClr val="tx1">
                    <a:lumMod val="75000"/>
                    <a:lumOff val="25000"/>
                  </a:schemeClr>
                </a:solidFill>
              </a:rPr>
              <a:t> 1992;85:453-456.</a:t>
            </a:r>
          </a:p>
          <a:p>
            <a:pPr fontAlgn="auto">
              <a:lnSpc>
                <a:spcPct val="120000"/>
              </a:lnSpc>
              <a:spcAft>
                <a:spcPts val="0"/>
              </a:spcAft>
              <a:buFontTx/>
              <a:buNone/>
              <a:defRPr/>
            </a:pPr>
            <a:endParaRPr lang="en-US" altLang="en-US" sz="1600" dirty="0">
              <a:solidFill>
                <a:schemeClr val="tx1">
                  <a:lumMod val="75000"/>
                  <a:lumOff val="25000"/>
                </a:schemeClr>
              </a:solidFill>
            </a:endParaRPr>
          </a:p>
          <a:p>
            <a:pPr fontAlgn="auto">
              <a:lnSpc>
                <a:spcPct val="120000"/>
              </a:lnSpc>
              <a:spcAft>
                <a:spcPts val="0"/>
              </a:spcAft>
              <a:buFont typeface="Wingdings 3" charset="2"/>
              <a:buChar char=""/>
              <a:defRPr/>
            </a:pPr>
            <a:r>
              <a:rPr lang="en-US" altLang="en-US" sz="1600" u="sng" dirty="0">
                <a:solidFill>
                  <a:schemeClr val="tx1">
                    <a:lumMod val="75000"/>
                    <a:lumOff val="25000"/>
                  </a:schemeClr>
                </a:solidFill>
              </a:rPr>
              <a:t>Pollock B, </a:t>
            </a:r>
            <a:r>
              <a:rPr lang="en-US" altLang="en-US" sz="1600" u="sng" dirty="0" err="1">
                <a:solidFill>
                  <a:schemeClr val="tx1">
                    <a:lumMod val="75000"/>
                    <a:lumOff val="25000"/>
                  </a:schemeClr>
                </a:solidFill>
              </a:rPr>
              <a:t>Mulsant</a:t>
            </a:r>
            <a:r>
              <a:rPr lang="en-US" altLang="en-US" sz="1600" u="sng" dirty="0">
                <a:solidFill>
                  <a:schemeClr val="tx1">
                    <a:lumMod val="75000"/>
                    <a:lumOff val="25000"/>
                  </a:schemeClr>
                </a:solidFill>
              </a:rPr>
              <a:t> BH, Rosen J, et al</a:t>
            </a:r>
            <a:r>
              <a:rPr lang="en-US" altLang="en-US" sz="1600" dirty="0">
                <a:solidFill>
                  <a:schemeClr val="tx1">
                    <a:lumMod val="75000"/>
                    <a:lumOff val="25000"/>
                  </a:schemeClr>
                </a:solidFill>
              </a:rPr>
              <a:t>. </a:t>
            </a:r>
            <a:r>
              <a:rPr lang="en-US" altLang="en-US" sz="1600" dirty="0">
                <a:solidFill>
                  <a:srgbClr val="FF0000"/>
                </a:solidFill>
              </a:rPr>
              <a:t>Comparison of citalopram, </a:t>
            </a:r>
            <a:r>
              <a:rPr lang="en-US" altLang="en-US" sz="1600" dirty="0" err="1">
                <a:solidFill>
                  <a:srgbClr val="FF0000"/>
                </a:solidFill>
              </a:rPr>
              <a:t>perphenazine</a:t>
            </a:r>
            <a:r>
              <a:rPr lang="en-US" altLang="en-US" sz="1600" dirty="0">
                <a:solidFill>
                  <a:srgbClr val="FF0000"/>
                </a:solidFill>
              </a:rPr>
              <a:t>, and placebo for the acute treatment of psychosis and behavioral disturbances in hospitalized, demented patients.</a:t>
            </a:r>
            <a:r>
              <a:rPr lang="en-US" altLang="en-US" sz="1600" dirty="0">
                <a:solidFill>
                  <a:schemeClr val="tx1">
                    <a:lumMod val="75000"/>
                    <a:lumOff val="25000"/>
                  </a:schemeClr>
                </a:solidFill>
              </a:rPr>
              <a:t> Am J Psychiatry 2002;159(3):460-5.</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6649" name="Group 185">
            <a:extLst>
              <a:ext uri="{FF2B5EF4-FFF2-40B4-BE49-F238E27FC236}">
                <a16:creationId xmlns:a16="http://schemas.microsoft.com/office/drawing/2014/main" id="{97227D46-E86A-4DED-A0D2-B1CD53789475}"/>
              </a:ext>
            </a:extLst>
          </p:cNvPr>
          <p:cNvGraphicFramePr>
            <a:graphicFrameLocks noGrp="1"/>
          </p:cNvGraphicFramePr>
          <p:nvPr>
            <p:extLst>
              <p:ext uri="{D42A27DB-BD31-4B8C-83A1-F6EECF244321}">
                <p14:modId xmlns:p14="http://schemas.microsoft.com/office/powerpoint/2010/main" val="963768138"/>
              </p:ext>
            </p:extLst>
          </p:nvPr>
        </p:nvGraphicFramePr>
        <p:xfrm>
          <a:off x="685800" y="2081348"/>
          <a:ext cx="7772400" cy="4089400"/>
        </p:xfrm>
        <a:graphic>
          <a:graphicData uri="http://schemas.openxmlformats.org/drawingml/2006/table">
            <a:tbl>
              <a:tblPr/>
              <a:tblGrid>
                <a:gridCol w="1554163">
                  <a:extLst>
                    <a:ext uri="{9D8B030D-6E8A-4147-A177-3AD203B41FA5}">
                      <a16:colId xmlns:a16="http://schemas.microsoft.com/office/drawing/2014/main" val="20000"/>
                    </a:ext>
                  </a:extLst>
                </a:gridCol>
                <a:gridCol w="2027237">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61901">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Study</a:t>
                      </a:r>
                    </a:p>
                  </a:txBody>
                  <a:tcPr marT="45650" marB="45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Population</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Outcomes</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Bias</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Intervention</a:t>
                      </a:r>
                    </a:p>
                  </a:txBody>
                  <a:tcPr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363">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err="1">
                          <a:ln>
                            <a:noFill/>
                          </a:ln>
                          <a:solidFill>
                            <a:schemeClr val="tx1"/>
                          </a:solidFill>
                          <a:effectLst/>
                          <a:latin typeface="Garamond" pitchFamily="18" charset="0"/>
                        </a:rPr>
                        <a:t>Auchus</a:t>
                      </a:r>
                      <a:endParaRPr kumimoji="0" lang="en-US" altLang="en-US" sz="1000" b="1" i="0" u="none" strike="noStrike" cap="none" normalizeH="0" baseline="0" dirty="0">
                        <a:ln>
                          <a:noFill/>
                        </a:ln>
                        <a:solidFill>
                          <a:schemeClr val="tx1"/>
                        </a:solidFill>
                        <a:effectLst/>
                        <a:latin typeface="Garamond"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1997</a:t>
                      </a:r>
                    </a:p>
                  </a:txBody>
                  <a:tcPr marT="45650" marB="45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Outpatients</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Mixed dementias</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CMAI</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BEHAVE-AD</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Low</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FLX 20 mg (N=5)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HAL 3 mg (N=5)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Placebo (N=5)</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6 weeks</a:t>
                      </a:r>
                    </a:p>
                  </a:txBody>
                  <a:tcPr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1283">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Finkel</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2004</a:t>
                      </a:r>
                    </a:p>
                  </a:txBody>
                  <a:tcPr marT="45650" marB="45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Outpatients</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Mixed dementias</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8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NPI</a:t>
                      </a:r>
                    </a:p>
                    <a:p>
                      <a:pPr marL="0" marR="0" lvl="0" indent="0" algn="ctr" defTabSz="914400" rtl="0" eaLnBrk="0" fontAlgn="base" latinLnBrk="0" hangingPunct="0">
                        <a:lnSpc>
                          <a:spcPct val="8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CGI</a:t>
                      </a:r>
                    </a:p>
                    <a:p>
                      <a:pPr marL="0" marR="0" lvl="0" indent="0" algn="ctr" defTabSz="914400" rtl="0" eaLnBrk="0" fontAlgn="base" latinLnBrk="0" hangingPunct="0">
                        <a:lnSpc>
                          <a:spcPct val="8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BEHAVE-AD</a:t>
                      </a:r>
                    </a:p>
                    <a:p>
                      <a:pPr marL="0" marR="0" lvl="0" indent="0" algn="ctr" defTabSz="914400" rtl="0" eaLnBrk="0" fontAlgn="base" latinLnBrk="0" hangingPunct="0">
                        <a:lnSpc>
                          <a:spcPct val="8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CMAI</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Unclear</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SRT 25-200 mg (N=124)</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Placebo (N=120)</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12 weeks</a:t>
                      </a:r>
                    </a:p>
                  </a:txBody>
                  <a:tcPr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5745">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err="1">
                          <a:ln>
                            <a:noFill/>
                          </a:ln>
                          <a:solidFill>
                            <a:schemeClr val="tx1"/>
                          </a:solidFill>
                          <a:effectLst/>
                          <a:latin typeface="Garamond" pitchFamily="18" charset="0"/>
                        </a:rPr>
                        <a:t>Nyth</a:t>
                      </a:r>
                      <a:endParaRPr kumimoji="0" lang="en-US" altLang="en-US" sz="1000" b="1" i="0" u="none" strike="noStrike" cap="none" normalizeH="0" baseline="0" dirty="0">
                        <a:ln>
                          <a:noFill/>
                        </a:ln>
                        <a:solidFill>
                          <a:schemeClr val="tx1"/>
                        </a:solidFill>
                        <a:effectLst/>
                        <a:latin typeface="Garamond"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1990</a:t>
                      </a:r>
                    </a:p>
                  </a:txBody>
                  <a:tcPr marT="45650" marB="45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Outpatients</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Mixed dementias</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CGI</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GBS</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endParaRPr kumimoji="0" lang="en-US" altLang="en-US" sz="1000" b="1" i="0" u="none" strike="noStrike" cap="none" normalizeH="0" baseline="0" dirty="0">
                        <a:ln>
                          <a:noFill/>
                        </a:ln>
                        <a:solidFill>
                          <a:schemeClr val="tx1"/>
                        </a:solidFill>
                        <a:effectLst/>
                        <a:latin typeface="Garamond" pitchFamily="18" charset="0"/>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Unclear</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CIT 30 mg (N=49)</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Placebo (N=49)</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4 weeks</a:t>
                      </a:r>
                    </a:p>
                  </a:txBody>
                  <a:tcPr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5745">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err="1">
                          <a:ln>
                            <a:noFill/>
                          </a:ln>
                          <a:solidFill>
                            <a:schemeClr val="tx1"/>
                          </a:solidFill>
                          <a:effectLst/>
                          <a:latin typeface="Garamond" pitchFamily="18" charset="0"/>
                        </a:rPr>
                        <a:t>Olaffson</a:t>
                      </a:r>
                      <a:endParaRPr kumimoji="0" lang="en-US" altLang="en-US" sz="1000" b="1" i="0" u="none" strike="noStrike" cap="none" normalizeH="0" baseline="0" dirty="0">
                        <a:ln>
                          <a:noFill/>
                        </a:ln>
                        <a:solidFill>
                          <a:schemeClr val="tx1"/>
                        </a:solidFill>
                        <a:effectLst/>
                        <a:latin typeface="Garamond"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1992</a:t>
                      </a:r>
                    </a:p>
                  </a:txBody>
                  <a:tcPr marT="45650" marB="45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Multicentric</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Institutionalized</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Mixed dementias</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GBS</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Mod</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FLV 50-150 mg (N=22)</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Placebo (N=24)</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6 weeks</a:t>
                      </a:r>
                    </a:p>
                  </a:txBody>
                  <a:tcPr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2363">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Pollock</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2002</a:t>
                      </a:r>
                    </a:p>
                  </a:txBody>
                  <a:tcPr marT="45650" marB="456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Multicentric</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Institutionalized</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Mixed dementias</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NBRS</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a:ln>
                            <a:noFill/>
                          </a:ln>
                          <a:solidFill>
                            <a:schemeClr val="tx1"/>
                          </a:solidFill>
                          <a:effectLst/>
                          <a:latin typeface="Garamond" pitchFamily="18" charset="0"/>
                        </a:rPr>
                        <a:t>Low</a:t>
                      </a: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CIT 20 mg (N=31)</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PER .1 mg/kg (N=33)</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Placebo (N=21)</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17 days</a:t>
                      </a:r>
                    </a:p>
                  </a:txBody>
                  <a:tcPr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22926" name="Title 1">
            <a:extLst>
              <a:ext uri="{FF2B5EF4-FFF2-40B4-BE49-F238E27FC236}">
                <a16:creationId xmlns:a16="http://schemas.microsoft.com/office/drawing/2014/main" id="{9BB6E799-0728-4624-9650-1C101121A35B}"/>
              </a:ext>
            </a:extLst>
          </p:cNvPr>
          <p:cNvSpPr>
            <a:spLocks noGrp="1" noChangeArrowheads="1"/>
          </p:cNvSpPr>
          <p:nvPr>
            <p:ph type="title"/>
          </p:nvPr>
        </p:nvSpPr>
        <p:spPr/>
        <p:txBody>
          <a:bodyPr/>
          <a:lstStyle/>
          <a:p>
            <a:r>
              <a:rPr lang="en-US" altLang="en-US"/>
              <a:t>Antidepressants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2170314D-00C1-414D-85D5-B9A4CD0A44A7}"/>
              </a:ext>
            </a:extLst>
          </p:cNvPr>
          <p:cNvSpPr>
            <a:spLocks noGrp="1" noChangeArrowheads="1"/>
          </p:cNvSpPr>
          <p:nvPr>
            <p:ph type="title"/>
          </p:nvPr>
        </p:nvSpPr>
        <p:spPr/>
        <p:txBody>
          <a:bodyPr/>
          <a:lstStyle/>
          <a:p>
            <a:r>
              <a:rPr lang="en-US" altLang="en-US"/>
              <a:t>Antidepressants</a:t>
            </a:r>
          </a:p>
        </p:txBody>
      </p:sp>
      <p:sp>
        <p:nvSpPr>
          <p:cNvPr id="123907" name="Rectangle 3">
            <a:extLst>
              <a:ext uri="{FF2B5EF4-FFF2-40B4-BE49-F238E27FC236}">
                <a16:creationId xmlns:a16="http://schemas.microsoft.com/office/drawing/2014/main" id="{5135F5F7-C9AC-4B88-810F-E7AD534FC7FE}"/>
              </a:ext>
            </a:extLst>
          </p:cNvPr>
          <p:cNvSpPr>
            <a:spLocks noGrp="1" noChangeArrowheads="1"/>
          </p:cNvSpPr>
          <p:nvPr>
            <p:ph sz="quarter" idx="14"/>
          </p:nvPr>
        </p:nvSpPr>
        <p:spPr>
          <a:xfrm>
            <a:off x="1237570" y="2464797"/>
            <a:ext cx="6492240" cy="3886200"/>
          </a:xfrm>
        </p:spPr>
        <p:txBody>
          <a:bodyPr/>
          <a:lstStyle/>
          <a:p>
            <a:r>
              <a:rPr lang="en-US" altLang="en-US" sz="2800" dirty="0"/>
              <a:t>The SSRI’s </a:t>
            </a:r>
            <a:r>
              <a:rPr lang="en-US" altLang="en-US" sz="2800" dirty="0">
                <a:solidFill>
                  <a:srgbClr val="FF0000"/>
                </a:solidFill>
              </a:rPr>
              <a:t>sertraline</a:t>
            </a:r>
            <a:r>
              <a:rPr lang="en-US" altLang="en-US" sz="2800" dirty="0"/>
              <a:t> and </a:t>
            </a:r>
            <a:r>
              <a:rPr lang="en-US" altLang="en-US" sz="2800" dirty="0">
                <a:solidFill>
                  <a:srgbClr val="FF0000"/>
                </a:solidFill>
              </a:rPr>
              <a:t>citalopram</a:t>
            </a:r>
            <a:r>
              <a:rPr lang="en-US" altLang="en-US" sz="2800" dirty="0"/>
              <a:t> were associated with a reduction in symptoms of agitation when compared to placebo in two studies. SSRI’s appear to be tolerated reasonably well when compared to placebo, typical antipsychotics, and atypical antipsychotics.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15EA5359-328A-47BF-A5A3-3AFEFF6333B3}"/>
              </a:ext>
            </a:extLst>
          </p:cNvPr>
          <p:cNvSpPr>
            <a:spLocks noGrp="1" noChangeArrowheads="1"/>
          </p:cNvSpPr>
          <p:nvPr>
            <p:ph type="title"/>
          </p:nvPr>
        </p:nvSpPr>
        <p:spPr/>
        <p:txBody>
          <a:bodyPr/>
          <a:lstStyle/>
          <a:p>
            <a:r>
              <a:rPr lang="en-US" altLang="en-US"/>
              <a:t>Dextromethorphan-Quinidine</a:t>
            </a:r>
          </a:p>
        </p:txBody>
      </p:sp>
      <p:sp>
        <p:nvSpPr>
          <p:cNvPr id="124931" name="Content Placeholder 2">
            <a:extLst>
              <a:ext uri="{FF2B5EF4-FFF2-40B4-BE49-F238E27FC236}">
                <a16:creationId xmlns:a16="http://schemas.microsoft.com/office/drawing/2014/main" id="{641AAFF3-99C8-48BB-A453-4DE00AA3AF47}"/>
              </a:ext>
            </a:extLst>
          </p:cNvPr>
          <p:cNvSpPr>
            <a:spLocks noGrp="1" noChangeArrowheads="1"/>
          </p:cNvSpPr>
          <p:nvPr>
            <p:ph sz="quarter" idx="14"/>
          </p:nvPr>
        </p:nvSpPr>
        <p:spPr>
          <a:xfrm>
            <a:off x="1559788" y="2691221"/>
            <a:ext cx="6492240" cy="3886200"/>
          </a:xfrm>
        </p:spPr>
        <p:txBody>
          <a:bodyPr/>
          <a:lstStyle/>
          <a:p>
            <a:r>
              <a:rPr lang="en-US" altLang="en-US" dirty="0"/>
              <a:t>Cummings JL, </a:t>
            </a:r>
            <a:r>
              <a:rPr lang="en-US" altLang="en-US" dirty="0" err="1"/>
              <a:t>Lyketsos</a:t>
            </a:r>
            <a:r>
              <a:rPr lang="en-US" altLang="en-US" dirty="0"/>
              <a:t> CG, </a:t>
            </a:r>
            <a:r>
              <a:rPr lang="en-US" altLang="en-US" dirty="0" err="1"/>
              <a:t>Pesking</a:t>
            </a:r>
            <a:r>
              <a:rPr lang="en-US" altLang="en-US" dirty="0"/>
              <a:t> E, et al. </a:t>
            </a:r>
            <a:r>
              <a:rPr lang="en-US" altLang="en-US" dirty="0">
                <a:solidFill>
                  <a:srgbClr val="FF0000"/>
                </a:solidFill>
              </a:rPr>
              <a:t>Effect of Dextromethorphan-quinidine on agitation in patients with Alzheimer's disease dementia. JAMA 2015;314:1242-1254.</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284C84BE-7BD8-4A90-BED4-8BD15B77A461}"/>
              </a:ext>
            </a:extLst>
          </p:cNvPr>
          <p:cNvSpPr>
            <a:spLocks noGrp="1" noChangeArrowheads="1"/>
          </p:cNvSpPr>
          <p:nvPr>
            <p:ph type="title"/>
          </p:nvPr>
        </p:nvSpPr>
        <p:spPr/>
        <p:txBody>
          <a:bodyPr/>
          <a:lstStyle/>
          <a:p>
            <a:r>
              <a:rPr lang="en-US" altLang="en-US"/>
              <a:t>Dextromethorphan-Quinidine</a:t>
            </a:r>
          </a:p>
        </p:txBody>
      </p:sp>
      <p:sp>
        <p:nvSpPr>
          <p:cNvPr id="3" name="Content Placeholder 2">
            <a:extLst>
              <a:ext uri="{FF2B5EF4-FFF2-40B4-BE49-F238E27FC236}">
                <a16:creationId xmlns:a16="http://schemas.microsoft.com/office/drawing/2014/main" id="{14A93BBE-52DB-450F-A104-83FF02AD38C6}"/>
              </a:ext>
            </a:extLst>
          </p:cNvPr>
          <p:cNvSpPr>
            <a:spLocks noGrp="1"/>
          </p:cNvSpPr>
          <p:nvPr>
            <p:ph sz="quarter" idx="14"/>
          </p:nvPr>
        </p:nvSpPr>
        <p:spPr>
          <a:xfrm>
            <a:off x="1359490" y="2264501"/>
            <a:ext cx="6492240" cy="3886200"/>
          </a:xfrm>
        </p:spPr>
        <p:txBody>
          <a:bodyPr rtlCol="0">
            <a:normAutofit/>
          </a:bodyPr>
          <a:lstStyle/>
          <a:p>
            <a:pPr fontAlgn="auto">
              <a:spcAft>
                <a:spcPts val="0"/>
              </a:spcAft>
              <a:defRPr/>
            </a:pPr>
            <a:r>
              <a:rPr lang="en-US" sz="2400" u="sng" dirty="0" err="1">
                <a:solidFill>
                  <a:schemeClr val="accent1"/>
                </a:solidFill>
              </a:rPr>
              <a:t>Dex</a:t>
            </a:r>
            <a:r>
              <a:rPr lang="en-US" sz="2400" u="sng" dirty="0">
                <a:solidFill>
                  <a:schemeClr val="accent1"/>
                </a:solidFill>
              </a:rPr>
              <a:t>-Quin: Cummings et al.</a:t>
            </a:r>
          </a:p>
          <a:p>
            <a:pPr lvl="1" fontAlgn="auto">
              <a:spcAft>
                <a:spcPts val="0"/>
              </a:spcAft>
              <a:defRPr/>
            </a:pPr>
            <a:r>
              <a:rPr lang="en-US" sz="2000" dirty="0">
                <a:solidFill>
                  <a:schemeClr val="tx1">
                    <a:lumMod val="75000"/>
                    <a:lumOff val="25000"/>
                  </a:schemeClr>
                </a:solidFill>
              </a:rPr>
              <a:t>A 10 week randomized, double blind, placebo controlled study conducted at 42 US sites including outpatient clinics, assisted living and nursing facilities.</a:t>
            </a:r>
          </a:p>
          <a:p>
            <a:pPr lvl="1" fontAlgn="auto">
              <a:spcAft>
                <a:spcPts val="0"/>
              </a:spcAft>
              <a:defRPr/>
            </a:pPr>
            <a:r>
              <a:rPr lang="en-US" sz="2000" dirty="0">
                <a:solidFill>
                  <a:schemeClr val="tx1">
                    <a:lumMod val="75000"/>
                    <a:lumOff val="25000"/>
                  </a:schemeClr>
                </a:solidFill>
              </a:rPr>
              <a:t>Participants: 220 subjects with clinically significant agitation due to AD</a:t>
            </a:r>
          </a:p>
          <a:p>
            <a:pPr marL="674370" lvl="2" indent="0" fontAlgn="auto">
              <a:spcAft>
                <a:spcPts val="0"/>
              </a:spcAft>
              <a:buNone/>
              <a:defRPr/>
            </a:pPr>
            <a:r>
              <a:rPr lang="en-US" sz="2000" dirty="0">
                <a:solidFill>
                  <a:schemeClr val="tx1">
                    <a:lumMod val="75000"/>
                    <a:lumOff val="25000"/>
                  </a:schemeClr>
                </a:solidFill>
              </a:rPr>
              <a:t>Diagnosis of probable AD</a:t>
            </a:r>
          </a:p>
          <a:p>
            <a:pPr marL="674370" lvl="2" indent="0" fontAlgn="auto">
              <a:spcAft>
                <a:spcPts val="0"/>
              </a:spcAft>
              <a:buNone/>
              <a:defRPr/>
            </a:pPr>
            <a:r>
              <a:rPr lang="en-US" sz="2000" dirty="0">
                <a:solidFill>
                  <a:schemeClr val="tx1">
                    <a:lumMod val="75000"/>
                    <a:lumOff val="25000"/>
                  </a:schemeClr>
                </a:solidFill>
              </a:rPr>
              <a:t>Aged 50-90</a:t>
            </a:r>
          </a:p>
          <a:p>
            <a:pPr marL="674370" lvl="2" indent="0" fontAlgn="auto">
              <a:spcAft>
                <a:spcPts val="0"/>
              </a:spcAft>
              <a:buNone/>
              <a:defRPr/>
            </a:pPr>
            <a:r>
              <a:rPr lang="en-US" sz="2000" dirty="0">
                <a:solidFill>
                  <a:schemeClr val="tx1">
                    <a:lumMod val="75000"/>
                    <a:lumOff val="25000"/>
                  </a:schemeClr>
                </a:solidFill>
              </a:rPr>
              <a:t>MMSE score 8-28</a:t>
            </a:r>
          </a:p>
          <a:p>
            <a:pPr marL="674370" lvl="2" indent="0" fontAlgn="auto">
              <a:spcAft>
                <a:spcPts val="0"/>
              </a:spcAft>
              <a:buNone/>
              <a:defRPr/>
            </a:pPr>
            <a:r>
              <a:rPr lang="en-US" sz="2000" dirty="0">
                <a:solidFill>
                  <a:schemeClr val="tx1">
                    <a:lumMod val="75000"/>
                    <a:lumOff val="25000"/>
                  </a:schemeClr>
                </a:solidFill>
              </a:rPr>
              <a:t>CGI-S score ≥ 4</a:t>
            </a:r>
          </a:p>
          <a:p>
            <a:pPr lvl="1" indent="-283464" fontAlgn="auto">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B0712A21-AF86-438F-A751-C8F0962E55AD}"/>
              </a:ext>
            </a:extLst>
          </p:cNvPr>
          <p:cNvSpPr>
            <a:spLocks noGrp="1" noChangeArrowheads="1"/>
          </p:cNvSpPr>
          <p:nvPr>
            <p:ph type="title"/>
          </p:nvPr>
        </p:nvSpPr>
        <p:spPr/>
        <p:txBody>
          <a:bodyPr/>
          <a:lstStyle/>
          <a:p>
            <a:r>
              <a:rPr lang="en-US" altLang="en-US"/>
              <a:t>Dextromethorphan-Quinidine</a:t>
            </a:r>
          </a:p>
        </p:txBody>
      </p:sp>
      <p:sp>
        <p:nvSpPr>
          <p:cNvPr id="126979" name="Content Placeholder 2">
            <a:extLst>
              <a:ext uri="{FF2B5EF4-FFF2-40B4-BE49-F238E27FC236}">
                <a16:creationId xmlns:a16="http://schemas.microsoft.com/office/drawing/2014/main" id="{D70D4004-D7C1-47DB-A68E-9AB00C9A4599}"/>
              </a:ext>
            </a:extLst>
          </p:cNvPr>
          <p:cNvSpPr>
            <a:spLocks noGrp="1" noChangeArrowheads="1"/>
          </p:cNvSpPr>
          <p:nvPr>
            <p:ph sz="quarter" idx="14"/>
          </p:nvPr>
        </p:nvSpPr>
        <p:spPr>
          <a:xfrm>
            <a:off x="1228862" y="1733279"/>
            <a:ext cx="6492240" cy="3886200"/>
          </a:xfrm>
        </p:spPr>
        <p:txBody>
          <a:bodyPr/>
          <a:lstStyle/>
          <a:p>
            <a:r>
              <a:rPr lang="en-US" altLang="en-US" dirty="0"/>
              <a:t>Cummings et al.</a:t>
            </a:r>
          </a:p>
          <a:p>
            <a:pPr lvl="1"/>
            <a:r>
              <a:rPr lang="en-US" altLang="en-US" dirty="0">
                <a:solidFill>
                  <a:schemeClr val="tx1"/>
                </a:solidFill>
              </a:rPr>
              <a:t>Primary measure:</a:t>
            </a:r>
          </a:p>
          <a:p>
            <a:pPr lvl="2"/>
            <a:r>
              <a:rPr lang="en-US" altLang="en-US" dirty="0">
                <a:solidFill>
                  <a:schemeClr val="tx1"/>
                </a:solidFill>
              </a:rPr>
              <a:t>Neuropsychiatric Inventory Agitation/Aggression domain</a:t>
            </a:r>
          </a:p>
          <a:p>
            <a:pPr lvl="2"/>
            <a:r>
              <a:rPr lang="en-US" altLang="en-US" dirty="0">
                <a:solidFill>
                  <a:schemeClr val="tx1"/>
                </a:solidFill>
              </a:rPr>
              <a:t>Baseline, week 5, week 10</a:t>
            </a:r>
          </a:p>
          <a:p>
            <a:pPr lvl="1"/>
            <a:r>
              <a:rPr lang="en-US" altLang="en-US" dirty="0">
                <a:solidFill>
                  <a:schemeClr val="tx1"/>
                </a:solidFill>
              </a:rPr>
              <a:t>Randomization</a:t>
            </a:r>
          </a:p>
          <a:p>
            <a:pPr lvl="2"/>
            <a:r>
              <a:rPr lang="en-US" altLang="en-US" dirty="0">
                <a:solidFill>
                  <a:schemeClr val="tx1"/>
                </a:solidFill>
              </a:rPr>
              <a:t>Dex-Quin 20/10 mg daily x 1 week, then bid x 2 weeks, then 30/10 mg bid x 2 weeks.</a:t>
            </a:r>
          </a:p>
          <a:p>
            <a:pPr lvl="1"/>
            <a:r>
              <a:rPr lang="en-US" altLang="en-US" dirty="0">
                <a:solidFill>
                  <a:schemeClr val="tx1"/>
                </a:solidFill>
              </a:rPr>
              <a:t>NPI Agitation/Aggression</a:t>
            </a:r>
          </a:p>
          <a:p>
            <a:pPr lvl="2"/>
            <a:r>
              <a:rPr lang="en-US" altLang="en-US" dirty="0">
                <a:solidFill>
                  <a:schemeClr val="tx1"/>
                </a:solidFill>
              </a:rPr>
              <a:t>194 completers</a:t>
            </a:r>
          </a:p>
          <a:p>
            <a:pPr lvl="2"/>
            <a:r>
              <a:rPr lang="en-US" altLang="en-US" dirty="0">
                <a:solidFill>
                  <a:schemeClr val="tx1"/>
                </a:solidFill>
              </a:rPr>
              <a:t>Significantly reduced scores on NPI p&lt;0.001 versus placebo.</a:t>
            </a:r>
          </a:p>
          <a:p>
            <a:pPr marL="0" lvl="2" indent="0">
              <a:buNone/>
            </a:pPr>
            <a:r>
              <a:rPr lang="en-US" altLang="en-US" dirty="0">
                <a:solidFill>
                  <a:schemeClr val="tx1"/>
                </a:solidFill>
              </a:rPr>
              <a:t>Cost</a:t>
            </a:r>
          </a:p>
          <a:p>
            <a:pPr lvl="2"/>
            <a:r>
              <a:rPr lang="en-US" altLang="en-US" dirty="0">
                <a:solidFill>
                  <a:schemeClr val="tx1"/>
                </a:solidFill>
              </a:rPr>
              <a:t>Approximately </a:t>
            </a:r>
            <a:r>
              <a:rPr lang="en-US" altLang="en-US" b="1" dirty="0">
                <a:solidFill>
                  <a:schemeClr val="tx1"/>
                </a:solidFill>
              </a:rPr>
              <a:t>$500/week</a:t>
            </a:r>
          </a:p>
          <a:p>
            <a:pPr marL="0" lvl="2" indent="0">
              <a:buNone/>
            </a:pPr>
            <a:endParaRPr lang="en-US" altLang="en-US" dirty="0">
              <a:solidFill>
                <a:schemeClr val="tx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189BAFFB-E8F7-438F-83A6-D3ABE57BA7A2}"/>
              </a:ext>
            </a:extLst>
          </p:cNvPr>
          <p:cNvSpPr>
            <a:spLocks noGrp="1" noChangeArrowheads="1"/>
          </p:cNvSpPr>
          <p:nvPr>
            <p:ph type="title"/>
          </p:nvPr>
        </p:nvSpPr>
        <p:spPr/>
        <p:txBody>
          <a:bodyPr/>
          <a:lstStyle/>
          <a:p>
            <a:r>
              <a:rPr lang="en-US" altLang="en-US"/>
              <a:t>Dextromethorphan-Quinidine</a:t>
            </a:r>
          </a:p>
        </p:txBody>
      </p:sp>
      <p:sp>
        <p:nvSpPr>
          <p:cNvPr id="129027" name="Content Placeholder 2">
            <a:extLst>
              <a:ext uri="{FF2B5EF4-FFF2-40B4-BE49-F238E27FC236}">
                <a16:creationId xmlns:a16="http://schemas.microsoft.com/office/drawing/2014/main" id="{CEE296ED-FC56-4E7A-AFE3-A08EB217EB98}"/>
              </a:ext>
            </a:extLst>
          </p:cNvPr>
          <p:cNvSpPr>
            <a:spLocks noGrp="1" noChangeArrowheads="1"/>
          </p:cNvSpPr>
          <p:nvPr>
            <p:ph sz="quarter" idx="14"/>
          </p:nvPr>
        </p:nvSpPr>
        <p:spPr>
          <a:xfrm>
            <a:off x="1237570" y="2099038"/>
            <a:ext cx="6492240" cy="3886200"/>
          </a:xfrm>
        </p:spPr>
        <p:txBody>
          <a:bodyPr/>
          <a:lstStyle/>
          <a:p>
            <a:r>
              <a:rPr lang="en-US" altLang="en-US" dirty="0"/>
              <a:t>Cummings et al.</a:t>
            </a:r>
          </a:p>
          <a:p>
            <a:pPr lvl="1"/>
            <a:r>
              <a:rPr lang="en-US" altLang="en-US" dirty="0">
                <a:solidFill>
                  <a:schemeClr val="tx1"/>
                </a:solidFill>
              </a:rPr>
              <a:t>Safety</a:t>
            </a:r>
          </a:p>
          <a:p>
            <a:pPr lvl="2"/>
            <a:r>
              <a:rPr lang="en-US" altLang="en-US" dirty="0">
                <a:solidFill>
                  <a:schemeClr val="tx1"/>
                </a:solidFill>
              </a:rPr>
              <a:t>Adverse events:</a:t>
            </a:r>
          </a:p>
          <a:p>
            <a:pPr lvl="3"/>
            <a:r>
              <a:rPr lang="en-US" altLang="en-US" dirty="0">
                <a:solidFill>
                  <a:schemeClr val="tx1"/>
                </a:solidFill>
              </a:rPr>
              <a:t>Falls – 8.6% v 3.9%</a:t>
            </a:r>
          </a:p>
          <a:p>
            <a:pPr lvl="3"/>
            <a:r>
              <a:rPr lang="en-US" altLang="en-US" dirty="0">
                <a:solidFill>
                  <a:schemeClr val="tx1"/>
                </a:solidFill>
              </a:rPr>
              <a:t>Diarrhea – 5.9% v 3.1%</a:t>
            </a:r>
          </a:p>
          <a:p>
            <a:pPr lvl="3"/>
            <a:r>
              <a:rPr lang="en-US" altLang="en-US" dirty="0">
                <a:solidFill>
                  <a:schemeClr val="tx1"/>
                </a:solidFill>
              </a:rPr>
              <a:t>UTI – 5.3% v 3.9%</a:t>
            </a:r>
          </a:p>
          <a:p>
            <a:pPr lvl="2"/>
            <a:r>
              <a:rPr lang="en-US" altLang="en-US" dirty="0">
                <a:solidFill>
                  <a:schemeClr val="tx1"/>
                </a:solidFill>
              </a:rPr>
              <a:t>No association with cognitive impairment, sedation, or QTc prolongation.</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830CE873-F50D-432E-8E3F-3081C874C7A2}"/>
              </a:ext>
            </a:extLst>
          </p:cNvPr>
          <p:cNvSpPr>
            <a:spLocks noGrp="1" noChangeArrowheads="1"/>
          </p:cNvSpPr>
          <p:nvPr>
            <p:ph type="title"/>
          </p:nvPr>
        </p:nvSpPr>
        <p:spPr/>
        <p:txBody>
          <a:bodyPr/>
          <a:lstStyle/>
          <a:p>
            <a:r>
              <a:rPr lang="en-US" altLang="en-US"/>
              <a:t>ECT</a:t>
            </a:r>
          </a:p>
        </p:txBody>
      </p:sp>
      <p:sp>
        <p:nvSpPr>
          <p:cNvPr id="342019" name="Rectangle 3">
            <a:extLst>
              <a:ext uri="{FF2B5EF4-FFF2-40B4-BE49-F238E27FC236}">
                <a16:creationId xmlns:a16="http://schemas.microsoft.com/office/drawing/2014/main" id="{F3BF3E14-FA62-4E3E-B966-0246EBE4CA8E}"/>
              </a:ext>
            </a:extLst>
          </p:cNvPr>
          <p:cNvSpPr>
            <a:spLocks noGrp="1" noChangeArrowheads="1"/>
          </p:cNvSpPr>
          <p:nvPr>
            <p:ph sz="quarter" idx="14"/>
          </p:nvPr>
        </p:nvSpPr>
        <p:spPr>
          <a:xfrm>
            <a:off x="1324655" y="2151290"/>
            <a:ext cx="6492240" cy="3886200"/>
          </a:xfrm>
        </p:spPr>
        <p:txBody>
          <a:bodyPr rtlCol="0">
            <a:normAutofit/>
          </a:bodyPr>
          <a:lstStyle/>
          <a:p>
            <a:pPr lvl="1" indent="-283464" fontAlgn="auto">
              <a:spcAft>
                <a:spcPts val="0"/>
              </a:spcAft>
              <a:buFontTx/>
              <a:buNone/>
              <a:defRPr/>
            </a:pPr>
            <a:endParaRPr lang="en-US" altLang="en-US" sz="2400" dirty="0">
              <a:solidFill>
                <a:schemeClr val="tx1">
                  <a:lumMod val="75000"/>
                  <a:lumOff val="25000"/>
                </a:schemeClr>
              </a:solidFill>
            </a:endParaRPr>
          </a:p>
          <a:p>
            <a:pPr lvl="1" fontAlgn="auto">
              <a:spcAft>
                <a:spcPts val="0"/>
              </a:spcAft>
              <a:defRPr/>
            </a:pPr>
            <a:r>
              <a:rPr lang="en-US" altLang="en-US" sz="2400" dirty="0" err="1">
                <a:solidFill>
                  <a:schemeClr val="tx1">
                    <a:lumMod val="75000"/>
                    <a:lumOff val="25000"/>
                  </a:schemeClr>
                </a:solidFill>
              </a:rPr>
              <a:t>Ujkaj</a:t>
            </a:r>
            <a:r>
              <a:rPr lang="en-US" altLang="en-US" sz="2400" dirty="0">
                <a:solidFill>
                  <a:schemeClr val="tx1">
                    <a:lumMod val="75000"/>
                    <a:lumOff val="25000"/>
                  </a:schemeClr>
                </a:solidFill>
              </a:rPr>
              <a:t> M, Davidoff DA, Seiner SJ, et al. </a:t>
            </a:r>
            <a:r>
              <a:rPr lang="en-US" altLang="en-US" sz="2400" dirty="0">
                <a:solidFill>
                  <a:srgbClr val="FF5050"/>
                </a:solidFill>
                <a:effectLst>
                  <a:outerShdw blurRad="38100" dist="38100" dir="2700000" algn="tl">
                    <a:srgbClr val="FFFFFF"/>
                  </a:outerShdw>
                </a:effectLst>
              </a:rPr>
              <a:t>Safety and efficacy of electroconvulsive therapy for the treatment of agitation and aggression in patients with dementia.</a:t>
            </a:r>
            <a:r>
              <a:rPr lang="en-US" altLang="en-US" sz="2400" dirty="0">
                <a:solidFill>
                  <a:schemeClr val="tx1">
                    <a:lumMod val="75000"/>
                    <a:lumOff val="25000"/>
                  </a:schemeClr>
                </a:solidFill>
              </a:rPr>
              <a:t> Am J </a:t>
            </a:r>
            <a:r>
              <a:rPr lang="en-US" altLang="en-US" sz="2400" dirty="0" err="1">
                <a:solidFill>
                  <a:schemeClr val="tx1">
                    <a:lumMod val="75000"/>
                    <a:lumOff val="25000"/>
                  </a:schemeClr>
                </a:solidFill>
              </a:rPr>
              <a:t>Geriatr</a:t>
            </a:r>
            <a:r>
              <a:rPr lang="en-US" altLang="en-US" sz="2400" dirty="0">
                <a:solidFill>
                  <a:schemeClr val="tx1">
                    <a:lumMod val="75000"/>
                    <a:lumOff val="25000"/>
                  </a:schemeClr>
                </a:solidFill>
              </a:rPr>
              <a:t> Psychiatry 2012;20:61-72.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9D503310-7F94-44A7-8F54-4CBC13E3767F}"/>
              </a:ext>
            </a:extLst>
          </p:cNvPr>
          <p:cNvSpPr>
            <a:spLocks noGrp="1" noChangeArrowheads="1"/>
          </p:cNvSpPr>
          <p:nvPr>
            <p:ph type="title"/>
          </p:nvPr>
        </p:nvSpPr>
        <p:spPr/>
        <p:txBody>
          <a:bodyPr/>
          <a:lstStyle/>
          <a:p>
            <a:r>
              <a:rPr lang="en-US" altLang="en-US"/>
              <a:t>ECT</a:t>
            </a:r>
          </a:p>
        </p:txBody>
      </p:sp>
      <p:sp>
        <p:nvSpPr>
          <p:cNvPr id="131075" name="Content Placeholder 2">
            <a:extLst>
              <a:ext uri="{FF2B5EF4-FFF2-40B4-BE49-F238E27FC236}">
                <a16:creationId xmlns:a16="http://schemas.microsoft.com/office/drawing/2014/main" id="{341BDF61-5173-4891-939B-31689277BFFA}"/>
              </a:ext>
            </a:extLst>
          </p:cNvPr>
          <p:cNvSpPr>
            <a:spLocks noGrp="1" noChangeArrowheads="1"/>
          </p:cNvSpPr>
          <p:nvPr>
            <p:ph sz="quarter" idx="14"/>
          </p:nvPr>
        </p:nvSpPr>
        <p:spPr>
          <a:xfrm>
            <a:off x="1716542" y="2255792"/>
            <a:ext cx="6492240" cy="3886200"/>
          </a:xfrm>
        </p:spPr>
        <p:txBody>
          <a:bodyPr/>
          <a:lstStyle/>
          <a:p>
            <a:r>
              <a:rPr lang="en-US" altLang="en-US" u="sng" dirty="0"/>
              <a:t>ECT: </a:t>
            </a:r>
            <a:r>
              <a:rPr lang="en-US" altLang="en-US" u="sng" dirty="0" err="1"/>
              <a:t>Ujkaj</a:t>
            </a:r>
            <a:r>
              <a:rPr lang="en-US" altLang="en-US" u="sng" dirty="0"/>
              <a:t> et al</a:t>
            </a:r>
          </a:p>
          <a:p>
            <a:pPr lvl="1"/>
            <a:r>
              <a:rPr lang="en-US" altLang="en-US" dirty="0">
                <a:solidFill>
                  <a:schemeClr val="tx1"/>
                </a:solidFill>
              </a:rPr>
              <a:t>Retrospective systematic chart review.</a:t>
            </a:r>
          </a:p>
          <a:p>
            <a:pPr lvl="1"/>
            <a:r>
              <a:rPr lang="en-US" altLang="en-US" dirty="0">
                <a:solidFill>
                  <a:schemeClr val="tx1"/>
                </a:solidFill>
              </a:rPr>
              <a:t>Participants: 16 patients hospitalized at McLean Hospital with a diagnosis of dementia treated with ECT for agitation/aggression during 2004-2007.</a:t>
            </a:r>
          </a:p>
          <a:p>
            <a:pPr lvl="2"/>
            <a:r>
              <a:rPr lang="en-US" altLang="en-US" dirty="0">
                <a:solidFill>
                  <a:schemeClr val="tx1"/>
                </a:solidFill>
              </a:rPr>
              <a:t>DSM-IV-TR diagnosis of Dementia</a:t>
            </a:r>
          </a:p>
          <a:p>
            <a:pPr lvl="1"/>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614B5EF-BA83-4F08-977D-830D4AFE252D}"/>
              </a:ext>
            </a:extLst>
          </p:cNvPr>
          <p:cNvSpPr>
            <a:spLocks noGrp="1" noChangeArrowheads="1"/>
          </p:cNvSpPr>
          <p:nvPr>
            <p:ph type="title"/>
          </p:nvPr>
        </p:nvSpPr>
        <p:spPr/>
        <p:txBody>
          <a:bodyPr/>
          <a:lstStyle/>
          <a:p>
            <a:r>
              <a:rPr lang="en-US" altLang="en-US"/>
              <a:t>The Evidence</a:t>
            </a:r>
          </a:p>
        </p:txBody>
      </p:sp>
      <p:sp>
        <p:nvSpPr>
          <p:cNvPr id="328707" name="Rectangle 3">
            <a:extLst>
              <a:ext uri="{FF2B5EF4-FFF2-40B4-BE49-F238E27FC236}">
                <a16:creationId xmlns:a16="http://schemas.microsoft.com/office/drawing/2014/main" id="{F705043A-6729-453C-BEF3-18C55E9AB309}"/>
              </a:ext>
            </a:extLst>
          </p:cNvPr>
          <p:cNvSpPr>
            <a:spLocks noGrp="1" noChangeArrowheads="1"/>
          </p:cNvSpPr>
          <p:nvPr>
            <p:ph sz="quarter" idx="14"/>
          </p:nvPr>
        </p:nvSpPr>
        <p:spPr>
          <a:xfrm>
            <a:off x="1159193" y="2264501"/>
            <a:ext cx="6492240" cy="3886200"/>
          </a:xfrm>
        </p:spPr>
        <p:txBody>
          <a:bodyPr rtlCol="0">
            <a:noAutofit/>
          </a:bodyPr>
          <a:lstStyle/>
          <a:p>
            <a:pPr marL="609600" indent="-609600" fontAlgn="auto">
              <a:lnSpc>
                <a:spcPct val="100000"/>
              </a:lnSpc>
              <a:spcAft>
                <a:spcPts val="0"/>
              </a:spcAft>
              <a:buFontTx/>
              <a:buAutoNum type="arabicPeriod"/>
              <a:defRPr/>
            </a:pPr>
            <a:r>
              <a:rPr lang="en-US" altLang="en-US" sz="2600" dirty="0">
                <a:solidFill>
                  <a:schemeClr val="tx1">
                    <a:lumMod val="75000"/>
                    <a:lumOff val="25000"/>
                  </a:schemeClr>
                </a:solidFill>
              </a:rPr>
              <a:t>There was a significant improvement in aggression with </a:t>
            </a:r>
            <a:r>
              <a:rPr lang="en-US" altLang="en-US" sz="2600" dirty="0">
                <a:solidFill>
                  <a:srgbClr val="FF5050"/>
                </a:solidFill>
                <a:effectLst>
                  <a:outerShdw blurRad="38100" dist="38100" dir="2700000" algn="tl">
                    <a:srgbClr val="FFFFFF"/>
                  </a:outerShdw>
                </a:effectLst>
              </a:rPr>
              <a:t>risperidone</a:t>
            </a:r>
            <a:r>
              <a:rPr lang="en-US" altLang="en-US" sz="2600" dirty="0">
                <a:solidFill>
                  <a:schemeClr val="tx1">
                    <a:lumMod val="75000"/>
                    <a:lumOff val="25000"/>
                  </a:schemeClr>
                </a:solidFill>
              </a:rPr>
              <a:t> and </a:t>
            </a:r>
            <a:r>
              <a:rPr lang="en-US" altLang="en-US" sz="2600" dirty="0">
                <a:solidFill>
                  <a:srgbClr val="FF5050"/>
                </a:solidFill>
                <a:effectLst>
                  <a:outerShdw blurRad="38100" dist="38100" dir="2700000" algn="tl">
                    <a:srgbClr val="FFFFFF"/>
                  </a:outerShdw>
                </a:effectLst>
              </a:rPr>
              <a:t>olanzapine</a:t>
            </a:r>
            <a:r>
              <a:rPr lang="en-US" altLang="en-US" sz="2600" dirty="0">
                <a:solidFill>
                  <a:schemeClr val="tx1">
                    <a:lumMod val="75000"/>
                    <a:lumOff val="25000"/>
                  </a:schemeClr>
                </a:solidFill>
              </a:rPr>
              <a:t> treatment compared to placebo.</a:t>
            </a:r>
          </a:p>
          <a:p>
            <a:pPr marL="609600" indent="-609600" fontAlgn="auto">
              <a:lnSpc>
                <a:spcPct val="100000"/>
              </a:lnSpc>
              <a:spcAft>
                <a:spcPts val="0"/>
              </a:spcAft>
              <a:buFontTx/>
              <a:buAutoNum type="arabicPeriod"/>
              <a:defRPr/>
            </a:pPr>
            <a:r>
              <a:rPr lang="en-US" altLang="en-US" sz="2600" dirty="0">
                <a:solidFill>
                  <a:schemeClr val="tx1">
                    <a:lumMod val="75000"/>
                    <a:lumOff val="25000"/>
                  </a:schemeClr>
                </a:solidFill>
              </a:rPr>
              <a:t>There was a significant improvement in psychosis among </a:t>
            </a:r>
            <a:r>
              <a:rPr lang="en-US" altLang="en-US" sz="2600" dirty="0">
                <a:solidFill>
                  <a:srgbClr val="FF5050"/>
                </a:solidFill>
                <a:effectLst>
                  <a:outerShdw blurRad="38100" dist="38100" dir="2700000" algn="tl">
                    <a:srgbClr val="FFFFFF"/>
                  </a:outerShdw>
                </a:effectLst>
              </a:rPr>
              <a:t>risperidone</a:t>
            </a:r>
            <a:r>
              <a:rPr lang="en-US" altLang="en-US" sz="2600" dirty="0">
                <a:solidFill>
                  <a:schemeClr val="tx1">
                    <a:lumMod val="75000"/>
                    <a:lumOff val="25000"/>
                  </a:schemeClr>
                </a:solidFill>
              </a:rPr>
              <a:t> and </a:t>
            </a:r>
            <a:r>
              <a:rPr lang="en-US" altLang="en-US" sz="2600" dirty="0">
                <a:solidFill>
                  <a:srgbClr val="FF0000"/>
                </a:solidFill>
                <a:effectLst>
                  <a:outerShdw blurRad="38100" dist="38100" dir="2700000" algn="tl">
                    <a:srgbClr val="FFFFFF"/>
                  </a:outerShdw>
                </a:effectLst>
              </a:rPr>
              <a:t>olanzapine</a:t>
            </a:r>
            <a:r>
              <a:rPr lang="en-US" altLang="en-US" sz="2600" dirty="0">
                <a:solidFill>
                  <a:schemeClr val="tx1">
                    <a:lumMod val="75000"/>
                    <a:lumOff val="25000"/>
                  </a:schemeClr>
                </a:solidFill>
              </a:rPr>
              <a:t> treated patients.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C294ED53-2097-4CD8-8513-5B819C1550EF}"/>
              </a:ext>
            </a:extLst>
          </p:cNvPr>
          <p:cNvSpPr>
            <a:spLocks noGrp="1" noChangeArrowheads="1"/>
          </p:cNvSpPr>
          <p:nvPr>
            <p:ph type="title"/>
          </p:nvPr>
        </p:nvSpPr>
        <p:spPr/>
        <p:txBody>
          <a:bodyPr/>
          <a:lstStyle/>
          <a:p>
            <a:r>
              <a:rPr lang="en-US" altLang="en-US"/>
              <a:t>ECT</a:t>
            </a:r>
          </a:p>
        </p:txBody>
      </p:sp>
      <p:sp>
        <p:nvSpPr>
          <p:cNvPr id="132099" name="Content Placeholder 2">
            <a:extLst>
              <a:ext uri="{FF2B5EF4-FFF2-40B4-BE49-F238E27FC236}">
                <a16:creationId xmlns:a16="http://schemas.microsoft.com/office/drawing/2014/main" id="{228AD52F-09A7-451E-A757-D44747C390E9}"/>
              </a:ext>
            </a:extLst>
          </p:cNvPr>
          <p:cNvSpPr>
            <a:spLocks noGrp="1" noChangeArrowheads="1"/>
          </p:cNvSpPr>
          <p:nvPr>
            <p:ph sz="quarter" idx="14"/>
          </p:nvPr>
        </p:nvSpPr>
        <p:spPr>
          <a:xfrm>
            <a:off x="2003924" y="1950992"/>
            <a:ext cx="6492240" cy="3886200"/>
          </a:xfrm>
        </p:spPr>
        <p:txBody>
          <a:bodyPr/>
          <a:lstStyle/>
          <a:p>
            <a:r>
              <a:rPr lang="en-US" altLang="en-US" u="sng" dirty="0"/>
              <a:t>ECT: </a:t>
            </a:r>
            <a:r>
              <a:rPr lang="en-US" altLang="en-US" u="sng" dirty="0" err="1"/>
              <a:t>Ujkaj</a:t>
            </a:r>
            <a:r>
              <a:rPr lang="en-US" altLang="en-US" u="sng" dirty="0"/>
              <a:t> et al</a:t>
            </a:r>
          </a:p>
          <a:p>
            <a:pPr lvl="1"/>
            <a:r>
              <a:rPr lang="en-US" altLang="en-US" dirty="0">
                <a:solidFill>
                  <a:schemeClr val="tx1"/>
                </a:solidFill>
              </a:rPr>
              <a:t>Exclusionary criteria:</a:t>
            </a:r>
          </a:p>
          <a:p>
            <a:pPr lvl="2"/>
            <a:r>
              <a:rPr lang="en-US" altLang="en-US" dirty="0">
                <a:solidFill>
                  <a:schemeClr val="tx1"/>
                </a:solidFill>
              </a:rPr>
              <a:t>Major Depressive Disorder</a:t>
            </a:r>
          </a:p>
          <a:p>
            <a:pPr lvl="2"/>
            <a:r>
              <a:rPr lang="en-US" altLang="en-US" dirty="0">
                <a:solidFill>
                  <a:schemeClr val="tx1"/>
                </a:solidFill>
              </a:rPr>
              <a:t>Prior treatment with ECT</a:t>
            </a:r>
          </a:p>
          <a:p>
            <a:pPr lvl="1"/>
            <a:r>
              <a:rPr lang="en-US" altLang="en-US" dirty="0">
                <a:solidFill>
                  <a:schemeClr val="tx1"/>
                </a:solidFill>
              </a:rPr>
              <a:t>Primary Measures</a:t>
            </a:r>
          </a:p>
          <a:p>
            <a:pPr lvl="2"/>
            <a:r>
              <a:rPr lang="en-US" altLang="en-US" dirty="0">
                <a:solidFill>
                  <a:schemeClr val="tx1"/>
                </a:solidFill>
              </a:rPr>
              <a:t>Pittsburgh Agitation Scale</a:t>
            </a:r>
          </a:p>
          <a:p>
            <a:pPr lvl="2"/>
            <a:r>
              <a:rPr lang="en-US" altLang="en-US" dirty="0">
                <a:solidFill>
                  <a:schemeClr val="tx1"/>
                </a:solidFill>
              </a:rPr>
              <a:t>CGI-Severity</a:t>
            </a:r>
          </a:p>
          <a:p>
            <a:pPr lvl="2"/>
            <a:r>
              <a:rPr lang="en-US" altLang="en-US" dirty="0">
                <a:solidFill>
                  <a:schemeClr val="tx1"/>
                </a:solidFill>
              </a:rPr>
              <a:t>CGI-Improvement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C7377838-1357-4E0D-98CB-28301A14B202}"/>
              </a:ext>
            </a:extLst>
          </p:cNvPr>
          <p:cNvSpPr>
            <a:spLocks noGrp="1" noChangeArrowheads="1"/>
          </p:cNvSpPr>
          <p:nvPr>
            <p:ph type="title"/>
          </p:nvPr>
        </p:nvSpPr>
        <p:spPr/>
        <p:txBody>
          <a:bodyPr/>
          <a:lstStyle/>
          <a:p>
            <a:r>
              <a:rPr lang="en-US" altLang="en-US"/>
              <a:t>ECT</a:t>
            </a:r>
          </a:p>
        </p:txBody>
      </p:sp>
      <p:sp>
        <p:nvSpPr>
          <p:cNvPr id="133123" name="Content Placeholder 2">
            <a:extLst>
              <a:ext uri="{FF2B5EF4-FFF2-40B4-BE49-F238E27FC236}">
                <a16:creationId xmlns:a16="http://schemas.microsoft.com/office/drawing/2014/main" id="{E104063C-8DF0-4C02-8FE1-049127989EB3}"/>
              </a:ext>
            </a:extLst>
          </p:cNvPr>
          <p:cNvSpPr>
            <a:spLocks noGrp="1" noChangeArrowheads="1"/>
          </p:cNvSpPr>
          <p:nvPr>
            <p:ph sz="quarter" idx="14"/>
          </p:nvPr>
        </p:nvSpPr>
        <p:spPr>
          <a:xfrm>
            <a:off x="1646873" y="2055495"/>
            <a:ext cx="6492240" cy="3886200"/>
          </a:xfrm>
        </p:spPr>
        <p:txBody>
          <a:bodyPr/>
          <a:lstStyle/>
          <a:p>
            <a:r>
              <a:rPr lang="en-US" altLang="en-US" u="sng" dirty="0"/>
              <a:t>ECT: </a:t>
            </a:r>
            <a:r>
              <a:rPr lang="en-US" altLang="en-US" u="sng" dirty="0" err="1"/>
              <a:t>Ujkaj</a:t>
            </a:r>
            <a:r>
              <a:rPr lang="en-US" altLang="en-US" u="sng" dirty="0"/>
              <a:t> et al.</a:t>
            </a:r>
          </a:p>
          <a:p>
            <a:pPr lvl="1"/>
            <a:r>
              <a:rPr lang="en-US" altLang="en-US" dirty="0">
                <a:solidFill>
                  <a:schemeClr val="tx1"/>
                </a:solidFill>
              </a:rPr>
              <a:t>Unilateral and Bilateral with propofol</a:t>
            </a:r>
          </a:p>
          <a:p>
            <a:pPr lvl="1"/>
            <a:r>
              <a:rPr lang="en-US" altLang="en-US" dirty="0">
                <a:solidFill>
                  <a:schemeClr val="tx1"/>
                </a:solidFill>
              </a:rPr>
              <a:t>9 treatments on average (2-15)</a:t>
            </a:r>
          </a:p>
          <a:p>
            <a:pPr lvl="2"/>
            <a:r>
              <a:rPr lang="en-US" altLang="en-US" dirty="0">
                <a:solidFill>
                  <a:schemeClr val="tx1"/>
                </a:solidFill>
              </a:rPr>
              <a:t>12/16 Bilateral</a:t>
            </a:r>
          </a:p>
          <a:p>
            <a:pPr lvl="1"/>
            <a:r>
              <a:rPr lang="en-US" altLang="en-US" dirty="0">
                <a:solidFill>
                  <a:schemeClr val="tx1"/>
                </a:solidFill>
              </a:rPr>
              <a:t>Results:</a:t>
            </a:r>
          </a:p>
          <a:p>
            <a:pPr lvl="2"/>
            <a:r>
              <a:rPr lang="en-US" altLang="en-US" dirty="0">
                <a:solidFill>
                  <a:schemeClr val="tx1"/>
                </a:solidFill>
              </a:rPr>
              <a:t>Mean PAS scores showed significant decrease (p&lt;0.001)</a:t>
            </a:r>
          </a:p>
          <a:p>
            <a:pPr lvl="2"/>
            <a:r>
              <a:rPr lang="en-US" altLang="en-US" dirty="0">
                <a:solidFill>
                  <a:schemeClr val="tx1"/>
                </a:solidFill>
              </a:rPr>
              <a:t>CGI-I demonstrated significant improvement (p&lt;0.001)</a:t>
            </a:r>
          </a:p>
          <a:p>
            <a:pPr lvl="2"/>
            <a:endParaRPr lang="en-US" alt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14D7BE36-A2F5-4629-BBBD-4E5BB57EB919}"/>
              </a:ext>
            </a:extLst>
          </p:cNvPr>
          <p:cNvSpPr>
            <a:spLocks noGrp="1" noChangeArrowheads="1"/>
          </p:cNvSpPr>
          <p:nvPr>
            <p:ph type="title"/>
          </p:nvPr>
        </p:nvSpPr>
        <p:spPr/>
        <p:txBody>
          <a:bodyPr/>
          <a:lstStyle/>
          <a:p>
            <a:r>
              <a:rPr lang="en-US" altLang="en-US"/>
              <a:t>ECT</a:t>
            </a:r>
          </a:p>
        </p:txBody>
      </p:sp>
      <p:sp>
        <p:nvSpPr>
          <p:cNvPr id="134147" name="Content Placeholder 2">
            <a:extLst>
              <a:ext uri="{FF2B5EF4-FFF2-40B4-BE49-F238E27FC236}">
                <a16:creationId xmlns:a16="http://schemas.microsoft.com/office/drawing/2014/main" id="{080159B2-D6C8-41B9-8E84-26F8CBA719E3}"/>
              </a:ext>
            </a:extLst>
          </p:cNvPr>
          <p:cNvSpPr>
            <a:spLocks noGrp="1" noChangeArrowheads="1"/>
          </p:cNvSpPr>
          <p:nvPr>
            <p:ph sz="quarter" idx="14"/>
          </p:nvPr>
        </p:nvSpPr>
        <p:spPr>
          <a:xfrm>
            <a:off x="1707833" y="2395129"/>
            <a:ext cx="6492240" cy="3886200"/>
          </a:xfrm>
        </p:spPr>
        <p:txBody>
          <a:bodyPr/>
          <a:lstStyle/>
          <a:p>
            <a:r>
              <a:rPr lang="en-US" altLang="en-US" u="sng" dirty="0" err="1"/>
              <a:t>ECT:Ujkaj</a:t>
            </a:r>
            <a:r>
              <a:rPr lang="en-US" altLang="en-US" u="sng" dirty="0"/>
              <a:t> et al:</a:t>
            </a:r>
          </a:p>
          <a:p>
            <a:pPr lvl="1"/>
            <a:r>
              <a:rPr lang="en-US" altLang="en-US" u="sng" dirty="0">
                <a:solidFill>
                  <a:schemeClr val="tx1"/>
                </a:solidFill>
              </a:rPr>
              <a:t>Safety</a:t>
            </a:r>
          </a:p>
          <a:p>
            <a:pPr lvl="2"/>
            <a:r>
              <a:rPr lang="en-US" altLang="en-US" dirty="0">
                <a:solidFill>
                  <a:schemeClr val="tx1"/>
                </a:solidFill>
              </a:rPr>
              <a:t>8 patients had transient post treatment confusion.</a:t>
            </a:r>
          </a:p>
          <a:p>
            <a:pPr lvl="2"/>
            <a:r>
              <a:rPr lang="en-US" altLang="en-US" dirty="0">
                <a:solidFill>
                  <a:schemeClr val="tx1"/>
                </a:solidFill>
              </a:rPr>
              <a:t>A nonsignificant reduction in the use of psychotropic medications from prior to after ECT.</a:t>
            </a:r>
          </a:p>
          <a:p>
            <a:pPr lvl="1"/>
            <a:endParaRPr lang="en-US" altLang="en-US" u="sng"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D4C09BF-9C2C-41F3-8ED6-585AC262FA51}"/>
              </a:ext>
            </a:extLst>
          </p:cNvPr>
          <p:cNvSpPr>
            <a:spLocks noGrp="1" noChangeArrowheads="1"/>
          </p:cNvSpPr>
          <p:nvPr>
            <p:ph type="title"/>
          </p:nvPr>
        </p:nvSpPr>
        <p:spPr/>
        <p:txBody>
          <a:bodyPr/>
          <a:lstStyle/>
          <a:p>
            <a:r>
              <a:rPr lang="en-US" altLang="en-US"/>
              <a:t>Final Recommendations</a:t>
            </a:r>
          </a:p>
        </p:txBody>
      </p:sp>
      <p:sp>
        <p:nvSpPr>
          <p:cNvPr id="135171" name="Rectangle 3">
            <a:extLst>
              <a:ext uri="{FF2B5EF4-FFF2-40B4-BE49-F238E27FC236}">
                <a16:creationId xmlns:a16="http://schemas.microsoft.com/office/drawing/2014/main" id="{E6747DB6-968D-4415-B8C5-ED3AA47AFDD1}"/>
              </a:ext>
            </a:extLst>
          </p:cNvPr>
          <p:cNvSpPr>
            <a:spLocks noGrp="1" noChangeArrowheads="1"/>
          </p:cNvSpPr>
          <p:nvPr>
            <p:ph sz="quarter" idx="14"/>
          </p:nvPr>
        </p:nvSpPr>
        <p:spPr>
          <a:xfrm>
            <a:off x="1368199" y="2621553"/>
            <a:ext cx="6492240" cy="3886200"/>
          </a:xfrm>
        </p:spPr>
        <p:txBody>
          <a:bodyPr/>
          <a:lstStyle/>
          <a:p>
            <a:r>
              <a:rPr lang="en-US" altLang="en-US" dirty="0"/>
              <a:t>Nonpharmacologic interventions such as optimal pain management, medical stabilization, stimulus control, socialization, adequate sleep, and exercise should be first attempted.</a:t>
            </a:r>
          </a:p>
          <a:p>
            <a:pPr lvl="1">
              <a:buFontTx/>
              <a:buNone/>
            </a:pPr>
            <a:endParaRPr lang="en-US" alt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36E42A18-1BB2-4D74-B9B9-9A73D9E5F16F}"/>
              </a:ext>
            </a:extLst>
          </p:cNvPr>
          <p:cNvSpPr>
            <a:spLocks noGrp="1" noChangeArrowheads="1"/>
          </p:cNvSpPr>
          <p:nvPr>
            <p:ph type="title"/>
          </p:nvPr>
        </p:nvSpPr>
        <p:spPr/>
        <p:txBody>
          <a:bodyPr/>
          <a:lstStyle/>
          <a:p>
            <a:r>
              <a:rPr lang="en-US" altLang="en-US"/>
              <a:t>Final Recommendations</a:t>
            </a:r>
          </a:p>
        </p:txBody>
      </p:sp>
      <p:sp>
        <p:nvSpPr>
          <p:cNvPr id="136195" name="Rectangle 3">
            <a:extLst>
              <a:ext uri="{FF2B5EF4-FFF2-40B4-BE49-F238E27FC236}">
                <a16:creationId xmlns:a16="http://schemas.microsoft.com/office/drawing/2014/main" id="{E019F4AF-AEDD-431A-908D-3E99736B9D10}"/>
              </a:ext>
            </a:extLst>
          </p:cNvPr>
          <p:cNvSpPr>
            <a:spLocks noGrp="1" noChangeArrowheads="1"/>
          </p:cNvSpPr>
          <p:nvPr>
            <p:ph sz="quarter" idx="14"/>
          </p:nvPr>
        </p:nvSpPr>
        <p:spPr>
          <a:xfrm>
            <a:off x="1385616" y="2499633"/>
            <a:ext cx="6492240" cy="3886200"/>
          </a:xfrm>
        </p:spPr>
        <p:txBody>
          <a:bodyPr/>
          <a:lstStyle/>
          <a:p>
            <a:r>
              <a:rPr lang="en-US" altLang="en-US" dirty="0"/>
              <a:t>At the present time atypical antipsychotics remain the best supported treatment for severe symptoms of agitation or psychosis where such behaviors are refractory to non-pharmacological interventions or when patient safety is jeopardized.</a:t>
            </a:r>
          </a:p>
          <a:p>
            <a:pPr>
              <a:buFontTx/>
              <a:buNone/>
            </a:pPr>
            <a:endParaRPr lang="en-US" alt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FC79-C8DC-1298-6614-2377AD3EDC03}"/>
              </a:ext>
            </a:extLst>
          </p:cNvPr>
          <p:cNvSpPr>
            <a:spLocks noGrp="1"/>
          </p:cNvSpPr>
          <p:nvPr>
            <p:ph type="title"/>
          </p:nvPr>
        </p:nvSpPr>
        <p:spPr/>
        <p:txBody>
          <a:bodyPr/>
          <a:lstStyle/>
          <a:p>
            <a:r>
              <a:rPr lang="en-US" dirty="0"/>
              <a:t>Final recommendations</a:t>
            </a:r>
          </a:p>
        </p:txBody>
      </p:sp>
      <p:sp>
        <p:nvSpPr>
          <p:cNvPr id="3" name="Date Placeholder 2">
            <a:extLst>
              <a:ext uri="{FF2B5EF4-FFF2-40B4-BE49-F238E27FC236}">
                <a16:creationId xmlns:a16="http://schemas.microsoft.com/office/drawing/2014/main" id="{95CBF9D8-17F5-27AB-5827-62AFCE18176D}"/>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2F9346EA-0D7D-0599-F0A3-1A0E7E9EB184}"/>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AC7C2D11-E47F-8512-5E8C-971B4AE5C6DA}"/>
              </a:ext>
            </a:extLst>
          </p:cNvPr>
          <p:cNvSpPr>
            <a:spLocks noGrp="1"/>
          </p:cNvSpPr>
          <p:nvPr>
            <p:ph type="sldNum" sz="quarter" idx="12"/>
          </p:nvPr>
        </p:nvSpPr>
        <p:spPr/>
        <p:txBody>
          <a:bodyPr/>
          <a:lstStyle/>
          <a:p>
            <a:pPr lvl="8"/>
            <a:fld id="{63DCA5C9-2E11-4C67-86EB-AE1DE127DC64}" type="slidenum">
              <a:rPr lang="en-US" smtClean="0"/>
              <a:pPr lvl="8"/>
              <a:t>115</a:t>
            </a:fld>
            <a:endParaRPr lang="en-US"/>
          </a:p>
        </p:txBody>
      </p:sp>
      <p:sp>
        <p:nvSpPr>
          <p:cNvPr id="6" name="Content Placeholder 5">
            <a:extLst>
              <a:ext uri="{FF2B5EF4-FFF2-40B4-BE49-F238E27FC236}">
                <a16:creationId xmlns:a16="http://schemas.microsoft.com/office/drawing/2014/main" id="{727C4DA7-0CB6-94CE-4DB1-375100646E3E}"/>
              </a:ext>
            </a:extLst>
          </p:cNvPr>
          <p:cNvSpPr>
            <a:spLocks noGrp="1"/>
          </p:cNvSpPr>
          <p:nvPr>
            <p:ph sz="quarter" idx="14"/>
          </p:nvPr>
        </p:nvSpPr>
        <p:spPr>
          <a:xfrm>
            <a:off x="1072107" y="2055495"/>
            <a:ext cx="6492240" cy="3886200"/>
          </a:xfrm>
        </p:spPr>
        <p:txBody>
          <a:bodyPr/>
          <a:lstStyle/>
          <a:p>
            <a:r>
              <a:rPr lang="en-US" dirty="0" err="1"/>
              <a:t>Brexpiprazole</a:t>
            </a:r>
            <a:r>
              <a:rPr lang="en-US" dirty="0"/>
              <a:t> is the only FDA-approved </a:t>
            </a:r>
            <a:r>
              <a:rPr lang="en-US" dirty="0" err="1"/>
              <a:t>pharmacolocical</a:t>
            </a:r>
            <a:r>
              <a:rPr lang="en-US" dirty="0"/>
              <a:t> treatment for dementia-related agitation and aggression.</a:t>
            </a:r>
          </a:p>
          <a:p>
            <a:endParaRPr lang="en-US" dirty="0"/>
          </a:p>
          <a:p>
            <a:r>
              <a:rPr lang="en-US" dirty="0"/>
              <a:t>Doses less than 2 mg are not effective. The maximum dose studied was 3 mg. We cannot conclude based on the way the trials were designed if higher doses are more effective that 2-3 mg.</a:t>
            </a:r>
          </a:p>
        </p:txBody>
      </p:sp>
    </p:spTree>
    <p:extLst>
      <p:ext uri="{BB962C8B-B14F-4D97-AF65-F5344CB8AC3E}">
        <p14:creationId xmlns:p14="http://schemas.microsoft.com/office/powerpoint/2010/main" val="1057481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8AF76E28-85D1-4EE3-A78D-CF642A7772B7}"/>
              </a:ext>
            </a:extLst>
          </p:cNvPr>
          <p:cNvSpPr>
            <a:spLocks noGrp="1" noChangeArrowheads="1"/>
          </p:cNvSpPr>
          <p:nvPr>
            <p:ph type="title"/>
          </p:nvPr>
        </p:nvSpPr>
        <p:spPr/>
        <p:txBody>
          <a:bodyPr/>
          <a:lstStyle/>
          <a:p>
            <a:r>
              <a:rPr lang="en-US" altLang="en-US"/>
              <a:t>Final Recommendations</a:t>
            </a:r>
          </a:p>
        </p:txBody>
      </p:sp>
      <p:sp>
        <p:nvSpPr>
          <p:cNvPr id="433155" name="Rectangle 3">
            <a:extLst>
              <a:ext uri="{FF2B5EF4-FFF2-40B4-BE49-F238E27FC236}">
                <a16:creationId xmlns:a16="http://schemas.microsoft.com/office/drawing/2014/main" id="{E58E3635-1C29-4BD9-B973-50101DDD7E05}"/>
              </a:ext>
            </a:extLst>
          </p:cNvPr>
          <p:cNvSpPr>
            <a:spLocks noGrp="1" noChangeArrowheads="1"/>
          </p:cNvSpPr>
          <p:nvPr>
            <p:ph sz="quarter" idx="14"/>
          </p:nvPr>
        </p:nvSpPr>
        <p:spPr>
          <a:xfrm>
            <a:off x="1498828" y="1506854"/>
            <a:ext cx="6492240" cy="4693648"/>
          </a:xfrm>
        </p:spPr>
        <p:txBody>
          <a:bodyPr rtlCol="0">
            <a:normAutofit/>
          </a:bodyPr>
          <a:lstStyle/>
          <a:p>
            <a:pPr fontAlgn="auto">
              <a:spcAft>
                <a:spcPts val="0"/>
              </a:spcAft>
              <a:defRPr/>
            </a:pPr>
            <a:r>
              <a:rPr lang="en-US" altLang="en-US" dirty="0">
                <a:solidFill>
                  <a:schemeClr val="accent1"/>
                </a:solidFill>
              </a:rPr>
              <a:t>Acceptable evidence supports the use of risperidone and olanzapine as a next choice pharmacotherapy for psychosis in dementia.</a:t>
            </a:r>
          </a:p>
          <a:p>
            <a:pPr fontAlgn="auto">
              <a:spcAft>
                <a:spcPts val="0"/>
              </a:spcAft>
              <a:defRPr/>
            </a:pPr>
            <a:endParaRPr lang="en-US" altLang="en-US" dirty="0">
              <a:solidFill>
                <a:schemeClr val="accent1"/>
              </a:solidFill>
            </a:endParaRPr>
          </a:p>
          <a:p>
            <a:pPr fontAlgn="auto">
              <a:spcAft>
                <a:spcPts val="0"/>
              </a:spcAft>
              <a:defRPr/>
            </a:pPr>
            <a:r>
              <a:rPr lang="en-US" altLang="en-US" dirty="0">
                <a:solidFill>
                  <a:schemeClr val="accent1"/>
                </a:solidFill>
              </a:rPr>
              <a:t>Acceptable evidence supports the use of either risperidone (1.0 mg – 2.0 mg) or olanzapine (5 mg – 10 mg) as first line pharmacotherapy for agitation in dementia.</a:t>
            </a:r>
          </a:p>
          <a:p>
            <a:pPr fontAlgn="auto">
              <a:spcAft>
                <a:spcPts val="0"/>
              </a:spcAft>
              <a:defRPr/>
            </a:pPr>
            <a:endParaRPr lang="en-US" altLang="en-US" dirty="0">
              <a:solidFill>
                <a:schemeClr val="accent1"/>
              </a:solidFill>
            </a:endParaRPr>
          </a:p>
          <a:p>
            <a:pPr fontAlgn="auto">
              <a:spcAft>
                <a:spcPts val="0"/>
              </a:spcAft>
              <a:defRPr/>
            </a:pPr>
            <a:r>
              <a:rPr lang="en-US" altLang="en-US" dirty="0">
                <a:solidFill>
                  <a:schemeClr val="accent1"/>
                </a:solidFill>
              </a:rPr>
              <a:t>Higher doses of risperidone appear to be more effective at least up to 2 mg.</a:t>
            </a:r>
          </a:p>
          <a:p>
            <a:pPr fontAlgn="auto">
              <a:spcAft>
                <a:spcPts val="0"/>
              </a:spcAft>
              <a:defRPr/>
            </a:pPr>
            <a:endParaRPr lang="en-US" altLang="en-US" dirty="0">
              <a:solidFill>
                <a:schemeClr val="accent1"/>
              </a:solidFill>
            </a:endParaRPr>
          </a:p>
          <a:p>
            <a:pPr fontAlgn="auto">
              <a:spcAft>
                <a:spcPts val="0"/>
              </a:spcAft>
              <a:defRPr/>
            </a:pPr>
            <a:r>
              <a:rPr lang="en-US" altLang="en-US" dirty="0">
                <a:solidFill>
                  <a:schemeClr val="accent1"/>
                </a:solidFill>
              </a:rPr>
              <a:t>Higher doses of olanzapine are ineffective indicating a therapeutic window exists for olanzapine</a:t>
            </a:r>
          </a:p>
          <a:p>
            <a:pPr fontAlgn="auto">
              <a:spcAft>
                <a:spcPts val="0"/>
              </a:spcAft>
              <a:buFont typeface="Wingdings 3" charset="2"/>
              <a:buChar char=""/>
              <a:defRPr/>
            </a:pPr>
            <a:endParaRPr lang="en-US" altLang="en-US" dirty="0">
              <a:solidFill>
                <a:schemeClr val="tx1">
                  <a:lumMod val="75000"/>
                  <a:lumOff val="25000"/>
                </a:schemeClr>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30C31186-4C15-409C-9F50-FE0335C6E4CC}"/>
              </a:ext>
            </a:extLst>
          </p:cNvPr>
          <p:cNvSpPr>
            <a:spLocks noGrp="1" noChangeArrowheads="1"/>
          </p:cNvSpPr>
          <p:nvPr>
            <p:ph type="title"/>
          </p:nvPr>
        </p:nvSpPr>
        <p:spPr/>
        <p:txBody>
          <a:bodyPr/>
          <a:lstStyle/>
          <a:p>
            <a:r>
              <a:rPr lang="en-US" altLang="en-US"/>
              <a:t>Final Recommendations</a:t>
            </a:r>
          </a:p>
        </p:txBody>
      </p:sp>
      <p:sp>
        <p:nvSpPr>
          <p:cNvPr id="138243" name="Rectangle 3">
            <a:extLst>
              <a:ext uri="{FF2B5EF4-FFF2-40B4-BE49-F238E27FC236}">
                <a16:creationId xmlns:a16="http://schemas.microsoft.com/office/drawing/2014/main" id="{72BC9733-8662-40F3-A0A7-406843A41404}"/>
              </a:ext>
            </a:extLst>
          </p:cNvPr>
          <p:cNvSpPr>
            <a:spLocks noGrp="1" noChangeArrowheads="1"/>
          </p:cNvSpPr>
          <p:nvPr>
            <p:ph sz="quarter" idx="14"/>
          </p:nvPr>
        </p:nvSpPr>
        <p:spPr>
          <a:xfrm>
            <a:off x="1394324" y="2612843"/>
            <a:ext cx="6492240" cy="3886200"/>
          </a:xfrm>
        </p:spPr>
        <p:txBody>
          <a:bodyPr/>
          <a:lstStyle/>
          <a:p>
            <a:r>
              <a:rPr lang="en-US" altLang="en-US" dirty="0"/>
              <a:t>If clinical improvement is not observed with atypical antipsychotic drugs, they should be discontinued.</a:t>
            </a:r>
          </a:p>
          <a:p>
            <a:endParaRPr lang="en-US" altLang="en-US" dirty="0"/>
          </a:p>
          <a:p>
            <a:r>
              <a:rPr lang="en-US" altLang="en-US" dirty="0"/>
              <a:t>If improvements occur, a gradual dose reduction should be attempted no sooner than 12 weeks.</a:t>
            </a:r>
          </a:p>
          <a:p>
            <a:pPr>
              <a:buFontTx/>
              <a:buNone/>
            </a:pPr>
            <a:endParaRPr lang="en-US" alt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21C9751-EE08-495F-83C9-E8AC650CD776}"/>
              </a:ext>
            </a:extLst>
          </p:cNvPr>
          <p:cNvSpPr>
            <a:spLocks noGrp="1" noChangeArrowheads="1"/>
          </p:cNvSpPr>
          <p:nvPr>
            <p:ph type="title"/>
          </p:nvPr>
        </p:nvSpPr>
        <p:spPr/>
        <p:txBody>
          <a:bodyPr/>
          <a:lstStyle/>
          <a:p>
            <a:r>
              <a:rPr lang="en-US" altLang="en-US"/>
              <a:t>Final Recommendations</a:t>
            </a:r>
          </a:p>
        </p:txBody>
      </p:sp>
      <p:sp>
        <p:nvSpPr>
          <p:cNvPr id="432131" name="Rectangle 3">
            <a:extLst>
              <a:ext uri="{FF2B5EF4-FFF2-40B4-BE49-F238E27FC236}">
                <a16:creationId xmlns:a16="http://schemas.microsoft.com/office/drawing/2014/main" id="{612B3C30-FBE7-43FB-A795-882A5D86E80F}"/>
              </a:ext>
            </a:extLst>
          </p:cNvPr>
          <p:cNvSpPr>
            <a:spLocks noGrp="1" noChangeArrowheads="1"/>
          </p:cNvSpPr>
          <p:nvPr>
            <p:ph sz="quarter" idx="14"/>
          </p:nvPr>
        </p:nvSpPr>
        <p:spPr>
          <a:xfrm>
            <a:off x="1150485" y="2081621"/>
            <a:ext cx="6492240" cy="3886200"/>
          </a:xfrm>
        </p:spPr>
        <p:txBody>
          <a:bodyPr rtlCol="0">
            <a:normAutofit/>
          </a:bodyPr>
          <a:lstStyle/>
          <a:p>
            <a:pPr fontAlgn="auto">
              <a:lnSpc>
                <a:spcPct val="90000"/>
              </a:lnSpc>
              <a:spcAft>
                <a:spcPts val="0"/>
              </a:spcAft>
              <a:defRPr/>
            </a:pPr>
            <a:r>
              <a:rPr lang="en-US" altLang="en-US" dirty="0">
                <a:solidFill>
                  <a:schemeClr val="accent1"/>
                </a:solidFill>
              </a:rPr>
              <a:t>There is evidence that conventional antipsychotics, antidepressants, and benzodiazepines confer even higher risk of death and should not be considered a substitute treatment for an atypical antipsychotic based on safety considerations.</a:t>
            </a:r>
          </a:p>
          <a:p>
            <a:pPr fontAlgn="auto">
              <a:lnSpc>
                <a:spcPct val="90000"/>
              </a:lnSpc>
              <a:spcAft>
                <a:spcPts val="0"/>
              </a:spcAft>
              <a:defRPr/>
            </a:pPr>
            <a:endParaRPr lang="en-US" altLang="en-US" dirty="0">
              <a:solidFill>
                <a:schemeClr val="accent1"/>
              </a:solidFill>
            </a:endParaRPr>
          </a:p>
          <a:p>
            <a:pPr fontAlgn="auto">
              <a:lnSpc>
                <a:spcPct val="90000"/>
              </a:lnSpc>
              <a:spcAft>
                <a:spcPts val="0"/>
              </a:spcAft>
              <a:defRPr/>
            </a:pPr>
            <a:r>
              <a:rPr lang="en-US" altLang="en-US" dirty="0">
                <a:solidFill>
                  <a:schemeClr val="accent1"/>
                </a:solidFill>
              </a:rPr>
              <a:t>There is evidence that benzodiazepines increase the risk of hip fractures in the elderly and should not be considered a lower risk alternative to atypical antipsychotics.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0A1CA68A-8357-4392-99EA-D1CC089707DA}"/>
              </a:ext>
            </a:extLst>
          </p:cNvPr>
          <p:cNvSpPr>
            <a:spLocks noGrp="1" noChangeArrowheads="1"/>
          </p:cNvSpPr>
          <p:nvPr>
            <p:ph type="title"/>
          </p:nvPr>
        </p:nvSpPr>
        <p:spPr/>
        <p:txBody>
          <a:bodyPr/>
          <a:lstStyle/>
          <a:p>
            <a:r>
              <a:rPr lang="en-US" altLang="en-US"/>
              <a:t>Final Recommendations</a:t>
            </a:r>
          </a:p>
        </p:txBody>
      </p:sp>
      <p:sp>
        <p:nvSpPr>
          <p:cNvPr id="140291" name="Rectangle 3">
            <a:extLst>
              <a:ext uri="{FF2B5EF4-FFF2-40B4-BE49-F238E27FC236}">
                <a16:creationId xmlns:a16="http://schemas.microsoft.com/office/drawing/2014/main" id="{F64FE831-4C6F-4194-B40E-2B47C47FA70E}"/>
              </a:ext>
            </a:extLst>
          </p:cNvPr>
          <p:cNvSpPr>
            <a:spLocks noGrp="1" noChangeArrowheads="1"/>
          </p:cNvSpPr>
          <p:nvPr>
            <p:ph sz="quarter" idx="14"/>
          </p:nvPr>
        </p:nvSpPr>
        <p:spPr>
          <a:xfrm>
            <a:off x="1542370" y="2473506"/>
            <a:ext cx="6492240" cy="3886200"/>
          </a:xfrm>
        </p:spPr>
        <p:txBody>
          <a:bodyPr/>
          <a:lstStyle/>
          <a:p>
            <a:r>
              <a:rPr lang="en-US" altLang="en-US" dirty="0"/>
              <a:t>Valproate cannot be recommended for management of agitation in dementia.</a:t>
            </a:r>
          </a:p>
          <a:p>
            <a:endParaRPr lang="en-US" altLang="en-US" dirty="0"/>
          </a:p>
          <a:p>
            <a:r>
              <a:rPr lang="en-US" altLang="en-US" dirty="0"/>
              <a:t>Sertraline at 50-200 mg and citalopram at 20-30 mg can be considered as alternatives or adjuncts to risperidone and olanzapine for the treatment of agitation in dementia.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F6CDE21-BB57-48BB-B938-1944D30C8BF4}"/>
              </a:ext>
            </a:extLst>
          </p:cNvPr>
          <p:cNvSpPr>
            <a:spLocks noGrp="1" noChangeArrowheads="1"/>
          </p:cNvSpPr>
          <p:nvPr>
            <p:ph type="title"/>
          </p:nvPr>
        </p:nvSpPr>
        <p:spPr/>
        <p:txBody>
          <a:bodyPr/>
          <a:lstStyle/>
          <a:p>
            <a:r>
              <a:rPr lang="en-US" altLang="en-US"/>
              <a:t>The Evidence</a:t>
            </a:r>
          </a:p>
        </p:txBody>
      </p:sp>
      <p:sp>
        <p:nvSpPr>
          <p:cNvPr id="329731" name="Rectangle 3">
            <a:extLst>
              <a:ext uri="{FF2B5EF4-FFF2-40B4-BE49-F238E27FC236}">
                <a16:creationId xmlns:a16="http://schemas.microsoft.com/office/drawing/2014/main" id="{4D79791E-0E42-4644-AEB1-753A77E2A812}"/>
              </a:ext>
            </a:extLst>
          </p:cNvPr>
          <p:cNvSpPr>
            <a:spLocks noGrp="1" noChangeArrowheads="1"/>
          </p:cNvSpPr>
          <p:nvPr>
            <p:ph sz="quarter" idx="14"/>
          </p:nvPr>
        </p:nvSpPr>
        <p:spPr>
          <a:xfrm>
            <a:off x="1019855" y="2020661"/>
            <a:ext cx="7349081" cy="3886200"/>
          </a:xfrm>
        </p:spPr>
        <p:txBody>
          <a:bodyPr rtlCol="0">
            <a:normAutofit/>
          </a:bodyPr>
          <a:lstStyle/>
          <a:p>
            <a:pPr fontAlgn="auto">
              <a:lnSpc>
                <a:spcPct val="100000"/>
              </a:lnSpc>
              <a:spcAft>
                <a:spcPts val="0"/>
              </a:spcAft>
              <a:buFontTx/>
              <a:buNone/>
              <a:defRPr/>
            </a:pPr>
            <a:r>
              <a:rPr lang="en-US" altLang="en-US" sz="2800" dirty="0">
                <a:solidFill>
                  <a:schemeClr val="tx1">
                    <a:lumMod val="75000"/>
                    <a:lumOff val="25000"/>
                  </a:schemeClr>
                </a:solidFill>
              </a:rPr>
              <a:t>3. Risperidone and olanzapine treated patients had a significantly higher incidence of </a:t>
            </a:r>
            <a:r>
              <a:rPr lang="en-US" altLang="en-US" sz="2800" dirty="0">
                <a:solidFill>
                  <a:srgbClr val="FF5050"/>
                </a:solidFill>
              </a:rPr>
              <a:t>serious adverse cerebrovascular events</a:t>
            </a:r>
            <a:r>
              <a:rPr lang="en-US" altLang="en-US" sz="2800" dirty="0">
                <a:solidFill>
                  <a:schemeClr val="tx1">
                    <a:lumMod val="75000"/>
                    <a:lumOff val="25000"/>
                  </a:schemeClr>
                </a:solidFill>
              </a:rPr>
              <a:t>, </a:t>
            </a:r>
            <a:r>
              <a:rPr lang="en-US" altLang="en-US" sz="2800" dirty="0">
                <a:solidFill>
                  <a:srgbClr val="FF5050"/>
                </a:solidFill>
              </a:rPr>
              <a:t>extrapyramidal side effects</a:t>
            </a:r>
            <a:r>
              <a:rPr lang="en-US" altLang="en-US" sz="2800" dirty="0">
                <a:solidFill>
                  <a:schemeClr val="tx1">
                    <a:lumMod val="75000"/>
                    <a:lumOff val="25000"/>
                  </a:schemeClr>
                </a:solidFill>
              </a:rPr>
              <a:t>, and other important adverse outcomes.</a:t>
            </a:r>
          </a:p>
          <a:p>
            <a:pPr fontAlgn="auto">
              <a:lnSpc>
                <a:spcPct val="100000"/>
              </a:lnSpc>
              <a:spcAft>
                <a:spcPts val="0"/>
              </a:spcAft>
              <a:buFontTx/>
              <a:buNone/>
              <a:defRPr/>
            </a:pPr>
            <a:r>
              <a:rPr lang="en-US" altLang="en-US" sz="2800" dirty="0">
                <a:solidFill>
                  <a:schemeClr val="tx1">
                    <a:lumMod val="75000"/>
                    <a:lumOff val="25000"/>
                  </a:schemeClr>
                </a:solidFill>
              </a:rPr>
              <a:t>4. There was a significant increase in </a:t>
            </a:r>
            <a:r>
              <a:rPr lang="en-US" altLang="en-US" sz="2800" dirty="0">
                <a:solidFill>
                  <a:srgbClr val="FF5050"/>
                </a:solidFill>
              </a:rPr>
              <a:t>drop-outs</a:t>
            </a:r>
            <a:r>
              <a:rPr lang="en-US" altLang="en-US" sz="2800" dirty="0">
                <a:solidFill>
                  <a:schemeClr val="tx1">
                    <a:lumMod val="75000"/>
                    <a:lumOff val="25000"/>
                  </a:schemeClr>
                </a:solidFill>
              </a:rPr>
              <a:t> in risperidone (2mg) and olanzapine (5-10mg) treated patients.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25B262C7-2974-4FFB-8E87-ACBACDC1C05F}"/>
              </a:ext>
            </a:extLst>
          </p:cNvPr>
          <p:cNvSpPr>
            <a:spLocks noGrp="1" noChangeArrowheads="1"/>
          </p:cNvSpPr>
          <p:nvPr>
            <p:ph type="title"/>
          </p:nvPr>
        </p:nvSpPr>
        <p:spPr/>
        <p:txBody>
          <a:bodyPr/>
          <a:lstStyle/>
          <a:p>
            <a:r>
              <a:rPr lang="en-US" altLang="en-US"/>
              <a:t>Final Recommendations</a:t>
            </a:r>
          </a:p>
        </p:txBody>
      </p:sp>
      <p:sp>
        <p:nvSpPr>
          <p:cNvPr id="141315" name="Content Placeholder 2">
            <a:extLst>
              <a:ext uri="{FF2B5EF4-FFF2-40B4-BE49-F238E27FC236}">
                <a16:creationId xmlns:a16="http://schemas.microsoft.com/office/drawing/2014/main" id="{B26418DC-76A1-4C79-9D67-B0E7D1312A01}"/>
              </a:ext>
            </a:extLst>
          </p:cNvPr>
          <p:cNvSpPr>
            <a:spLocks noGrp="1" noChangeArrowheads="1"/>
          </p:cNvSpPr>
          <p:nvPr>
            <p:ph sz="quarter" idx="14"/>
          </p:nvPr>
        </p:nvSpPr>
        <p:spPr>
          <a:xfrm>
            <a:off x="1394325" y="2612843"/>
            <a:ext cx="6492240" cy="3886200"/>
          </a:xfrm>
        </p:spPr>
        <p:txBody>
          <a:bodyPr/>
          <a:lstStyle/>
          <a:p>
            <a:r>
              <a:rPr lang="en-US" altLang="en-US" dirty="0"/>
              <a:t>Dextromethorphan-Quinidine can be considered effective at doses up to 30/10 mg bid.</a:t>
            </a:r>
          </a:p>
          <a:p>
            <a:r>
              <a:rPr lang="en-US" altLang="en-US" dirty="0"/>
              <a:t>If pharmacological measures are not effective or tolerated, ECT can be tried.</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a:extLst>
              <a:ext uri="{FF2B5EF4-FFF2-40B4-BE49-F238E27FC236}">
                <a16:creationId xmlns:a16="http://schemas.microsoft.com/office/drawing/2014/main" id="{E52A1B42-38A1-4376-A118-705354DCC702}"/>
              </a:ext>
            </a:extLst>
          </p:cNvPr>
          <p:cNvSpPr>
            <a:spLocks noGrp="1" noChangeArrowheads="1"/>
          </p:cNvSpPr>
          <p:nvPr>
            <p:ph type="title"/>
          </p:nvPr>
        </p:nvSpPr>
        <p:spPr/>
        <p:txBody>
          <a:bodyPr/>
          <a:lstStyle/>
          <a:p>
            <a:r>
              <a:rPr lang="en-US" altLang="en-US"/>
              <a:t>The End</a:t>
            </a:r>
          </a:p>
        </p:txBody>
      </p:sp>
      <p:sp>
        <p:nvSpPr>
          <p:cNvPr id="451589" name="Rectangle 5">
            <a:extLst>
              <a:ext uri="{FF2B5EF4-FFF2-40B4-BE49-F238E27FC236}">
                <a16:creationId xmlns:a16="http://schemas.microsoft.com/office/drawing/2014/main" id="{DA280A01-7D32-4F83-9441-D1986DF0ADC2}"/>
              </a:ext>
            </a:extLst>
          </p:cNvPr>
          <p:cNvSpPr>
            <a:spLocks noGrp="1" noChangeArrowheads="1"/>
          </p:cNvSpPr>
          <p:nvPr>
            <p:ph sz="quarter" idx="14"/>
          </p:nvPr>
        </p:nvSpPr>
        <p:spPr>
          <a:xfrm>
            <a:off x="3937228" y="3292112"/>
            <a:ext cx="6492240" cy="3886200"/>
          </a:xfrm>
        </p:spPr>
        <p:txBody>
          <a:bodyPr rtlCol="0">
            <a:normAutofit/>
          </a:bodyPr>
          <a:lstStyle/>
          <a:p>
            <a:pPr fontAlgn="auto">
              <a:spcAft>
                <a:spcPts val="0"/>
              </a:spcAft>
              <a:buFont typeface="Wingdings 3" charset="2"/>
              <a:buNone/>
              <a:defRPr/>
            </a:pPr>
            <a:r>
              <a:rPr lang="en-US" altLang="en-US" dirty="0"/>
              <a:t>Thank you!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B03AA9E-C280-4FE5-841A-AD6FE1F10EA4}"/>
              </a:ext>
            </a:extLst>
          </p:cNvPr>
          <p:cNvSpPr>
            <a:spLocks noGrp="1" noChangeArrowheads="1"/>
          </p:cNvSpPr>
          <p:nvPr>
            <p:ph type="title"/>
          </p:nvPr>
        </p:nvSpPr>
        <p:spPr/>
        <p:txBody>
          <a:bodyPr/>
          <a:lstStyle/>
          <a:p>
            <a:r>
              <a:rPr lang="en-US" altLang="en-US"/>
              <a:t>RCT for Atypical Antipsychotics</a:t>
            </a:r>
          </a:p>
        </p:txBody>
      </p:sp>
      <p:sp>
        <p:nvSpPr>
          <p:cNvPr id="22531" name="Rectangle 3">
            <a:extLst>
              <a:ext uri="{FF2B5EF4-FFF2-40B4-BE49-F238E27FC236}">
                <a16:creationId xmlns:a16="http://schemas.microsoft.com/office/drawing/2014/main" id="{437DC7BE-53E6-47E4-8DC1-EC85B288B488}"/>
              </a:ext>
            </a:extLst>
          </p:cNvPr>
          <p:cNvSpPr>
            <a:spLocks noGrp="1" noChangeArrowheads="1"/>
          </p:cNvSpPr>
          <p:nvPr>
            <p:ph sz="quarter" idx="14"/>
          </p:nvPr>
        </p:nvSpPr>
        <p:spPr>
          <a:xfrm>
            <a:off x="1159193" y="2247083"/>
            <a:ext cx="6492240" cy="3886200"/>
          </a:xfrm>
        </p:spPr>
        <p:txBody>
          <a:bodyPr/>
          <a:lstStyle/>
          <a:p>
            <a:pPr>
              <a:spcAft>
                <a:spcPct val="50000"/>
              </a:spcAft>
            </a:pPr>
            <a:r>
              <a:rPr lang="en-US" altLang="en-US" sz="2400" b="1" u="sng" dirty="0"/>
              <a:t>Risperidone</a:t>
            </a:r>
          </a:p>
          <a:p>
            <a:pPr lvl="1">
              <a:spcAft>
                <a:spcPct val="50000"/>
              </a:spcAft>
            </a:pPr>
            <a:r>
              <a:rPr lang="en-US" altLang="en-US" sz="2400" dirty="0" err="1">
                <a:solidFill>
                  <a:schemeClr val="tx1"/>
                </a:solidFill>
              </a:rPr>
              <a:t>Brodaty</a:t>
            </a:r>
            <a:r>
              <a:rPr lang="en-US" altLang="en-US" sz="2400" dirty="0">
                <a:solidFill>
                  <a:schemeClr val="tx1"/>
                </a:solidFill>
              </a:rPr>
              <a:t> H, Ames D, </a:t>
            </a:r>
            <a:r>
              <a:rPr lang="en-US" altLang="en-US" sz="2400" dirty="0" err="1">
                <a:solidFill>
                  <a:schemeClr val="tx1"/>
                </a:solidFill>
              </a:rPr>
              <a:t>Snowdon</a:t>
            </a:r>
            <a:r>
              <a:rPr lang="en-US" altLang="en-US" sz="2400" dirty="0">
                <a:solidFill>
                  <a:schemeClr val="tx1"/>
                </a:solidFill>
              </a:rPr>
              <a:t> J, et al. J Clin Psychiatry 2003;64:134-143.	</a:t>
            </a:r>
          </a:p>
          <a:p>
            <a:pPr lvl="1">
              <a:spcAft>
                <a:spcPct val="50000"/>
              </a:spcAft>
            </a:pPr>
            <a:r>
              <a:rPr lang="en-US" altLang="en-US" sz="2400" dirty="0">
                <a:solidFill>
                  <a:schemeClr val="tx1"/>
                </a:solidFill>
              </a:rPr>
              <a:t>Katz IR, </a:t>
            </a:r>
            <a:r>
              <a:rPr lang="en-US" altLang="en-US" sz="2400" dirty="0" err="1">
                <a:solidFill>
                  <a:schemeClr val="tx1"/>
                </a:solidFill>
              </a:rPr>
              <a:t>Jeste</a:t>
            </a:r>
            <a:r>
              <a:rPr lang="en-US" altLang="en-US" sz="2400" dirty="0">
                <a:solidFill>
                  <a:schemeClr val="tx1"/>
                </a:solidFill>
              </a:rPr>
              <a:t> DV, </a:t>
            </a:r>
            <a:r>
              <a:rPr lang="en-US" altLang="en-US" sz="2400" dirty="0" err="1">
                <a:solidFill>
                  <a:schemeClr val="tx1"/>
                </a:solidFill>
              </a:rPr>
              <a:t>Mintzer</a:t>
            </a:r>
            <a:r>
              <a:rPr lang="en-US" altLang="en-US" sz="2400" dirty="0">
                <a:solidFill>
                  <a:schemeClr val="tx1"/>
                </a:solidFill>
              </a:rPr>
              <a:t> JE, et al. J Clin Psychiatry 1999;60:107-115.</a:t>
            </a:r>
          </a:p>
          <a:p>
            <a:pPr lvl="1">
              <a:buFontTx/>
              <a:buNone/>
            </a:pPr>
            <a:r>
              <a:rPr lang="en-US" altLang="en-US" dirty="0"/>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B4C1CF5-7DAC-4F16-A059-DB6DAD1549A2}"/>
              </a:ext>
            </a:extLst>
          </p:cNvPr>
          <p:cNvSpPr>
            <a:spLocks noGrp="1" noChangeArrowheads="1"/>
          </p:cNvSpPr>
          <p:nvPr>
            <p:ph type="title"/>
          </p:nvPr>
        </p:nvSpPr>
        <p:spPr/>
        <p:txBody>
          <a:bodyPr/>
          <a:lstStyle/>
          <a:p>
            <a:r>
              <a:rPr lang="en-US" altLang="en-US"/>
              <a:t>RCT for Atypical Antipsychotics</a:t>
            </a:r>
          </a:p>
        </p:txBody>
      </p:sp>
      <p:sp>
        <p:nvSpPr>
          <p:cNvPr id="37891" name="Rectangle 3">
            <a:extLst>
              <a:ext uri="{FF2B5EF4-FFF2-40B4-BE49-F238E27FC236}">
                <a16:creationId xmlns:a16="http://schemas.microsoft.com/office/drawing/2014/main" id="{3B924148-9A62-4846-93D8-3312F6443CFE}"/>
              </a:ext>
            </a:extLst>
          </p:cNvPr>
          <p:cNvSpPr>
            <a:spLocks noGrp="1" noChangeArrowheads="1"/>
          </p:cNvSpPr>
          <p:nvPr>
            <p:ph sz="quarter" idx="14"/>
          </p:nvPr>
        </p:nvSpPr>
        <p:spPr>
          <a:xfrm>
            <a:off x="1228862" y="2107746"/>
            <a:ext cx="6492240" cy="3886200"/>
          </a:xfrm>
        </p:spPr>
        <p:txBody>
          <a:bodyPr rtlCol="0">
            <a:normAutofit/>
          </a:bodyPr>
          <a:lstStyle/>
          <a:p>
            <a:pPr fontAlgn="auto">
              <a:lnSpc>
                <a:spcPct val="100000"/>
              </a:lnSpc>
              <a:spcAft>
                <a:spcPts val="0"/>
              </a:spcAft>
              <a:defRPr/>
            </a:pPr>
            <a:r>
              <a:rPr lang="en-US" altLang="en-US" sz="2800" b="1" u="sng" dirty="0">
                <a:solidFill>
                  <a:schemeClr val="accent1"/>
                </a:solidFill>
              </a:rPr>
              <a:t>Olanzapine</a:t>
            </a:r>
            <a:endParaRPr lang="en-US" altLang="en-US" sz="2800" dirty="0">
              <a:solidFill>
                <a:schemeClr val="accent1"/>
              </a:solidFill>
            </a:endParaRPr>
          </a:p>
          <a:p>
            <a:pPr lvl="1" fontAlgn="auto">
              <a:spcAft>
                <a:spcPct val="50000"/>
              </a:spcAft>
              <a:defRPr/>
            </a:pPr>
            <a:r>
              <a:rPr lang="en-US" altLang="en-US" sz="2400" dirty="0">
                <a:solidFill>
                  <a:schemeClr val="tx1">
                    <a:lumMod val="75000"/>
                    <a:lumOff val="25000"/>
                  </a:schemeClr>
                </a:solidFill>
              </a:rPr>
              <a:t>De </a:t>
            </a:r>
            <a:r>
              <a:rPr lang="en-US" altLang="en-US" sz="2400" dirty="0" err="1">
                <a:solidFill>
                  <a:schemeClr val="tx1">
                    <a:lumMod val="75000"/>
                    <a:lumOff val="25000"/>
                  </a:schemeClr>
                </a:solidFill>
              </a:rPr>
              <a:t>Deyn</a:t>
            </a:r>
            <a:r>
              <a:rPr lang="en-US" altLang="en-US" sz="2400" dirty="0">
                <a:solidFill>
                  <a:schemeClr val="tx1">
                    <a:lumMod val="75000"/>
                    <a:lumOff val="25000"/>
                  </a:schemeClr>
                </a:solidFill>
              </a:rPr>
              <a:t> PP, Carrasco MM, </a:t>
            </a:r>
            <a:r>
              <a:rPr lang="en-US" altLang="en-US" sz="2400" dirty="0" err="1">
                <a:solidFill>
                  <a:schemeClr val="tx1">
                    <a:lumMod val="75000"/>
                    <a:lumOff val="25000"/>
                  </a:schemeClr>
                </a:solidFill>
              </a:rPr>
              <a:t>Deberdt</a:t>
            </a:r>
            <a:r>
              <a:rPr lang="en-US" altLang="en-US" sz="2400" dirty="0">
                <a:solidFill>
                  <a:schemeClr val="tx1">
                    <a:lumMod val="75000"/>
                    <a:lumOff val="25000"/>
                  </a:schemeClr>
                </a:solidFill>
              </a:rPr>
              <a:t> W, et al. </a:t>
            </a:r>
            <a:r>
              <a:rPr lang="en-US" altLang="en-US" sz="2400" dirty="0" err="1">
                <a:solidFill>
                  <a:schemeClr val="tx1">
                    <a:lumMod val="75000"/>
                    <a:lumOff val="25000"/>
                  </a:schemeClr>
                </a:solidFill>
              </a:rPr>
              <a:t>Int</a:t>
            </a:r>
            <a:r>
              <a:rPr lang="en-US" altLang="en-US" sz="2400" dirty="0">
                <a:solidFill>
                  <a:schemeClr val="tx1">
                    <a:lumMod val="75000"/>
                    <a:lumOff val="25000"/>
                  </a:schemeClr>
                </a:solidFill>
              </a:rPr>
              <a:t> J </a:t>
            </a:r>
            <a:r>
              <a:rPr lang="en-US" altLang="en-US" sz="2400" dirty="0" err="1">
                <a:solidFill>
                  <a:schemeClr val="tx1">
                    <a:lumMod val="75000"/>
                    <a:lumOff val="25000"/>
                  </a:schemeClr>
                </a:solidFill>
              </a:rPr>
              <a:t>Geriatr</a:t>
            </a:r>
            <a:r>
              <a:rPr lang="en-US" altLang="en-US" sz="2400" dirty="0">
                <a:solidFill>
                  <a:schemeClr val="tx1">
                    <a:lumMod val="75000"/>
                    <a:lumOff val="25000"/>
                  </a:schemeClr>
                </a:solidFill>
              </a:rPr>
              <a:t> Psychiatry 2004;19:115-126.</a:t>
            </a:r>
          </a:p>
          <a:p>
            <a:pPr lvl="1" fontAlgn="auto">
              <a:spcAft>
                <a:spcPts val="0"/>
              </a:spcAft>
              <a:defRPr/>
            </a:pPr>
            <a:r>
              <a:rPr lang="en-US" altLang="en-US" sz="2400" dirty="0">
                <a:solidFill>
                  <a:schemeClr val="tx1">
                    <a:lumMod val="75000"/>
                    <a:lumOff val="25000"/>
                  </a:schemeClr>
                </a:solidFill>
              </a:rPr>
              <a:t>Street JS, Clark S, Gannon KS, et al. Arch Gen Psychiatry 2000;57:968-976.</a:t>
            </a:r>
          </a:p>
          <a:p>
            <a:pPr fontAlgn="auto">
              <a:lnSpc>
                <a:spcPct val="100000"/>
              </a:lnSpc>
              <a:spcAft>
                <a:spcPts val="0"/>
              </a:spcAft>
              <a:defRPr/>
            </a:pPr>
            <a:r>
              <a:rPr lang="en-US" altLang="en-US" sz="2800" b="1" u="sng" dirty="0">
                <a:solidFill>
                  <a:schemeClr val="accent1"/>
                </a:solidFill>
              </a:rPr>
              <a:t>Quetiapine</a:t>
            </a:r>
          </a:p>
          <a:p>
            <a:pPr lvl="1" fontAlgn="auto">
              <a:spcAft>
                <a:spcPts val="0"/>
              </a:spcAft>
              <a:defRPr/>
            </a:pPr>
            <a:r>
              <a:rPr lang="en-US" altLang="en-US" sz="2400" dirty="0">
                <a:solidFill>
                  <a:schemeClr val="tx1">
                    <a:lumMod val="75000"/>
                    <a:lumOff val="25000"/>
                  </a:schemeClr>
                </a:solidFill>
              </a:rPr>
              <a:t>Ballard C, Margallo-Lana M, </a:t>
            </a:r>
            <a:r>
              <a:rPr lang="en-US" altLang="en-US" sz="2400" dirty="0" err="1">
                <a:solidFill>
                  <a:schemeClr val="tx1">
                    <a:lumMod val="75000"/>
                    <a:lumOff val="25000"/>
                  </a:schemeClr>
                </a:solidFill>
              </a:rPr>
              <a:t>Juszczak</a:t>
            </a:r>
            <a:r>
              <a:rPr lang="en-US" altLang="en-US" sz="2400" dirty="0">
                <a:solidFill>
                  <a:schemeClr val="tx1">
                    <a:lumMod val="75000"/>
                    <a:lumOff val="25000"/>
                  </a:schemeClr>
                </a:solidFill>
              </a:rPr>
              <a:t> E, et al. BMJ 2005: 874-:originally published online 18 Feb 2005;doi:10.1136/bmj.38369.459988.8F</a:t>
            </a:r>
          </a:p>
          <a:p>
            <a:pPr lvl="1" indent="-283464" fontAlgn="auto">
              <a:lnSpc>
                <a:spcPct val="90000"/>
              </a:lnSpc>
              <a:spcAft>
                <a:spcPts val="0"/>
              </a:spcAft>
              <a:buFont typeface="Wingdings 3" charset="2"/>
              <a:buChar char=""/>
              <a:defRPr/>
            </a:pPr>
            <a:endParaRPr lang="en-US" altLang="en-US" sz="2400" dirty="0">
              <a:solidFill>
                <a:schemeClr val="tx1">
                  <a:lumMod val="75000"/>
                  <a:lumOff val="25000"/>
                </a:schemeClr>
              </a:solidFill>
            </a:endParaRPr>
          </a:p>
          <a:p>
            <a:pPr lvl="1" indent="-283464" fontAlgn="auto">
              <a:lnSpc>
                <a:spcPct val="90000"/>
              </a:lnSpc>
              <a:spcAft>
                <a:spcPts val="0"/>
              </a:spcAft>
              <a:buFont typeface="Wingdings 3" charset="2"/>
              <a:buChar char=""/>
              <a:defRPr/>
            </a:pPr>
            <a:endParaRPr lang="en-US" altLang="en-US" sz="2400" dirty="0">
              <a:solidFill>
                <a:schemeClr val="tx1">
                  <a:lumMod val="75000"/>
                  <a:lumOff val="25000"/>
                </a:schemeClr>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871732A-E4E0-4A1B-8D58-AA2AF65778BF}"/>
              </a:ext>
            </a:extLst>
          </p:cNvPr>
          <p:cNvSpPr>
            <a:spLocks noGrp="1" noChangeArrowheads="1"/>
          </p:cNvSpPr>
          <p:nvPr>
            <p:ph type="title"/>
          </p:nvPr>
        </p:nvSpPr>
        <p:spPr/>
        <p:txBody>
          <a:bodyPr/>
          <a:lstStyle/>
          <a:p>
            <a:r>
              <a:rPr lang="en-US" altLang="en-US"/>
              <a:t>RCT for Atypical Antipsychotics</a:t>
            </a:r>
          </a:p>
        </p:txBody>
      </p:sp>
      <p:sp>
        <p:nvSpPr>
          <p:cNvPr id="38915" name="Rectangle 3">
            <a:extLst>
              <a:ext uri="{FF2B5EF4-FFF2-40B4-BE49-F238E27FC236}">
                <a16:creationId xmlns:a16="http://schemas.microsoft.com/office/drawing/2014/main" id="{EAF68B7C-1161-4EB6-87C8-F6973A639D9F}"/>
              </a:ext>
            </a:extLst>
          </p:cNvPr>
          <p:cNvSpPr>
            <a:spLocks noGrp="1" noChangeArrowheads="1"/>
          </p:cNvSpPr>
          <p:nvPr>
            <p:ph sz="quarter" idx="14"/>
          </p:nvPr>
        </p:nvSpPr>
        <p:spPr>
          <a:xfrm>
            <a:off x="1228861" y="2099038"/>
            <a:ext cx="6492240" cy="3886200"/>
          </a:xfrm>
        </p:spPr>
        <p:txBody>
          <a:bodyPr rtlCol="0">
            <a:normAutofit/>
          </a:bodyPr>
          <a:lstStyle/>
          <a:p>
            <a:pPr fontAlgn="auto">
              <a:lnSpc>
                <a:spcPct val="100000"/>
              </a:lnSpc>
              <a:spcAft>
                <a:spcPts val="0"/>
              </a:spcAft>
              <a:defRPr/>
            </a:pPr>
            <a:r>
              <a:rPr lang="en-US" altLang="en-US" sz="2800" b="1" u="sng" dirty="0">
                <a:solidFill>
                  <a:schemeClr val="accent1"/>
                </a:solidFill>
              </a:rPr>
              <a:t>Aripiprazole</a:t>
            </a:r>
          </a:p>
          <a:p>
            <a:pPr lvl="1" fontAlgn="auto">
              <a:spcAft>
                <a:spcPts val="0"/>
              </a:spcAft>
              <a:defRPr/>
            </a:pPr>
            <a:r>
              <a:rPr lang="en-US" altLang="en-US" sz="2600" dirty="0" err="1">
                <a:solidFill>
                  <a:schemeClr val="tx1">
                    <a:lumMod val="75000"/>
                    <a:lumOff val="25000"/>
                  </a:schemeClr>
                </a:solidFill>
              </a:rPr>
              <a:t>DeDeyn</a:t>
            </a:r>
            <a:r>
              <a:rPr lang="en-US" altLang="en-US" sz="2600" dirty="0">
                <a:solidFill>
                  <a:schemeClr val="tx1">
                    <a:lumMod val="75000"/>
                    <a:lumOff val="25000"/>
                  </a:schemeClr>
                </a:solidFill>
              </a:rPr>
              <a:t> PP, et al. J </a:t>
            </a:r>
            <a:r>
              <a:rPr lang="en-US" altLang="en-US" sz="2600" dirty="0" err="1">
                <a:solidFill>
                  <a:schemeClr val="tx1">
                    <a:lumMod val="75000"/>
                    <a:lumOff val="25000"/>
                  </a:schemeClr>
                </a:solidFill>
              </a:rPr>
              <a:t>Clin</a:t>
            </a:r>
            <a:r>
              <a:rPr lang="en-US" altLang="en-US" sz="2600" dirty="0">
                <a:solidFill>
                  <a:schemeClr val="tx1">
                    <a:lumMod val="75000"/>
                    <a:lumOff val="25000"/>
                  </a:schemeClr>
                </a:solidFill>
              </a:rPr>
              <a:t> </a:t>
            </a:r>
            <a:r>
              <a:rPr lang="en-US" altLang="en-US" sz="2600" dirty="0" err="1">
                <a:solidFill>
                  <a:schemeClr val="tx1">
                    <a:lumMod val="75000"/>
                    <a:lumOff val="25000"/>
                  </a:schemeClr>
                </a:solidFill>
              </a:rPr>
              <a:t>Psychopharm</a:t>
            </a:r>
            <a:r>
              <a:rPr lang="en-US" altLang="en-US" sz="2600" dirty="0">
                <a:solidFill>
                  <a:schemeClr val="tx1">
                    <a:lumMod val="75000"/>
                    <a:lumOff val="25000"/>
                  </a:schemeClr>
                </a:solidFill>
              </a:rPr>
              <a:t> 2005;25(5):463-7.</a:t>
            </a:r>
          </a:p>
          <a:p>
            <a:pPr fontAlgn="auto">
              <a:lnSpc>
                <a:spcPct val="100000"/>
              </a:lnSpc>
              <a:spcAft>
                <a:spcPts val="0"/>
              </a:spcAft>
              <a:defRPr/>
            </a:pPr>
            <a:r>
              <a:rPr lang="en-US" altLang="en-US" sz="2800" b="1" u="sng" dirty="0">
                <a:solidFill>
                  <a:schemeClr val="accent1"/>
                </a:solidFill>
              </a:rPr>
              <a:t>Ziprasidone</a:t>
            </a:r>
          </a:p>
          <a:p>
            <a:pPr lvl="1" fontAlgn="auto">
              <a:spcAft>
                <a:spcPts val="0"/>
              </a:spcAft>
              <a:defRPr/>
            </a:pPr>
            <a:r>
              <a:rPr lang="en-US" altLang="en-US" sz="2600" dirty="0">
                <a:solidFill>
                  <a:schemeClr val="tx1">
                    <a:lumMod val="75000"/>
                    <a:lumOff val="25000"/>
                  </a:schemeClr>
                </a:solidFill>
              </a:rPr>
              <a:t>No published controlled, double blind studies involving elderly patients with AD</a:t>
            </a:r>
          </a:p>
          <a:p>
            <a:pPr fontAlgn="auto">
              <a:lnSpc>
                <a:spcPct val="100000"/>
              </a:lnSpc>
              <a:spcAft>
                <a:spcPts val="0"/>
              </a:spcAft>
              <a:defRPr/>
            </a:pPr>
            <a:r>
              <a:rPr lang="en-US" altLang="en-US" sz="2800" b="1" u="sng" dirty="0">
                <a:solidFill>
                  <a:schemeClr val="accent1"/>
                </a:solidFill>
              </a:rPr>
              <a:t>Clozapine</a:t>
            </a:r>
          </a:p>
          <a:p>
            <a:pPr lvl="1" fontAlgn="auto">
              <a:spcAft>
                <a:spcPts val="0"/>
              </a:spcAft>
              <a:defRPr/>
            </a:pPr>
            <a:r>
              <a:rPr lang="en-US" altLang="en-US" sz="2600" dirty="0">
                <a:solidFill>
                  <a:schemeClr val="tx1">
                    <a:lumMod val="75000"/>
                    <a:lumOff val="25000"/>
                  </a:schemeClr>
                </a:solidFill>
              </a:rPr>
              <a:t>No published controlled, double blind studies involving elderly patients with AD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9A2D298-B16B-4E19-AB74-824E540BF0A4}"/>
              </a:ext>
            </a:extLst>
          </p:cNvPr>
          <p:cNvSpPr>
            <a:spLocks noGrp="1" noChangeArrowheads="1"/>
          </p:cNvSpPr>
          <p:nvPr>
            <p:ph type="title"/>
          </p:nvPr>
        </p:nvSpPr>
        <p:spPr/>
        <p:txBody>
          <a:bodyPr/>
          <a:lstStyle/>
          <a:p>
            <a:r>
              <a:rPr lang="en-US" altLang="en-US"/>
              <a:t>RCT for Atypical Antipsychotics</a:t>
            </a:r>
          </a:p>
        </p:txBody>
      </p:sp>
      <p:sp>
        <p:nvSpPr>
          <p:cNvPr id="25603" name="Rectangle 3">
            <a:extLst>
              <a:ext uri="{FF2B5EF4-FFF2-40B4-BE49-F238E27FC236}">
                <a16:creationId xmlns:a16="http://schemas.microsoft.com/office/drawing/2014/main" id="{D09CD67F-4C91-48F0-99F7-E19E7893461D}"/>
              </a:ext>
            </a:extLst>
          </p:cNvPr>
          <p:cNvSpPr>
            <a:spLocks noGrp="1" noChangeArrowheads="1"/>
          </p:cNvSpPr>
          <p:nvPr>
            <p:ph sz="quarter" idx="14"/>
          </p:nvPr>
        </p:nvSpPr>
        <p:spPr>
          <a:xfrm>
            <a:off x="1420450" y="2421255"/>
            <a:ext cx="6492240" cy="3886200"/>
          </a:xfrm>
        </p:spPr>
        <p:txBody>
          <a:bodyPr/>
          <a:lstStyle/>
          <a:p>
            <a:r>
              <a:rPr lang="en-US" altLang="en-US" sz="2800" b="1" u="sng" dirty="0"/>
              <a:t>Quetiapine</a:t>
            </a:r>
          </a:p>
          <a:p>
            <a:pPr lvl="1"/>
            <a:r>
              <a:rPr lang="en-US" altLang="en-US" sz="2000" dirty="0"/>
              <a:t>Ballard C, Margallo-Lana M, </a:t>
            </a:r>
            <a:r>
              <a:rPr lang="en-US" altLang="en-US" sz="2000" dirty="0" err="1"/>
              <a:t>Juszczak</a:t>
            </a:r>
            <a:r>
              <a:rPr lang="en-US" altLang="en-US" sz="2000" dirty="0"/>
              <a:t> E, et al. </a:t>
            </a:r>
            <a:r>
              <a:rPr lang="en-US" altLang="en-US" sz="2000" dirty="0">
                <a:solidFill>
                  <a:srgbClr val="FF5050"/>
                </a:solidFill>
              </a:rPr>
              <a:t>Quetiapine and rivastigmine and cognitive decline in Alzheimer’s disease: randomized double blind placebo controlled trial.</a:t>
            </a:r>
            <a:r>
              <a:rPr lang="en-US" altLang="en-US" sz="2000" dirty="0"/>
              <a:t> BMJ 2005: 874-:originally published online 18 Feb 2005;doi:10.1136/bmj.38369.459988.8F</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2B114BA-DD75-4787-946A-12CD2DCA0EE6}"/>
              </a:ext>
            </a:extLst>
          </p:cNvPr>
          <p:cNvSpPr>
            <a:spLocks noGrp="1" noChangeArrowheads="1"/>
          </p:cNvSpPr>
          <p:nvPr>
            <p:ph type="title"/>
          </p:nvPr>
        </p:nvSpPr>
        <p:spPr/>
        <p:txBody>
          <a:bodyPr/>
          <a:lstStyle/>
          <a:p>
            <a:r>
              <a:rPr lang="en-US" altLang="en-US"/>
              <a:t>RCT for Atypical Antipsychotics</a:t>
            </a:r>
          </a:p>
        </p:txBody>
      </p:sp>
      <p:sp>
        <p:nvSpPr>
          <p:cNvPr id="395267" name="Rectangle 3">
            <a:extLst>
              <a:ext uri="{FF2B5EF4-FFF2-40B4-BE49-F238E27FC236}">
                <a16:creationId xmlns:a16="http://schemas.microsoft.com/office/drawing/2014/main" id="{A4527DE2-39EE-4752-B5AA-5F651B0E306D}"/>
              </a:ext>
            </a:extLst>
          </p:cNvPr>
          <p:cNvSpPr>
            <a:spLocks noGrp="1" noChangeArrowheads="1"/>
          </p:cNvSpPr>
          <p:nvPr>
            <p:ph sz="quarter" idx="14"/>
          </p:nvPr>
        </p:nvSpPr>
        <p:spPr>
          <a:xfrm>
            <a:off x="993730" y="2107746"/>
            <a:ext cx="6492240" cy="3886200"/>
          </a:xfrm>
        </p:spPr>
        <p:txBody>
          <a:bodyPr rtlCol="0">
            <a:normAutofit fontScale="85000" lnSpcReduction="20000"/>
          </a:bodyPr>
          <a:lstStyle/>
          <a:p>
            <a:pPr fontAlgn="auto">
              <a:lnSpc>
                <a:spcPct val="120000"/>
              </a:lnSpc>
              <a:spcAft>
                <a:spcPts val="0"/>
              </a:spcAft>
              <a:defRPr/>
            </a:pPr>
            <a:r>
              <a:rPr lang="en-US" altLang="en-US" sz="3600" u="sng" dirty="0">
                <a:solidFill>
                  <a:schemeClr val="accent1"/>
                </a:solidFill>
              </a:rPr>
              <a:t>Quetiapine: Ballard et al.</a:t>
            </a:r>
          </a:p>
          <a:p>
            <a:pPr lvl="1" fontAlgn="auto">
              <a:lnSpc>
                <a:spcPct val="120000"/>
              </a:lnSpc>
              <a:spcAft>
                <a:spcPts val="0"/>
              </a:spcAft>
              <a:defRPr/>
            </a:pPr>
            <a:r>
              <a:rPr lang="en-US" altLang="en-US" sz="2600" dirty="0">
                <a:solidFill>
                  <a:schemeClr val="tx1">
                    <a:lumMod val="75000"/>
                    <a:lumOff val="25000"/>
                  </a:schemeClr>
                </a:solidFill>
              </a:rPr>
              <a:t>A 26 week, double-blind, randomized, placebo-controlled study conducted at multiple sites in Newcastle, England.</a:t>
            </a:r>
          </a:p>
          <a:p>
            <a:pPr lvl="1" fontAlgn="auto">
              <a:lnSpc>
                <a:spcPct val="120000"/>
              </a:lnSpc>
              <a:spcAft>
                <a:spcPts val="0"/>
              </a:spcAft>
              <a:defRPr/>
            </a:pPr>
            <a:r>
              <a:rPr lang="en-US" altLang="en-US" sz="2600" dirty="0">
                <a:solidFill>
                  <a:schemeClr val="tx1">
                    <a:lumMod val="75000"/>
                    <a:lumOff val="25000"/>
                  </a:schemeClr>
                </a:solidFill>
              </a:rPr>
              <a:t>Participants: 93 NH residents with Alzheimer’s disease, dementia, and clinically significant agitation.</a:t>
            </a:r>
          </a:p>
          <a:p>
            <a:pPr lvl="1" fontAlgn="auto">
              <a:lnSpc>
                <a:spcPct val="120000"/>
              </a:lnSpc>
              <a:spcAft>
                <a:spcPts val="0"/>
              </a:spcAft>
              <a:defRPr/>
            </a:pPr>
            <a:endParaRPr lang="en-US" altLang="en-US" sz="2600" dirty="0">
              <a:solidFill>
                <a:schemeClr val="tx1">
                  <a:lumMod val="75000"/>
                  <a:lumOff val="25000"/>
                </a:schemeClr>
              </a:solidFill>
            </a:endParaRPr>
          </a:p>
          <a:p>
            <a:pPr marL="1017270" lvl="2" indent="-342900">
              <a:lnSpc>
                <a:spcPct val="120000"/>
              </a:lnSpc>
              <a:spcAft>
                <a:spcPts val="0"/>
              </a:spcAft>
              <a:defRPr/>
            </a:pPr>
            <a:r>
              <a:rPr lang="en-US" altLang="en-US" sz="2000" dirty="0">
                <a:solidFill>
                  <a:schemeClr val="tx1">
                    <a:lumMod val="75000"/>
                    <a:lumOff val="25000"/>
                  </a:schemeClr>
                </a:solidFill>
              </a:rPr>
              <a:t>Cohen-Mansfield Agitation Inventory total score &gt;39.</a:t>
            </a:r>
          </a:p>
          <a:p>
            <a:pPr marL="1017270" lvl="2" indent="-342900">
              <a:lnSpc>
                <a:spcPct val="120000"/>
              </a:lnSpc>
              <a:spcAft>
                <a:spcPts val="0"/>
              </a:spcAft>
              <a:defRPr/>
            </a:pPr>
            <a:r>
              <a:rPr lang="en-US" altLang="en-US" sz="2000" dirty="0">
                <a:solidFill>
                  <a:schemeClr val="tx1">
                    <a:lumMod val="75000"/>
                    <a:lumOff val="25000"/>
                  </a:schemeClr>
                </a:solidFill>
              </a:rPr>
              <a:t>Diagnosis of possible or probable Alzheimer’s disease.</a:t>
            </a:r>
          </a:p>
          <a:p>
            <a:pPr marL="1017270" lvl="2" indent="-342900">
              <a:lnSpc>
                <a:spcPct val="120000"/>
              </a:lnSpc>
              <a:spcAft>
                <a:spcPts val="0"/>
              </a:spcAft>
              <a:defRPr/>
            </a:pPr>
            <a:r>
              <a:rPr lang="en-US" altLang="en-US" sz="2000" dirty="0">
                <a:solidFill>
                  <a:schemeClr val="tx1">
                    <a:lumMod val="75000"/>
                    <a:lumOff val="25000"/>
                  </a:schemeClr>
                </a:solidFill>
              </a:rPr>
              <a:t>Age &gt; 60</a:t>
            </a:r>
          </a:p>
          <a:p>
            <a:pPr marL="1017270" lvl="2" indent="-342900">
              <a:lnSpc>
                <a:spcPct val="120000"/>
              </a:lnSpc>
              <a:spcAft>
                <a:spcPts val="0"/>
              </a:spcAft>
              <a:defRPr/>
            </a:pPr>
            <a:r>
              <a:rPr lang="en-US" altLang="en-US" sz="2000" dirty="0">
                <a:solidFill>
                  <a:schemeClr val="tx1">
                    <a:lumMod val="75000"/>
                    <a:lumOff val="25000"/>
                  </a:schemeClr>
                </a:solidFill>
              </a:rPr>
              <a:t>Clinically significant agitation for at least 6 weeks.</a:t>
            </a:r>
          </a:p>
          <a:p>
            <a:pPr marL="1017270" lvl="2" indent="-342900">
              <a:lnSpc>
                <a:spcPct val="120000"/>
              </a:lnSpc>
              <a:spcAft>
                <a:spcPts val="0"/>
              </a:spcAft>
              <a:defRPr/>
            </a:pPr>
            <a:r>
              <a:rPr lang="en-US" altLang="en-US" sz="2000" dirty="0">
                <a:solidFill>
                  <a:schemeClr val="tx1">
                    <a:lumMod val="75000"/>
                    <a:lumOff val="25000"/>
                  </a:schemeClr>
                </a:solidFill>
              </a:rPr>
              <a:t>No use of antipsychotics or cholinesterase inhibitors for at least 4 weeks.</a:t>
            </a:r>
          </a:p>
          <a:p>
            <a:pPr marL="960120" lvl="2" fontAlgn="auto">
              <a:lnSpc>
                <a:spcPct val="80000"/>
              </a:lnSpc>
              <a:spcAft>
                <a:spcPts val="0"/>
              </a:spcAft>
              <a:buFont typeface="Wingdings 3" charset="2"/>
              <a:buChar char=""/>
              <a:defRPr/>
            </a:pPr>
            <a:endParaRPr lang="en-US" altLang="en-US" sz="2000" dirty="0">
              <a:solidFill>
                <a:schemeClr val="tx1">
                  <a:lumMod val="75000"/>
                  <a:lumOff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2081131-97BC-4051-8614-FF699D2A0D0D}"/>
              </a:ext>
            </a:extLst>
          </p:cNvPr>
          <p:cNvSpPr>
            <a:spLocks noGrp="1" noChangeArrowheads="1"/>
          </p:cNvSpPr>
          <p:nvPr>
            <p:ph type="title"/>
          </p:nvPr>
        </p:nvSpPr>
        <p:spPr/>
        <p:txBody>
          <a:bodyPr/>
          <a:lstStyle/>
          <a:p>
            <a:r>
              <a:rPr lang="en-US" altLang="en-US"/>
              <a:t>RCT for Atypical Antipsychotics</a:t>
            </a:r>
          </a:p>
        </p:txBody>
      </p:sp>
      <p:sp>
        <p:nvSpPr>
          <p:cNvPr id="332803" name="Rectangle 3">
            <a:extLst>
              <a:ext uri="{FF2B5EF4-FFF2-40B4-BE49-F238E27FC236}">
                <a16:creationId xmlns:a16="http://schemas.microsoft.com/office/drawing/2014/main" id="{42BEE13E-1017-42A7-A25C-D119D8454486}"/>
              </a:ext>
            </a:extLst>
          </p:cNvPr>
          <p:cNvSpPr>
            <a:spLocks noGrp="1" noChangeArrowheads="1"/>
          </p:cNvSpPr>
          <p:nvPr>
            <p:ph sz="quarter" idx="14"/>
          </p:nvPr>
        </p:nvSpPr>
        <p:spPr>
          <a:xfrm>
            <a:off x="976313" y="2107747"/>
            <a:ext cx="6492240" cy="3886200"/>
          </a:xfrm>
        </p:spPr>
        <p:txBody>
          <a:bodyPr rtlCol="0">
            <a:normAutofit/>
          </a:bodyPr>
          <a:lstStyle/>
          <a:p>
            <a:pPr fontAlgn="auto">
              <a:lnSpc>
                <a:spcPct val="100000"/>
              </a:lnSpc>
              <a:spcAft>
                <a:spcPts val="0"/>
              </a:spcAft>
              <a:defRPr/>
            </a:pPr>
            <a:r>
              <a:rPr lang="en-US" altLang="en-US" sz="2800" u="sng" dirty="0">
                <a:solidFill>
                  <a:schemeClr val="accent1"/>
                </a:solidFill>
              </a:rPr>
              <a:t>Quetiapine: Ballard, et al.</a:t>
            </a:r>
            <a:endParaRPr lang="en-US" altLang="en-US" sz="2800" dirty="0">
              <a:solidFill>
                <a:schemeClr val="accent1"/>
              </a:solidFill>
            </a:endParaRPr>
          </a:p>
          <a:p>
            <a:pPr lvl="1" fontAlgn="auto">
              <a:spcAft>
                <a:spcPts val="0"/>
              </a:spcAft>
              <a:defRPr/>
            </a:pPr>
            <a:r>
              <a:rPr lang="en-US" altLang="en-US" sz="2000" dirty="0">
                <a:solidFill>
                  <a:schemeClr val="tx1">
                    <a:lumMod val="75000"/>
                    <a:lumOff val="25000"/>
                  </a:schemeClr>
                </a:solidFill>
              </a:rPr>
              <a:t>Exclusionary criteria: </a:t>
            </a:r>
          </a:p>
          <a:p>
            <a:pPr marL="1017270" lvl="2" indent="-342900">
              <a:spcAft>
                <a:spcPts val="0"/>
              </a:spcAft>
              <a:defRPr/>
            </a:pPr>
            <a:r>
              <a:rPr lang="en-US" altLang="en-US" sz="2000" dirty="0">
                <a:solidFill>
                  <a:schemeClr val="tx1">
                    <a:lumMod val="75000"/>
                    <a:lumOff val="25000"/>
                  </a:schemeClr>
                </a:solidFill>
              </a:rPr>
              <a:t>Advanced, severe or unstable disease that might interfere with efficacy. </a:t>
            </a:r>
          </a:p>
          <a:p>
            <a:pPr marL="1017270" lvl="2" indent="-342900">
              <a:spcAft>
                <a:spcPts val="0"/>
              </a:spcAft>
              <a:defRPr/>
            </a:pPr>
            <a:r>
              <a:rPr lang="en-US" altLang="en-US" sz="2000" dirty="0">
                <a:solidFill>
                  <a:schemeClr val="tx1">
                    <a:lumMod val="75000"/>
                    <a:lumOff val="25000"/>
                  </a:schemeClr>
                </a:solidFill>
              </a:rPr>
              <a:t>Severe, unstable or poorly controlled medical conditions. </a:t>
            </a:r>
          </a:p>
          <a:p>
            <a:pPr marL="1017270" lvl="2" indent="-342900">
              <a:spcAft>
                <a:spcPts val="0"/>
              </a:spcAft>
              <a:defRPr/>
            </a:pPr>
            <a:r>
              <a:rPr lang="en-US" altLang="en-US" sz="2000" dirty="0">
                <a:solidFill>
                  <a:schemeClr val="tx1">
                    <a:lumMod val="75000"/>
                    <a:lumOff val="25000"/>
                  </a:schemeClr>
                </a:solidFill>
              </a:rPr>
              <a:t>Bradycardia, sick sinus syndrome, conduction delay. </a:t>
            </a:r>
          </a:p>
          <a:p>
            <a:pPr marL="1017270" lvl="2" indent="-342900">
              <a:spcAft>
                <a:spcPts val="0"/>
              </a:spcAft>
              <a:defRPr/>
            </a:pPr>
            <a:r>
              <a:rPr lang="en-US" altLang="en-US" sz="2000" dirty="0">
                <a:solidFill>
                  <a:schemeClr val="tx1">
                    <a:lumMod val="75000"/>
                    <a:lumOff val="25000"/>
                  </a:schemeClr>
                </a:solidFill>
              </a:rPr>
              <a:t>Uncontrolled peptic ulcer disease. </a:t>
            </a:r>
          </a:p>
          <a:p>
            <a:pPr marL="1017270" lvl="2" indent="-342900">
              <a:spcAft>
                <a:spcPts val="0"/>
              </a:spcAft>
              <a:defRPr/>
            </a:pPr>
            <a:r>
              <a:rPr lang="en-US" altLang="en-US" sz="2000" dirty="0">
                <a:solidFill>
                  <a:schemeClr val="tx1">
                    <a:lumMod val="75000"/>
                    <a:lumOff val="25000"/>
                  </a:schemeClr>
                </a:solidFill>
              </a:rPr>
              <a:t>Clinically significant urinary obstruction.</a:t>
            </a:r>
          </a:p>
          <a:p>
            <a:pPr fontAlgn="auto">
              <a:lnSpc>
                <a:spcPct val="90000"/>
              </a:lnSpc>
              <a:spcAft>
                <a:spcPts val="0"/>
              </a:spcAft>
              <a:buFont typeface="Wingdings 3" charset="2"/>
              <a:buChar char=""/>
              <a:defRPr/>
            </a:pPr>
            <a:endParaRPr lang="en-US" altLang="en-US" dirty="0">
              <a:solidFill>
                <a:schemeClr val="tx1">
                  <a:lumMod val="75000"/>
                  <a:lumOff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3F42C2D-8D03-4913-BB56-EA4EA71F8657}"/>
              </a:ext>
            </a:extLst>
          </p:cNvPr>
          <p:cNvSpPr>
            <a:spLocks noGrp="1" noChangeArrowheads="1"/>
          </p:cNvSpPr>
          <p:nvPr>
            <p:ph type="title"/>
          </p:nvPr>
        </p:nvSpPr>
        <p:spPr/>
        <p:txBody>
          <a:bodyPr/>
          <a:lstStyle/>
          <a:p>
            <a:r>
              <a:rPr lang="en-US" altLang="en-US"/>
              <a:t>RCT for Atypical Antipsychotics</a:t>
            </a:r>
          </a:p>
        </p:txBody>
      </p:sp>
      <p:sp>
        <p:nvSpPr>
          <p:cNvPr id="28675" name="Rectangle 3">
            <a:extLst>
              <a:ext uri="{FF2B5EF4-FFF2-40B4-BE49-F238E27FC236}">
                <a16:creationId xmlns:a16="http://schemas.microsoft.com/office/drawing/2014/main" id="{BB2C8AF4-6676-409E-B6F4-47A5EB1FD9FA}"/>
              </a:ext>
            </a:extLst>
          </p:cNvPr>
          <p:cNvSpPr>
            <a:spLocks noGrp="1" noChangeArrowheads="1"/>
          </p:cNvSpPr>
          <p:nvPr>
            <p:ph sz="quarter" idx="14"/>
          </p:nvPr>
        </p:nvSpPr>
        <p:spPr>
          <a:xfrm>
            <a:off x="1115650" y="2064203"/>
            <a:ext cx="6492240" cy="3886200"/>
          </a:xfrm>
        </p:spPr>
        <p:txBody>
          <a:bodyPr/>
          <a:lstStyle/>
          <a:p>
            <a:r>
              <a:rPr lang="en-US" altLang="en-US" sz="2800" u="sng" dirty="0"/>
              <a:t>Quetiapine: Ballard, et al.</a:t>
            </a:r>
          </a:p>
          <a:p>
            <a:pPr lvl="1"/>
            <a:r>
              <a:rPr lang="en-US" altLang="en-US" sz="2000" dirty="0">
                <a:solidFill>
                  <a:schemeClr val="tx1"/>
                </a:solidFill>
              </a:rPr>
              <a:t>Primary measures: </a:t>
            </a:r>
          </a:p>
          <a:p>
            <a:pPr lvl="2"/>
            <a:r>
              <a:rPr lang="en-US" altLang="en-US" sz="2000" dirty="0">
                <a:solidFill>
                  <a:schemeClr val="tx1"/>
                </a:solidFill>
              </a:rPr>
              <a:t>CMAI - Baseline, 6 weeks, 26 weeks</a:t>
            </a:r>
          </a:p>
          <a:p>
            <a:pPr lvl="2"/>
            <a:r>
              <a:rPr lang="en-US" altLang="en-US" sz="2000" dirty="0">
                <a:solidFill>
                  <a:schemeClr val="tx1"/>
                </a:solidFill>
              </a:rPr>
              <a:t>Severe Impairment Battery (SIB) – Baseline, 6 weeks, 12 weeks, 26 weeks</a:t>
            </a:r>
          </a:p>
          <a:p>
            <a:pPr lvl="1"/>
            <a:r>
              <a:rPr lang="en-US" altLang="en-US" sz="2000" dirty="0">
                <a:solidFill>
                  <a:schemeClr val="tx1"/>
                </a:solidFill>
              </a:rPr>
              <a:t>Randomization:</a:t>
            </a:r>
          </a:p>
          <a:p>
            <a:pPr lvl="2"/>
            <a:r>
              <a:rPr lang="en-US" altLang="en-US" sz="2000" dirty="0">
                <a:solidFill>
                  <a:schemeClr val="tx1"/>
                </a:solidFill>
              </a:rPr>
              <a:t>Quetiapine, Rivastigmine, or Placebo</a:t>
            </a:r>
          </a:p>
          <a:p>
            <a:pPr lvl="1">
              <a:buFontTx/>
              <a:buNone/>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D750-5102-F476-BA16-BE6190471489}"/>
              </a:ext>
            </a:extLst>
          </p:cNvPr>
          <p:cNvSpPr>
            <a:spLocks noGrp="1"/>
          </p:cNvSpPr>
          <p:nvPr>
            <p:ph type="title"/>
          </p:nvPr>
        </p:nvSpPr>
        <p:spPr/>
        <p:txBody>
          <a:bodyPr/>
          <a:lstStyle/>
          <a:p>
            <a:r>
              <a:rPr lang="en-US" sz="2400" b="1" dirty="0">
                <a:solidFill>
                  <a:schemeClr val="bg1"/>
                </a:solidFill>
                <a:effectLst/>
                <a:latin typeface="Times New Roman" panose="02020603050405020304" pitchFamily="18" charset="0"/>
                <a:ea typeface="Times New Roman" panose="02020603050405020304" pitchFamily="18" charset="0"/>
              </a:rPr>
              <a:t>At the end of this presentation, learners should be able to:</a:t>
            </a:r>
            <a:br>
              <a:rPr lang="en-US" b="1" dirty="0">
                <a:solidFill>
                  <a:schemeClr val="bg1"/>
                </a:solidFill>
                <a:effectLst/>
                <a:latin typeface="Times New Roman" panose="02020603050405020304" pitchFamily="18" charset="0"/>
                <a:ea typeface="Times New Roman" panose="02020603050405020304" pitchFamily="18" charset="0"/>
              </a:rPr>
            </a:br>
            <a:endParaRPr lang="en-US" dirty="0"/>
          </a:p>
        </p:txBody>
      </p:sp>
      <p:sp>
        <p:nvSpPr>
          <p:cNvPr id="3" name="Date Placeholder 2">
            <a:extLst>
              <a:ext uri="{FF2B5EF4-FFF2-40B4-BE49-F238E27FC236}">
                <a16:creationId xmlns:a16="http://schemas.microsoft.com/office/drawing/2014/main" id="{434AF5BE-32C6-C310-0716-A497CFE6D33B}"/>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E3DE5D3D-2FE4-C296-01D7-2A171978FAF5}"/>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76667AB6-B95C-3B15-8149-849FA59DB4D1}"/>
              </a:ext>
            </a:extLst>
          </p:cNvPr>
          <p:cNvSpPr>
            <a:spLocks noGrp="1"/>
          </p:cNvSpPr>
          <p:nvPr>
            <p:ph type="sldNum" sz="quarter" idx="12"/>
          </p:nvPr>
        </p:nvSpPr>
        <p:spPr/>
        <p:txBody>
          <a:bodyPr/>
          <a:lstStyle/>
          <a:p>
            <a:pPr lvl="8"/>
            <a:fld id="{63DCA5C9-2E11-4C67-86EB-AE1DE127DC64}" type="slidenum">
              <a:rPr lang="en-US" smtClean="0"/>
              <a:pPr lvl="8"/>
              <a:t>2</a:t>
            </a:fld>
            <a:endParaRPr lang="en-US"/>
          </a:p>
        </p:txBody>
      </p:sp>
      <p:sp>
        <p:nvSpPr>
          <p:cNvPr id="6" name="Content Placeholder 5">
            <a:extLst>
              <a:ext uri="{FF2B5EF4-FFF2-40B4-BE49-F238E27FC236}">
                <a16:creationId xmlns:a16="http://schemas.microsoft.com/office/drawing/2014/main" id="{EE9B88E0-3576-3357-EFE9-F69E48674FA2}"/>
              </a:ext>
            </a:extLst>
          </p:cNvPr>
          <p:cNvSpPr>
            <a:spLocks noGrp="1"/>
          </p:cNvSpPr>
          <p:nvPr>
            <p:ph sz="quarter" idx="14"/>
          </p:nvPr>
        </p:nvSpPr>
        <p:spPr>
          <a:xfrm>
            <a:off x="1010195" y="1692274"/>
            <a:ext cx="6731726" cy="4435475"/>
          </a:xfrm>
        </p:spPr>
        <p:txBody>
          <a:bodyPr/>
          <a:lstStyle/>
          <a:p>
            <a:pPr marL="0" marR="0">
              <a:spcBef>
                <a:spcPts val="0"/>
              </a:spcBef>
              <a:spcAft>
                <a:spcPts val="0"/>
              </a:spcAft>
            </a:pPr>
            <a:endParaRPr lang="en-US" b="1" dirty="0">
              <a:latin typeface="Times New Roman" panose="02020603050405020304" pitchFamily="18" charset="0"/>
            </a:endParaRPr>
          </a:p>
          <a:p>
            <a:pPr marR="0">
              <a:spcBef>
                <a:spcPts val="0"/>
              </a:spcBef>
              <a:spcAft>
                <a:spcPts val="0"/>
              </a:spcAft>
            </a:pPr>
            <a:r>
              <a:rPr lang="en-US" sz="2000" dirty="0">
                <a:latin typeface="Times New Roman" panose="02020603050405020304" pitchFamily="18" charset="0"/>
              </a:rPr>
              <a:t>1. Understand the clinical evidence supporting the use of certain atypical antipsychotic medications in the treatment of dementia-related agitation and aggression. </a:t>
            </a:r>
          </a:p>
          <a:p>
            <a:pPr marL="457200" marR="0" indent="-457200">
              <a:spcBef>
                <a:spcPts val="0"/>
              </a:spcBef>
              <a:spcAft>
                <a:spcPts val="0"/>
              </a:spcAft>
              <a:buAutoNum type="arabicPeriod"/>
            </a:pPr>
            <a:endParaRPr lang="en-US" sz="2000" dirty="0">
              <a:latin typeface="Times New Roman" panose="02020603050405020304" pitchFamily="18" charset="0"/>
            </a:endParaRPr>
          </a:p>
          <a:p>
            <a:pPr>
              <a:spcAft>
                <a:spcPts val="0"/>
              </a:spcAft>
            </a:pPr>
            <a:r>
              <a:rPr lang="en-US" sz="2000" dirty="0">
                <a:latin typeface="Times New Roman" panose="02020603050405020304" pitchFamily="18" charset="0"/>
              </a:rPr>
              <a:t>2. Appreciate the full risk-benefit analysis of atypical antipsychotics medications in the treatment of dementia-related agitation and aggression.</a:t>
            </a:r>
          </a:p>
          <a:p>
            <a:pPr marL="0" marR="0">
              <a:spcBef>
                <a:spcPts val="0"/>
              </a:spcBef>
              <a:spcAft>
                <a:spcPts val="0"/>
              </a:spcAft>
            </a:pPr>
            <a:endParaRPr lang="en-US" sz="2000" dirty="0">
              <a:latin typeface="Times New Roman" panose="02020603050405020304" pitchFamily="18" charset="0"/>
            </a:endParaRPr>
          </a:p>
          <a:p>
            <a:pPr marL="0" marR="0">
              <a:spcBef>
                <a:spcPts val="0"/>
              </a:spcBef>
              <a:spcAft>
                <a:spcPts val="0"/>
              </a:spcAft>
            </a:pPr>
            <a:r>
              <a:rPr lang="en-US" sz="2000" dirty="0">
                <a:latin typeface="Times New Roman" panose="02020603050405020304" pitchFamily="18" charset="0"/>
              </a:rPr>
              <a:t>3. Know the evidence supporting the use of other classes of psychiatric medications in the treatment of dementia-related agitation and aggression.</a:t>
            </a:r>
            <a:endParaRPr lang="en-US" sz="2000" dirty="0"/>
          </a:p>
        </p:txBody>
      </p:sp>
    </p:spTree>
    <p:extLst>
      <p:ext uri="{BB962C8B-B14F-4D97-AF65-F5344CB8AC3E}">
        <p14:creationId xmlns:p14="http://schemas.microsoft.com/office/powerpoint/2010/main" val="3984165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BD6B9B5-597B-4C16-AF44-469E4AE555F9}"/>
              </a:ext>
            </a:extLst>
          </p:cNvPr>
          <p:cNvSpPr>
            <a:spLocks noGrp="1" noChangeArrowheads="1"/>
          </p:cNvSpPr>
          <p:nvPr>
            <p:ph type="title"/>
          </p:nvPr>
        </p:nvSpPr>
        <p:spPr/>
        <p:txBody>
          <a:bodyPr/>
          <a:lstStyle/>
          <a:p>
            <a:r>
              <a:rPr lang="en-US" altLang="en-US"/>
              <a:t>RCT for Atypical Antipsychotics</a:t>
            </a:r>
          </a:p>
        </p:txBody>
      </p:sp>
      <p:sp>
        <p:nvSpPr>
          <p:cNvPr id="334851" name="Rectangle 3">
            <a:extLst>
              <a:ext uri="{FF2B5EF4-FFF2-40B4-BE49-F238E27FC236}">
                <a16:creationId xmlns:a16="http://schemas.microsoft.com/office/drawing/2014/main" id="{0215705D-FB87-4AF0-BC0B-B8E318377B9C}"/>
              </a:ext>
            </a:extLst>
          </p:cNvPr>
          <p:cNvSpPr>
            <a:spLocks noGrp="1" noChangeArrowheads="1"/>
          </p:cNvSpPr>
          <p:nvPr>
            <p:ph sz="quarter" idx="14"/>
          </p:nvPr>
        </p:nvSpPr>
        <p:spPr>
          <a:xfrm>
            <a:off x="1742666" y="2281919"/>
            <a:ext cx="6492240" cy="3886200"/>
          </a:xfrm>
        </p:spPr>
        <p:txBody>
          <a:bodyPr rtlCol="0">
            <a:normAutofit/>
          </a:bodyPr>
          <a:lstStyle/>
          <a:p>
            <a:pPr fontAlgn="auto">
              <a:spcAft>
                <a:spcPts val="0"/>
              </a:spcAft>
              <a:defRPr/>
            </a:pPr>
            <a:r>
              <a:rPr lang="en-US" altLang="en-US" sz="2800" u="sng" dirty="0">
                <a:solidFill>
                  <a:schemeClr val="accent1"/>
                </a:solidFill>
              </a:rPr>
              <a:t>Quetiapine: Ballard, et al.</a:t>
            </a:r>
          </a:p>
          <a:p>
            <a:pPr lvl="1" fontAlgn="auto">
              <a:spcAft>
                <a:spcPts val="0"/>
              </a:spcAft>
              <a:defRPr/>
            </a:pPr>
            <a:r>
              <a:rPr lang="en-US" altLang="en-US" sz="2000" dirty="0">
                <a:solidFill>
                  <a:schemeClr val="tx1">
                    <a:lumMod val="75000"/>
                    <a:lumOff val="25000"/>
                  </a:schemeClr>
                </a:solidFill>
              </a:rPr>
              <a:t>Target doses:</a:t>
            </a:r>
          </a:p>
          <a:p>
            <a:pPr lvl="1" fontAlgn="auto">
              <a:spcAft>
                <a:spcPts val="0"/>
              </a:spcAft>
              <a:defRPr/>
            </a:pPr>
            <a:r>
              <a:rPr lang="en-US" altLang="en-US" sz="2000" dirty="0">
                <a:solidFill>
                  <a:schemeClr val="tx1">
                    <a:lumMod val="75000"/>
                    <a:lumOff val="25000"/>
                  </a:schemeClr>
                </a:solidFill>
              </a:rPr>
              <a:t> </a:t>
            </a:r>
          </a:p>
          <a:p>
            <a:pPr marL="674370" lvl="2" indent="0">
              <a:spcAft>
                <a:spcPts val="0"/>
              </a:spcAft>
              <a:buNone/>
              <a:defRPr/>
            </a:pPr>
            <a:r>
              <a:rPr lang="en-US" altLang="en-US" sz="2000" dirty="0">
                <a:solidFill>
                  <a:schemeClr val="tx1">
                    <a:lumMod val="75000"/>
                    <a:lumOff val="25000"/>
                  </a:schemeClr>
                </a:solidFill>
              </a:rPr>
              <a:t>Week 12</a:t>
            </a:r>
          </a:p>
          <a:p>
            <a:pPr marL="674370" lvl="2" indent="0" fontAlgn="auto">
              <a:spcAft>
                <a:spcPts val="0"/>
              </a:spcAft>
              <a:buNone/>
              <a:defRPr/>
            </a:pPr>
            <a:r>
              <a:rPr lang="en-US" altLang="en-US" sz="2000" dirty="0">
                <a:solidFill>
                  <a:schemeClr val="tx1">
                    <a:lumMod val="75000"/>
                    <a:lumOff val="25000"/>
                  </a:schemeClr>
                </a:solidFill>
              </a:rPr>
              <a:t>	Quetiapine 25-50 mg twice a day</a:t>
            </a:r>
          </a:p>
          <a:p>
            <a:pPr marL="674370" lvl="2" indent="0" fontAlgn="auto">
              <a:spcAft>
                <a:spcPts val="0"/>
              </a:spcAft>
              <a:buNone/>
              <a:defRPr/>
            </a:pPr>
            <a:r>
              <a:rPr lang="en-US" altLang="en-US" sz="2000" dirty="0">
                <a:solidFill>
                  <a:schemeClr val="tx1">
                    <a:lumMod val="75000"/>
                    <a:lumOff val="25000"/>
                  </a:schemeClr>
                </a:solidFill>
              </a:rPr>
              <a:t>	Rivastigmine 3-6 mg twice a day</a:t>
            </a:r>
          </a:p>
          <a:p>
            <a:pPr marL="674370" lvl="2" indent="0">
              <a:spcAft>
                <a:spcPts val="0"/>
              </a:spcAft>
              <a:buNone/>
              <a:defRPr/>
            </a:pPr>
            <a:r>
              <a:rPr lang="en-US" altLang="en-US" sz="2000" dirty="0">
                <a:solidFill>
                  <a:schemeClr val="tx1">
                    <a:lumMod val="75000"/>
                    <a:lumOff val="25000"/>
                  </a:schemeClr>
                </a:solidFill>
              </a:rPr>
              <a:t>Week 12-26</a:t>
            </a:r>
          </a:p>
          <a:p>
            <a:pPr marL="674370" lvl="2" indent="0" fontAlgn="auto">
              <a:spcAft>
                <a:spcPts val="0"/>
              </a:spcAft>
              <a:buNone/>
              <a:defRPr/>
            </a:pPr>
            <a:r>
              <a:rPr lang="en-US" altLang="en-US" sz="2000" dirty="0">
                <a:solidFill>
                  <a:schemeClr val="tx1">
                    <a:lumMod val="75000"/>
                    <a:lumOff val="25000"/>
                  </a:schemeClr>
                </a:solidFill>
              </a:rPr>
              <a:t>	Quetiapine 50 mg twice a day</a:t>
            </a:r>
          </a:p>
          <a:p>
            <a:pPr marL="674370" lvl="2" indent="0" fontAlgn="auto">
              <a:spcAft>
                <a:spcPts val="0"/>
              </a:spcAft>
              <a:buNone/>
              <a:defRPr/>
            </a:pPr>
            <a:r>
              <a:rPr lang="en-US" altLang="en-US" sz="2000" dirty="0">
                <a:solidFill>
                  <a:schemeClr val="tx1">
                    <a:lumMod val="75000"/>
                    <a:lumOff val="25000"/>
                  </a:schemeClr>
                </a:solidFill>
              </a:rPr>
              <a:t>	Rivastigmine &gt;/= 9 mg daily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366ACDF-61D6-4B1A-998B-707C15898273}"/>
              </a:ext>
            </a:extLst>
          </p:cNvPr>
          <p:cNvSpPr>
            <a:spLocks noGrp="1" noChangeArrowheads="1"/>
          </p:cNvSpPr>
          <p:nvPr>
            <p:ph type="title"/>
          </p:nvPr>
        </p:nvSpPr>
        <p:spPr/>
        <p:txBody>
          <a:bodyPr/>
          <a:lstStyle/>
          <a:p>
            <a:r>
              <a:rPr lang="en-US" altLang="en-US"/>
              <a:t>RCT for Atypical Antipsychotics</a:t>
            </a:r>
          </a:p>
        </p:txBody>
      </p:sp>
      <p:sp>
        <p:nvSpPr>
          <p:cNvPr id="335875" name="Rectangle 3">
            <a:extLst>
              <a:ext uri="{FF2B5EF4-FFF2-40B4-BE49-F238E27FC236}">
                <a16:creationId xmlns:a16="http://schemas.microsoft.com/office/drawing/2014/main" id="{A58CC7D7-566C-4C17-911A-43D079544CDF}"/>
              </a:ext>
            </a:extLst>
          </p:cNvPr>
          <p:cNvSpPr>
            <a:spLocks noGrp="1" noChangeArrowheads="1"/>
          </p:cNvSpPr>
          <p:nvPr>
            <p:ph sz="quarter" idx="14"/>
          </p:nvPr>
        </p:nvSpPr>
        <p:spPr>
          <a:xfrm>
            <a:off x="1376907" y="2168706"/>
            <a:ext cx="6492240" cy="3886200"/>
          </a:xfrm>
        </p:spPr>
        <p:txBody>
          <a:bodyPr rtlCol="0">
            <a:normAutofit/>
          </a:bodyPr>
          <a:lstStyle/>
          <a:p>
            <a:pPr fontAlgn="auto">
              <a:lnSpc>
                <a:spcPct val="100000"/>
              </a:lnSpc>
              <a:spcAft>
                <a:spcPts val="0"/>
              </a:spcAft>
              <a:defRPr/>
            </a:pPr>
            <a:r>
              <a:rPr lang="en-US" altLang="en-US" sz="2800" u="sng" dirty="0">
                <a:solidFill>
                  <a:schemeClr val="accent1"/>
                </a:solidFill>
              </a:rPr>
              <a:t>Quetiapine: Ballard, et al.</a:t>
            </a:r>
          </a:p>
          <a:p>
            <a:pPr lvl="1" fontAlgn="auto">
              <a:spcAft>
                <a:spcPts val="0"/>
              </a:spcAft>
              <a:defRPr/>
            </a:pPr>
            <a:r>
              <a:rPr lang="en-US" altLang="en-US" sz="2000" dirty="0">
                <a:solidFill>
                  <a:schemeClr val="tx1">
                    <a:lumMod val="75000"/>
                    <a:lumOff val="25000"/>
                  </a:schemeClr>
                </a:solidFill>
              </a:rPr>
              <a:t>Sample size and analysis:</a:t>
            </a:r>
          </a:p>
          <a:p>
            <a:pPr lvl="1" fontAlgn="auto">
              <a:spcAft>
                <a:spcPts val="0"/>
              </a:spcAft>
              <a:defRPr/>
            </a:pPr>
            <a:endParaRPr lang="en-US" altLang="en-US" sz="2000" dirty="0">
              <a:solidFill>
                <a:schemeClr val="tx1">
                  <a:lumMod val="75000"/>
                  <a:lumOff val="25000"/>
                </a:schemeClr>
              </a:solidFill>
            </a:endParaRPr>
          </a:p>
          <a:p>
            <a:pPr marL="674370" lvl="2" indent="0" fontAlgn="auto">
              <a:spcAft>
                <a:spcPts val="0"/>
              </a:spcAft>
              <a:buNone/>
              <a:defRPr/>
            </a:pPr>
            <a:r>
              <a:rPr lang="en-US" altLang="en-US" sz="2000" dirty="0">
                <a:solidFill>
                  <a:schemeClr val="tx1">
                    <a:lumMod val="75000"/>
                    <a:lumOff val="25000"/>
                  </a:schemeClr>
                </a:solidFill>
              </a:rPr>
              <a:t>Statistical power 90% at 5% level of significance = 23 in each group. 31 were assessed per arm.</a:t>
            </a:r>
          </a:p>
          <a:p>
            <a:pPr marL="674370" lvl="2" indent="0" fontAlgn="auto">
              <a:spcAft>
                <a:spcPts val="0"/>
              </a:spcAft>
              <a:buNone/>
              <a:defRPr/>
            </a:pPr>
            <a:r>
              <a:rPr lang="en-US" altLang="en-US" sz="2000" dirty="0">
                <a:solidFill>
                  <a:schemeClr val="tx1">
                    <a:lumMod val="75000"/>
                    <a:lumOff val="25000"/>
                  </a:schemeClr>
                </a:solidFill>
              </a:rPr>
              <a:t>Intention to treat analysis for subjects with at least one assessment after randomization.</a:t>
            </a:r>
          </a:p>
          <a:p>
            <a:pPr marL="674370" lvl="2" indent="0" fontAlgn="auto">
              <a:spcAft>
                <a:spcPts val="0"/>
              </a:spcAft>
              <a:buNone/>
              <a:defRPr/>
            </a:pPr>
            <a:r>
              <a:rPr lang="en-US" altLang="en-US" sz="2000" dirty="0">
                <a:solidFill>
                  <a:schemeClr val="tx1">
                    <a:lumMod val="75000"/>
                    <a:lumOff val="25000"/>
                  </a:schemeClr>
                </a:solidFill>
              </a:rPr>
              <a:t>Primary analysis ANCOVA for </a:t>
            </a:r>
            <a:r>
              <a:rPr lang="el-GR" altLang="en-US" sz="2000" dirty="0">
                <a:solidFill>
                  <a:schemeClr val="tx1">
                    <a:lumMod val="75000"/>
                    <a:lumOff val="25000"/>
                  </a:schemeClr>
                </a:solidFill>
                <a:cs typeface="Arial" pitchFamily="34" charset="0"/>
              </a:rPr>
              <a:t>Δ</a:t>
            </a:r>
            <a:r>
              <a:rPr lang="en-US" altLang="en-US" sz="2000" dirty="0">
                <a:solidFill>
                  <a:schemeClr val="tx1">
                    <a:lumMod val="75000"/>
                    <a:lumOff val="25000"/>
                  </a:schemeClr>
                </a:solidFill>
                <a:cs typeface="Arial" pitchFamily="34" charset="0"/>
              </a:rPr>
              <a:t> CMAI from baseline.</a:t>
            </a:r>
            <a:endParaRPr lang="el-GR" altLang="en-US" sz="2000" dirty="0">
              <a:solidFill>
                <a:schemeClr val="tx1">
                  <a:lumMod val="75000"/>
                  <a:lumOff val="25000"/>
                </a:schemeClr>
              </a:solidFill>
              <a:cs typeface="Arial" pitchFamily="34" charset="0"/>
            </a:endParaRPr>
          </a:p>
          <a:p>
            <a:pPr marL="960120" lvl="2" fontAlgn="auto">
              <a:spcAft>
                <a:spcPts val="0"/>
              </a:spcAft>
              <a:buFont typeface="Wingdings 3" charset="2"/>
              <a:buChar char=""/>
              <a:defRPr/>
            </a:pPr>
            <a:endParaRPr lang="en-US" altLang="en-US" dirty="0">
              <a:solidFill>
                <a:schemeClr val="tx1">
                  <a:lumMod val="75000"/>
                  <a:lumOff val="25000"/>
                </a:schemeClr>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A9FBF3D-DF43-4849-B9CD-7A2682280D59}"/>
              </a:ext>
            </a:extLst>
          </p:cNvPr>
          <p:cNvSpPr>
            <a:spLocks noGrp="1" noChangeArrowheads="1"/>
          </p:cNvSpPr>
          <p:nvPr>
            <p:ph type="title"/>
          </p:nvPr>
        </p:nvSpPr>
        <p:spPr/>
        <p:txBody>
          <a:bodyPr/>
          <a:lstStyle/>
          <a:p>
            <a:r>
              <a:rPr lang="en-US" altLang="en-US"/>
              <a:t>RCT for Atypical Antipsychotics</a:t>
            </a:r>
          </a:p>
        </p:txBody>
      </p:sp>
      <p:sp>
        <p:nvSpPr>
          <p:cNvPr id="336899" name="Rectangle 3">
            <a:extLst>
              <a:ext uri="{FF2B5EF4-FFF2-40B4-BE49-F238E27FC236}">
                <a16:creationId xmlns:a16="http://schemas.microsoft.com/office/drawing/2014/main" id="{B30C6690-63AA-453F-A670-A2DF5FF2217C}"/>
              </a:ext>
            </a:extLst>
          </p:cNvPr>
          <p:cNvSpPr>
            <a:spLocks noGrp="1" noChangeArrowheads="1"/>
          </p:cNvSpPr>
          <p:nvPr>
            <p:ph sz="quarter" idx="14"/>
          </p:nvPr>
        </p:nvSpPr>
        <p:spPr>
          <a:xfrm>
            <a:off x="1455285" y="2003244"/>
            <a:ext cx="6492240" cy="3886200"/>
          </a:xfrm>
        </p:spPr>
        <p:txBody>
          <a:bodyPr rtlCol="0">
            <a:normAutofit fontScale="77500" lnSpcReduction="20000"/>
          </a:bodyPr>
          <a:lstStyle/>
          <a:p>
            <a:pPr fontAlgn="auto">
              <a:lnSpc>
                <a:spcPct val="120000"/>
              </a:lnSpc>
              <a:spcAft>
                <a:spcPts val="0"/>
              </a:spcAft>
              <a:defRPr/>
            </a:pPr>
            <a:r>
              <a:rPr lang="en-US" altLang="en-US" sz="4000" u="sng" dirty="0">
                <a:solidFill>
                  <a:schemeClr val="accent1"/>
                </a:solidFill>
              </a:rPr>
              <a:t>Quetiapine: Ballard, et al.</a:t>
            </a:r>
          </a:p>
          <a:p>
            <a:pPr lvl="1" fontAlgn="auto">
              <a:lnSpc>
                <a:spcPct val="120000"/>
              </a:lnSpc>
              <a:spcAft>
                <a:spcPts val="0"/>
              </a:spcAft>
              <a:defRPr/>
            </a:pPr>
            <a:r>
              <a:rPr lang="en-US" altLang="en-US" sz="2900" dirty="0">
                <a:solidFill>
                  <a:schemeClr val="tx1">
                    <a:lumMod val="75000"/>
                    <a:lumOff val="25000"/>
                  </a:schemeClr>
                </a:solidFill>
              </a:rPr>
              <a:t>Results:</a:t>
            </a:r>
          </a:p>
          <a:p>
            <a:pPr marL="674370" lvl="2" indent="0" fontAlgn="auto">
              <a:lnSpc>
                <a:spcPct val="120000"/>
              </a:lnSpc>
              <a:spcAft>
                <a:spcPts val="0"/>
              </a:spcAft>
              <a:buNone/>
              <a:defRPr/>
            </a:pPr>
            <a:r>
              <a:rPr lang="en-US" altLang="en-US" sz="2900" dirty="0">
                <a:solidFill>
                  <a:schemeClr val="tx1">
                    <a:lumMod val="75000"/>
                    <a:lumOff val="25000"/>
                  </a:schemeClr>
                </a:solidFill>
              </a:rPr>
              <a:t>80 subjects started treatment </a:t>
            </a:r>
          </a:p>
          <a:p>
            <a:pPr marL="1005840" lvl="3" indent="0" fontAlgn="auto">
              <a:lnSpc>
                <a:spcPct val="120000"/>
              </a:lnSpc>
              <a:spcAft>
                <a:spcPts val="0"/>
              </a:spcAft>
              <a:buNone/>
              <a:defRPr/>
            </a:pPr>
            <a:r>
              <a:rPr lang="en-US" altLang="en-US" sz="2900" dirty="0">
                <a:solidFill>
                  <a:schemeClr val="tx1">
                    <a:lumMod val="75000"/>
                    <a:lumOff val="25000"/>
                  </a:schemeClr>
                </a:solidFill>
              </a:rPr>
              <a:t>25 </a:t>
            </a:r>
            <a:r>
              <a:rPr lang="en-US" altLang="en-US" sz="2900" dirty="0" err="1">
                <a:solidFill>
                  <a:schemeClr val="tx1">
                    <a:lumMod val="75000"/>
                    <a:lumOff val="25000"/>
                  </a:schemeClr>
                </a:solidFill>
              </a:rPr>
              <a:t>riv</a:t>
            </a:r>
            <a:r>
              <a:rPr lang="en-US" altLang="en-US" sz="2900" dirty="0">
                <a:solidFill>
                  <a:schemeClr val="tx1">
                    <a:lumMod val="75000"/>
                    <a:lumOff val="25000"/>
                  </a:schemeClr>
                </a:solidFill>
              </a:rPr>
              <a:t>, 26 </a:t>
            </a:r>
            <a:r>
              <a:rPr lang="en-US" altLang="en-US" sz="2900" dirty="0" err="1">
                <a:solidFill>
                  <a:schemeClr val="tx1">
                    <a:lumMod val="75000"/>
                    <a:lumOff val="25000"/>
                  </a:schemeClr>
                </a:solidFill>
              </a:rPr>
              <a:t>quet</a:t>
            </a:r>
            <a:r>
              <a:rPr lang="en-US" altLang="en-US" sz="2900" dirty="0">
                <a:solidFill>
                  <a:schemeClr val="tx1">
                    <a:lumMod val="75000"/>
                    <a:lumOff val="25000"/>
                  </a:schemeClr>
                </a:solidFill>
              </a:rPr>
              <a:t>, 26 </a:t>
            </a:r>
            <a:r>
              <a:rPr lang="en-US" altLang="en-US" sz="2900" dirty="0" err="1">
                <a:solidFill>
                  <a:schemeClr val="tx1">
                    <a:lumMod val="75000"/>
                    <a:lumOff val="25000"/>
                  </a:schemeClr>
                </a:solidFill>
              </a:rPr>
              <a:t>plb</a:t>
            </a:r>
            <a:endParaRPr lang="en-US" altLang="en-US" sz="2900" dirty="0">
              <a:solidFill>
                <a:schemeClr val="tx1">
                  <a:lumMod val="75000"/>
                  <a:lumOff val="25000"/>
                </a:schemeClr>
              </a:solidFill>
            </a:endParaRPr>
          </a:p>
          <a:p>
            <a:pPr marL="674370" lvl="2" indent="0" fontAlgn="auto">
              <a:lnSpc>
                <a:spcPct val="120000"/>
              </a:lnSpc>
              <a:spcAft>
                <a:spcPts val="0"/>
              </a:spcAft>
              <a:buNone/>
              <a:defRPr/>
            </a:pPr>
            <a:r>
              <a:rPr lang="en-US" altLang="en-US" sz="2900" dirty="0">
                <a:solidFill>
                  <a:schemeClr val="tx1">
                    <a:lumMod val="75000"/>
                    <a:lumOff val="25000"/>
                  </a:schemeClr>
                </a:solidFill>
              </a:rPr>
              <a:t>Demographics and illness characteristics at baseline not statistically different between groups.</a:t>
            </a:r>
          </a:p>
          <a:p>
            <a:pPr marL="674370" lvl="2" indent="0" fontAlgn="auto">
              <a:lnSpc>
                <a:spcPct val="120000"/>
              </a:lnSpc>
              <a:spcAft>
                <a:spcPts val="0"/>
              </a:spcAft>
              <a:buNone/>
              <a:defRPr/>
            </a:pPr>
            <a:r>
              <a:rPr lang="en-US" altLang="en-US" sz="2900" dirty="0">
                <a:solidFill>
                  <a:schemeClr val="tx1">
                    <a:lumMod val="75000"/>
                    <a:lumOff val="25000"/>
                  </a:schemeClr>
                </a:solidFill>
              </a:rPr>
              <a:t>71 subjects tolerated the maximum protocol dose</a:t>
            </a:r>
          </a:p>
          <a:p>
            <a:pPr marL="1005840" lvl="3" indent="0" fontAlgn="auto">
              <a:lnSpc>
                <a:spcPct val="120000"/>
              </a:lnSpc>
              <a:spcAft>
                <a:spcPts val="0"/>
              </a:spcAft>
              <a:buNone/>
              <a:defRPr/>
            </a:pPr>
            <a:r>
              <a:rPr lang="en-US" altLang="en-US" sz="2900" dirty="0">
                <a:solidFill>
                  <a:schemeClr val="tx1">
                    <a:lumMod val="75000"/>
                    <a:lumOff val="25000"/>
                  </a:schemeClr>
                </a:solidFill>
              </a:rPr>
              <a:t>22 </a:t>
            </a:r>
            <a:r>
              <a:rPr lang="en-US" altLang="en-US" sz="2900" dirty="0" err="1">
                <a:solidFill>
                  <a:schemeClr val="tx1">
                    <a:lumMod val="75000"/>
                    <a:lumOff val="25000"/>
                  </a:schemeClr>
                </a:solidFill>
              </a:rPr>
              <a:t>riv</a:t>
            </a:r>
            <a:r>
              <a:rPr lang="en-US" altLang="en-US" sz="2900" dirty="0">
                <a:solidFill>
                  <a:schemeClr val="tx1">
                    <a:lumMod val="75000"/>
                    <a:lumOff val="25000"/>
                  </a:schemeClr>
                </a:solidFill>
              </a:rPr>
              <a:t>, 23 </a:t>
            </a:r>
            <a:r>
              <a:rPr lang="en-US" altLang="en-US" sz="2900" dirty="0" err="1">
                <a:solidFill>
                  <a:schemeClr val="tx1">
                    <a:lumMod val="75000"/>
                    <a:lumOff val="25000"/>
                  </a:schemeClr>
                </a:solidFill>
              </a:rPr>
              <a:t>quet</a:t>
            </a:r>
            <a:r>
              <a:rPr lang="en-US" altLang="en-US" sz="2900" dirty="0">
                <a:solidFill>
                  <a:schemeClr val="tx1">
                    <a:lumMod val="75000"/>
                    <a:lumOff val="25000"/>
                  </a:schemeClr>
                </a:solidFill>
              </a:rPr>
              <a:t>, 26 </a:t>
            </a:r>
            <a:r>
              <a:rPr lang="en-US" altLang="en-US" sz="2900" dirty="0" err="1">
                <a:solidFill>
                  <a:schemeClr val="tx1">
                    <a:lumMod val="75000"/>
                    <a:lumOff val="25000"/>
                  </a:schemeClr>
                </a:solidFill>
              </a:rPr>
              <a:t>plb</a:t>
            </a:r>
            <a:endParaRPr lang="en-US" altLang="en-US" sz="2900" dirty="0">
              <a:solidFill>
                <a:schemeClr val="tx1">
                  <a:lumMod val="75000"/>
                  <a:lumOff val="25000"/>
                </a:schemeClr>
              </a:solidFill>
            </a:endParaRPr>
          </a:p>
          <a:p>
            <a:pPr marL="674370" lvl="2" indent="0" fontAlgn="auto">
              <a:lnSpc>
                <a:spcPct val="120000"/>
              </a:lnSpc>
              <a:spcAft>
                <a:spcPts val="0"/>
              </a:spcAft>
              <a:buNone/>
              <a:defRPr/>
            </a:pPr>
            <a:r>
              <a:rPr lang="en-US" altLang="en-US" sz="2900" dirty="0">
                <a:solidFill>
                  <a:schemeClr val="tx1">
                    <a:lumMod val="75000"/>
                    <a:lumOff val="25000"/>
                  </a:schemeClr>
                </a:solidFill>
              </a:rPr>
              <a:t>80 subjects completed the 6 week assessment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DFC8CE-4D1B-4AB0-8835-875E58076569}"/>
              </a:ext>
            </a:extLst>
          </p:cNvPr>
          <p:cNvSpPr>
            <a:spLocks noGrp="1" noChangeArrowheads="1"/>
          </p:cNvSpPr>
          <p:nvPr>
            <p:ph type="title"/>
          </p:nvPr>
        </p:nvSpPr>
        <p:spPr/>
        <p:txBody>
          <a:bodyPr/>
          <a:lstStyle/>
          <a:p>
            <a:r>
              <a:rPr lang="en-US" altLang="en-US"/>
              <a:t>RCT for Atypical Antipsychotics</a:t>
            </a:r>
          </a:p>
        </p:txBody>
      </p:sp>
      <p:sp>
        <p:nvSpPr>
          <p:cNvPr id="337923" name="Rectangle 3">
            <a:extLst>
              <a:ext uri="{FF2B5EF4-FFF2-40B4-BE49-F238E27FC236}">
                <a16:creationId xmlns:a16="http://schemas.microsoft.com/office/drawing/2014/main" id="{EA79F1E1-31C4-4A71-AF78-A5A506B6CE44}"/>
              </a:ext>
            </a:extLst>
          </p:cNvPr>
          <p:cNvSpPr>
            <a:spLocks noGrp="1" noChangeArrowheads="1"/>
          </p:cNvSpPr>
          <p:nvPr>
            <p:ph sz="quarter" idx="14"/>
          </p:nvPr>
        </p:nvSpPr>
        <p:spPr>
          <a:xfrm>
            <a:off x="1463993" y="2133872"/>
            <a:ext cx="6492240" cy="3886200"/>
          </a:xfrm>
        </p:spPr>
        <p:txBody>
          <a:bodyPr rtlCol="0">
            <a:normAutofit/>
          </a:bodyPr>
          <a:lstStyle/>
          <a:p>
            <a:pPr fontAlgn="auto">
              <a:spcAft>
                <a:spcPts val="0"/>
              </a:spcAft>
              <a:defRPr/>
            </a:pPr>
            <a:r>
              <a:rPr lang="en-US" altLang="en-US" sz="2800" u="sng" dirty="0">
                <a:solidFill>
                  <a:schemeClr val="accent1"/>
                </a:solidFill>
              </a:rPr>
              <a:t>Quetiapine: Ballard, et al.</a:t>
            </a:r>
          </a:p>
          <a:p>
            <a:pPr lvl="1" fontAlgn="auto">
              <a:spcAft>
                <a:spcPts val="0"/>
              </a:spcAft>
              <a:defRPr/>
            </a:pPr>
            <a:r>
              <a:rPr lang="en-US" altLang="en-US" sz="2400" dirty="0">
                <a:solidFill>
                  <a:schemeClr val="tx1">
                    <a:lumMod val="75000"/>
                    <a:lumOff val="25000"/>
                  </a:schemeClr>
                </a:solidFill>
              </a:rPr>
              <a:t>CMAI</a:t>
            </a:r>
          </a:p>
          <a:p>
            <a:pPr marL="674370" lvl="2" indent="0" fontAlgn="auto">
              <a:spcAft>
                <a:spcPts val="0"/>
              </a:spcAft>
              <a:buNone/>
              <a:defRPr/>
            </a:pPr>
            <a:r>
              <a:rPr lang="en-US" altLang="en-US" sz="2000" dirty="0">
                <a:solidFill>
                  <a:schemeClr val="tx1">
                    <a:lumMod val="75000"/>
                    <a:lumOff val="25000"/>
                  </a:schemeClr>
                </a:solidFill>
              </a:rPr>
              <a:t>No significant difference between treatments in </a:t>
            </a:r>
            <a:r>
              <a:rPr lang="el-GR" altLang="en-US" sz="2000" dirty="0">
                <a:solidFill>
                  <a:schemeClr val="tx1">
                    <a:lumMod val="75000"/>
                    <a:lumOff val="25000"/>
                  </a:schemeClr>
                </a:solidFill>
                <a:cs typeface="Arial" pitchFamily="34" charset="0"/>
              </a:rPr>
              <a:t>Δ</a:t>
            </a:r>
            <a:r>
              <a:rPr lang="en-US" altLang="en-US" sz="2000" dirty="0">
                <a:solidFill>
                  <a:schemeClr val="tx1">
                    <a:lumMod val="75000"/>
                    <a:lumOff val="25000"/>
                  </a:schemeClr>
                </a:solidFill>
                <a:cs typeface="Arial" pitchFamily="34" charset="0"/>
              </a:rPr>
              <a:t> CMAI between baseline and 6 weeks and baseline and 26 weeks.</a:t>
            </a:r>
          </a:p>
          <a:p>
            <a:pPr lvl="1" fontAlgn="auto">
              <a:spcAft>
                <a:spcPts val="0"/>
              </a:spcAft>
              <a:defRPr/>
            </a:pPr>
            <a:r>
              <a:rPr lang="en-US" altLang="en-US" sz="2400" dirty="0">
                <a:solidFill>
                  <a:schemeClr val="tx1">
                    <a:lumMod val="75000"/>
                    <a:lumOff val="25000"/>
                  </a:schemeClr>
                </a:solidFill>
                <a:cs typeface="Arial" pitchFamily="34" charset="0"/>
              </a:rPr>
              <a:t>SIB</a:t>
            </a:r>
          </a:p>
          <a:p>
            <a:pPr marL="674370" lvl="2" indent="0" fontAlgn="auto">
              <a:spcAft>
                <a:spcPts val="0"/>
              </a:spcAft>
              <a:buNone/>
              <a:defRPr/>
            </a:pPr>
            <a:r>
              <a:rPr lang="en-US" altLang="en-US" sz="2000" dirty="0">
                <a:solidFill>
                  <a:schemeClr val="tx1">
                    <a:lumMod val="75000"/>
                    <a:lumOff val="25000"/>
                  </a:schemeClr>
                </a:solidFill>
                <a:cs typeface="Arial" pitchFamily="34" charset="0"/>
              </a:rPr>
              <a:t>Patients who received quetiapine experienced, on average, an estimated mean difference in </a:t>
            </a:r>
            <a:r>
              <a:rPr lang="el-GR" altLang="en-US" sz="2000" dirty="0">
                <a:solidFill>
                  <a:schemeClr val="tx1">
                    <a:lumMod val="75000"/>
                    <a:lumOff val="25000"/>
                  </a:schemeClr>
                </a:solidFill>
                <a:cs typeface="Arial" pitchFamily="34" charset="0"/>
              </a:rPr>
              <a:t>Δ</a:t>
            </a:r>
            <a:r>
              <a:rPr lang="en-US" altLang="en-US" sz="2000" dirty="0">
                <a:solidFill>
                  <a:schemeClr val="tx1">
                    <a:lumMod val="75000"/>
                    <a:lumOff val="25000"/>
                  </a:schemeClr>
                </a:solidFill>
                <a:cs typeface="Arial" pitchFamily="34" charset="0"/>
              </a:rPr>
              <a:t> SIB greater than placebo at 6 weeks (P=0.009) and 26 weeks (P=0.001), indicating a significantly greater deterioration in the quetiapine group.</a:t>
            </a:r>
            <a:endParaRPr lang="el-GR" altLang="en-US" sz="2000" dirty="0">
              <a:solidFill>
                <a:schemeClr val="tx1">
                  <a:lumMod val="75000"/>
                  <a:lumOff val="25000"/>
                </a:schemeClr>
              </a:solidFill>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9474FEF-7226-4D5C-838F-34AD028C33FB}"/>
              </a:ext>
            </a:extLst>
          </p:cNvPr>
          <p:cNvSpPr>
            <a:spLocks noGrp="1" noChangeArrowheads="1"/>
          </p:cNvSpPr>
          <p:nvPr>
            <p:ph type="title"/>
          </p:nvPr>
        </p:nvSpPr>
        <p:spPr/>
        <p:txBody>
          <a:bodyPr/>
          <a:lstStyle/>
          <a:p>
            <a:r>
              <a:rPr lang="en-US" altLang="en-US"/>
              <a:t>RCT for Atypical Antipsychotics</a:t>
            </a:r>
          </a:p>
        </p:txBody>
      </p:sp>
      <p:pic>
        <p:nvPicPr>
          <p:cNvPr id="33795" name="Picture 4" descr="scan">
            <a:extLst>
              <a:ext uri="{FF2B5EF4-FFF2-40B4-BE49-F238E27FC236}">
                <a16:creationId xmlns:a16="http://schemas.microsoft.com/office/drawing/2014/main" id="{75B0313F-09C7-4C95-8C0B-9BC9C13B836B}"/>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2561929" y="1959700"/>
            <a:ext cx="3704818" cy="3886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0C1FD05-84F1-4CB1-823F-C33CE6CCDDF9}"/>
              </a:ext>
            </a:extLst>
          </p:cNvPr>
          <p:cNvSpPr>
            <a:spLocks noGrp="1" noChangeArrowheads="1"/>
          </p:cNvSpPr>
          <p:nvPr>
            <p:ph type="title"/>
          </p:nvPr>
        </p:nvSpPr>
        <p:spPr/>
        <p:txBody>
          <a:bodyPr/>
          <a:lstStyle/>
          <a:p>
            <a:r>
              <a:rPr lang="en-US" altLang="en-US"/>
              <a:t>RCT for Atypical Antipsychotics</a:t>
            </a:r>
          </a:p>
        </p:txBody>
      </p:sp>
      <p:sp>
        <p:nvSpPr>
          <p:cNvPr id="338947" name="Rectangle 3">
            <a:extLst>
              <a:ext uri="{FF2B5EF4-FFF2-40B4-BE49-F238E27FC236}">
                <a16:creationId xmlns:a16="http://schemas.microsoft.com/office/drawing/2014/main" id="{9E2E1033-122D-426D-A4E9-C9E4347909AC}"/>
              </a:ext>
            </a:extLst>
          </p:cNvPr>
          <p:cNvSpPr>
            <a:spLocks noGrp="1" noChangeArrowheads="1"/>
          </p:cNvSpPr>
          <p:nvPr>
            <p:ph sz="quarter" idx="14"/>
          </p:nvPr>
        </p:nvSpPr>
        <p:spPr>
          <a:xfrm>
            <a:off x="1385616" y="2525758"/>
            <a:ext cx="6492240" cy="3886200"/>
          </a:xfrm>
        </p:spPr>
        <p:txBody>
          <a:bodyPr rtlCol="0">
            <a:normAutofit/>
          </a:bodyPr>
          <a:lstStyle/>
          <a:p>
            <a:pPr fontAlgn="auto">
              <a:spcAft>
                <a:spcPts val="0"/>
              </a:spcAft>
              <a:defRPr/>
            </a:pPr>
            <a:r>
              <a:rPr lang="en-US" altLang="en-US" sz="2800" u="sng" dirty="0">
                <a:solidFill>
                  <a:schemeClr val="accent1"/>
                </a:solidFill>
              </a:rPr>
              <a:t>Quetiapine: Ballard, et al.</a:t>
            </a:r>
          </a:p>
          <a:p>
            <a:pPr lvl="1" fontAlgn="auto">
              <a:spcAft>
                <a:spcPts val="0"/>
              </a:spcAft>
              <a:defRPr/>
            </a:pPr>
            <a:r>
              <a:rPr lang="en-US" altLang="en-US" sz="2000" dirty="0">
                <a:solidFill>
                  <a:schemeClr val="tx1">
                    <a:lumMod val="75000"/>
                    <a:lumOff val="25000"/>
                  </a:schemeClr>
                </a:solidFill>
              </a:rPr>
              <a:t>Conclusions:</a:t>
            </a:r>
          </a:p>
          <a:p>
            <a:pPr marL="674370" lvl="2" indent="0" fontAlgn="auto">
              <a:spcAft>
                <a:spcPts val="0"/>
              </a:spcAft>
              <a:buNone/>
              <a:defRPr/>
            </a:pPr>
            <a:r>
              <a:rPr lang="en-US" altLang="en-US" sz="2000" dirty="0">
                <a:solidFill>
                  <a:schemeClr val="tx1">
                    <a:lumMod val="75000"/>
                    <a:lumOff val="25000"/>
                  </a:schemeClr>
                </a:solidFill>
              </a:rPr>
              <a:t>Quetiapine and rivastigmine seemed of no benefit in patients with dementia and agitation in institutionalized care, and quetiapine was associated with greater cognitive decline than placebo. </a:t>
            </a:r>
            <a:r>
              <a:rPr lang="en-US" altLang="en-US" sz="2000" b="1" dirty="0">
                <a:solidFill>
                  <a:srgbClr val="FF5050"/>
                </a:solidFill>
              </a:rPr>
              <a:t>The results suggest that quetiapine should not be used as an alternative treatment to risperidone or olanzapine in people with dementia.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561AB0F-AB2C-49FB-9BF0-48A83699AABB}"/>
              </a:ext>
            </a:extLst>
          </p:cNvPr>
          <p:cNvSpPr>
            <a:spLocks noGrp="1" noChangeArrowheads="1"/>
          </p:cNvSpPr>
          <p:nvPr>
            <p:ph type="title"/>
          </p:nvPr>
        </p:nvSpPr>
        <p:spPr/>
        <p:txBody>
          <a:bodyPr/>
          <a:lstStyle/>
          <a:p>
            <a:r>
              <a:rPr lang="en-US" altLang="en-US"/>
              <a:t>RCT for Atypical Antipsychotics</a:t>
            </a:r>
          </a:p>
        </p:txBody>
      </p:sp>
      <p:sp>
        <p:nvSpPr>
          <p:cNvPr id="342019" name="Rectangle 3">
            <a:extLst>
              <a:ext uri="{FF2B5EF4-FFF2-40B4-BE49-F238E27FC236}">
                <a16:creationId xmlns:a16="http://schemas.microsoft.com/office/drawing/2014/main" id="{8125BA89-0C06-4452-B0D2-EA5ECFB393AA}"/>
              </a:ext>
            </a:extLst>
          </p:cNvPr>
          <p:cNvSpPr>
            <a:spLocks noGrp="1" noChangeArrowheads="1"/>
          </p:cNvSpPr>
          <p:nvPr>
            <p:ph sz="quarter" idx="14"/>
          </p:nvPr>
        </p:nvSpPr>
        <p:spPr>
          <a:xfrm>
            <a:off x="1106941" y="2125164"/>
            <a:ext cx="6492240" cy="3886200"/>
          </a:xfrm>
        </p:spPr>
        <p:txBody>
          <a:bodyPr rtlCol="0">
            <a:normAutofit/>
          </a:bodyPr>
          <a:lstStyle/>
          <a:p>
            <a:pPr fontAlgn="auto">
              <a:spcAft>
                <a:spcPts val="0"/>
              </a:spcAft>
              <a:defRPr/>
            </a:pPr>
            <a:r>
              <a:rPr lang="en-US" altLang="en-US" sz="2800" b="1" u="sng" dirty="0">
                <a:solidFill>
                  <a:schemeClr val="accent1"/>
                </a:solidFill>
              </a:rPr>
              <a:t>Olanzapine</a:t>
            </a:r>
            <a:endParaRPr lang="en-US" altLang="en-US" sz="2800" dirty="0">
              <a:solidFill>
                <a:schemeClr val="accent1"/>
              </a:solidFill>
            </a:endParaRPr>
          </a:p>
          <a:p>
            <a:pPr lvl="1" fontAlgn="auto">
              <a:spcAft>
                <a:spcPts val="0"/>
              </a:spcAft>
              <a:defRPr/>
            </a:pPr>
            <a:endParaRPr lang="en-US" altLang="en-US" sz="2400" dirty="0">
              <a:solidFill>
                <a:schemeClr val="tx1">
                  <a:lumMod val="75000"/>
                  <a:lumOff val="25000"/>
                </a:schemeClr>
              </a:solidFill>
            </a:endParaRPr>
          </a:p>
          <a:p>
            <a:pPr lvl="1" fontAlgn="auto">
              <a:spcAft>
                <a:spcPts val="0"/>
              </a:spcAft>
              <a:defRPr/>
            </a:pPr>
            <a:r>
              <a:rPr lang="en-US" altLang="en-US" sz="2400" dirty="0">
                <a:solidFill>
                  <a:schemeClr val="tx1">
                    <a:lumMod val="75000"/>
                    <a:lumOff val="25000"/>
                  </a:schemeClr>
                </a:solidFill>
              </a:rPr>
              <a:t>De </a:t>
            </a:r>
            <a:r>
              <a:rPr lang="en-US" altLang="en-US" sz="2400" dirty="0" err="1">
                <a:solidFill>
                  <a:schemeClr val="tx1">
                    <a:lumMod val="75000"/>
                    <a:lumOff val="25000"/>
                  </a:schemeClr>
                </a:solidFill>
              </a:rPr>
              <a:t>Deyn</a:t>
            </a:r>
            <a:r>
              <a:rPr lang="en-US" altLang="en-US" sz="2400" dirty="0">
                <a:solidFill>
                  <a:schemeClr val="tx1">
                    <a:lumMod val="75000"/>
                    <a:lumOff val="25000"/>
                  </a:schemeClr>
                </a:solidFill>
              </a:rPr>
              <a:t> PP, </a:t>
            </a:r>
            <a:r>
              <a:rPr lang="en-US" altLang="en-US" sz="2400" dirty="0" err="1">
                <a:solidFill>
                  <a:schemeClr val="tx1">
                    <a:lumMod val="75000"/>
                    <a:lumOff val="25000"/>
                  </a:schemeClr>
                </a:solidFill>
              </a:rPr>
              <a:t>Carasco</a:t>
            </a:r>
            <a:r>
              <a:rPr lang="en-US" altLang="en-US" sz="2400" dirty="0">
                <a:solidFill>
                  <a:schemeClr val="tx1">
                    <a:lumMod val="75000"/>
                    <a:lumOff val="25000"/>
                  </a:schemeClr>
                </a:solidFill>
              </a:rPr>
              <a:t> M, </a:t>
            </a:r>
            <a:r>
              <a:rPr lang="en-US" altLang="en-US" sz="2400" dirty="0" err="1">
                <a:solidFill>
                  <a:schemeClr val="tx1">
                    <a:lumMod val="75000"/>
                    <a:lumOff val="25000"/>
                  </a:schemeClr>
                </a:solidFill>
              </a:rPr>
              <a:t>Deberdt</a:t>
            </a:r>
            <a:r>
              <a:rPr lang="en-US" altLang="en-US" sz="2400" dirty="0">
                <a:solidFill>
                  <a:schemeClr val="tx1">
                    <a:lumMod val="75000"/>
                    <a:lumOff val="25000"/>
                  </a:schemeClr>
                </a:solidFill>
              </a:rPr>
              <a:t> W, et al. </a:t>
            </a:r>
            <a:r>
              <a:rPr lang="en-US" altLang="en-US" sz="2400" dirty="0">
                <a:solidFill>
                  <a:srgbClr val="FF5050"/>
                </a:solidFill>
              </a:rPr>
              <a:t>Olanzapine versus placebo in the treatment of psychosis with or without associated behavioral disturbances in patients with Alzheimer’s disease.</a:t>
            </a:r>
            <a:r>
              <a:rPr lang="en-US" altLang="en-US" sz="2400" dirty="0">
                <a:solidFill>
                  <a:schemeClr val="tx1">
                    <a:lumMod val="75000"/>
                    <a:lumOff val="25000"/>
                  </a:schemeClr>
                </a:solidFill>
              </a:rPr>
              <a:t> Int J </a:t>
            </a:r>
            <a:r>
              <a:rPr lang="en-US" altLang="en-US" sz="2400" dirty="0" err="1">
                <a:solidFill>
                  <a:schemeClr val="tx1">
                    <a:lumMod val="75000"/>
                    <a:lumOff val="25000"/>
                  </a:schemeClr>
                </a:solidFill>
              </a:rPr>
              <a:t>Geriatr</a:t>
            </a:r>
            <a:r>
              <a:rPr lang="en-US" altLang="en-US" sz="2400" dirty="0">
                <a:solidFill>
                  <a:schemeClr val="tx1">
                    <a:lumMod val="75000"/>
                    <a:lumOff val="25000"/>
                  </a:schemeClr>
                </a:solidFill>
              </a:rPr>
              <a:t> Psychiatry 2004;19:115-126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C8601C6-E07F-44B1-AFEB-A3DB9D78B088}"/>
              </a:ext>
            </a:extLst>
          </p:cNvPr>
          <p:cNvSpPr>
            <a:spLocks noGrp="1" noChangeArrowheads="1"/>
          </p:cNvSpPr>
          <p:nvPr>
            <p:ph type="title"/>
          </p:nvPr>
        </p:nvSpPr>
        <p:spPr/>
        <p:txBody>
          <a:bodyPr/>
          <a:lstStyle/>
          <a:p>
            <a:r>
              <a:rPr lang="en-US" altLang="en-US"/>
              <a:t>RCT for Atypical Antipsychotics</a:t>
            </a:r>
          </a:p>
        </p:txBody>
      </p:sp>
      <p:sp>
        <p:nvSpPr>
          <p:cNvPr id="343043" name="Rectangle 3">
            <a:extLst>
              <a:ext uri="{FF2B5EF4-FFF2-40B4-BE49-F238E27FC236}">
                <a16:creationId xmlns:a16="http://schemas.microsoft.com/office/drawing/2014/main" id="{804F8349-1DA5-41BF-A3EE-87B9984A9200}"/>
              </a:ext>
            </a:extLst>
          </p:cNvPr>
          <p:cNvSpPr>
            <a:spLocks noGrp="1" noChangeArrowheads="1"/>
          </p:cNvSpPr>
          <p:nvPr>
            <p:ph sz="quarter" idx="14"/>
          </p:nvPr>
        </p:nvSpPr>
        <p:spPr>
          <a:xfrm>
            <a:off x="1385616" y="1994535"/>
            <a:ext cx="6492240" cy="3886200"/>
          </a:xfrm>
        </p:spPr>
        <p:txBody>
          <a:bodyPr rtlCol="0">
            <a:normAutofit/>
          </a:bodyPr>
          <a:lstStyle/>
          <a:p>
            <a:pPr fontAlgn="auto">
              <a:spcAft>
                <a:spcPts val="0"/>
              </a:spcAft>
              <a:defRPr/>
            </a:pPr>
            <a:r>
              <a:rPr lang="en-US" altLang="en-US" sz="2400" u="sng" dirty="0">
                <a:solidFill>
                  <a:schemeClr val="accent1"/>
                </a:solidFill>
              </a:rPr>
              <a:t>Olanzapine: De </a:t>
            </a:r>
            <a:r>
              <a:rPr lang="en-US" altLang="en-US" sz="2400" u="sng" dirty="0" err="1">
                <a:solidFill>
                  <a:schemeClr val="accent1"/>
                </a:solidFill>
              </a:rPr>
              <a:t>Deyn</a:t>
            </a:r>
            <a:r>
              <a:rPr lang="en-US" altLang="en-US" sz="2400" u="sng" dirty="0">
                <a:solidFill>
                  <a:schemeClr val="accent1"/>
                </a:solidFill>
              </a:rPr>
              <a:t> et al.</a:t>
            </a:r>
          </a:p>
          <a:p>
            <a:pPr lvl="1" fontAlgn="auto">
              <a:spcAft>
                <a:spcPts val="0"/>
              </a:spcAft>
              <a:defRPr/>
            </a:pPr>
            <a:r>
              <a:rPr lang="en-US" altLang="en-US" sz="1800" dirty="0">
                <a:solidFill>
                  <a:schemeClr val="tx1">
                    <a:lumMod val="75000"/>
                    <a:lumOff val="25000"/>
                  </a:schemeClr>
                </a:solidFill>
              </a:rPr>
              <a:t>A 10 week, double-blind, randomized, placebo-controlled study conducted at multiple sites in multiple countries</a:t>
            </a:r>
          </a:p>
          <a:p>
            <a:pPr lvl="1" fontAlgn="auto">
              <a:spcAft>
                <a:spcPts val="0"/>
              </a:spcAft>
              <a:defRPr/>
            </a:pPr>
            <a:r>
              <a:rPr lang="en-US" altLang="en-US" sz="1800" dirty="0">
                <a:solidFill>
                  <a:schemeClr val="tx1">
                    <a:lumMod val="75000"/>
                    <a:lumOff val="25000"/>
                  </a:schemeClr>
                </a:solidFill>
              </a:rPr>
              <a:t>Participants: 652 NH residents in Europe, Australia, Israel, Lebanon, and South Africa with clinically significant psychotic symptoms due to Alzheimer’s disease.</a:t>
            </a:r>
          </a:p>
          <a:p>
            <a:pPr marL="960120" lvl="2">
              <a:spcAft>
                <a:spcPts val="0"/>
              </a:spcAft>
              <a:defRPr/>
            </a:pPr>
            <a:r>
              <a:rPr lang="en-US" altLang="en-US" sz="1800" dirty="0">
                <a:solidFill>
                  <a:schemeClr val="tx1">
                    <a:lumMod val="75000"/>
                    <a:lumOff val="25000"/>
                  </a:schemeClr>
                </a:solidFill>
              </a:rPr>
              <a:t>Diagnosis of possible or probable Alzheimer’s disease</a:t>
            </a:r>
          </a:p>
          <a:p>
            <a:pPr marL="960120" lvl="2">
              <a:spcAft>
                <a:spcPts val="0"/>
              </a:spcAft>
              <a:defRPr/>
            </a:pPr>
            <a:r>
              <a:rPr lang="en-US" altLang="en-US" sz="1800" dirty="0">
                <a:solidFill>
                  <a:schemeClr val="tx1">
                    <a:lumMod val="75000"/>
                    <a:lumOff val="25000"/>
                  </a:schemeClr>
                </a:solidFill>
              </a:rPr>
              <a:t>Age &gt; 39</a:t>
            </a:r>
          </a:p>
          <a:p>
            <a:pPr marL="960120" lvl="2">
              <a:spcAft>
                <a:spcPts val="0"/>
              </a:spcAft>
              <a:defRPr/>
            </a:pPr>
            <a:r>
              <a:rPr lang="en-US" altLang="en-US" sz="1800" dirty="0">
                <a:solidFill>
                  <a:schemeClr val="tx1">
                    <a:lumMod val="75000"/>
                    <a:lumOff val="25000"/>
                  </a:schemeClr>
                </a:solidFill>
              </a:rPr>
              <a:t>At least moderately severe delusions or hallucinations</a:t>
            </a:r>
          </a:p>
          <a:p>
            <a:pPr marL="960120" lvl="2">
              <a:spcAft>
                <a:spcPts val="0"/>
              </a:spcAft>
              <a:defRPr/>
            </a:pPr>
            <a:r>
              <a:rPr lang="en-US" altLang="en-US" sz="1800" dirty="0">
                <a:solidFill>
                  <a:schemeClr val="tx1">
                    <a:lumMod val="75000"/>
                    <a:lumOff val="25000"/>
                  </a:schemeClr>
                </a:solidFill>
              </a:rPr>
              <a:t>Clinically significant symptoms for at least 4 weeks</a:t>
            </a:r>
          </a:p>
          <a:p>
            <a:pPr marL="960120" lvl="2">
              <a:spcAft>
                <a:spcPts val="0"/>
              </a:spcAft>
              <a:defRPr/>
            </a:pPr>
            <a:r>
              <a:rPr lang="en-US" altLang="en-US" sz="1800" dirty="0">
                <a:solidFill>
                  <a:schemeClr val="tx1">
                    <a:lumMod val="75000"/>
                    <a:lumOff val="25000"/>
                  </a:schemeClr>
                </a:solidFill>
              </a:rPr>
              <a:t>Required pharmacological intervention</a:t>
            </a:r>
          </a:p>
          <a:p>
            <a:pPr marL="960120" lvl="2">
              <a:spcAft>
                <a:spcPts val="0"/>
              </a:spcAft>
              <a:defRPr/>
            </a:pPr>
            <a:r>
              <a:rPr lang="en-US" altLang="en-US" sz="1800" dirty="0">
                <a:solidFill>
                  <a:schemeClr val="tx1">
                    <a:lumMod val="75000"/>
                    <a:lumOff val="25000"/>
                  </a:schemeClr>
                </a:solidFill>
              </a:rPr>
              <a:t>Can be taking cholinesterase inhibitor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088A2ED-12C3-4286-BF0A-F366F35529B8}"/>
              </a:ext>
            </a:extLst>
          </p:cNvPr>
          <p:cNvSpPr>
            <a:spLocks noGrp="1" noChangeArrowheads="1"/>
          </p:cNvSpPr>
          <p:nvPr>
            <p:ph type="title"/>
          </p:nvPr>
        </p:nvSpPr>
        <p:spPr/>
        <p:txBody>
          <a:bodyPr/>
          <a:lstStyle/>
          <a:p>
            <a:r>
              <a:rPr lang="en-US" altLang="en-US"/>
              <a:t>RCT for Atypical Antipsychotics</a:t>
            </a:r>
          </a:p>
        </p:txBody>
      </p:sp>
      <p:sp>
        <p:nvSpPr>
          <p:cNvPr id="344067" name="Rectangle 3">
            <a:extLst>
              <a:ext uri="{FF2B5EF4-FFF2-40B4-BE49-F238E27FC236}">
                <a16:creationId xmlns:a16="http://schemas.microsoft.com/office/drawing/2014/main" id="{48728324-3079-4338-ADFE-D483B3931ED4}"/>
              </a:ext>
            </a:extLst>
          </p:cNvPr>
          <p:cNvSpPr>
            <a:spLocks noGrp="1" noChangeArrowheads="1"/>
          </p:cNvSpPr>
          <p:nvPr>
            <p:ph sz="quarter" idx="14"/>
          </p:nvPr>
        </p:nvSpPr>
        <p:spPr>
          <a:xfrm>
            <a:off x="1376908" y="2029369"/>
            <a:ext cx="6492240" cy="3886200"/>
          </a:xfrm>
        </p:spPr>
        <p:txBody>
          <a:bodyPr rtlCol="0">
            <a:normAutofit lnSpcReduction="10000"/>
          </a:bodyPr>
          <a:lstStyle/>
          <a:p>
            <a:pPr fontAlgn="auto">
              <a:lnSpc>
                <a:spcPct val="90000"/>
              </a:lnSpc>
              <a:spcAft>
                <a:spcPts val="0"/>
              </a:spcAft>
              <a:defRPr/>
            </a:pPr>
            <a:r>
              <a:rPr lang="en-US" altLang="en-US" sz="2400" u="sng" dirty="0">
                <a:solidFill>
                  <a:schemeClr val="accent1"/>
                </a:solidFill>
              </a:rPr>
              <a:t>Olanzapine: De </a:t>
            </a:r>
            <a:r>
              <a:rPr lang="en-US" altLang="en-US" sz="2400" u="sng" dirty="0" err="1">
                <a:solidFill>
                  <a:schemeClr val="accent1"/>
                </a:solidFill>
              </a:rPr>
              <a:t>Deyn</a:t>
            </a:r>
            <a:r>
              <a:rPr lang="en-US" altLang="en-US" sz="2400" u="sng" dirty="0">
                <a:solidFill>
                  <a:schemeClr val="accent1"/>
                </a:solidFill>
              </a:rPr>
              <a:t> et al.</a:t>
            </a:r>
            <a:endParaRPr lang="en-US" altLang="en-US" sz="2000" u="sng" dirty="0">
              <a:solidFill>
                <a:schemeClr val="accent1"/>
              </a:solidFill>
            </a:endParaRPr>
          </a:p>
          <a:p>
            <a:pPr lvl="1" fontAlgn="auto">
              <a:lnSpc>
                <a:spcPct val="90000"/>
              </a:lnSpc>
              <a:spcAft>
                <a:spcPts val="0"/>
              </a:spcAft>
              <a:defRPr/>
            </a:pPr>
            <a:r>
              <a:rPr lang="en-US" altLang="en-US" sz="2400" dirty="0">
                <a:solidFill>
                  <a:schemeClr val="tx1">
                    <a:lumMod val="75000"/>
                    <a:lumOff val="25000"/>
                  </a:schemeClr>
                </a:solidFill>
              </a:rPr>
              <a:t>Exclusionary criteria:</a:t>
            </a:r>
          </a:p>
          <a:p>
            <a:pPr marL="1017270" lvl="2" indent="-342900">
              <a:lnSpc>
                <a:spcPct val="90000"/>
              </a:lnSpc>
              <a:spcAft>
                <a:spcPts val="0"/>
              </a:spcAft>
              <a:defRPr/>
            </a:pPr>
            <a:r>
              <a:rPr lang="en-US" altLang="en-US" sz="2000" dirty="0">
                <a:solidFill>
                  <a:schemeClr val="tx1">
                    <a:lumMod val="75000"/>
                    <a:lumOff val="25000"/>
                  </a:schemeClr>
                </a:solidFill>
              </a:rPr>
              <a:t>Diagnosis of a current primary mood disorder or other Axis I disorder with onset prior to diagnosis of AD.</a:t>
            </a:r>
          </a:p>
          <a:p>
            <a:pPr marL="1017270" lvl="2" indent="-342900">
              <a:lnSpc>
                <a:spcPct val="90000"/>
              </a:lnSpc>
              <a:spcAft>
                <a:spcPts val="0"/>
              </a:spcAft>
              <a:defRPr/>
            </a:pPr>
            <a:r>
              <a:rPr lang="en-US" altLang="en-US" sz="2000" dirty="0">
                <a:solidFill>
                  <a:schemeClr val="tx1">
                    <a:lumMod val="75000"/>
                    <a:lumOff val="25000"/>
                  </a:schemeClr>
                </a:solidFill>
              </a:rPr>
              <a:t>MMSE score &lt; 5</a:t>
            </a:r>
          </a:p>
          <a:p>
            <a:pPr marL="1017270" lvl="2" indent="-342900">
              <a:lnSpc>
                <a:spcPct val="90000"/>
              </a:lnSpc>
              <a:spcAft>
                <a:spcPts val="0"/>
              </a:spcAft>
              <a:defRPr/>
            </a:pPr>
            <a:r>
              <a:rPr lang="en-US" altLang="en-US" sz="2000" dirty="0">
                <a:solidFill>
                  <a:schemeClr val="tx1">
                    <a:lumMod val="75000"/>
                    <a:lumOff val="25000"/>
                  </a:schemeClr>
                </a:solidFill>
              </a:rPr>
              <a:t>Medication with primary central nervous system activity</a:t>
            </a:r>
          </a:p>
          <a:p>
            <a:pPr marL="1017270" lvl="2" indent="-342900">
              <a:lnSpc>
                <a:spcPct val="90000"/>
              </a:lnSpc>
              <a:spcAft>
                <a:spcPts val="0"/>
              </a:spcAft>
              <a:defRPr/>
            </a:pPr>
            <a:r>
              <a:rPr lang="en-US" altLang="en-US" sz="2000" dirty="0">
                <a:solidFill>
                  <a:schemeClr val="tx1">
                    <a:lumMod val="75000"/>
                    <a:lumOff val="25000"/>
                  </a:schemeClr>
                </a:solidFill>
              </a:rPr>
              <a:t>Stable use of benzodiazepines and antidepressants were permitted</a:t>
            </a:r>
          </a:p>
          <a:p>
            <a:pPr marL="1017270" lvl="2" indent="-342900">
              <a:lnSpc>
                <a:spcPct val="90000"/>
              </a:lnSpc>
              <a:spcAft>
                <a:spcPts val="0"/>
              </a:spcAft>
              <a:defRPr/>
            </a:pPr>
            <a:r>
              <a:rPr lang="en-US" altLang="en-US" sz="2000" dirty="0">
                <a:solidFill>
                  <a:schemeClr val="tx1">
                    <a:lumMod val="75000"/>
                    <a:lumOff val="25000"/>
                  </a:schemeClr>
                </a:solidFill>
              </a:rPr>
              <a:t>Up to 4 mg/d of lorazepam equivalents were permitted as a rescue medication for chronic users but not within 8 hours of an assessment. No increases in dose after 8 weeks.</a:t>
            </a:r>
          </a:p>
          <a:p>
            <a:pPr marL="960120" lvl="2" fontAlgn="auto">
              <a:lnSpc>
                <a:spcPct val="90000"/>
              </a:lnSpc>
              <a:spcAft>
                <a:spcPts val="0"/>
              </a:spcAft>
              <a:buFont typeface="Wingdings 3" charset="2"/>
              <a:buChar char=""/>
              <a:defRPr/>
            </a:pPr>
            <a:endParaRPr lang="en-US" altLang="en-US" sz="2000" dirty="0">
              <a:solidFill>
                <a:schemeClr val="tx1">
                  <a:lumMod val="75000"/>
                  <a:lumOff val="2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86F5B2D-71FD-4EF6-A54D-AA8CA7471AA3}"/>
              </a:ext>
            </a:extLst>
          </p:cNvPr>
          <p:cNvSpPr>
            <a:spLocks noGrp="1" noChangeArrowheads="1"/>
          </p:cNvSpPr>
          <p:nvPr>
            <p:ph type="title"/>
          </p:nvPr>
        </p:nvSpPr>
        <p:spPr/>
        <p:txBody>
          <a:bodyPr/>
          <a:lstStyle/>
          <a:p>
            <a:r>
              <a:rPr lang="en-US" altLang="en-US"/>
              <a:t>RCT for Atypical Antipsychotics</a:t>
            </a:r>
          </a:p>
        </p:txBody>
      </p:sp>
      <p:sp>
        <p:nvSpPr>
          <p:cNvPr id="345091" name="Rectangle 3">
            <a:extLst>
              <a:ext uri="{FF2B5EF4-FFF2-40B4-BE49-F238E27FC236}">
                <a16:creationId xmlns:a16="http://schemas.microsoft.com/office/drawing/2014/main" id="{60458DFC-7B64-4D96-B2F1-7774022690EF}"/>
              </a:ext>
            </a:extLst>
          </p:cNvPr>
          <p:cNvSpPr>
            <a:spLocks noGrp="1" noChangeArrowheads="1"/>
          </p:cNvSpPr>
          <p:nvPr>
            <p:ph sz="quarter" idx="14"/>
          </p:nvPr>
        </p:nvSpPr>
        <p:spPr>
          <a:xfrm>
            <a:off x="1246279" y="2125163"/>
            <a:ext cx="6492240" cy="3886200"/>
          </a:xfrm>
        </p:spPr>
        <p:txBody>
          <a:bodyPr rtlCol="0">
            <a:normAutofit lnSpcReduction="10000"/>
          </a:bodyPr>
          <a:lstStyle/>
          <a:p>
            <a:pPr fontAlgn="auto">
              <a:lnSpc>
                <a:spcPct val="100000"/>
              </a:lnSpc>
              <a:spcAft>
                <a:spcPts val="0"/>
              </a:spcAft>
              <a:defRPr/>
            </a:pPr>
            <a:r>
              <a:rPr lang="en-US" altLang="en-US" sz="2400" u="sng" dirty="0">
                <a:solidFill>
                  <a:schemeClr val="accent1"/>
                </a:solidFill>
              </a:rPr>
              <a:t>Olanzapine: De </a:t>
            </a:r>
            <a:r>
              <a:rPr lang="en-US" altLang="en-US" sz="2400" u="sng" dirty="0" err="1">
                <a:solidFill>
                  <a:schemeClr val="accent1"/>
                </a:solidFill>
              </a:rPr>
              <a:t>Deyn</a:t>
            </a:r>
            <a:r>
              <a:rPr lang="en-US" altLang="en-US" sz="2400" u="sng" dirty="0">
                <a:solidFill>
                  <a:schemeClr val="accent1"/>
                </a:solidFill>
              </a:rPr>
              <a:t> et al.</a:t>
            </a:r>
            <a:endParaRPr lang="en-US" altLang="en-US" sz="2000" u="sng" dirty="0">
              <a:solidFill>
                <a:schemeClr val="accent1"/>
              </a:solidFill>
            </a:endParaRPr>
          </a:p>
          <a:p>
            <a:pPr lvl="1" fontAlgn="auto">
              <a:spcAft>
                <a:spcPts val="0"/>
              </a:spcAft>
              <a:defRPr/>
            </a:pPr>
            <a:r>
              <a:rPr lang="en-US" altLang="en-US" sz="2400" dirty="0">
                <a:solidFill>
                  <a:schemeClr val="tx1">
                    <a:lumMod val="75000"/>
                    <a:lumOff val="25000"/>
                  </a:schemeClr>
                </a:solidFill>
              </a:rPr>
              <a:t>Primary measures:</a:t>
            </a:r>
          </a:p>
          <a:p>
            <a:pPr marL="1017270" lvl="2" indent="-342900">
              <a:spcAft>
                <a:spcPts val="0"/>
              </a:spcAft>
              <a:defRPr/>
            </a:pPr>
            <a:r>
              <a:rPr lang="en-US" altLang="en-US" sz="2000" dirty="0">
                <a:solidFill>
                  <a:schemeClr val="tx1">
                    <a:lumMod val="75000"/>
                    <a:lumOff val="25000"/>
                  </a:schemeClr>
                </a:solidFill>
              </a:rPr>
              <a:t>Sum of individual items of “Hallucinations” and “Delusions” of Neuropsychiatric Inventory/NH version</a:t>
            </a:r>
          </a:p>
          <a:p>
            <a:pPr marL="1017270" lvl="2" indent="-342900">
              <a:spcAft>
                <a:spcPts val="0"/>
              </a:spcAft>
              <a:defRPr/>
            </a:pPr>
            <a:r>
              <a:rPr lang="en-US" altLang="en-US" sz="2000" dirty="0">
                <a:solidFill>
                  <a:schemeClr val="tx1">
                    <a:lumMod val="75000"/>
                    <a:lumOff val="25000"/>
                  </a:schemeClr>
                </a:solidFill>
              </a:rPr>
              <a:t>Clinical Global Impression of Change scale</a:t>
            </a:r>
          </a:p>
          <a:p>
            <a:pPr marL="1017270" lvl="2" indent="-342900">
              <a:spcAft>
                <a:spcPts val="0"/>
              </a:spcAft>
              <a:defRPr/>
            </a:pPr>
            <a:r>
              <a:rPr lang="en-US" altLang="en-US" sz="2000" dirty="0">
                <a:solidFill>
                  <a:schemeClr val="tx1">
                    <a:lumMod val="75000"/>
                    <a:lumOff val="25000"/>
                  </a:schemeClr>
                </a:solidFill>
              </a:rPr>
              <a:t>Baseline, week 1, week 2, then bi-weekly until week 10</a:t>
            </a:r>
          </a:p>
          <a:p>
            <a:pPr lvl="1" fontAlgn="auto">
              <a:spcAft>
                <a:spcPts val="0"/>
              </a:spcAft>
              <a:defRPr/>
            </a:pPr>
            <a:r>
              <a:rPr lang="en-US" altLang="en-US" sz="2400" dirty="0">
                <a:solidFill>
                  <a:schemeClr val="tx1">
                    <a:lumMod val="75000"/>
                    <a:lumOff val="25000"/>
                  </a:schemeClr>
                </a:solidFill>
              </a:rPr>
              <a:t>Randomization:</a:t>
            </a:r>
          </a:p>
          <a:p>
            <a:pPr marL="1017270" lvl="2" indent="-342900">
              <a:spcAft>
                <a:spcPts val="0"/>
              </a:spcAft>
              <a:defRPr/>
            </a:pPr>
            <a:r>
              <a:rPr lang="en-US" altLang="en-US" sz="2000" dirty="0">
                <a:solidFill>
                  <a:schemeClr val="tx1">
                    <a:lumMod val="75000"/>
                    <a:lumOff val="25000"/>
                  </a:schemeClr>
                </a:solidFill>
              </a:rPr>
              <a:t>14 day placebo lead-in</a:t>
            </a:r>
          </a:p>
          <a:p>
            <a:pPr marL="1017270" lvl="2" indent="-342900">
              <a:spcAft>
                <a:spcPts val="0"/>
              </a:spcAft>
              <a:defRPr/>
            </a:pPr>
            <a:r>
              <a:rPr lang="en-US" altLang="en-US" sz="2000" dirty="0">
                <a:solidFill>
                  <a:schemeClr val="tx1">
                    <a:lumMod val="75000"/>
                    <a:lumOff val="25000"/>
                  </a:schemeClr>
                </a:solidFill>
              </a:rPr>
              <a:t>Fixed dose olanzapine – 1 mg/d, 2.5 mg/d, 5 mg/d, 7.5 mg/d, or placebo</a:t>
            </a:r>
          </a:p>
          <a:p>
            <a:pPr marL="1017270" lvl="2" indent="-342900">
              <a:spcAft>
                <a:spcPts val="0"/>
              </a:spcAft>
              <a:defRPr/>
            </a:pPr>
            <a:r>
              <a:rPr lang="en-US" altLang="en-US" sz="2000" dirty="0">
                <a:solidFill>
                  <a:schemeClr val="tx1">
                    <a:lumMod val="75000"/>
                    <a:lumOff val="25000"/>
                  </a:schemeClr>
                </a:solidFill>
              </a:rPr>
              <a:t>Titrated up every 7 days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16D75-6589-4890-B34A-9682DD77EFBE}"/>
              </a:ext>
            </a:extLst>
          </p:cNvPr>
          <p:cNvSpPr>
            <a:spLocks noGrp="1"/>
          </p:cNvSpPr>
          <p:nvPr>
            <p:ph sz="quarter" idx="14"/>
          </p:nvPr>
        </p:nvSpPr>
        <p:spPr>
          <a:xfrm>
            <a:off x="522514" y="2307772"/>
            <a:ext cx="8151222" cy="2763066"/>
          </a:xfrm>
        </p:spPr>
        <p:txBody>
          <a:bodyPr/>
          <a:lstStyle/>
          <a:p>
            <a:r>
              <a:rPr lang="en-US" altLang="en-US" dirty="0"/>
              <a:t>I, John Campbell MD, have no Conflicts of Interest for this presentation. This includes having no relevant financial relationships with ineligible companies to disclose.</a:t>
            </a:r>
          </a:p>
          <a:p>
            <a:endParaRPr lang="en-US" dirty="0"/>
          </a:p>
          <a:p>
            <a:r>
              <a:rPr lang="en-US" dirty="0"/>
              <a:t>Further, none of the planners for this educational activity have relevant financial relationships to disclose with ineligible companies whose primary business is marketing, selling, re-selling, or distributing healthcare products used by or on patients.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F04F200-47F7-4507-B3A2-8591CB1A71EA}"/>
              </a:ext>
            </a:extLst>
          </p:cNvPr>
          <p:cNvSpPr>
            <a:spLocks noGrp="1" noChangeArrowheads="1"/>
          </p:cNvSpPr>
          <p:nvPr>
            <p:ph type="title"/>
          </p:nvPr>
        </p:nvSpPr>
        <p:spPr/>
        <p:txBody>
          <a:bodyPr/>
          <a:lstStyle/>
          <a:p>
            <a:r>
              <a:rPr lang="en-US" altLang="en-US"/>
              <a:t>RCT for Atypical Antipsychotics</a:t>
            </a:r>
          </a:p>
        </p:txBody>
      </p:sp>
      <p:sp>
        <p:nvSpPr>
          <p:cNvPr id="39939" name="Rectangle 3">
            <a:extLst>
              <a:ext uri="{FF2B5EF4-FFF2-40B4-BE49-F238E27FC236}">
                <a16:creationId xmlns:a16="http://schemas.microsoft.com/office/drawing/2014/main" id="{BDF9C147-579B-47DE-B70A-20C11F0B4823}"/>
              </a:ext>
            </a:extLst>
          </p:cNvPr>
          <p:cNvSpPr>
            <a:spLocks noGrp="1" noChangeArrowheads="1"/>
          </p:cNvSpPr>
          <p:nvPr>
            <p:ph sz="quarter" idx="14"/>
          </p:nvPr>
        </p:nvSpPr>
        <p:spPr>
          <a:xfrm>
            <a:off x="1429159" y="2142581"/>
            <a:ext cx="6492240" cy="3886200"/>
          </a:xfrm>
        </p:spPr>
        <p:txBody>
          <a:bodyPr/>
          <a:lstStyle/>
          <a:p>
            <a:r>
              <a:rPr lang="en-US" altLang="en-US" sz="2800" u="sng" dirty="0"/>
              <a:t>Olanzapine: De </a:t>
            </a:r>
            <a:r>
              <a:rPr lang="en-US" altLang="en-US" sz="2800" u="sng" dirty="0" err="1"/>
              <a:t>Deyn</a:t>
            </a:r>
            <a:r>
              <a:rPr lang="en-US" altLang="en-US" sz="2800" u="sng" dirty="0"/>
              <a:t> et al.</a:t>
            </a:r>
            <a:endParaRPr lang="en-US" altLang="en-US" sz="2400" u="sng" dirty="0"/>
          </a:p>
          <a:p>
            <a:pPr lvl="1"/>
            <a:r>
              <a:rPr lang="en-US" altLang="en-US" dirty="0">
                <a:solidFill>
                  <a:schemeClr val="tx1"/>
                </a:solidFill>
              </a:rPr>
              <a:t>Sample size and analysis:</a:t>
            </a:r>
          </a:p>
          <a:p>
            <a:pPr lvl="2"/>
            <a:r>
              <a:rPr lang="en-US" altLang="en-US" dirty="0">
                <a:solidFill>
                  <a:schemeClr val="tx1"/>
                </a:solidFill>
              </a:rPr>
              <a:t>Statistical power  85% = 125 patients per treatment group</a:t>
            </a:r>
          </a:p>
          <a:p>
            <a:pPr lvl="2"/>
            <a:r>
              <a:rPr lang="en-US" altLang="en-US" dirty="0">
                <a:solidFill>
                  <a:schemeClr val="tx1"/>
                </a:solidFill>
              </a:rPr>
              <a:t>Intention to treat analysis</a:t>
            </a:r>
          </a:p>
          <a:p>
            <a:pPr lvl="2"/>
            <a:r>
              <a:rPr lang="en-US" altLang="en-US" dirty="0">
                <a:solidFill>
                  <a:schemeClr val="tx1"/>
                </a:solidFill>
              </a:rPr>
              <a:t>Primary analysis ANCOVA for </a:t>
            </a:r>
            <a:r>
              <a:rPr lang="el-GR" altLang="en-US" dirty="0">
                <a:solidFill>
                  <a:schemeClr val="tx1"/>
                </a:solidFill>
                <a:cs typeface="Arial" panose="020B0604020202020204" pitchFamily="34" charset="0"/>
              </a:rPr>
              <a:t>Δ</a:t>
            </a:r>
            <a:r>
              <a:rPr lang="en-US" altLang="en-US" dirty="0">
                <a:solidFill>
                  <a:schemeClr val="tx1"/>
                </a:solidFill>
                <a:cs typeface="Arial" panose="020B0604020202020204" pitchFamily="34" charset="0"/>
              </a:rPr>
              <a:t> NPI/NH from baseline</a:t>
            </a:r>
          </a:p>
          <a:p>
            <a:pPr lvl="2"/>
            <a:r>
              <a:rPr lang="en-US" altLang="en-US" dirty="0">
                <a:solidFill>
                  <a:schemeClr val="tx1"/>
                </a:solidFill>
                <a:cs typeface="Arial" panose="020B0604020202020204" pitchFamily="34" charset="0"/>
              </a:rPr>
              <a:t>Kaplan-Meier time-to-response curves</a:t>
            </a:r>
            <a:endParaRPr lang="el-GR" altLang="en-US" dirty="0">
              <a:solidFill>
                <a:schemeClr val="tx1"/>
              </a:solidFill>
              <a:cs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F35C145-24BF-4AB4-A35A-4614F1EFEE22}"/>
              </a:ext>
            </a:extLst>
          </p:cNvPr>
          <p:cNvSpPr>
            <a:spLocks noGrp="1" noChangeArrowheads="1"/>
          </p:cNvSpPr>
          <p:nvPr>
            <p:ph type="title"/>
          </p:nvPr>
        </p:nvSpPr>
        <p:spPr/>
        <p:txBody>
          <a:bodyPr/>
          <a:lstStyle/>
          <a:p>
            <a:r>
              <a:rPr lang="en-US" altLang="en-US"/>
              <a:t>RCT for Atypical Antipsychotics</a:t>
            </a:r>
          </a:p>
        </p:txBody>
      </p:sp>
      <p:sp>
        <p:nvSpPr>
          <p:cNvPr id="348163" name="Rectangle 3">
            <a:extLst>
              <a:ext uri="{FF2B5EF4-FFF2-40B4-BE49-F238E27FC236}">
                <a16:creationId xmlns:a16="http://schemas.microsoft.com/office/drawing/2014/main" id="{F0724DD1-F6D5-4991-B460-BEF38C7BA152}"/>
              </a:ext>
            </a:extLst>
          </p:cNvPr>
          <p:cNvSpPr>
            <a:spLocks noGrp="1" noChangeArrowheads="1"/>
          </p:cNvSpPr>
          <p:nvPr>
            <p:ph sz="quarter" idx="14"/>
          </p:nvPr>
        </p:nvSpPr>
        <p:spPr>
          <a:xfrm>
            <a:off x="1342073" y="1959701"/>
            <a:ext cx="6492240" cy="3886200"/>
          </a:xfrm>
        </p:spPr>
        <p:txBody>
          <a:bodyPr rtlCol="0">
            <a:normAutofit lnSpcReduction="10000"/>
          </a:bodyPr>
          <a:lstStyle/>
          <a:p>
            <a:pPr fontAlgn="auto">
              <a:lnSpc>
                <a:spcPct val="100000"/>
              </a:lnSpc>
              <a:spcAft>
                <a:spcPts val="0"/>
              </a:spcAft>
              <a:defRPr/>
            </a:pPr>
            <a:r>
              <a:rPr lang="en-US" altLang="en-US" sz="2400" u="sng" dirty="0">
                <a:solidFill>
                  <a:schemeClr val="accent1"/>
                </a:solidFill>
              </a:rPr>
              <a:t>Olanzapine: De </a:t>
            </a:r>
            <a:r>
              <a:rPr lang="en-US" altLang="en-US" sz="2400" u="sng" dirty="0" err="1">
                <a:solidFill>
                  <a:schemeClr val="accent1"/>
                </a:solidFill>
              </a:rPr>
              <a:t>Deyn</a:t>
            </a:r>
            <a:r>
              <a:rPr lang="en-US" altLang="en-US" sz="2400" u="sng" dirty="0">
                <a:solidFill>
                  <a:schemeClr val="accent1"/>
                </a:solidFill>
              </a:rPr>
              <a:t> et al.</a:t>
            </a:r>
          </a:p>
          <a:p>
            <a:pPr lvl="1" fontAlgn="auto">
              <a:spcAft>
                <a:spcPts val="0"/>
              </a:spcAft>
              <a:defRPr/>
            </a:pPr>
            <a:r>
              <a:rPr lang="en-US" altLang="en-US" sz="2000" dirty="0">
                <a:solidFill>
                  <a:schemeClr val="tx1">
                    <a:lumMod val="75000"/>
                    <a:lumOff val="25000"/>
                  </a:schemeClr>
                </a:solidFill>
              </a:rPr>
              <a:t>Results:</a:t>
            </a:r>
          </a:p>
          <a:p>
            <a:pPr marL="674370" lvl="2" indent="0" fontAlgn="auto">
              <a:spcAft>
                <a:spcPts val="0"/>
              </a:spcAft>
              <a:buNone/>
              <a:defRPr/>
            </a:pPr>
            <a:r>
              <a:rPr lang="en-US" altLang="en-US" sz="1800" dirty="0">
                <a:solidFill>
                  <a:schemeClr val="tx1">
                    <a:lumMod val="75000"/>
                    <a:lumOff val="25000"/>
                  </a:schemeClr>
                </a:solidFill>
              </a:rPr>
              <a:t>652 patients randomly assigned to treatment at 61 sites</a:t>
            </a:r>
          </a:p>
          <a:p>
            <a:pPr marL="674370" lvl="2" indent="0" fontAlgn="auto">
              <a:spcAft>
                <a:spcPts val="0"/>
              </a:spcAft>
              <a:buNone/>
              <a:defRPr/>
            </a:pPr>
            <a:r>
              <a:rPr lang="en-US" altLang="en-US" sz="1800" dirty="0">
                <a:solidFill>
                  <a:schemeClr val="tx1">
                    <a:lumMod val="75000"/>
                    <a:lumOff val="25000"/>
                  </a:schemeClr>
                </a:solidFill>
              </a:rPr>
              <a:t>Demographics and illness characteristics at baseline not statistically different between groups.</a:t>
            </a:r>
          </a:p>
          <a:p>
            <a:pPr marL="674370" lvl="2" indent="0" fontAlgn="auto">
              <a:spcAft>
                <a:spcPts val="0"/>
              </a:spcAft>
              <a:buNone/>
              <a:defRPr/>
            </a:pPr>
            <a:r>
              <a:rPr lang="en-US" altLang="en-US" sz="1800" dirty="0">
                <a:solidFill>
                  <a:schemeClr val="tx1">
                    <a:lumMod val="75000"/>
                    <a:lumOff val="25000"/>
                  </a:schemeClr>
                </a:solidFill>
              </a:rPr>
              <a:t>313 patients had NPI/NH Agitation score of 3 or greater, indicating behavioral disturbance</a:t>
            </a:r>
          </a:p>
          <a:p>
            <a:pPr marL="674370" lvl="2" indent="0" fontAlgn="auto">
              <a:spcAft>
                <a:spcPts val="0"/>
              </a:spcAft>
              <a:buNone/>
              <a:defRPr/>
            </a:pPr>
            <a:r>
              <a:rPr lang="en-US" altLang="en-US" sz="1800" dirty="0">
                <a:solidFill>
                  <a:schemeClr val="tx1">
                    <a:lumMod val="75000"/>
                    <a:lumOff val="25000"/>
                  </a:schemeClr>
                </a:solidFill>
              </a:rPr>
              <a:t>Proportion of patients completing the 10-week treatment was not statistically different among the 5 treatment groups (~70%)</a:t>
            </a:r>
          </a:p>
          <a:p>
            <a:pPr marL="674370" lvl="2" indent="0" fontAlgn="auto">
              <a:spcAft>
                <a:spcPts val="0"/>
              </a:spcAft>
              <a:buNone/>
              <a:defRPr/>
            </a:pPr>
            <a:r>
              <a:rPr lang="en-US" altLang="en-US" sz="1800" dirty="0">
                <a:solidFill>
                  <a:schemeClr val="tx1">
                    <a:lumMod val="75000"/>
                    <a:lumOff val="25000"/>
                  </a:schemeClr>
                </a:solidFill>
              </a:rPr>
              <a:t>Medication compliance was comparable among treatment groups</a:t>
            </a:r>
          </a:p>
          <a:p>
            <a:pPr marL="674370" lvl="2" indent="0" fontAlgn="auto">
              <a:spcAft>
                <a:spcPts val="0"/>
              </a:spcAft>
              <a:buNone/>
              <a:defRPr/>
            </a:pPr>
            <a:r>
              <a:rPr lang="en-US" altLang="en-US" sz="1800" dirty="0">
                <a:solidFill>
                  <a:schemeClr val="tx1">
                    <a:lumMod val="75000"/>
                    <a:lumOff val="25000"/>
                  </a:schemeClr>
                </a:solidFill>
              </a:rPr>
              <a:t>No significant overall difference in benzodiazepine use in any treatment group.</a:t>
            </a:r>
          </a:p>
          <a:p>
            <a:pPr fontAlgn="auto">
              <a:lnSpc>
                <a:spcPct val="90000"/>
              </a:lnSpc>
              <a:spcAft>
                <a:spcPts val="0"/>
              </a:spcAft>
              <a:buFont typeface="Wingdings 3" charset="2"/>
              <a:buChar char=""/>
              <a:defRPr/>
            </a:pPr>
            <a:endParaRPr lang="en-US" altLang="en-US" sz="2800" b="1" dirty="0">
              <a:solidFill>
                <a:schemeClr val="tx1">
                  <a:lumMod val="75000"/>
                  <a:lumOff val="25000"/>
                </a:schemeClr>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EABDBFF-3F4C-4BDF-836C-DD843AF5CCF8}"/>
              </a:ext>
            </a:extLst>
          </p:cNvPr>
          <p:cNvSpPr>
            <a:spLocks noGrp="1" noChangeArrowheads="1"/>
          </p:cNvSpPr>
          <p:nvPr>
            <p:ph type="title"/>
          </p:nvPr>
        </p:nvSpPr>
        <p:spPr/>
        <p:txBody>
          <a:bodyPr/>
          <a:lstStyle/>
          <a:p>
            <a:r>
              <a:rPr lang="en-US" altLang="en-US"/>
              <a:t>RCT for Atypical Antipsychotics</a:t>
            </a:r>
          </a:p>
        </p:txBody>
      </p:sp>
      <p:sp>
        <p:nvSpPr>
          <p:cNvPr id="41987" name="Rectangle 3">
            <a:extLst>
              <a:ext uri="{FF2B5EF4-FFF2-40B4-BE49-F238E27FC236}">
                <a16:creationId xmlns:a16="http://schemas.microsoft.com/office/drawing/2014/main" id="{123CD0F1-8E71-4F8F-9A00-87E801576235}"/>
              </a:ext>
            </a:extLst>
          </p:cNvPr>
          <p:cNvSpPr>
            <a:spLocks noGrp="1" noChangeArrowheads="1"/>
          </p:cNvSpPr>
          <p:nvPr>
            <p:ph sz="quarter" idx="14"/>
          </p:nvPr>
        </p:nvSpPr>
        <p:spPr>
          <a:xfrm>
            <a:off x="1342073" y="2081621"/>
            <a:ext cx="6492240" cy="3886200"/>
          </a:xfrm>
        </p:spPr>
        <p:txBody>
          <a:bodyPr/>
          <a:lstStyle/>
          <a:p>
            <a:r>
              <a:rPr lang="en-US" altLang="en-US" sz="2800" u="sng" dirty="0"/>
              <a:t>Olanzapine: De </a:t>
            </a:r>
            <a:r>
              <a:rPr lang="en-US" altLang="en-US" sz="2800" u="sng" dirty="0" err="1"/>
              <a:t>Deyn</a:t>
            </a:r>
            <a:r>
              <a:rPr lang="en-US" altLang="en-US" sz="2800" u="sng" dirty="0"/>
              <a:t> et al.</a:t>
            </a:r>
          </a:p>
          <a:p>
            <a:pPr lvl="1"/>
            <a:r>
              <a:rPr lang="en-US" altLang="en-US" dirty="0">
                <a:solidFill>
                  <a:schemeClr val="tx1"/>
                </a:solidFill>
              </a:rPr>
              <a:t>NPI/NH psychosis total</a:t>
            </a:r>
          </a:p>
          <a:p>
            <a:pPr lvl="2"/>
            <a:r>
              <a:rPr lang="en-US" altLang="en-US" dirty="0">
                <a:solidFill>
                  <a:schemeClr val="tx1"/>
                </a:solidFill>
              </a:rPr>
              <a:t>No significant difference between treatments in </a:t>
            </a:r>
            <a:r>
              <a:rPr lang="el-GR" altLang="en-US" dirty="0">
                <a:solidFill>
                  <a:schemeClr val="tx1"/>
                </a:solidFill>
                <a:cs typeface="Arial" panose="020B0604020202020204" pitchFamily="34" charset="0"/>
              </a:rPr>
              <a:t>Δ</a:t>
            </a:r>
            <a:r>
              <a:rPr lang="en-US" altLang="en-US" dirty="0">
                <a:solidFill>
                  <a:schemeClr val="tx1"/>
                </a:solidFill>
                <a:cs typeface="Arial" panose="020B0604020202020204" pitchFamily="34" charset="0"/>
              </a:rPr>
              <a:t> NPI/NH psychosis total at the 10 week endpoint.</a:t>
            </a:r>
          </a:p>
          <a:p>
            <a:pPr lvl="1"/>
            <a:r>
              <a:rPr lang="en-US" altLang="en-US" dirty="0">
                <a:solidFill>
                  <a:schemeClr val="tx1"/>
                </a:solidFill>
                <a:cs typeface="Arial" panose="020B0604020202020204" pitchFamily="34" charset="0"/>
              </a:rPr>
              <a:t>CGI-S</a:t>
            </a:r>
          </a:p>
          <a:p>
            <a:pPr lvl="2"/>
            <a:r>
              <a:rPr lang="en-US" altLang="en-US" dirty="0">
                <a:solidFill>
                  <a:schemeClr val="tx1"/>
                </a:solidFill>
              </a:rPr>
              <a:t>No significant difference between treatments in </a:t>
            </a:r>
            <a:r>
              <a:rPr lang="el-GR" altLang="en-US" dirty="0">
                <a:solidFill>
                  <a:schemeClr val="tx1"/>
                </a:solidFill>
                <a:cs typeface="Arial" panose="020B0604020202020204" pitchFamily="34" charset="0"/>
              </a:rPr>
              <a:t>Δ</a:t>
            </a:r>
            <a:r>
              <a:rPr lang="en-US" altLang="en-US" dirty="0">
                <a:solidFill>
                  <a:schemeClr val="tx1"/>
                </a:solidFill>
                <a:cs typeface="Arial" panose="020B0604020202020204" pitchFamily="34" charset="0"/>
              </a:rPr>
              <a:t> CGI-S at the 10 week endpoint.</a:t>
            </a:r>
          </a:p>
          <a:p>
            <a:pPr lvl="2"/>
            <a:endParaRPr lang="el-GR" altLang="en-US" dirty="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1BC5D8D-3941-4D80-8CCA-E15AC8E918D6}"/>
              </a:ext>
            </a:extLst>
          </p:cNvPr>
          <p:cNvSpPr>
            <a:spLocks noGrp="1" noChangeArrowheads="1"/>
          </p:cNvSpPr>
          <p:nvPr>
            <p:ph type="title"/>
          </p:nvPr>
        </p:nvSpPr>
        <p:spPr/>
        <p:txBody>
          <a:bodyPr/>
          <a:lstStyle/>
          <a:p>
            <a:r>
              <a:rPr lang="en-US" altLang="en-US"/>
              <a:t>RCT for Atypical Antipsychotics</a:t>
            </a:r>
          </a:p>
        </p:txBody>
      </p:sp>
      <p:pic>
        <p:nvPicPr>
          <p:cNvPr id="43011" name="Picture 4" descr="Scan0001">
            <a:extLst>
              <a:ext uri="{FF2B5EF4-FFF2-40B4-BE49-F238E27FC236}">
                <a16:creationId xmlns:a16="http://schemas.microsoft.com/office/drawing/2014/main" id="{40587291-E01A-4810-B1E2-0DA68A2B44FC}"/>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2135969" y="1985827"/>
            <a:ext cx="4835414" cy="3886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5907E07-8117-4C10-B966-0714962D669E}"/>
              </a:ext>
            </a:extLst>
          </p:cNvPr>
          <p:cNvSpPr>
            <a:spLocks noGrp="1" noChangeArrowheads="1"/>
          </p:cNvSpPr>
          <p:nvPr>
            <p:ph type="title"/>
          </p:nvPr>
        </p:nvSpPr>
        <p:spPr/>
        <p:txBody>
          <a:bodyPr/>
          <a:lstStyle/>
          <a:p>
            <a:r>
              <a:rPr lang="en-US" altLang="en-US"/>
              <a:t>RCT for Atypical Antipsychotics</a:t>
            </a:r>
          </a:p>
        </p:txBody>
      </p:sp>
      <p:sp>
        <p:nvSpPr>
          <p:cNvPr id="350211" name="Rectangle 3">
            <a:extLst>
              <a:ext uri="{FF2B5EF4-FFF2-40B4-BE49-F238E27FC236}">
                <a16:creationId xmlns:a16="http://schemas.microsoft.com/office/drawing/2014/main" id="{81EE80EB-9688-4527-A881-B866591A9FE9}"/>
              </a:ext>
            </a:extLst>
          </p:cNvPr>
          <p:cNvSpPr>
            <a:spLocks noGrp="1" noChangeArrowheads="1"/>
          </p:cNvSpPr>
          <p:nvPr>
            <p:ph sz="quarter" idx="14"/>
          </p:nvPr>
        </p:nvSpPr>
        <p:spPr>
          <a:xfrm>
            <a:off x="1324656" y="2072912"/>
            <a:ext cx="6492240" cy="3886200"/>
          </a:xfrm>
        </p:spPr>
        <p:txBody>
          <a:bodyPr rtlCol="0">
            <a:normAutofit/>
          </a:bodyPr>
          <a:lstStyle/>
          <a:p>
            <a:pPr fontAlgn="auto">
              <a:spcAft>
                <a:spcPts val="0"/>
              </a:spcAft>
              <a:defRPr/>
            </a:pPr>
            <a:r>
              <a:rPr lang="en-US" altLang="en-US" sz="2400" u="sng" dirty="0">
                <a:solidFill>
                  <a:schemeClr val="accent1"/>
                </a:solidFill>
              </a:rPr>
              <a:t>Olanzapine: De </a:t>
            </a:r>
            <a:r>
              <a:rPr lang="en-US" altLang="en-US" sz="2400" u="sng" dirty="0" err="1">
                <a:solidFill>
                  <a:schemeClr val="accent1"/>
                </a:solidFill>
              </a:rPr>
              <a:t>Deyn</a:t>
            </a:r>
            <a:r>
              <a:rPr lang="en-US" altLang="en-US" sz="2400" u="sng" dirty="0">
                <a:solidFill>
                  <a:schemeClr val="accent1"/>
                </a:solidFill>
              </a:rPr>
              <a:t> et al.</a:t>
            </a:r>
          </a:p>
          <a:p>
            <a:pPr lvl="1" fontAlgn="auto">
              <a:spcAft>
                <a:spcPts val="0"/>
              </a:spcAft>
              <a:defRPr/>
            </a:pPr>
            <a:r>
              <a:rPr lang="en-US" altLang="en-US" sz="2400" dirty="0">
                <a:solidFill>
                  <a:schemeClr val="tx1">
                    <a:lumMod val="75000"/>
                    <a:lumOff val="25000"/>
                  </a:schemeClr>
                </a:solidFill>
              </a:rPr>
              <a:t>NPI/NH Agitation/Aggression</a:t>
            </a:r>
          </a:p>
          <a:p>
            <a:pPr marL="674370" lvl="2" indent="0" fontAlgn="auto">
              <a:spcAft>
                <a:spcPct val="50000"/>
              </a:spcAft>
              <a:buNone/>
              <a:defRPr/>
            </a:pPr>
            <a:r>
              <a:rPr lang="en-US" altLang="en-US" sz="2000" dirty="0">
                <a:solidFill>
                  <a:schemeClr val="tx1">
                    <a:lumMod val="75000"/>
                    <a:lumOff val="25000"/>
                  </a:schemeClr>
                </a:solidFill>
              </a:rPr>
              <a:t>The patients appeared to benefit most from treatment with olanzapine on this dimension, relative to the placebo group in the </a:t>
            </a:r>
            <a:r>
              <a:rPr lang="en-US" altLang="en-US" sz="2000" b="1" dirty="0">
                <a:solidFill>
                  <a:schemeClr val="bg2">
                    <a:lumMod val="25000"/>
                  </a:schemeClr>
                </a:solidFill>
              </a:rPr>
              <a:t>7.5 mg/d </a:t>
            </a:r>
            <a:r>
              <a:rPr lang="en-US" altLang="en-US" sz="2000" dirty="0">
                <a:solidFill>
                  <a:schemeClr val="tx1">
                    <a:lumMod val="75000"/>
                    <a:lumOff val="25000"/>
                  </a:schemeClr>
                </a:solidFill>
              </a:rPr>
              <a:t>group (P=0.002).</a:t>
            </a:r>
          </a:p>
          <a:p>
            <a:pPr lvl="1" fontAlgn="auto">
              <a:spcAft>
                <a:spcPts val="0"/>
              </a:spcAft>
              <a:defRPr/>
            </a:pPr>
            <a:r>
              <a:rPr lang="en-US" altLang="en-US" sz="2400" dirty="0">
                <a:solidFill>
                  <a:schemeClr val="tx1">
                    <a:lumMod val="75000"/>
                    <a:lumOff val="25000"/>
                  </a:schemeClr>
                </a:solidFill>
              </a:rPr>
              <a:t>NPI/NH Delusion</a:t>
            </a:r>
          </a:p>
          <a:p>
            <a:pPr marL="674370" lvl="2" indent="0" fontAlgn="auto">
              <a:spcAft>
                <a:spcPts val="0"/>
              </a:spcAft>
              <a:buNone/>
              <a:defRPr/>
            </a:pPr>
            <a:r>
              <a:rPr lang="en-US" altLang="en-US" sz="2000" dirty="0">
                <a:solidFill>
                  <a:schemeClr val="tx1">
                    <a:lumMod val="75000"/>
                    <a:lumOff val="25000"/>
                  </a:schemeClr>
                </a:solidFill>
              </a:rPr>
              <a:t>The patients appeared to benefit most from treatment with olanzapine on this dimension, relative to the placebo group in the </a:t>
            </a:r>
            <a:r>
              <a:rPr lang="en-US" altLang="en-US" sz="2000" b="1" dirty="0">
                <a:solidFill>
                  <a:schemeClr val="tx1">
                    <a:lumMod val="75000"/>
                    <a:lumOff val="25000"/>
                  </a:schemeClr>
                </a:solidFill>
              </a:rPr>
              <a:t>7.5 mg/d </a:t>
            </a:r>
            <a:r>
              <a:rPr lang="en-US" altLang="en-US" sz="2000" dirty="0">
                <a:solidFill>
                  <a:schemeClr val="tx1">
                    <a:lumMod val="75000"/>
                    <a:lumOff val="25000"/>
                  </a:schemeClr>
                </a:solidFill>
              </a:rPr>
              <a:t>group (P=0.002).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1C8399F-D39B-4FA3-89D8-12F0CF2B063A}"/>
              </a:ext>
            </a:extLst>
          </p:cNvPr>
          <p:cNvSpPr>
            <a:spLocks noGrp="1" noChangeArrowheads="1"/>
          </p:cNvSpPr>
          <p:nvPr>
            <p:ph type="title"/>
          </p:nvPr>
        </p:nvSpPr>
        <p:spPr/>
        <p:txBody>
          <a:bodyPr/>
          <a:lstStyle/>
          <a:p>
            <a:r>
              <a:rPr lang="en-US" altLang="en-US"/>
              <a:t>RCT for Atypical Antipsychotics</a:t>
            </a:r>
          </a:p>
        </p:txBody>
      </p:sp>
      <p:sp>
        <p:nvSpPr>
          <p:cNvPr id="351235" name="Rectangle 3">
            <a:extLst>
              <a:ext uri="{FF2B5EF4-FFF2-40B4-BE49-F238E27FC236}">
                <a16:creationId xmlns:a16="http://schemas.microsoft.com/office/drawing/2014/main" id="{1BFDC871-F950-4F92-B212-E1723B17C093}"/>
              </a:ext>
            </a:extLst>
          </p:cNvPr>
          <p:cNvSpPr>
            <a:spLocks noGrp="1" noChangeArrowheads="1"/>
          </p:cNvSpPr>
          <p:nvPr>
            <p:ph sz="quarter" idx="14"/>
          </p:nvPr>
        </p:nvSpPr>
        <p:spPr>
          <a:xfrm>
            <a:off x="1368198" y="2072912"/>
            <a:ext cx="6492240" cy="3886200"/>
          </a:xfrm>
        </p:spPr>
        <p:txBody>
          <a:bodyPr rtlCol="0">
            <a:normAutofit/>
          </a:bodyPr>
          <a:lstStyle/>
          <a:p>
            <a:pPr fontAlgn="auto">
              <a:lnSpc>
                <a:spcPct val="90000"/>
              </a:lnSpc>
              <a:spcAft>
                <a:spcPts val="0"/>
              </a:spcAft>
              <a:defRPr/>
            </a:pPr>
            <a:r>
              <a:rPr lang="en-US" altLang="en-US" sz="2400" u="sng" dirty="0">
                <a:solidFill>
                  <a:schemeClr val="accent1"/>
                </a:solidFill>
              </a:rPr>
              <a:t>Olanzapine: De </a:t>
            </a:r>
            <a:r>
              <a:rPr lang="en-US" altLang="en-US" sz="2400" u="sng" dirty="0" err="1">
                <a:solidFill>
                  <a:schemeClr val="accent1"/>
                </a:solidFill>
              </a:rPr>
              <a:t>Deyn</a:t>
            </a:r>
            <a:r>
              <a:rPr lang="en-US" altLang="en-US" sz="2400" u="sng" dirty="0">
                <a:solidFill>
                  <a:schemeClr val="accent1"/>
                </a:solidFill>
              </a:rPr>
              <a:t> et al.</a:t>
            </a:r>
          </a:p>
          <a:p>
            <a:pPr lvl="1" fontAlgn="auto">
              <a:lnSpc>
                <a:spcPct val="90000"/>
              </a:lnSpc>
              <a:spcAft>
                <a:spcPts val="0"/>
              </a:spcAft>
              <a:defRPr/>
            </a:pPr>
            <a:r>
              <a:rPr lang="en-US" altLang="en-US" sz="2400" dirty="0">
                <a:solidFill>
                  <a:schemeClr val="tx1">
                    <a:lumMod val="75000"/>
                    <a:lumOff val="25000"/>
                  </a:schemeClr>
                </a:solidFill>
              </a:rPr>
              <a:t>Safety</a:t>
            </a:r>
          </a:p>
          <a:p>
            <a:pPr marL="1017270" lvl="2" indent="-342900">
              <a:lnSpc>
                <a:spcPct val="90000"/>
              </a:lnSpc>
              <a:spcAft>
                <a:spcPts val="0"/>
              </a:spcAft>
              <a:defRPr/>
            </a:pPr>
            <a:r>
              <a:rPr lang="en-US" altLang="en-US" sz="2000" dirty="0">
                <a:solidFill>
                  <a:schemeClr val="tx1">
                    <a:lumMod val="75000"/>
                    <a:lumOff val="25000"/>
                  </a:schemeClr>
                </a:solidFill>
              </a:rPr>
              <a:t>Treatment with olanzapine was generally well tolerated and no adverse effects occurred with an incidence greater than 8% in any group.</a:t>
            </a:r>
          </a:p>
          <a:p>
            <a:pPr marL="1017270" lvl="2" indent="-342900">
              <a:lnSpc>
                <a:spcPct val="90000"/>
              </a:lnSpc>
              <a:spcAft>
                <a:spcPts val="0"/>
              </a:spcAft>
              <a:defRPr/>
            </a:pPr>
            <a:r>
              <a:rPr lang="en-US" altLang="en-US" sz="2000" dirty="0">
                <a:solidFill>
                  <a:schemeClr val="tx1">
                    <a:lumMod val="75000"/>
                    <a:lumOff val="25000"/>
                  </a:schemeClr>
                </a:solidFill>
              </a:rPr>
              <a:t>3 events were significantly greater in the olanzapine group versus placebo:</a:t>
            </a:r>
          </a:p>
          <a:p>
            <a:pPr marL="1291590" lvl="3" indent="-285750">
              <a:lnSpc>
                <a:spcPct val="90000"/>
              </a:lnSpc>
              <a:spcAft>
                <a:spcPts val="0"/>
              </a:spcAft>
              <a:defRPr/>
            </a:pPr>
            <a:r>
              <a:rPr lang="en-US" altLang="en-US" sz="1800" dirty="0">
                <a:solidFill>
                  <a:schemeClr val="tx1">
                    <a:lumMod val="75000"/>
                    <a:lumOff val="25000"/>
                  </a:schemeClr>
                </a:solidFill>
              </a:rPr>
              <a:t>Weight gain</a:t>
            </a:r>
          </a:p>
          <a:p>
            <a:pPr marL="1291590" lvl="3" indent="-285750">
              <a:lnSpc>
                <a:spcPct val="90000"/>
              </a:lnSpc>
              <a:spcAft>
                <a:spcPts val="0"/>
              </a:spcAft>
              <a:defRPr/>
            </a:pPr>
            <a:r>
              <a:rPr lang="en-US" altLang="en-US" sz="1800" dirty="0">
                <a:solidFill>
                  <a:schemeClr val="tx1">
                    <a:lumMod val="75000"/>
                    <a:lumOff val="25000"/>
                  </a:schemeClr>
                </a:solidFill>
              </a:rPr>
              <a:t>Anorexia</a:t>
            </a:r>
          </a:p>
          <a:p>
            <a:pPr marL="1291590" lvl="3" indent="-285750">
              <a:lnSpc>
                <a:spcPct val="90000"/>
              </a:lnSpc>
              <a:spcAft>
                <a:spcPts val="0"/>
              </a:spcAft>
              <a:defRPr/>
            </a:pPr>
            <a:r>
              <a:rPr lang="en-US" altLang="en-US" sz="1800" dirty="0">
                <a:solidFill>
                  <a:schemeClr val="tx1">
                    <a:lumMod val="75000"/>
                    <a:lumOff val="25000"/>
                  </a:schemeClr>
                </a:solidFill>
              </a:rPr>
              <a:t>Urinary incontinence</a:t>
            </a:r>
          </a:p>
          <a:p>
            <a:pPr marL="1017270" lvl="2" indent="-342900">
              <a:lnSpc>
                <a:spcPct val="90000"/>
              </a:lnSpc>
              <a:spcAft>
                <a:spcPts val="0"/>
              </a:spcAft>
              <a:defRPr/>
            </a:pPr>
            <a:r>
              <a:rPr lang="en-US" altLang="en-US" sz="2000" dirty="0">
                <a:solidFill>
                  <a:schemeClr val="tx1">
                    <a:lumMod val="75000"/>
                    <a:lumOff val="25000"/>
                  </a:schemeClr>
                </a:solidFill>
              </a:rPr>
              <a:t>No worsening of cognition from baseline noted in any group.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6D1430C-D2F9-4ACC-8ABE-F13355BACF1F}"/>
              </a:ext>
            </a:extLst>
          </p:cNvPr>
          <p:cNvSpPr>
            <a:spLocks noGrp="1" noChangeArrowheads="1"/>
          </p:cNvSpPr>
          <p:nvPr>
            <p:ph type="title"/>
          </p:nvPr>
        </p:nvSpPr>
        <p:spPr/>
        <p:txBody>
          <a:bodyPr/>
          <a:lstStyle/>
          <a:p>
            <a:r>
              <a:rPr lang="en-US" altLang="en-US"/>
              <a:t>RCT for Atypical Antipsychotics</a:t>
            </a:r>
          </a:p>
        </p:txBody>
      </p:sp>
      <p:sp>
        <p:nvSpPr>
          <p:cNvPr id="46083" name="Rectangle 3">
            <a:extLst>
              <a:ext uri="{FF2B5EF4-FFF2-40B4-BE49-F238E27FC236}">
                <a16:creationId xmlns:a16="http://schemas.microsoft.com/office/drawing/2014/main" id="{D7721F73-9F15-4BCA-BBE5-0B07A68C6E63}"/>
              </a:ext>
            </a:extLst>
          </p:cNvPr>
          <p:cNvSpPr>
            <a:spLocks noGrp="1" noChangeArrowheads="1"/>
          </p:cNvSpPr>
          <p:nvPr>
            <p:ph sz="quarter" idx="14"/>
          </p:nvPr>
        </p:nvSpPr>
        <p:spPr>
          <a:xfrm>
            <a:off x="1368199" y="2247084"/>
            <a:ext cx="6492240" cy="3886200"/>
          </a:xfrm>
        </p:spPr>
        <p:txBody>
          <a:bodyPr/>
          <a:lstStyle/>
          <a:p>
            <a:r>
              <a:rPr lang="en-US" altLang="en-US" b="1" u="sng" dirty="0"/>
              <a:t>Olanzapine</a:t>
            </a:r>
          </a:p>
          <a:p>
            <a:pPr lvl="1"/>
            <a:r>
              <a:rPr lang="en-US" altLang="en-US" dirty="0"/>
              <a:t>Street JS, Clark S, Gannon KS, et al. </a:t>
            </a:r>
            <a:r>
              <a:rPr lang="en-US" altLang="en-US" dirty="0">
                <a:solidFill>
                  <a:srgbClr val="FF5050"/>
                </a:solidFill>
              </a:rPr>
              <a:t>Olanzapine treatment of psychotic and behavioral symptoms in patients with Alzheimer’s disease in nursing care facilities.</a:t>
            </a:r>
            <a:r>
              <a:rPr lang="en-US" altLang="en-US" dirty="0"/>
              <a:t> Arch Gen Psychiatry 2000;57:968-976.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5C88A3F-4AC5-44E9-A202-CAE716A695A0}"/>
              </a:ext>
            </a:extLst>
          </p:cNvPr>
          <p:cNvSpPr>
            <a:spLocks noGrp="1" noChangeArrowheads="1"/>
          </p:cNvSpPr>
          <p:nvPr>
            <p:ph type="title"/>
          </p:nvPr>
        </p:nvSpPr>
        <p:spPr/>
        <p:txBody>
          <a:bodyPr/>
          <a:lstStyle/>
          <a:p>
            <a:r>
              <a:rPr lang="en-US" altLang="en-US"/>
              <a:t>RCT for Atypical Antipsychotics</a:t>
            </a:r>
          </a:p>
        </p:txBody>
      </p:sp>
      <p:sp>
        <p:nvSpPr>
          <p:cNvPr id="353283" name="Rectangle 3">
            <a:extLst>
              <a:ext uri="{FF2B5EF4-FFF2-40B4-BE49-F238E27FC236}">
                <a16:creationId xmlns:a16="http://schemas.microsoft.com/office/drawing/2014/main" id="{C9AF1BBD-1491-4B30-A34C-84F26C7883A8}"/>
              </a:ext>
            </a:extLst>
          </p:cNvPr>
          <p:cNvSpPr>
            <a:spLocks noGrp="1" noChangeArrowheads="1"/>
          </p:cNvSpPr>
          <p:nvPr>
            <p:ph sz="quarter" idx="14"/>
          </p:nvPr>
        </p:nvSpPr>
        <p:spPr>
          <a:xfrm>
            <a:off x="1437867" y="2020661"/>
            <a:ext cx="6492240" cy="3886200"/>
          </a:xfrm>
        </p:spPr>
        <p:txBody>
          <a:bodyPr rtlCol="0">
            <a:normAutofit lnSpcReduction="10000"/>
          </a:bodyPr>
          <a:lstStyle/>
          <a:p>
            <a:pPr fontAlgn="auto">
              <a:lnSpc>
                <a:spcPct val="90000"/>
              </a:lnSpc>
              <a:spcAft>
                <a:spcPts val="0"/>
              </a:spcAft>
              <a:defRPr/>
            </a:pPr>
            <a:r>
              <a:rPr lang="en-US" altLang="en-US" sz="2800" u="sng" dirty="0">
                <a:solidFill>
                  <a:schemeClr val="accent1"/>
                </a:solidFill>
              </a:rPr>
              <a:t>Olanzapine: Street, et al.</a:t>
            </a:r>
          </a:p>
          <a:p>
            <a:pPr marL="342900" lvl="1" indent="-342900" fontAlgn="auto">
              <a:spcAft>
                <a:spcPts val="0"/>
              </a:spcAft>
              <a:buFont typeface="Arial" panose="020B0604020202020204" pitchFamily="34" charset="0"/>
              <a:buChar char="•"/>
              <a:defRPr/>
            </a:pPr>
            <a:r>
              <a:rPr lang="en-US" altLang="en-US" sz="2400" dirty="0">
                <a:solidFill>
                  <a:schemeClr val="tx1">
                    <a:lumMod val="75000"/>
                    <a:lumOff val="25000"/>
                  </a:schemeClr>
                </a:solidFill>
              </a:rPr>
              <a:t>A 6 week, double-blind, randomized, placebo-controlled study of 206 subjects conducted at 28 sites in the US.</a:t>
            </a:r>
          </a:p>
          <a:p>
            <a:pPr marL="342900" lvl="1" indent="-342900" fontAlgn="auto">
              <a:spcAft>
                <a:spcPts val="0"/>
              </a:spcAft>
              <a:buFont typeface="Arial" panose="020B0604020202020204" pitchFamily="34" charset="0"/>
              <a:buChar char="•"/>
              <a:defRPr/>
            </a:pPr>
            <a:r>
              <a:rPr lang="en-US" altLang="en-US" sz="2400" dirty="0">
                <a:solidFill>
                  <a:schemeClr val="tx1">
                    <a:lumMod val="75000"/>
                    <a:lumOff val="25000"/>
                  </a:schemeClr>
                </a:solidFill>
              </a:rPr>
              <a:t>Participants: 206 elderly US nursing home residents with AD who exhibited psychotic and/or behavioral symptoms who scored 3 or higher on any of the Agitation/Aggression, Hallucinations, or Delusions items of the NPI/NH.</a:t>
            </a:r>
          </a:p>
          <a:p>
            <a:pPr marL="1005840" lvl="3" indent="0" fontAlgn="auto">
              <a:spcAft>
                <a:spcPts val="0"/>
              </a:spcAft>
              <a:buNone/>
              <a:defRPr/>
            </a:pPr>
            <a:r>
              <a:rPr lang="en-US" altLang="en-US" sz="1800" b="1" dirty="0">
                <a:solidFill>
                  <a:schemeClr val="tx1">
                    <a:lumMod val="75000"/>
                    <a:lumOff val="25000"/>
                  </a:schemeClr>
                </a:solidFill>
              </a:rPr>
              <a:t>Diagnosis of possible or probable Alzheimer’s disease</a:t>
            </a:r>
          </a:p>
          <a:p>
            <a:pPr marL="1005840" lvl="3" indent="0" fontAlgn="auto">
              <a:spcAft>
                <a:spcPts val="0"/>
              </a:spcAft>
              <a:buNone/>
              <a:defRPr/>
            </a:pPr>
            <a:r>
              <a:rPr lang="en-US" altLang="en-US" sz="1800" b="1" dirty="0">
                <a:solidFill>
                  <a:schemeClr val="tx1">
                    <a:lumMod val="75000"/>
                    <a:lumOff val="25000"/>
                  </a:schemeClr>
                </a:solidFill>
              </a:rPr>
              <a:t>Clinically significant agitation after a single-blind placebo lead 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5A56B65-4E9D-462B-ABF8-6552535EF1AB}"/>
              </a:ext>
            </a:extLst>
          </p:cNvPr>
          <p:cNvSpPr>
            <a:spLocks noGrp="1" noChangeArrowheads="1"/>
          </p:cNvSpPr>
          <p:nvPr>
            <p:ph type="title"/>
          </p:nvPr>
        </p:nvSpPr>
        <p:spPr/>
        <p:txBody>
          <a:bodyPr/>
          <a:lstStyle/>
          <a:p>
            <a:r>
              <a:rPr lang="en-US" altLang="en-US"/>
              <a:t>RCT for Atypical Antipsychotics</a:t>
            </a:r>
          </a:p>
        </p:txBody>
      </p:sp>
      <p:sp>
        <p:nvSpPr>
          <p:cNvPr id="354307" name="Rectangle 3">
            <a:extLst>
              <a:ext uri="{FF2B5EF4-FFF2-40B4-BE49-F238E27FC236}">
                <a16:creationId xmlns:a16="http://schemas.microsoft.com/office/drawing/2014/main" id="{46802765-2590-4110-8D82-D93DCD2D8568}"/>
              </a:ext>
            </a:extLst>
          </p:cNvPr>
          <p:cNvSpPr>
            <a:spLocks noGrp="1" noChangeArrowheads="1"/>
          </p:cNvSpPr>
          <p:nvPr>
            <p:ph sz="quarter" idx="14"/>
          </p:nvPr>
        </p:nvSpPr>
        <p:spPr>
          <a:xfrm>
            <a:off x="1507536" y="2194832"/>
            <a:ext cx="6492240" cy="3886200"/>
          </a:xfrm>
        </p:spPr>
        <p:txBody>
          <a:bodyPr rtlCol="0">
            <a:normAutofit/>
          </a:bodyPr>
          <a:lstStyle/>
          <a:p>
            <a:pPr fontAlgn="auto">
              <a:lnSpc>
                <a:spcPct val="90000"/>
              </a:lnSpc>
              <a:spcAft>
                <a:spcPts val="0"/>
              </a:spcAft>
              <a:defRPr/>
            </a:pPr>
            <a:r>
              <a:rPr lang="en-US" altLang="en-US" sz="2800" u="sng" dirty="0">
                <a:solidFill>
                  <a:schemeClr val="accent1"/>
                </a:solidFill>
              </a:rPr>
              <a:t>Olanzapine: Street, et al.</a:t>
            </a:r>
          </a:p>
          <a:p>
            <a:pPr lvl="1" fontAlgn="auto">
              <a:lnSpc>
                <a:spcPct val="90000"/>
              </a:lnSpc>
              <a:spcAft>
                <a:spcPts val="0"/>
              </a:spcAft>
              <a:defRPr/>
            </a:pPr>
            <a:r>
              <a:rPr lang="en-US" altLang="en-US" sz="2400" dirty="0">
                <a:solidFill>
                  <a:schemeClr val="tx1">
                    <a:lumMod val="75000"/>
                    <a:lumOff val="25000"/>
                  </a:schemeClr>
                </a:solidFill>
              </a:rPr>
              <a:t>Exclusionary criteria:</a:t>
            </a:r>
          </a:p>
          <a:p>
            <a:pPr marL="1017270" lvl="2" indent="-342900">
              <a:lnSpc>
                <a:spcPct val="90000"/>
              </a:lnSpc>
              <a:spcAft>
                <a:spcPts val="0"/>
              </a:spcAft>
              <a:defRPr/>
            </a:pPr>
            <a:r>
              <a:rPr lang="en-US" altLang="en-US" sz="2000" dirty="0">
                <a:solidFill>
                  <a:schemeClr val="tx1">
                    <a:lumMod val="75000"/>
                    <a:lumOff val="25000"/>
                  </a:schemeClr>
                </a:solidFill>
              </a:rPr>
              <a:t>History of DSM-IV Axis I disorder</a:t>
            </a:r>
          </a:p>
          <a:p>
            <a:pPr marL="1017270" lvl="2" indent="-342900">
              <a:lnSpc>
                <a:spcPct val="90000"/>
              </a:lnSpc>
              <a:spcAft>
                <a:spcPts val="0"/>
              </a:spcAft>
              <a:defRPr/>
            </a:pPr>
            <a:r>
              <a:rPr lang="en-US" altLang="en-US" sz="2000" dirty="0">
                <a:solidFill>
                  <a:schemeClr val="tx1">
                    <a:lumMod val="75000"/>
                    <a:lumOff val="25000"/>
                  </a:schemeClr>
                </a:solidFill>
              </a:rPr>
              <a:t>Any neurological condition other than AD that could contribute to psychosis or dementia</a:t>
            </a:r>
          </a:p>
          <a:p>
            <a:pPr marL="1017270" lvl="2" indent="-342900">
              <a:lnSpc>
                <a:spcPct val="90000"/>
              </a:lnSpc>
              <a:spcAft>
                <a:spcPts val="0"/>
              </a:spcAft>
              <a:defRPr/>
            </a:pPr>
            <a:r>
              <a:rPr lang="en-US" altLang="en-US" sz="2000" dirty="0">
                <a:solidFill>
                  <a:schemeClr val="tx1">
                    <a:lumMod val="75000"/>
                    <a:lumOff val="25000"/>
                  </a:schemeClr>
                </a:solidFill>
              </a:rPr>
              <a:t>MMSE &gt; 24</a:t>
            </a:r>
          </a:p>
          <a:p>
            <a:pPr marL="1017270" lvl="2" indent="-342900">
              <a:lnSpc>
                <a:spcPct val="90000"/>
              </a:lnSpc>
              <a:spcAft>
                <a:spcPts val="0"/>
              </a:spcAft>
              <a:defRPr/>
            </a:pPr>
            <a:r>
              <a:rPr lang="en-US" altLang="en-US" sz="2000" dirty="0">
                <a:solidFill>
                  <a:schemeClr val="tx1">
                    <a:lumMod val="75000"/>
                    <a:lumOff val="25000"/>
                  </a:schemeClr>
                </a:solidFill>
              </a:rPr>
              <a:t>Bedridden status</a:t>
            </a:r>
          </a:p>
          <a:p>
            <a:pPr marL="1017270" lvl="2" indent="-342900">
              <a:lnSpc>
                <a:spcPct val="90000"/>
              </a:lnSpc>
              <a:spcAft>
                <a:spcPts val="0"/>
              </a:spcAft>
              <a:defRPr/>
            </a:pPr>
            <a:r>
              <a:rPr lang="en-US" altLang="en-US" sz="2000" dirty="0">
                <a:solidFill>
                  <a:schemeClr val="tx1">
                    <a:lumMod val="75000"/>
                    <a:lumOff val="25000"/>
                  </a:schemeClr>
                </a:solidFill>
              </a:rPr>
              <a:t>Use of </a:t>
            </a:r>
            <a:r>
              <a:rPr lang="en-US" altLang="en-US" sz="2000" dirty="0" err="1">
                <a:solidFill>
                  <a:schemeClr val="tx1">
                    <a:lumMod val="75000"/>
                    <a:lumOff val="25000"/>
                  </a:schemeClr>
                </a:solidFill>
              </a:rPr>
              <a:t>concomittant</a:t>
            </a:r>
            <a:r>
              <a:rPr lang="en-US" altLang="en-US" sz="2000" dirty="0">
                <a:solidFill>
                  <a:schemeClr val="tx1">
                    <a:lumMod val="75000"/>
                    <a:lumOff val="25000"/>
                  </a:schemeClr>
                </a:solidFill>
              </a:rPr>
              <a:t> medications with primarily central nervous system activity.</a:t>
            </a:r>
          </a:p>
          <a:p>
            <a:pPr marL="1017270" lvl="2" indent="-342900">
              <a:lnSpc>
                <a:spcPct val="90000"/>
              </a:lnSpc>
              <a:spcAft>
                <a:spcPts val="0"/>
              </a:spcAft>
              <a:defRPr/>
            </a:pPr>
            <a:r>
              <a:rPr lang="en-US" altLang="en-US" sz="2000" dirty="0">
                <a:solidFill>
                  <a:schemeClr val="tx1">
                    <a:lumMod val="75000"/>
                    <a:lumOff val="25000"/>
                  </a:schemeClr>
                </a:solidFill>
              </a:rPr>
              <a:t>Benzodiazepines were allowed as rescue medication up to 4 mg/d lorazepam equivalents for a total of 21 days during active treatment.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2F8FE02-1EAE-4D8F-A578-80788A57564D}"/>
              </a:ext>
            </a:extLst>
          </p:cNvPr>
          <p:cNvSpPr>
            <a:spLocks noGrp="1" noChangeArrowheads="1"/>
          </p:cNvSpPr>
          <p:nvPr>
            <p:ph type="title"/>
          </p:nvPr>
        </p:nvSpPr>
        <p:spPr/>
        <p:txBody>
          <a:bodyPr/>
          <a:lstStyle/>
          <a:p>
            <a:r>
              <a:rPr lang="en-US" altLang="en-US"/>
              <a:t>RCT for Atypical Antipsychotics</a:t>
            </a:r>
          </a:p>
        </p:txBody>
      </p:sp>
      <p:sp>
        <p:nvSpPr>
          <p:cNvPr id="355331" name="Rectangle 3">
            <a:extLst>
              <a:ext uri="{FF2B5EF4-FFF2-40B4-BE49-F238E27FC236}">
                <a16:creationId xmlns:a16="http://schemas.microsoft.com/office/drawing/2014/main" id="{16E3552C-3DB5-4FEB-B6F4-3A2EB62F898F}"/>
              </a:ext>
            </a:extLst>
          </p:cNvPr>
          <p:cNvSpPr>
            <a:spLocks noGrp="1" noChangeArrowheads="1"/>
          </p:cNvSpPr>
          <p:nvPr>
            <p:ph sz="quarter" idx="14"/>
          </p:nvPr>
        </p:nvSpPr>
        <p:spPr>
          <a:xfrm>
            <a:off x="1498827" y="2151289"/>
            <a:ext cx="6492240" cy="3886200"/>
          </a:xfrm>
        </p:spPr>
        <p:txBody>
          <a:bodyPr rtlCol="0">
            <a:normAutofit/>
          </a:bodyPr>
          <a:lstStyle/>
          <a:p>
            <a:pPr fontAlgn="auto">
              <a:spcAft>
                <a:spcPts val="0"/>
              </a:spcAft>
              <a:defRPr/>
            </a:pPr>
            <a:r>
              <a:rPr lang="en-US" altLang="en-US" sz="2800" u="sng" dirty="0">
                <a:solidFill>
                  <a:schemeClr val="accent1"/>
                </a:solidFill>
              </a:rPr>
              <a:t>Olanzapine: Street, et al.</a:t>
            </a:r>
          </a:p>
          <a:p>
            <a:pPr lvl="1" fontAlgn="auto">
              <a:spcAft>
                <a:spcPts val="0"/>
              </a:spcAft>
              <a:defRPr/>
            </a:pPr>
            <a:r>
              <a:rPr lang="en-US" altLang="en-US" sz="2400" dirty="0">
                <a:solidFill>
                  <a:schemeClr val="tx1">
                    <a:lumMod val="75000"/>
                    <a:lumOff val="25000"/>
                  </a:schemeClr>
                </a:solidFill>
              </a:rPr>
              <a:t>Primary measures</a:t>
            </a:r>
          </a:p>
          <a:p>
            <a:pPr marL="674370" lvl="2" indent="0" fontAlgn="auto">
              <a:spcAft>
                <a:spcPts val="0"/>
              </a:spcAft>
              <a:buNone/>
              <a:defRPr/>
            </a:pPr>
            <a:r>
              <a:rPr lang="en-US" altLang="en-US" sz="2000" dirty="0">
                <a:solidFill>
                  <a:schemeClr val="tx1">
                    <a:lumMod val="75000"/>
                    <a:lumOff val="25000"/>
                  </a:schemeClr>
                </a:solidFill>
              </a:rPr>
              <a:t>NPI/NH items for Agitation/Aggression, Hallucinations, and Delusions summed as a Core Total</a:t>
            </a:r>
          </a:p>
          <a:p>
            <a:pPr marL="674370" lvl="2" indent="0" fontAlgn="auto">
              <a:spcAft>
                <a:spcPts val="0"/>
              </a:spcAft>
              <a:buNone/>
              <a:defRPr/>
            </a:pPr>
            <a:r>
              <a:rPr lang="en-US" altLang="en-US" sz="2000" dirty="0">
                <a:solidFill>
                  <a:schemeClr val="tx1">
                    <a:lumMod val="75000"/>
                    <a:lumOff val="25000"/>
                  </a:schemeClr>
                </a:solidFill>
              </a:rPr>
              <a:t>Baseline, weekly for 6 weeks</a:t>
            </a:r>
          </a:p>
          <a:p>
            <a:pPr lvl="1" fontAlgn="auto">
              <a:spcAft>
                <a:spcPts val="0"/>
              </a:spcAft>
              <a:defRPr/>
            </a:pPr>
            <a:r>
              <a:rPr lang="en-US" altLang="en-US" sz="2400" dirty="0">
                <a:solidFill>
                  <a:schemeClr val="tx1">
                    <a:lumMod val="75000"/>
                    <a:lumOff val="25000"/>
                  </a:schemeClr>
                </a:solidFill>
              </a:rPr>
              <a:t>Randomization</a:t>
            </a:r>
          </a:p>
          <a:p>
            <a:pPr marL="674370" lvl="2" indent="0" fontAlgn="auto">
              <a:spcAft>
                <a:spcPts val="0"/>
              </a:spcAft>
              <a:buNone/>
              <a:defRPr/>
            </a:pPr>
            <a:r>
              <a:rPr lang="en-US" altLang="en-US" sz="2000" dirty="0">
                <a:solidFill>
                  <a:schemeClr val="tx1">
                    <a:lumMod val="75000"/>
                    <a:lumOff val="25000"/>
                  </a:schemeClr>
                </a:solidFill>
              </a:rPr>
              <a:t>3-14 day single blind washout placebo lead-in period</a:t>
            </a:r>
          </a:p>
          <a:p>
            <a:pPr marL="674370" lvl="2" indent="0" fontAlgn="auto">
              <a:spcAft>
                <a:spcPts val="0"/>
              </a:spcAft>
              <a:buNone/>
              <a:defRPr/>
            </a:pPr>
            <a:r>
              <a:rPr lang="en-US" altLang="en-US" sz="2000" dirty="0">
                <a:solidFill>
                  <a:schemeClr val="tx1">
                    <a:lumMod val="75000"/>
                    <a:lumOff val="25000"/>
                  </a:schemeClr>
                </a:solidFill>
              </a:rPr>
              <a:t>Fixed dose olanzapine: 5 mg/d, 10 mg/d, 15 mg/d, or placebo</a:t>
            </a:r>
          </a:p>
          <a:p>
            <a:pPr marL="960120" lvl="2" fontAlgn="auto">
              <a:spcAft>
                <a:spcPts val="0"/>
              </a:spcAft>
              <a:buFont typeface="Wingdings 3" charset="2"/>
              <a:buChar char=""/>
              <a:defRPr/>
            </a:pPr>
            <a:endParaRPr lang="en-US" altLang="en-US" sz="2000" dirty="0">
              <a:solidFill>
                <a:schemeClr val="tx1">
                  <a:lumMod val="75000"/>
                  <a:lumOff val="25000"/>
                </a:schemeClr>
              </a:solidFill>
            </a:endParaRPr>
          </a:p>
          <a:p>
            <a:pPr marL="960120" lvl="2" fontAlgn="auto">
              <a:spcAft>
                <a:spcPts val="0"/>
              </a:spcAft>
              <a:buFont typeface="Wingdings 3" charset="2"/>
              <a:buChar char=""/>
              <a:defRPr/>
            </a:pPr>
            <a:endParaRPr lang="en-US" altLang="en-US" sz="2000" dirty="0">
              <a:solidFill>
                <a:schemeClr val="tx1">
                  <a:lumMod val="75000"/>
                  <a:lumOff val="25000"/>
                </a:schemeClr>
              </a:solidFill>
            </a:endParaRPr>
          </a:p>
          <a:p>
            <a:pPr marL="960120" lvl="2" fontAlgn="auto">
              <a:spcAft>
                <a:spcPts val="0"/>
              </a:spcAft>
              <a:buFont typeface="Wingdings 3" charset="2"/>
              <a:buChar char=""/>
              <a:defRPr/>
            </a:pPr>
            <a:endParaRPr lang="en-US" altLang="en-US" sz="2000"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EB1C-1464-E5F7-171B-D423D35CAAE6}"/>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A5FEA26F-5129-7394-4E49-15AE90A0D86D}"/>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D5FAAE8C-8D55-CA0A-18D4-F6F0D21AB59B}"/>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4C1470B9-EC5F-B193-B7C2-4B11D3F96D15}"/>
              </a:ext>
            </a:extLst>
          </p:cNvPr>
          <p:cNvSpPr>
            <a:spLocks noGrp="1"/>
          </p:cNvSpPr>
          <p:nvPr>
            <p:ph type="sldNum" sz="quarter" idx="12"/>
          </p:nvPr>
        </p:nvSpPr>
        <p:spPr/>
        <p:txBody>
          <a:bodyPr/>
          <a:lstStyle/>
          <a:p>
            <a:pPr lvl="8"/>
            <a:fld id="{63DCA5C9-2E11-4C67-86EB-AE1DE127DC64}" type="slidenum">
              <a:rPr lang="en-US" smtClean="0"/>
              <a:pPr lvl="8"/>
              <a:t>4</a:t>
            </a:fld>
            <a:endParaRPr lang="en-US"/>
          </a:p>
        </p:txBody>
      </p:sp>
      <p:sp>
        <p:nvSpPr>
          <p:cNvPr id="6" name="Content Placeholder 5">
            <a:extLst>
              <a:ext uri="{FF2B5EF4-FFF2-40B4-BE49-F238E27FC236}">
                <a16:creationId xmlns:a16="http://schemas.microsoft.com/office/drawing/2014/main" id="{58ADB7C8-FD6F-CEAF-6280-B88D4D845AAF}"/>
              </a:ext>
            </a:extLst>
          </p:cNvPr>
          <p:cNvSpPr>
            <a:spLocks noGrp="1"/>
          </p:cNvSpPr>
          <p:nvPr>
            <p:ph sz="quarter" idx="14"/>
          </p:nvPr>
        </p:nvSpPr>
        <p:spPr>
          <a:xfrm>
            <a:off x="1455285" y="2673803"/>
            <a:ext cx="6492240" cy="3886200"/>
          </a:xfrm>
        </p:spPr>
        <p:txBody>
          <a:bodyPr/>
          <a:lstStyle/>
          <a:p>
            <a:r>
              <a:rPr lang="en-US" altLang="en-US" dirty="0"/>
              <a:t>Nonpharmacologic interventions such as optimal pain management, medical stabilization, stimulus control, socialization, adequate sleep, and exercise should be first attempted.</a:t>
            </a:r>
          </a:p>
          <a:p>
            <a:endParaRPr lang="en-US" dirty="0"/>
          </a:p>
        </p:txBody>
      </p:sp>
    </p:spTree>
    <p:extLst>
      <p:ext uri="{BB962C8B-B14F-4D97-AF65-F5344CB8AC3E}">
        <p14:creationId xmlns:p14="http://schemas.microsoft.com/office/powerpoint/2010/main" val="3578563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59DE6C1-ABC9-435C-80CE-E7DA6642BFFC}"/>
              </a:ext>
            </a:extLst>
          </p:cNvPr>
          <p:cNvSpPr>
            <a:spLocks noGrp="1" noChangeArrowheads="1"/>
          </p:cNvSpPr>
          <p:nvPr>
            <p:ph type="title"/>
          </p:nvPr>
        </p:nvSpPr>
        <p:spPr/>
        <p:txBody>
          <a:bodyPr/>
          <a:lstStyle/>
          <a:p>
            <a:r>
              <a:rPr lang="en-US" altLang="en-US"/>
              <a:t>RCT for Atypical Antipsychotics</a:t>
            </a:r>
          </a:p>
        </p:txBody>
      </p:sp>
      <p:sp>
        <p:nvSpPr>
          <p:cNvPr id="50179" name="Rectangle 3">
            <a:extLst>
              <a:ext uri="{FF2B5EF4-FFF2-40B4-BE49-F238E27FC236}">
                <a16:creationId xmlns:a16="http://schemas.microsoft.com/office/drawing/2014/main" id="{BBBF268A-E530-49C9-A4B6-B3C9A7BC55B8}"/>
              </a:ext>
            </a:extLst>
          </p:cNvPr>
          <p:cNvSpPr>
            <a:spLocks noGrp="1" noChangeArrowheads="1"/>
          </p:cNvSpPr>
          <p:nvPr>
            <p:ph sz="quarter" idx="14"/>
          </p:nvPr>
        </p:nvSpPr>
        <p:spPr>
          <a:xfrm>
            <a:off x="1716541" y="2264501"/>
            <a:ext cx="6492240" cy="3886200"/>
          </a:xfrm>
        </p:spPr>
        <p:txBody>
          <a:bodyPr/>
          <a:lstStyle/>
          <a:p>
            <a:r>
              <a:rPr lang="en-US" altLang="en-US" u="sng" dirty="0"/>
              <a:t>Olanzapine: Street, et al.</a:t>
            </a:r>
          </a:p>
          <a:p>
            <a:pPr lvl="1"/>
            <a:r>
              <a:rPr lang="en-US" altLang="en-US" dirty="0">
                <a:solidFill>
                  <a:schemeClr val="tx1"/>
                </a:solidFill>
              </a:rPr>
              <a:t>Sample size and analysis</a:t>
            </a:r>
          </a:p>
          <a:p>
            <a:pPr lvl="2"/>
            <a:r>
              <a:rPr lang="en-US" altLang="en-US" dirty="0">
                <a:solidFill>
                  <a:schemeClr val="tx1"/>
                </a:solidFill>
              </a:rPr>
              <a:t>Statistical power 80% = 200 patients per group</a:t>
            </a:r>
          </a:p>
          <a:p>
            <a:pPr lvl="2"/>
            <a:r>
              <a:rPr lang="en-US" altLang="en-US" dirty="0">
                <a:solidFill>
                  <a:schemeClr val="tx1"/>
                </a:solidFill>
              </a:rPr>
              <a:t>Intention-to-treat analysis for subjects with at least one post-baseline measurement</a:t>
            </a:r>
          </a:p>
          <a:p>
            <a:pPr lvl="2"/>
            <a:r>
              <a:rPr lang="en-US" altLang="en-US" dirty="0">
                <a:solidFill>
                  <a:schemeClr val="tx1"/>
                </a:solidFill>
              </a:rPr>
              <a:t>Primary analysis ANOVA for </a:t>
            </a:r>
            <a:r>
              <a:rPr lang="el-GR" altLang="en-US" dirty="0">
                <a:solidFill>
                  <a:schemeClr val="tx1"/>
                </a:solidFill>
                <a:cs typeface="Arial" panose="020B0604020202020204" pitchFamily="34" charset="0"/>
              </a:rPr>
              <a:t>Δ</a:t>
            </a:r>
            <a:r>
              <a:rPr lang="en-US" altLang="en-US" dirty="0">
                <a:solidFill>
                  <a:schemeClr val="tx1"/>
                </a:solidFill>
                <a:cs typeface="Arial" panose="020B0604020202020204" pitchFamily="34" charset="0"/>
              </a:rPr>
              <a:t> Core Total NPI/NH measures from baseline.</a:t>
            </a:r>
            <a:endParaRPr lang="el-GR" altLang="en-US" dirty="0">
              <a:solidFill>
                <a:schemeClr val="tx1"/>
              </a:solidFill>
              <a:cs typeface="Arial" panose="020B0604020202020204" pitchFamily="34" charset="0"/>
            </a:endParaRPr>
          </a:p>
          <a:p>
            <a:endParaRPr lang="en-US" alt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55C7F01-DBFF-46B5-8184-F3DA5ED345DB}"/>
              </a:ext>
            </a:extLst>
          </p:cNvPr>
          <p:cNvSpPr>
            <a:spLocks noGrp="1" noChangeArrowheads="1"/>
          </p:cNvSpPr>
          <p:nvPr>
            <p:ph type="title"/>
          </p:nvPr>
        </p:nvSpPr>
        <p:spPr/>
        <p:txBody>
          <a:bodyPr/>
          <a:lstStyle/>
          <a:p>
            <a:r>
              <a:rPr lang="en-US" altLang="en-US"/>
              <a:t>RCT for Atypical Antipsychotics</a:t>
            </a:r>
          </a:p>
        </p:txBody>
      </p:sp>
      <p:sp>
        <p:nvSpPr>
          <p:cNvPr id="51203" name="Rectangle 3">
            <a:extLst>
              <a:ext uri="{FF2B5EF4-FFF2-40B4-BE49-F238E27FC236}">
                <a16:creationId xmlns:a16="http://schemas.microsoft.com/office/drawing/2014/main" id="{7E0F894B-0BFD-4657-BC0F-22AFCECBA81B}"/>
              </a:ext>
            </a:extLst>
          </p:cNvPr>
          <p:cNvSpPr>
            <a:spLocks noGrp="1" noChangeArrowheads="1"/>
          </p:cNvSpPr>
          <p:nvPr>
            <p:ph sz="quarter" idx="14"/>
          </p:nvPr>
        </p:nvSpPr>
        <p:spPr>
          <a:xfrm>
            <a:off x="1646873" y="2273210"/>
            <a:ext cx="6492240" cy="3886200"/>
          </a:xfrm>
        </p:spPr>
        <p:txBody>
          <a:bodyPr/>
          <a:lstStyle/>
          <a:p>
            <a:r>
              <a:rPr lang="en-US" altLang="en-US" u="sng" dirty="0"/>
              <a:t>Olanzapine: Street, et al.</a:t>
            </a:r>
          </a:p>
          <a:p>
            <a:pPr lvl="1"/>
            <a:r>
              <a:rPr lang="en-US" altLang="en-US" dirty="0">
                <a:solidFill>
                  <a:schemeClr val="tx1"/>
                </a:solidFill>
              </a:rPr>
              <a:t>Results:</a:t>
            </a:r>
          </a:p>
          <a:p>
            <a:pPr lvl="2"/>
            <a:r>
              <a:rPr lang="en-US" altLang="en-US" dirty="0">
                <a:solidFill>
                  <a:schemeClr val="tx1"/>
                </a:solidFill>
              </a:rPr>
              <a:t>206 subjects started treatment</a:t>
            </a:r>
          </a:p>
          <a:p>
            <a:pPr lvl="3"/>
            <a:r>
              <a:rPr lang="en-US" altLang="en-US" dirty="0">
                <a:solidFill>
                  <a:schemeClr val="tx1"/>
                </a:solidFill>
              </a:rPr>
              <a:t>47 </a:t>
            </a:r>
            <a:r>
              <a:rPr lang="en-US" altLang="en-US" dirty="0" err="1">
                <a:solidFill>
                  <a:schemeClr val="tx1"/>
                </a:solidFill>
              </a:rPr>
              <a:t>plb</a:t>
            </a:r>
            <a:r>
              <a:rPr lang="en-US" altLang="en-US" dirty="0">
                <a:solidFill>
                  <a:schemeClr val="tx1"/>
                </a:solidFill>
              </a:rPr>
              <a:t>, 56 </a:t>
            </a:r>
            <a:r>
              <a:rPr lang="en-US" altLang="en-US" dirty="0" err="1">
                <a:solidFill>
                  <a:schemeClr val="tx1"/>
                </a:solidFill>
              </a:rPr>
              <a:t>olz</a:t>
            </a:r>
            <a:r>
              <a:rPr lang="en-US" altLang="en-US" dirty="0">
                <a:solidFill>
                  <a:schemeClr val="tx1"/>
                </a:solidFill>
              </a:rPr>
              <a:t> 5mg/d, 50 </a:t>
            </a:r>
            <a:r>
              <a:rPr lang="en-US" altLang="en-US" dirty="0" err="1">
                <a:solidFill>
                  <a:schemeClr val="tx1"/>
                </a:solidFill>
              </a:rPr>
              <a:t>olz</a:t>
            </a:r>
            <a:r>
              <a:rPr lang="en-US" altLang="en-US" dirty="0">
                <a:solidFill>
                  <a:schemeClr val="tx1"/>
                </a:solidFill>
              </a:rPr>
              <a:t> 10 mg/d, 53 </a:t>
            </a:r>
            <a:r>
              <a:rPr lang="en-US" altLang="en-US" dirty="0" err="1">
                <a:solidFill>
                  <a:schemeClr val="tx1"/>
                </a:solidFill>
              </a:rPr>
              <a:t>olz</a:t>
            </a:r>
            <a:r>
              <a:rPr lang="en-US" altLang="en-US" dirty="0">
                <a:solidFill>
                  <a:schemeClr val="tx1"/>
                </a:solidFill>
              </a:rPr>
              <a:t> 15 mg/d</a:t>
            </a:r>
          </a:p>
          <a:p>
            <a:pPr lvl="2"/>
            <a:r>
              <a:rPr lang="en-US" altLang="en-US" dirty="0">
                <a:solidFill>
                  <a:schemeClr val="tx1"/>
                </a:solidFill>
              </a:rPr>
              <a:t>152 subjects completed the trial</a:t>
            </a:r>
          </a:p>
          <a:p>
            <a:pPr lvl="3"/>
            <a:r>
              <a:rPr lang="en-US" altLang="en-US" dirty="0">
                <a:solidFill>
                  <a:schemeClr val="tx1"/>
                </a:solidFill>
              </a:rPr>
              <a:t>36 </a:t>
            </a:r>
            <a:r>
              <a:rPr lang="en-US" altLang="en-US" dirty="0" err="1">
                <a:solidFill>
                  <a:schemeClr val="tx1"/>
                </a:solidFill>
              </a:rPr>
              <a:t>plb</a:t>
            </a:r>
            <a:r>
              <a:rPr lang="en-US" altLang="en-US" dirty="0">
                <a:solidFill>
                  <a:schemeClr val="tx1"/>
                </a:solidFill>
              </a:rPr>
              <a:t>, 45 </a:t>
            </a:r>
            <a:r>
              <a:rPr lang="en-US" altLang="en-US" dirty="0" err="1">
                <a:solidFill>
                  <a:schemeClr val="tx1"/>
                </a:solidFill>
              </a:rPr>
              <a:t>olz</a:t>
            </a:r>
            <a:r>
              <a:rPr lang="en-US" altLang="en-US" dirty="0">
                <a:solidFill>
                  <a:schemeClr val="tx1"/>
                </a:solidFill>
              </a:rPr>
              <a:t> 5 mg/d, 36 </a:t>
            </a:r>
            <a:r>
              <a:rPr lang="en-US" altLang="en-US" dirty="0" err="1">
                <a:solidFill>
                  <a:schemeClr val="tx1"/>
                </a:solidFill>
              </a:rPr>
              <a:t>olz</a:t>
            </a:r>
            <a:r>
              <a:rPr lang="en-US" altLang="en-US" dirty="0">
                <a:solidFill>
                  <a:schemeClr val="tx1"/>
                </a:solidFill>
              </a:rPr>
              <a:t> 10 mg/d, 35 </a:t>
            </a:r>
            <a:r>
              <a:rPr lang="en-US" altLang="en-US" dirty="0" err="1">
                <a:solidFill>
                  <a:schemeClr val="tx1"/>
                </a:solidFill>
              </a:rPr>
              <a:t>olz</a:t>
            </a:r>
            <a:r>
              <a:rPr lang="en-US" altLang="en-US" dirty="0">
                <a:solidFill>
                  <a:schemeClr val="tx1"/>
                </a:solidFill>
              </a:rPr>
              <a:t> 15 mg/d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15F1364-43BB-45F4-B04B-CC45C88F4A72}"/>
              </a:ext>
            </a:extLst>
          </p:cNvPr>
          <p:cNvSpPr>
            <a:spLocks noGrp="1" noChangeArrowheads="1"/>
          </p:cNvSpPr>
          <p:nvPr>
            <p:ph type="title"/>
          </p:nvPr>
        </p:nvSpPr>
        <p:spPr/>
        <p:txBody>
          <a:bodyPr/>
          <a:lstStyle/>
          <a:p>
            <a:r>
              <a:rPr lang="en-US" altLang="en-US"/>
              <a:t>RCT for Atypical Antipsychotics</a:t>
            </a:r>
          </a:p>
        </p:txBody>
      </p:sp>
      <p:sp>
        <p:nvSpPr>
          <p:cNvPr id="359427" name="Rectangle 3">
            <a:extLst>
              <a:ext uri="{FF2B5EF4-FFF2-40B4-BE49-F238E27FC236}">
                <a16:creationId xmlns:a16="http://schemas.microsoft.com/office/drawing/2014/main" id="{404751E0-BEC5-4CE8-A811-893F19434827}"/>
              </a:ext>
            </a:extLst>
          </p:cNvPr>
          <p:cNvSpPr>
            <a:spLocks noGrp="1" noChangeArrowheads="1"/>
          </p:cNvSpPr>
          <p:nvPr>
            <p:ph sz="quarter" idx="14"/>
          </p:nvPr>
        </p:nvSpPr>
        <p:spPr>
          <a:xfrm>
            <a:off x="1916838" y="2064203"/>
            <a:ext cx="6492240" cy="3886200"/>
          </a:xfrm>
        </p:spPr>
        <p:txBody>
          <a:bodyPr rtlCol="0">
            <a:normAutofit/>
          </a:bodyPr>
          <a:lstStyle/>
          <a:p>
            <a:pPr fontAlgn="auto">
              <a:lnSpc>
                <a:spcPct val="90000"/>
              </a:lnSpc>
              <a:spcAft>
                <a:spcPts val="0"/>
              </a:spcAft>
              <a:defRPr/>
            </a:pPr>
            <a:r>
              <a:rPr lang="en-US" altLang="en-US" sz="2800" u="sng" dirty="0">
                <a:solidFill>
                  <a:schemeClr val="accent1"/>
                </a:solidFill>
              </a:rPr>
              <a:t>Olanzapine: Street, et al.</a:t>
            </a:r>
          </a:p>
          <a:p>
            <a:pPr lvl="1" fontAlgn="auto">
              <a:spcAft>
                <a:spcPts val="0"/>
              </a:spcAft>
              <a:defRPr/>
            </a:pPr>
            <a:r>
              <a:rPr lang="en-US" altLang="en-US" sz="2400" dirty="0">
                <a:solidFill>
                  <a:schemeClr val="tx1">
                    <a:lumMod val="75000"/>
                    <a:lumOff val="25000"/>
                  </a:schemeClr>
                </a:solidFill>
              </a:rPr>
              <a:t>Core Total NPI/NH measures at endpoint</a:t>
            </a:r>
          </a:p>
          <a:p>
            <a:pPr marL="1017270" lvl="2" indent="-342900">
              <a:spcAft>
                <a:spcPts val="0"/>
              </a:spcAft>
              <a:defRPr/>
            </a:pPr>
            <a:r>
              <a:rPr lang="en-US" altLang="en-US" sz="2000" dirty="0">
                <a:solidFill>
                  <a:schemeClr val="tx1">
                    <a:lumMod val="75000"/>
                    <a:lumOff val="25000"/>
                  </a:schemeClr>
                </a:solidFill>
              </a:rPr>
              <a:t>The 5 mg/d (P&lt;0.001) and 10 mg/d (P=0.006) olanzapine groups experienced significantly greater improvement than the placebo group.</a:t>
            </a:r>
          </a:p>
          <a:p>
            <a:pPr marL="1017270" lvl="2" indent="-342900">
              <a:spcAft>
                <a:spcPts val="0"/>
              </a:spcAft>
              <a:defRPr/>
            </a:pPr>
            <a:r>
              <a:rPr lang="en-US" altLang="en-US" sz="2000" dirty="0">
                <a:solidFill>
                  <a:schemeClr val="tx1">
                    <a:lumMod val="75000"/>
                    <a:lumOff val="25000"/>
                  </a:schemeClr>
                </a:solidFill>
              </a:rPr>
              <a:t>The 15 mg/d olanzapine group was not statistically superior to placebo (P=0.24).</a:t>
            </a:r>
          </a:p>
          <a:p>
            <a:pPr lvl="1" fontAlgn="auto">
              <a:spcAft>
                <a:spcPts val="0"/>
              </a:spcAft>
              <a:defRPr/>
            </a:pPr>
            <a:r>
              <a:rPr lang="en-US" altLang="en-US" sz="2400" dirty="0">
                <a:solidFill>
                  <a:schemeClr val="tx1">
                    <a:lumMod val="75000"/>
                    <a:lumOff val="25000"/>
                  </a:schemeClr>
                </a:solidFill>
              </a:rPr>
              <a:t>Core Total “response” rates (</a:t>
            </a:r>
            <a:r>
              <a:rPr lang="en-US" altLang="en-US" sz="2400" dirty="0">
                <a:solidFill>
                  <a:schemeClr val="tx1">
                    <a:lumMod val="75000"/>
                    <a:lumOff val="25000"/>
                  </a:schemeClr>
                </a:solidFill>
                <a:cs typeface="Arial" pitchFamily="34" charset="0"/>
              </a:rPr>
              <a:t>≥ 50% reduction)</a:t>
            </a:r>
          </a:p>
          <a:p>
            <a:pPr marL="1017270" lvl="2" indent="-342900">
              <a:spcAft>
                <a:spcPts val="0"/>
              </a:spcAft>
              <a:defRPr/>
            </a:pPr>
            <a:r>
              <a:rPr lang="en-US" altLang="en-US" sz="2000" dirty="0" err="1">
                <a:solidFill>
                  <a:schemeClr val="tx1">
                    <a:lumMod val="75000"/>
                    <a:lumOff val="25000"/>
                  </a:schemeClr>
                </a:solidFill>
                <a:cs typeface="Arial" pitchFamily="34" charset="0"/>
              </a:rPr>
              <a:t>Olz</a:t>
            </a:r>
            <a:r>
              <a:rPr lang="en-US" altLang="en-US" sz="2000" dirty="0">
                <a:solidFill>
                  <a:schemeClr val="tx1">
                    <a:lumMod val="75000"/>
                    <a:lumOff val="25000"/>
                  </a:schemeClr>
                </a:solidFill>
                <a:cs typeface="Arial" pitchFamily="34" charset="0"/>
              </a:rPr>
              <a:t> 5 mg/d   – </a:t>
            </a:r>
            <a:r>
              <a:rPr lang="en-US" altLang="en-US" sz="2000" b="1" dirty="0">
                <a:solidFill>
                  <a:schemeClr val="tx1">
                    <a:lumMod val="75000"/>
                    <a:lumOff val="25000"/>
                  </a:schemeClr>
                </a:solidFill>
                <a:cs typeface="Arial" pitchFamily="34" charset="0"/>
              </a:rPr>
              <a:t>65.5%</a:t>
            </a:r>
            <a:r>
              <a:rPr lang="en-US" altLang="en-US" sz="2000" dirty="0">
                <a:solidFill>
                  <a:schemeClr val="tx1">
                    <a:lumMod val="75000"/>
                    <a:lumOff val="25000"/>
                  </a:schemeClr>
                </a:solidFill>
                <a:cs typeface="Arial" pitchFamily="34" charset="0"/>
              </a:rPr>
              <a:t>; P=0.05</a:t>
            </a:r>
          </a:p>
          <a:p>
            <a:pPr marL="1017270" lvl="2" indent="-342900">
              <a:spcAft>
                <a:spcPts val="0"/>
              </a:spcAft>
              <a:defRPr/>
            </a:pPr>
            <a:r>
              <a:rPr lang="en-US" altLang="en-US" sz="2000" dirty="0" err="1">
                <a:solidFill>
                  <a:schemeClr val="tx1">
                    <a:lumMod val="75000"/>
                    <a:lumOff val="25000"/>
                  </a:schemeClr>
                </a:solidFill>
                <a:cs typeface="Arial" pitchFamily="34" charset="0"/>
              </a:rPr>
              <a:t>Olz</a:t>
            </a:r>
            <a:r>
              <a:rPr lang="en-US" altLang="en-US" sz="2000" dirty="0">
                <a:solidFill>
                  <a:schemeClr val="tx1">
                    <a:lumMod val="75000"/>
                    <a:lumOff val="25000"/>
                  </a:schemeClr>
                </a:solidFill>
                <a:cs typeface="Arial" pitchFamily="34" charset="0"/>
              </a:rPr>
              <a:t> 10 mg/d – </a:t>
            </a:r>
            <a:r>
              <a:rPr lang="en-US" altLang="en-US" sz="2000" b="1" dirty="0">
                <a:solidFill>
                  <a:schemeClr val="tx1">
                    <a:lumMod val="75000"/>
                    <a:lumOff val="25000"/>
                  </a:schemeClr>
                </a:solidFill>
                <a:cs typeface="Arial" pitchFamily="34" charset="0"/>
              </a:rPr>
              <a:t>57.1%</a:t>
            </a:r>
            <a:r>
              <a:rPr lang="en-US" altLang="en-US" sz="2000" dirty="0">
                <a:solidFill>
                  <a:schemeClr val="tx1">
                    <a:lumMod val="75000"/>
                    <a:lumOff val="25000"/>
                  </a:schemeClr>
                </a:solidFill>
                <a:cs typeface="Arial" pitchFamily="34" charset="0"/>
              </a:rPr>
              <a:t>; P=0.04</a:t>
            </a:r>
          </a:p>
          <a:p>
            <a:pPr marL="1017270" lvl="2" indent="-342900">
              <a:spcAft>
                <a:spcPts val="0"/>
              </a:spcAft>
              <a:defRPr/>
            </a:pPr>
            <a:r>
              <a:rPr lang="en-US" altLang="en-US" sz="2000" dirty="0" err="1">
                <a:solidFill>
                  <a:schemeClr val="tx1">
                    <a:lumMod val="75000"/>
                    <a:lumOff val="25000"/>
                  </a:schemeClr>
                </a:solidFill>
                <a:cs typeface="Arial" pitchFamily="34" charset="0"/>
              </a:rPr>
              <a:t>Olz</a:t>
            </a:r>
            <a:r>
              <a:rPr lang="en-US" altLang="en-US" sz="2000" dirty="0">
                <a:solidFill>
                  <a:schemeClr val="tx1">
                    <a:lumMod val="75000"/>
                    <a:lumOff val="25000"/>
                  </a:schemeClr>
                </a:solidFill>
                <a:cs typeface="Arial" pitchFamily="34" charset="0"/>
              </a:rPr>
              <a:t> 15 mg/d – </a:t>
            </a:r>
            <a:r>
              <a:rPr lang="en-US" altLang="en-US" sz="2000" b="1" dirty="0">
                <a:solidFill>
                  <a:schemeClr val="tx1">
                    <a:lumMod val="75000"/>
                    <a:lumOff val="25000"/>
                  </a:schemeClr>
                </a:solidFill>
                <a:cs typeface="Arial" pitchFamily="34" charset="0"/>
              </a:rPr>
              <a:t>43.1%; P=0.53</a:t>
            </a:r>
          </a:p>
          <a:p>
            <a:pPr marL="1017270" lvl="2" indent="-342900">
              <a:spcAft>
                <a:spcPts val="0"/>
              </a:spcAft>
              <a:defRPr/>
            </a:pPr>
            <a:r>
              <a:rPr lang="en-US" altLang="en-US" sz="2000" dirty="0">
                <a:solidFill>
                  <a:schemeClr val="tx1">
                    <a:lumMod val="75000"/>
                    <a:lumOff val="25000"/>
                  </a:schemeClr>
                </a:solidFill>
                <a:cs typeface="Arial" pitchFamily="34" charset="0"/>
              </a:rPr>
              <a:t>Placebo        -   35.6%</a:t>
            </a:r>
          </a:p>
          <a:p>
            <a:pPr marL="960120" lvl="2" fontAlgn="auto">
              <a:lnSpc>
                <a:spcPct val="90000"/>
              </a:lnSpc>
              <a:spcAft>
                <a:spcPts val="0"/>
              </a:spcAft>
              <a:buFont typeface="Wingdings 3" charset="2"/>
              <a:buChar char=""/>
              <a:defRPr/>
            </a:pPr>
            <a:endParaRPr lang="en-US" altLang="en-US" sz="2000" dirty="0">
              <a:solidFill>
                <a:schemeClr val="tx1">
                  <a:lumMod val="75000"/>
                  <a:lumOff val="2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D094FD2-DC1C-4D31-8706-DB9828CDFB1B}"/>
              </a:ext>
            </a:extLst>
          </p:cNvPr>
          <p:cNvSpPr>
            <a:spLocks noGrp="1" noChangeArrowheads="1"/>
          </p:cNvSpPr>
          <p:nvPr>
            <p:ph type="title"/>
          </p:nvPr>
        </p:nvSpPr>
        <p:spPr/>
        <p:txBody>
          <a:bodyPr/>
          <a:lstStyle/>
          <a:p>
            <a:r>
              <a:rPr lang="en-US" altLang="en-US"/>
              <a:t>RCT for Atypical Antipsychotics</a:t>
            </a:r>
          </a:p>
        </p:txBody>
      </p:sp>
      <p:pic>
        <p:nvPicPr>
          <p:cNvPr id="53251" name="Picture 4" descr="Scan0002">
            <a:extLst>
              <a:ext uri="{FF2B5EF4-FFF2-40B4-BE49-F238E27FC236}">
                <a16:creationId xmlns:a16="http://schemas.microsoft.com/office/drawing/2014/main" id="{437DE5A1-AD3F-4A6C-AB29-AF85ED63489C}"/>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2610806" y="2133873"/>
            <a:ext cx="3850906" cy="3886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3C0C3D2-01C3-431B-BE54-0E6DD5C6604D}"/>
              </a:ext>
            </a:extLst>
          </p:cNvPr>
          <p:cNvSpPr>
            <a:spLocks noGrp="1" noChangeArrowheads="1"/>
          </p:cNvSpPr>
          <p:nvPr>
            <p:ph type="title"/>
          </p:nvPr>
        </p:nvSpPr>
        <p:spPr/>
        <p:txBody>
          <a:bodyPr/>
          <a:lstStyle/>
          <a:p>
            <a:r>
              <a:rPr lang="en-US" altLang="en-US"/>
              <a:t>RCT for Atypical Antipsychotics</a:t>
            </a:r>
          </a:p>
        </p:txBody>
      </p:sp>
      <p:sp>
        <p:nvSpPr>
          <p:cNvPr id="54275" name="Rectangle 3">
            <a:extLst>
              <a:ext uri="{FF2B5EF4-FFF2-40B4-BE49-F238E27FC236}">
                <a16:creationId xmlns:a16="http://schemas.microsoft.com/office/drawing/2014/main" id="{6EACA015-D4B3-44D0-A236-B65273C9A670}"/>
              </a:ext>
            </a:extLst>
          </p:cNvPr>
          <p:cNvSpPr>
            <a:spLocks noGrp="1" noChangeArrowheads="1"/>
          </p:cNvSpPr>
          <p:nvPr>
            <p:ph sz="quarter" idx="14"/>
          </p:nvPr>
        </p:nvSpPr>
        <p:spPr>
          <a:xfrm>
            <a:off x="1403033" y="2081621"/>
            <a:ext cx="6492240" cy="3886200"/>
          </a:xfrm>
        </p:spPr>
        <p:txBody>
          <a:bodyPr/>
          <a:lstStyle/>
          <a:p>
            <a:r>
              <a:rPr lang="en-US" altLang="en-US" u="sng" dirty="0"/>
              <a:t>Olanzapine: Street, et al.</a:t>
            </a:r>
          </a:p>
          <a:p>
            <a:pPr lvl="1"/>
            <a:r>
              <a:rPr lang="en-US" altLang="en-US" dirty="0">
                <a:solidFill>
                  <a:schemeClr val="tx1"/>
                </a:solidFill>
              </a:rPr>
              <a:t>Safety</a:t>
            </a:r>
          </a:p>
          <a:p>
            <a:pPr lvl="2"/>
            <a:r>
              <a:rPr lang="en-US" altLang="en-US" dirty="0">
                <a:solidFill>
                  <a:schemeClr val="tx1"/>
                </a:solidFill>
              </a:rPr>
              <a:t>All olanzapine-emergent events were similar compared with placebo except somnolence and abnormal gait (stooped posture, unsteady gait, leaning, ambulation dysfunction).</a:t>
            </a:r>
          </a:p>
          <a:p>
            <a:pPr lvl="3"/>
            <a:r>
              <a:rPr lang="en-US" altLang="en-US" dirty="0">
                <a:solidFill>
                  <a:schemeClr val="tx1"/>
                </a:solidFill>
              </a:rPr>
              <a:t>Risk of somnolence vs placebo</a:t>
            </a:r>
          </a:p>
          <a:p>
            <a:pPr lvl="4"/>
            <a:r>
              <a:rPr lang="en-US" altLang="en-US" dirty="0" err="1">
                <a:solidFill>
                  <a:schemeClr val="tx1"/>
                </a:solidFill>
              </a:rPr>
              <a:t>Olz</a:t>
            </a:r>
            <a:r>
              <a:rPr lang="en-US" altLang="en-US" dirty="0">
                <a:solidFill>
                  <a:schemeClr val="tx1"/>
                </a:solidFill>
              </a:rPr>
              <a:t> 5 mg/d     </a:t>
            </a:r>
            <a:r>
              <a:rPr lang="en-US" altLang="en-US" b="1" dirty="0">
                <a:solidFill>
                  <a:schemeClr val="tx1"/>
                </a:solidFill>
              </a:rPr>
              <a:t>4.9</a:t>
            </a:r>
          </a:p>
          <a:p>
            <a:pPr lvl="4"/>
            <a:r>
              <a:rPr lang="en-US" altLang="en-US" dirty="0" err="1">
                <a:solidFill>
                  <a:schemeClr val="tx1"/>
                </a:solidFill>
              </a:rPr>
              <a:t>Olz</a:t>
            </a:r>
            <a:r>
              <a:rPr lang="en-US" altLang="en-US" dirty="0">
                <a:solidFill>
                  <a:schemeClr val="tx1"/>
                </a:solidFill>
              </a:rPr>
              <a:t> 10 mg/d   </a:t>
            </a:r>
            <a:r>
              <a:rPr lang="en-US" altLang="en-US" b="1" dirty="0">
                <a:solidFill>
                  <a:schemeClr val="tx1"/>
                </a:solidFill>
              </a:rPr>
              <a:t>5.2</a:t>
            </a:r>
          </a:p>
          <a:p>
            <a:pPr lvl="4"/>
            <a:r>
              <a:rPr lang="en-US" altLang="en-US" dirty="0" err="1">
                <a:solidFill>
                  <a:schemeClr val="tx1"/>
                </a:solidFill>
              </a:rPr>
              <a:t>Olz</a:t>
            </a:r>
            <a:r>
              <a:rPr lang="en-US" altLang="en-US" dirty="0">
                <a:solidFill>
                  <a:schemeClr val="tx1"/>
                </a:solidFill>
              </a:rPr>
              <a:t> 15 mg/d   </a:t>
            </a:r>
            <a:r>
              <a:rPr lang="en-US" altLang="en-US" b="1" dirty="0">
                <a:solidFill>
                  <a:schemeClr val="tx1"/>
                </a:solidFill>
              </a:rPr>
              <a:t>8.2</a:t>
            </a:r>
          </a:p>
          <a:p>
            <a:pPr lvl="3"/>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CF57F8B-F14A-4CDF-BE69-89BDF7A51D8E}"/>
              </a:ext>
            </a:extLst>
          </p:cNvPr>
          <p:cNvSpPr>
            <a:spLocks noGrp="1" noChangeArrowheads="1"/>
          </p:cNvSpPr>
          <p:nvPr>
            <p:ph type="title"/>
          </p:nvPr>
        </p:nvSpPr>
        <p:spPr/>
        <p:txBody>
          <a:bodyPr/>
          <a:lstStyle/>
          <a:p>
            <a:r>
              <a:rPr lang="en-US" altLang="en-US"/>
              <a:t>RCT for Atypical Antipsychotics</a:t>
            </a:r>
          </a:p>
        </p:txBody>
      </p:sp>
      <p:sp>
        <p:nvSpPr>
          <p:cNvPr id="55299" name="Rectangle 3">
            <a:extLst>
              <a:ext uri="{FF2B5EF4-FFF2-40B4-BE49-F238E27FC236}">
                <a16:creationId xmlns:a16="http://schemas.microsoft.com/office/drawing/2014/main" id="{A6AFD372-9C7E-4408-BC44-59AEF1422E71}"/>
              </a:ext>
            </a:extLst>
          </p:cNvPr>
          <p:cNvSpPr>
            <a:spLocks noGrp="1" noChangeArrowheads="1"/>
          </p:cNvSpPr>
          <p:nvPr>
            <p:ph sz="quarter" idx="14"/>
          </p:nvPr>
        </p:nvSpPr>
        <p:spPr>
          <a:xfrm>
            <a:off x="1655582" y="2159997"/>
            <a:ext cx="6492240" cy="3886200"/>
          </a:xfrm>
        </p:spPr>
        <p:txBody>
          <a:bodyPr/>
          <a:lstStyle/>
          <a:p>
            <a:r>
              <a:rPr lang="en-US" altLang="en-US" b="1" u="sng" dirty="0"/>
              <a:t>Risperidone</a:t>
            </a:r>
          </a:p>
          <a:p>
            <a:endParaRPr lang="en-US" altLang="en-US" b="1" u="sng" dirty="0"/>
          </a:p>
          <a:p>
            <a:pPr lvl="1"/>
            <a:r>
              <a:rPr lang="en-US" altLang="en-US" dirty="0" err="1"/>
              <a:t>Brodaty</a:t>
            </a:r>
            <a:r>
              <a:rPr lang="en-US" altLang="en-US" dirty="0"/>
              <a:t> H, Ames D, </a:t>
            </a:r>
            <a:r>
              <a:rPr lang="en-US" altLang="en-US" dirty="0" err="1"/>
              <a:t>Snowdon</a:t>
            </a:r>
            <a:r>
              <a:rPr lang="en-US" altLang="en-US" dirty="0"/>
              <a:t> J, et al. </a:t>
            </a:r>
            <a:r>
              <a:rPr lang="en-US" altLang="en-US" dirty="0">
                <a:solidFill>
                  <a:srgbClr val="FF5050"/>
                </a:solidFill>
              </a:rPr>
              <a:t>A randomized placebo-controlled trial of risperidone for the treatment of aggression, agitation, and psychosis of dementia.</a:t>
            </a:r>
            <a:r>
              <a:rPr lang="en-US" altLang="en-US" dirty="0"/>
              <a:t> J Clin Psychiatry 2003;64:134-143.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9DDFEC-786F-426E-B1F2-D4687C958EDF}"/>
              </a:ext>
            </a:extLst>
          </p:cNvPr>
          <p:cNvSpPr>
            <a:spLocks noGrp="1" noChangeArrowheads="1"/>
          </p:cNvSpPr>
          <p:nvPr>
            <p:ph type="title"/>
          </p:nvPr>
        </p:nvSpPr>
        <p:spPr/>
        <p:txBody>
          <a:bodyPr/>
          <a:lstStyle/>
          <a:p>
            <a:r>
              <a:rPr lang="en-US" altLang="en-US"/>
              <a:t>RCT for Atypical Antipsychotics</a:t>
            </a:r>
          </a:p>
        </p:txBody>
      </p:sp>
      <p:sp>
        <p:nvSpPr>
          <p:cNvPr id="363523" name="Rectangle 3">
            <a:extLst>
              <a:ext uri="{FF2B5EF4-FFF2-40B4-BE49-F238E27FC236}">
                <a16:creationId xmlns:a16="http://schemas.microsoft.com/office/drawing/2014/main" id="{F661737F-E23B-486E-A932-DC093D97ACEF}"/>
              </a:ext>
            </a:extLst>
          </p:cNvPr>
          <p:cNvSpPr>
            <a:spLocks noGrp="1" noChangeArrowheads="1"/>
          </p:cNvSpPr>
          <p:nvPr>
            <p:ph sz="quarter" idx="14"/>
          </p:nvPr>
        </p:nvSpPr>
        <p:spPr>
          <a:xfrm>
            <a:off x="1194027" y="2238375"/>
            <a:ext cx="6492240" cy="3886200"/>
          </a:xfrm>
        </p:spPr>
        <p:txBody>
          <a:bodyPr rtlCol="0">
            <a:normAutofit/>
          </a:bodyPr>
          <a:lstStyle/>
          <a:p>
            <a:pPr fontAlgn="auto">
              <a:lnSpc>
                <a:spcPct val="90000"/>
              </a:lnSpc>
              <a:spcAft>
                <a:spcPts val="0"/>
              </a:spcAft>
              <a:defRPr/>
            </a:pPr>
            <a:r>
              <a:rPr lang="en-US" altLang="en-US" u="sng" dirty="0">
                <a:solidFill>
                  <a:schemeClr val="accent1"/>
                </a:solidFill>
              </a:rPr>
              <a:t>Risperidone: </a:t>
            </a:r>
            <a:r>
              <a:rPr lang="en-US" altLang="en-US" u="sng" dirty="0" err="1">
                <a:solidFill>
                  <a:schemeClr val="accent1"/>
                </a:solidFill>
              </a:rPr>
              <a:t>Brodaty</a:t>
            </a:r>
            <a:r>
              <a:rPr lang="en-US" altLang="en-US" u="sng" dirty="0">
                <a:solidFill>
                  <a:schemeClr val="accent1"/>
                </a:solidFill>
              </a:rPr>
              <a:t> et al.</a:t>
            </a:r>
          </a:p>
          <a:p>
            <a:pPr marL="342900" lvl="1" indent="-342900" fontAlgn="auto">
              <a:lnSpc>
                <a:spcPct val="90000"/>
              </a:lnSpc>
              <a:spcAft>
                <a:spcPts val="0"/>
              </a:spcAft>
              <a:buFont typeface="Arial" panose="020B0604020202020204" pitchFamily="34" charset="0"/>
              <a:buChar char="•"/>
              <a:defRPr/>
            </a:pPr>
            <a:r>
              <a:rPr lang="en-US" altLang="en-US" sz="2400" dirty="0">
                <a:solidFill>
                  <a:schemeClr val="tx1">
                    <a:lumMod val="75000"/>
                    <a:lumOff val="25000"/>
                  </a:schemeClr>
                </a:solidFill>
              </a:rPr>
              <a:t>A 12 week, double-blind, randomized, placebo-controlled study conducted at multiple sites in Australia and New Zealand.</a:t>
            </a:r>
          </a:p>
          <a:p>
            <a:pPr marL="342900" lvl="1" indent="-342900" fontAlgn="auto">
              <a:lnSpc>
                <a:spcPct val="90000"/>
              </a:lnSpc>
              <a:spcAft>
                <a:spcPts val="0"/>
              </a:spcAft>
              <a:buFont typeface="Arial" panose="020B0604020202020204" pitchFamily="34" charset="0"/>
              <a:buChar char="•"/>
              <a:defRPr/>
            </a:pPr>
            <a:r>
              <a:rPr lang="en-US" altLang="en-US" sz="2400" dirty="0">
                <a:solidFill>
                  <a:schemeClr val="tx1">
                    <a:lumMod val="75000"/>
                    <a:lumOff val="25000"/>
                  </a:schemeClr>
                </a:solidFill>
              </a:rPr>
              <a:t>Participants: 384 NH residents with Alzheimer’s disease, vascular dementia, or mixed dementia</a:t>
            </a:r>
          </a:p>
          <a:p>
            <a:pPr marL="674370" lvl="2" indent="0" fontAlgn="auto">
              <a:lnSpc>
                <a:spcPct val="90000"/>
              </a:lnSpc>
              <a:spcAft>
                <a:spcPts val="0"/>
              </a:spcAft>
              <a:buNone/>
              <a:defRPr/>
            </a:pPr>
            <a:r>
              <a:rPr lang="en-US" altLang="en-US" sz="2000" dirty="0">
                <a:solidFill>
                  <a:schemeClr val="tx1">
                    <a:lumMod val="75000"/>
                    <a:lumOff val="25000"/>
                  </a:schemeClr>
                </a:solidFill>
              </a:rPr>
              <a:t>Age &gt;54</a:t>
            </a:r>
          </a:p>
          <a:p>
            <a:pPr marL="674370" lvl="2" indent="0" fontAlgn="auto">
              <a:lnSpc>
                <a:spcPct val="90000"/>
              </a:lnSpc>
              <a:spcAft>
                <a:spcPts val="0"/>
              </a:spcAft>
              <a:buNone/>
              <a:defRPr/>
            </a:pPr>
            <a:r>
              <a:rPr lang="en-US" altLang="en-US" sz="2000" dirty="0">
                <a:solidFill>
                  <a:schemeClr val="tx1">
                    <a:lumMod val="75000"/>
                    <a:lumOff val="25000"/>
                  </a:schemeClr>
                </a:solidFill>
              </a:rPr>
              <a:t>Functional Assessment Staging Test score </a:t>
            </a:r>
            <a:r>
              <a:rPr lang="en-US" altLang="en-US" sz="2000" dirty="0">
                <a:solidFill>
                  <a:schemeClr val="tx1">
                    <a:lumMod val="75000"/>
                    <a:lumOff val="25000"/>
                  </a:schemeClr>
                </a:solidFill>
                <a:cs typeface="Arial" pitchFamily="34" charset="0"/>
              </a:rPr>
              <a:t>≥4</a:t>
            </a:r>
          </a:p>
          <a:p>
            <a:pPr marL="674370" lvl="2" indent="0" fontAlgn="auto">
              <a:lnSpc>
                <a:spcPct val="90000"/>
              </a:lnSpc>
              <a:spcAft>
                <a:spcPts val="0"/>
              </a:spcAft>
              <a:buNone/>
              <a:defRPr/>
            </a:pPr>
            <a:r>
              <a:rPr lang="en-US" altLang="en-US" sz="2000" dirty="0">
                <a:solidFill>
                  <a:schemeClr val="tx1">
                    <a:lumMod val="75000"/>
                    <a:lumOff val="25000"/>
                  </a:schemeClr>
                </a:solidFill>
                <a:cs typeface="Arial" pitchFamily="34" charset="0"/>
              </a:rPr>
              <a:t>MMSE score ≤ 23</a:t>
            </a:r>
          </a:p>
          <a:p>
            <a:pPr marL="674370" lvl="2" indent="0" fontAlgn="auto">
              <a:lnSpc>
                <a:spcPct val="90000"/>
              </a:lnSpc>
              <a:spcAft>
                <a:spcPts val="0"/>
              </a:spcAft>
              <a:buNone/>
              <a:defRPr/>
            </a:pPr>
            <a:r>
              <a:rPr lang="en-US" altLang="en-US" sz="2000" dirty="0">
                <a:solidFill>
                  <a:schemeClr val="tx1">
                    <a:lumMod val="75000"/>
                    <a:lumOff val="25000"/>
                  </a:schemeClr>
                </a:solidFill>
                <a:cs typeface="Arial" pitchFamily="34" charset="0"/>
              </a:rPr>
              <a:t>CMAI score ≥ 4 on one item or 3 on two items</a:t>
            </a:r>
          </a:p>
          <a:p>
            <a:pPr marL="674370" lvl="2" indent="0" fontAlgn="auto">
              <a:lnSpc>
                <a:spcPct val="90000"/>
              </a:lnSpc>
              <a:spcAft>
                <a:spcPts val="0"/>
              </a:spcAft>
              <a:buNone/>
              <a:defRPr/>
            </a:pPr>
            <a:r>
              <a:rPr lang="en-US" altLang="en-US" sz="2000" dirty="0">
                <a:solidFill>
                  <a:schemeClr val="tx1">
                    <a:lumMod val="75000"/>
                    <a:lumOff val="25000"/>
                  </a:schemeClr>
                </a:solidFill>
                <a:cs typeface="Arial" pitchFamily="34" charset="0"/>
              </a:rPr>
              <a:t>At least one month of residence at NH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3FD0F9B-92E1-44D1-BEDD-9C341673B07D}"/>
              </a:ext>
            </a:extLst>
          </p:cNvPr>
          <p:cNvSpPr>
            <a:spLocks noGrp="1" noChangeArrowheads="1"/>
          </p:cNvSpPr>
          <p:nvPr>
            <p:ph type="title"/>
          </p:nvPr>
        </p:nvSpPr>
        <p:spPr/>
        <p:txBody>
          <a:bodyPr/>
          <a:lstStyle/>
          <a:p>
            <a:r>
              <a:rPr lang="en-US" altLang="en-US"/>
              <a:t>RCT for Atypical Antipsychotics</a:t>
            </a:r>
          </a:p>
        </p:txBody>
      </p:sp>
      <p:sp>
        <p:nvSpPr>
          <p:cNvPr id="364547" name="Rectangle 3">
            <a:extLst>
              <a:ext uri="{FF2B5EF4-FFF2-40B4-BE49-F238E27FC236}">
                <a16:creationId xmlns:a16="http://schemas.microsoft.com/office/drawing/2014/main" id="{944123D4-C595-4581-9319-05D3051B724F}"/>
              </a:ext>
            </a:extLst>
          </p:cNvPr>
          <p:cNvSpPr>
            <a:spLocks noGrp="1" noChangeArrowheads="1"/>
          </p:cNvSpPr>
          <p:nvPr>
            <p:ph sz="quarter" idx="14"/>
          </p:nvPr>
        </p:nvSpPr>
        <p:spPr>
          <a:xfrm>
            <a:off x="1420450" y="2116455"/>
            <a:ext cx="6492240" cy="3886200"/>
          </a:xfrm>
        </p:spPr>
        <p:txBody>
          <a:bodyPr rtlCol="0">
            <a:normAutofit/>
          </a:bodyPr>
          <a:lstStyle/>
          <a:p>
            <a:pPr fontAlgn="auto">
              <a:lnSpc>
                <a:spcPct val="90000"/>
              </a:lnSpc>
              <a:spcAft>
                <a:spcPts val="0"/>
              </a:spcAft>
              <a:defRPr/>
            </a:pPr>
            <a:r>
              <a:rPr lang="en-US" altLang="en-US" sz="2800" u="sng" dirty="0">
                <a:solidFill>
                  <a:schemeClr val="accent1"/>
                </a:solidFill>
              </a:rPr>
              <a:t>Risperidone: </a:t>
            </a:r>
            <a:r>
              <a:rPr lang="en-US" altLang="en-US" sz="2800" u="sng" dirty="0" err="1">
                <a:solidFill>
                  <a:schemeClr val="accent1"/>
                </a:solidFill>
              </a:rPr>
              <a:t>Brodaty</a:t>
            </a:r>
            <a:r>
              <a:rPr lang="en-US" altLang="en-US" sz="2800" u="sng" dirty="0">
                <a:solidFill>
                  <a:schemeClr val="accent1"/>
                </a:solidFill>
              </a:rPr>
              <a:t> et al.</a:t>
            </a:r>
            <a:endParaRPr lang="en-US" altLang="en-US" sz="2800" dirty="0">
              <a:solidFill>
                <a:schemeClr val="accent1"/>
              </a:solidFill>
            </a:endParaRPr>
          </a:p>
          <a:p>
            <a:pPr lvl="1" fontAlgn="auto">
              <a:lnSpc>
                <a:spcPct val="90000"/>
              </a:lnSpc>
              <a:spcAft>
                <a:spcPts val="0"/>
              </a:spcAft>
              <a:defRPr/>
            </a:pPr>
            <a:r>
              <a:rPr lang="en-US" altLang="en-US" sz="2400" dirty="0">
                <a:solidFill>
                  <a:schemeClr val="tx1">
                    <a:lumMod val="75000"/>
                    <a:lumOff val="25000"/>
                  </a:schemeClr>
                </a:solidFill>
              </a:rPr>
              <a:t>Exclusionary criteria:</a:t>
            </a:r>
          </a:p>
          <a:p>
            <a:pPr marL="1017270" lvl="2" indent="-342900">
              <a:lnSpc>
                <a:spcPct val="90000"/>
              </a:lnSpc>
              <a:spcAft>
                <a:spcPts val="0"/>
              </a:spcAft>
              <a:defRPr/>
            </a:pPr>
            <a:r>
              <a:rPr lang="en-US" altLang="en-US" sz="2000" dirty="0">
                <a:solidFill>
                  <a:schemeClr val="tx1">
                    <a:lumMod val="75000"/>
                    <a:lumOff val="25000"/>
                  </a:schemeClr>
                </a:solidFill>
              </a:rPr>
              <a:t>Nondementia conditions that diminish cognition</a:t>
            </a:r>
          </a:p>
          <a:p>
            <a:pPr marL="1017270" lvl="2" indent="-342900">
              <a:lnSpc>
                <a:spcPct val="90000"/>
              </a:lnSpc>
              <a:spcAft>
                <a:spcPts val="0"/>
              </a:spcAft>
              <a:defRPr/>
            </a:pPr>
            <a:r>
              <a:rPr lang="en-US" altLang="en-US" sz="2000" dirty="0">
                <a:solidFill>
                  <a:schemeClr val="tx1">
                    <a:lumMod val="75000"/>
                    <a:lumOff val="25000"/>
                  </a:schemeClr>
                </a:solidFill>
              </a:rPr>
              <a:t>Major depression within 6 months</a:t>
            </a:r>
          </a:p>
          <a:p>
            <a:pPr marL="1017270" lvl="2" indent="-342900">
              <a:lnSpc>
                <a:spcPct val="90000"/>
              </a:lnSpc>
              <a:spcAft>
                <a:spcPts val="0"/>
              </a:spcAft>
              <a:defRPr/>
            </a:pPr>
            <a:r>
              <a:rPr lang="en-US" altLang="en-US" sz="2000" dirty="0">
                <a:solidFill>
                  <a:schemeClr val="tx1">
                    <a:lumMod val="75000"/>
                    <a:lumOff val="25000"/>
                  </a:schemeClr>
                </a:solidFill>
              </a:rPr>
              <a:t>Nondementia causes of psychosis</a:t>
            </a:r>
          </a:p>
          <a:p>
            <a:pPr marL="1017270" lvl="2" indent="-342900">
              <a:lnSpc>
                <a:spcPct val="90000"/>
              </a:lnSpc>
              <a:spcAft>
                <a:spcPts val="0"/>
              </a:spcAft>
              <a:defRPr/>
            </a:pPr>
            <a:r>
              <a:rPr lang="en-US" altLang="en-US" sz="2000" dirty="0">
                <a:solidFill>
                  <a:schemeClr val="tx1">
                    <a:lumMod val="75000"/>
                    <a:lumOff val="25000"/>
                  </a:schemeClr>
                </a:solidFill>
              </a:rPr>
              <a:t>Tardive dyskinesia</a:t>
            </a:r>
          </a:p>
          <a:p>
            <a:pPr marL="1017270" lvl="2" indent="-342900">
              <a:lnSpc>
                <a:spcPct val="90000"/>
              </a:lnSpc>
              <a:spcAft>
                <a:spcPts val="0"/>
              </a:spcAft>
              <a:defRPr/>
            </a:pPr>
            <a:r>
              <a:rPr lang="en-US" altLang="en-US" sz="2000" dirty="0">
                <a:solidFill>
                  <a:schemeClr val="tx1">
                    <a:lumMod val="75000"/>
                    <a:lumOff val="25000"/>
                  </a:schemeClr>
                </a:solidFill>
              </a:rPr>
              <a:t>Clinically uncontrolled organic disease</a:t>
            </a:r>
          </a:p>
          <a:p>
            <a:pPr marL="1017270" lvl="2" indent="-342900">
              <a:lnSpc>
                <a:spcPct val="90000"/>
              </a:lnSpc>
              <a:spcAft>
                <a:spcPts val="0"/>
              </a:spcAft>
              <a:defRPr/>
            </a:pPr>
            <a:r>
              <a:rPr lang="en-US" altLang="en-US" sz="2000" dirty="0">
                <a:solidFill>
                  <a:schemeClr val="tx1">
                    <a:lumMod val="75000"/>
                    <a:lumOff val="25000"/>
                  </a:schemeClr>
                </a:solidFill>
              </a:rPr>
              <a:t>Use of a depot neuroleptic w/in 2 treatment cycles</a:t>
            </a:r>
          </a:p>
          <a:p>
            <a:pPr marL="1017270" lvl="2" indent="-342900">
              <a:lnSpc>
                <a:spcPct val="90000"/>
              </a:lnSpc>
              <a:spcAft>
                <a:spcPts val="0"/>
              </a:spcAft>
              <a:defRPr/>
            </a:pPr>
            <a:r>
              <a:rPr lang="en-US" altLang="en-US" sz="2000" dirty="0">
                <a:solidFill>
                  <a:schemeClr val="tx1">
                    <a:lumMod val="75000"/>
                    <a:lumOff val="25000"/>
                  </a:schemeClr>
                </a:solidFill>
              </a:rPr>
              <a:t>History of risperidone failure after 4 weeks</a:t>
            </a:r>
          </a:p>
          <a:p>
            <a:pPr marL="1017270" lvl="2" indent="-342900">
              <a:lnSpc>
                <a:spcPct val="90000"/>
              </a:lnSpc>
              <a:spcAft>
                <a:spcPts val="0"/>
              </a:spcAft>
              <a:defRPr/>
            </a:pPr>
            <a:r>
              <a:rPr lang="en-US" altLang="en-US" sz="2000" dirty="0">
                <a:solidFill>
                  <a:schemeClr val="tx1">
                    <a:lumMod val="75000"/>
                    <a:lumOff val="25000"/>
                  </a:schemeClr>
                </a:solidFill>
              </a:rPr>
              <a:t>Short acting benzodiazepines were allowed for treatment of insomnia if the dosage was stable for at least 3 months.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840E1AB-C500-4F7A-AD34-291D90307863}"/>
              </a:ext>
            </a:extLst>
          </p:cNvPr>
          <p:cNvSpPr>
            <a:spLocks noGrp="1" noChangeArrowheads="1"/>
          </p:cNvSpPr>
          <p:nvPr>
            <p:ph type="title"/>
          </p:nvPr>
        </p:nvSpPr>
        <p:spPr/>
        <p:txBody>
          <a:bodyPr/>
          <a:lstStyle/>
          <a:p>
            <a:r>
              <a:rPr lang="en-US" altLang="en-US"/>
              <a:t>RCT for Atypical Antipsychotics</a:t>
            </a:r>
          </a:p>
        </p:txBody>
      </p:sp>
      <p:sp>
        <p:nvSpPr>
          <p:cNvPr id="365571" name="Rectangle 3">
            <a:extLst>
              <a:ext uri="{FF2B5EF4-FFF2-40B4-BE49-F238E27FC236}">
                <a16:creationId xmlns:a16="http://schemas.microsoft.com/office/drawing/2014/main" id="{E4F014AE-DC0B-43C0-BA61-A1335B1A838E}"/>
              </a:ext>
            </a:extLst>
          </p:cNvPr>
          <p:cNvSpPr>
            <a:spLocks noGrp="1" noChangeArrowheads="1"/>
          </p:cNvSpPr>
          <p:nvPr>
            <p:ph sz="quarter" idx="14"/>
          </p:nvPr>
        </p:nvSpPr>
        <p:spPr>
          <a:xfrm>
            <a:off x="1899421" y="2177415"/>
            <a:ext cx="6492240" cy="3886200"/>
          </a:xfrm>
        </p:spPr>
        <p:txBody>
          <a:bodyPr rtlCol="0">
            <a:normAutofit/>
          </a:bodyPr>
          <a:lstStyle/>
          <a:p>
            <a:pPr fontAlgn="auto">
              <a:spcAft>
                <a:spcPts val="0"/>
              </a:spcAft>
              <a:defRPr/>
            </a:pPr>
            <a:r>
              <a:rPr lang="en-US" altLang="en-US" sz="2800" u="sng" dirty="0">
                <a:solidFill>
                  <a:schemeClr val="accent1"/>
                </a:solidFill>
              </a:rPr>
              <a:t>Risperidone: </a:t>
            </a:r>
            <a:r>
              <a:rPr lang="en-US" altLang="en-US" sz="2800" u="sng" dirty="0" err="1">
                <a:solidFill>
                  <a:schemeClr val="accent1"/>
                </a:solidFill>
              </a:rPr>
              <a:t>Brodaty</a:t>
            </a:r>
            <a:r>
              <a:rPr lang="en-US" altLang="en-US" sz="2800" u="sng" dirty="0">
                <a:solidFill>
                  <a:schemeClr val="accent1"/>
                </a:solidFill>
              </a:rPr>
              <a:t> et al.</a:t>
            </a:r>
          </a:p>
          <a:p>
            <a:pPr lvl="1" fontAlgn="auto">
              <a:spcAft>
                <a:spcPts val="0"/>
              </a:spcAft>
              <a:defRPr/>
            </a:pPr>
            <a:r>
              <a:rPr lang="en-US" altLang="en-US" sz="2400" dirty="0">
                <a:solidFill>
                  <a:schemeClr val="tx1">
                    <a:lumMod val="75000"/>
                    <a:lumOff val="25000"/>
                  </a:schemeClr>
                </a:solidFill>
              </a:rPr>
              <a:t>Primary measures:</a:t>
            </a:r>
          </a:p>
          <a:p>
            <a:pPr marL="1017270" lvl="2" indent="-342900">
              <a:spcAft>
                <a:spcPts val="0"/>
              </a:spcAft>
              <a:defRPr/>
            </a:pPr>
            <a:r>
              <a:rPr lang="en-US" altLang="en-US" sz="2000" dirty="0">
                <a:solidFill>
                  <a:schemeClr val="tx1">
                    <a:lumMod val="75000"/>
                    <a:lumOff val="25000"/>
                  </a:schemeClr>
                </a:solidFill>
              </a:rPr>
              <a:t>Cohen-Mansfield Agitation Inventory total aggression score</a:t>
            </a:r>
          </a:p>
          <a:p>
            <a:pPr marL="1017270" lvl="2" indent="-342900">
              <a:spcAft>
                <a:spcPts val="0"/>
              </a:spcAft>
              <a:defRPr/>
            </a:pPr>
            <a:r>
              <a:rPr lang="en-US" altLang="en-US" sz="2000" dirty="0">
                <a:solidFill>
                  <a:schemeClr val="tx1">
                    <a:lumMod val="75000"/>
                    <a:lumOff val="25000"/>
                  </a:schemeClr>
                </a:solidFill>
              </a:rPr>
              <a:t>Selection, baseline, week 4, week 8, week 12 or endpoint</a:t>
            </a:r>
          </a:p>
          <a:p>
            <a:pPr lvl="1" fontAlgn="auto">
              <a:spcAft>
                <a:spcPts val="0"/>
              </a:spcAft>
              <a:defRPr/>
            </a:pPr>
            <a:r>
              <a:rPr lang="en-US" altLang="en-US" sz="2400" dirty="0">
                <a:solidFill>
                  <a:schemeClr val="tx1">
                    <a:lumMod val="75000"/>
                    <a:lumOff val="25000"/>
                  </a:schemeClr>
                </a:solidFill>
              </a:rPr>
              <a:t>Randomization:</a:t>
            </a:r>
          </a:p>
          <a:p>
            <a:pPr marL="1017270" lvl="2" indent="-342900">
              <a:spcAft>
                <a:spcPts val="0"/>
              </a:spcAft>
              <a:defRPr/>
            </a:pPr>
            <a:r>
              <a:rPr lang="en-US" altLang="en-US" sz="2000" dirty="0">
                <a:solidFill>
                  <a:schemeClr val="tx1">
                    <a:lumMod val="75000"/>
                    <a:lumOff val="25000"/>
                  </a:schemeClr>
                </a:solidFill>
              </a:rPr>
              <a:t>Maximum 7 day, single-blind placebo washout</a:t>
            </a:r>
          </a:p>
          <a:p>
            <a:pPr marL="1017270" lvl="2" indent="-342900">
              <a:spcAft>
                <a:spcPts val="0"/>
              </a:spcAft>
              <a:defRPr/>
            </a:pPr>
            <a:r>
              <a:rPr lang="en-US" altLang="en-US" sz="2000" dirty="0">
                <a:solidFill>
                  <a:schemeClr val="tx1">
                    <a:lumMod val="75000"/>
                    <a:lumOff val="25000"/>
                  </a:schemeClr>
                </a:solidFill>
              </a:rPr>
              <a:t>Risperidone 0.25 mg bid or placebo. Flexible dosing.</a:t>
            </a:r>
          </a:p>
          <a:p>
            <a:pPr marL="1017270" lvl="2" indent="-342900">
              <a:spcAft>
                <a:spcPts val="0"/>
              </a:spcAft>
              <a:defRPr/>
            </a:pPr>
            <a:r>
              <a:rPr lang="en-US" altLang="en-US" sz="2000" dirty="0">
                <a:solidFill>
                  <a:schemeClr val="tx1">
                    <a:lumMod val="75000"/>
                    <a:lumOff val="25000"/>
                  </a:schemeClr>
                </a:solidFill>
              </a:rPr>
              <a:t>Titrated no faster than 0.25 mg bid </a:t>
            </a:r>
            <a:r>
              <a:rPr lang="en-US" altLang="en-US" sz="2000" dirty="0" err="1">
                <a:solidFill>
                  <a:schemeClr val="tx1">
                    <a:lumMod val="75000"/>
                    <a:lumOff val="25000"/>
                  </a:schemeClr>
                </a:solidFill>
              </a:rPr>
              <a:t>qod</a:t>
            </a:r>
            <a:endParaRPr lang="en-US" altLang="en-US" sz="2000" dirty="0">
              <a:solidFill>
                <a:schemeClr val="tx1">
                  <a:lumMod val="75000"/>
                  <a:lumOff val="25000"/>
                </a:schemeClr>
              </a:solidFill>
            </a:endParaRPr>
          </a:p>
          <a:p>
            <a:pPr lvl="1" indent="-283464" fontAlgn="auto">
              <a:spcAft>
                <a:spcPts val="0"/>
              </a:spcAft>
              <a:buFont typeface="Wingdings 3" charset="2"/>
              <a:buChar char=""/>
              <a:defRPr/>
            </a:pPr>
            <a:endParaRPr lang="en-US" altLang="en-US" sz="2400" dirty="0">
              <a:solidFill>
                <a:schemeClr val="tx1">
                  <a:lumMod val="75000"/>
                  <a:lumOff val="2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9173922-8F9D-43B9-879B-2EF2BE759B61}"/>
              </a:ext>
            </a:extLst>
          </p:cNvPr>
          <p:cNvSpPr>
            <a:spLocks noGrp="1" noChangeArrowheads="1"/>
          </p:cNvSpPr>
          <p:nvPr>
            <p:ph type="title"/>
          </p:nvPr>
        </p:nvSpPr>
        <p:spPr/>
        <p:txBody>
          <a:bodyPr/>
          <a:lstStyle/>
          <a:p>
            <a:r>
              <a:rPr lang="en-US" altLang="en-US"/>
              <a:t>RCT for Atypical Antipsychotics</a:t>
            </a:r>
          </a:p>
        </p:txBody>
      </p:sp>
      <p:sp>
        <p:nvSpPr>
          <p:cNvPr id="59395" name="Rectangle 3">
            <a:extLst>
              <a:ext uri="{FF2B5EF4-FFF2-40B4-BE49-F238E27FC236}">
                <a16:creationId xmlns:a16="http://schemas.microsoft.com/office/drawing/2014/main" id="{D588136D-AB73-404C-A170-D15A4E547E85}"/>
              </a:ext>
            </a:extLst>
          </p:cNvPr>
          <p:cNvSpPr>
            <a:spLocks noGrp="1" noChangeArrowheads="1"/>
          </p:cNvSpPr>
          <p:nvPr>
            <p:ph sz="quarter" idx="14"/>
          </p:nvPr>
        </p:nvSpPr>
        <p:spPr>
          <a:xfrm>
            <a:off x="1298530" y="2142581"/>
            <a:ext cx="6492240" cy="3886200"/>
          </a:xfrm>
        </p:spPr>
        <p:txBody>
          <a:bodyPr/>
          <a:lstStyle/>
          <a:p>
            <a:r>
              <a:rPr lang="en-US" altLang="en-US" u="sng" dirty="0"/>
              <a:t>Risperidone: </a:t>
            </a:r>
            <a:r>
              <a:rPr lang="en-US" altLang="en-US" u="sng" dirty="0" err="1"/>
              <a:t>Brodaty</a:t>
            </a:r>
            <a:r>
              <a:rPr lang="en-US" altLang="en-US" u="sng" dirty="0"/>
              <a:t> et al.</a:t>
            </a:r>
          </a:p>
          <a:p>
            <a:pPr lvl="1"/>
            <a:r>
              <a:rPr lang="en-US" altLang="en-US" dirty="0">
                <a:solidFill>
                  <a:schemeClr val="tx1"/>
                </a:solidFill>
              </a:rPr>
              <a:t>Sample size and analysis:</a:t>
            </a:r>
          </a:p>
          <a:p>
            <a:pPr lvl="2"/>
            <a:r>
              <a:rPr lang="en-US" altLang="en-US" dirty="0">
                <a:solidFill>
                  <a:schemeClr val="tx1"/>
                </a:solidFill>
              </a:rPr>
              <a:t>Statistical power 80% at 5% significance level = 109 patients per treatment group</a:t>
            </a:r>
          </a:p>
          <a:p>
            <a:pPr lvl="2"/>
            <a:r>
              <a:rPr lang="en-US" altLang="en-US" dirty="0">
                <a:solidFill>
                  <a:schemeClr val="tx1"/>
                </a:solidFill>
              </a:rPr>
              <a:t>Last observation carried forward</a:t>
            </a:r>
          </a:p>
          <a:p>
            <a:pPr lvl="2"/>
            <a:r>
              <a:rPr lang="en-US" altLang="en-US" dirty="0">
                <a:solidFill>
                  <a:schemeClr val="tx1"/>
                </a:solidFill>
              </a:rPr>
              <a:t>Primary analysis ANCOVA for </a:t>
            </a:r>
            <a:r>
              <a:rPr lang="el-GR" altLang="en-US" dirty="0">
                <a:solidFill>
                  <a:schemeClr val="tx1"/>
                </a:solidFill>
                <a:cs typeface="Arial" panose="020B0604020202020204" pitchFamily="34" charset="0"/>
              </a:rPr>
              <a:t>Δ</a:t>
            </a:r>
            <a:r>
              <a:rPr lang="en-US" altLang="en-US" dirty="0">
                <a:solidFill>
                  <a:schemeClr val="tx1"/>
                </a:solidFill>
                <a:cs typeface="Arial" panose="020B0604020202020204" pitchFamily="34" charset="0"/>
              </a:rPr>
              <a:t>CMAI from baseline</a:t>
            </a:r>
          </a:p>
          <a:p>
            <a:pPr lvl="2"/>
            <a:r>
              <a:rPr lang="en-US" altLang="en-US" dirty="0">
                <a:solidFill>
                  <a:schemeClr val="tx1"/>
                </a:solidFill>
                <a:cs typeface="Arial" panose="020B0604020202020204" pitchFamily="34" charset="0"/>
              </a:rPr>
              <a:t>All statistical tests interpreted at a 5% significance level (2-tailed)</a:t>
            </a:r>
            <a:r>
              <a:rPr lang="en-US" altLang="en-US" dirty="0">
                <a:solidFill>
                  <a:schemeClr val="tx1"/>
                </a:solidFill>
              </a:rPr>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8BA4-99D1-4494-3C70-BFAEC2AEA85E}"/>
              </a:ext>
            </a:extLst>
          </p:cNvPr>
          <p:cNvSpPr>
            <a:spLocks noGrp="1"/>
          </p:cNvSpPr>
          <p:nvPr>
            <p:ph type="title"/>
          </p:nvPr>
        </p:nvSpPr>
        <p:spPr/>
        <p:txBody>
          <a:bodyPr/>
          <a:lstStyle/>
          <a:p>
            <a:r>
              <a:rPr lang="en-US" dirty="0"/>
              <a:t>FDA Approved Treatment</a:t>
            </a:r>
          </a:p>
        </p:txBody>
      </p:sp>
      <p:sp>
        <p:nvSpPr>
          <p:cNvPr id="3" name="Date Placeholder 2">
            <a:extLst>
              <a:ext uri="{FF2B5EF4-FFF2-40B4-BE49-F238E27FC236}">
                <a16:creationId xmlns:a16="http://schemas.microsoft.com/office/drawing/2014/main" id="{2DBB29A0-7312-7681-B6C6-47A829E4D0D5}"/>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5B6E2AAB-2435-A550-F4E3-52AB534ED4CC}"/>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F1F1E10D-6BD7-B067-80B3-75232E320A8A}"/>
              </a:ext>
            </a:extLst>
          </p:cNvPr>
          <p:cNvSpPr>
            <a:spLocks noGrp="1"/>
          </p:cNvSpPr>
          <p:nvPr>
            <p:ph type="sldNum" sz="quarter" idx="12"/>
          </p:nvPr>
        </p:nvSpPr>
        <p:spPr/>
        <p:txBody>
          <a:bodyPr/>
          <a:lstStyle/>
          <a:p>
            <a:pPr lvl="8"/>
            <a:fld id="{63DCA5C9-2E11-4C67-86EB-AE1DE127DC64}" type="slidenum">
              <a:rPr lang="en-US" smtClean="0"/>
              <a:pPr lvl="8"/>
              <a:t>5</a:t>
            </a:fld>
            <a:endParaRPr lang="en-US"/>
          </a:p>
        </p:txBody>
      </p:sp>
      <p:sp>
        <p:nvSpPr>
          <p:cNvPr id="6" name="Content Placeholder 5">
            <a:extLst>
              <a:ext uri="{FF2B5EF4-FFF2-40B4-BE49-F238E27FC236}">
                <a16:creationId xmlns:a16="http://schemas.microsoft.com/office/drawing/2014/main" id="{16519C4C-7CFB-1CC0-791C-54A06AF0FEED}"/>
              </a:ext>
            </a:extLst>
          </p:cNvPr>
          <p:cNvSpPr>
            <a:spLocks noGrp="1"/>
          </p:cNvSpPr>
          <p:nvPr>
            <p:ph sz="quarter" idx="14"/>
          </p:nvPr>
        </p:nvSpPr>
        <p:spPr>
          <a:xfrm>
            <a:off x="131582" y="2247084"/>
            <a:ext cx="6492240" cy="3886200"/>
          </a:xfrm>
        </p:spPr>
        <p:txBody>
          <a:bodyPr/>
          <a:lstStyle/>
          <a:p>
            <a:endParaRPr lang="en-US" dirty="0"/>
          </a:p>
          <a:p>
            <a:endParaRPr lang="en-US" dirty="0"/>
          </a:p>
          <a:p>
            <a:endParaRPr lang="en-US" dirty="0"/>
          </a:p>
          <a:p>
            <a:r>
              <a:rPr lang="en-US" dirty="0"/>
              <a:t>			     </a:t>
            </a:r>
            <a:r>
              <a:rPr lang="en-US" dirty="0" err="1"/>
              <a:t>Brexpiprazole</a:t>
            </a:r>
            <a:r>
              <a:rPr lang="en-US" dirty="0"/>
              <a:t> (</a:t>
            </a:r>
            <a:r>
              <a:rPr lang="en-US" dirty="0" err="1"/>
              <a:t>Rexulti</a:t>
            </a:r>
            <a:r>
              <a:rPr lang="en-US" dirty="0"/>
              <a:t>)</a:t>
            </a:r>
          </a:p>
        </p:txBody>
      </p:sp>
    </p:spTree>
    <p:extLst>
      <p:ext uri="{BB962C8B-B14F-4D97-AF65-F5344CB8AC3E}">
        <p14:creationId xmlns:p14="http://schemas.microsoft.com/office/powerpoint/2010/main" val="2015134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3A7FCED-53C9-4C85-8B0A-68212633674C}"/>
              </a:ext>
            </a:extLst>
          </p:cNvPr>
          <p:cNvSpPr>
            <a:spLocks noGrp="1" noChangeArrowheads="1"/>
          </p:cNvSpPr>
          <p:nvPr>
            <p:ph type="title"/>
          </p:nvPr>
        </p:nvSpPr>
        <p:spPr/>
        <p:txBody>
          <a:bodyPr/>
          <a:lstStyle/>
          <a:p>
            <a:r>
              <a:rPr lang="en-US" altLang="en-US"/>
              <a:t>RCT for Atypical Antipsychotics</a:t>
            </a:r>
          </a:p>
        </p:txBody>
      </p:sp>
      <p:sp>
        <p:nvSpPr>
          <p:cNvPr id="367619" name="Rectangle 3">
            <a:extLst>
              <a:ext uri="{FF2B5EF4-FFF2-40B4-BE49-F238E27FC236}">
                <a16:creationId xmlns:a16="http://schemas.microsoft.com/office/drawing/2014/main" id="{8B82CCB4-4CCD-47A8-97A9-B0F14E0B7826}"/>
              </a:ext>
            </a:extLst>
          </p:cNvPr>
          <p:cNvSpPr>
            <a:spLocks noGrp="1" noChangeArrowheads="1"/>
          </p:cNvSpPr>
          <p:nvPr>
            <p:ph sz="quarter" idx="14"/>
          </p:nvPr>
        </p:nvSpPr>
        <p:spPr>
          <a:xfrm>
            <a:off x="1307239" y="2142580"/>
            <a:ext cx="6492240" cy="3886200"/>
          </a:xfrm>
        </p:spPr>
        <p:txBody>
          <a:bodyPr rtlCol="0">
            <a:normAutofit/>
          </a:bodyPr>
          <a:lstStyle/>
          <a:p>
            <a:pPr fontAlgn="auto">
              <a:spcAft>
                <a:spcPts val="0"/>
              </a:spcAft>
              <a:defRPr/>
            </a:pPr>
            <a:r>
              <a:rPr lang="en-US" altLang="en-US" sz="2800" u="sng" dirty="0">
                <a:solidFill>
                  <a:schemeClr val="accent1"/>
                </a:solidFill>
              </a:rPr>
              <a:t>Risperidone: </a:t>
            </a:r>
            <a:r>
              <a:rPr lang="en-US" altLang="en-US" sz="2800" u="sng" dirty="0" err="1">
                <a:solidFill>
                  <a:schemeClr val="accent1"/>
                </a:solidFill>
              </a:rPr>
              <a:t>Brodaty</a:t>
            </a:r>
            <a:r>
              <a:rPr lang="en-US" altLang="en-US" sz="2800" u="sng" dirty="0">
                <a:solidFill>
                  <a:schemeClr val="accent1"/>
                </a:solidFill>
              </a:rPr>
              <a:t> et al</a:t>
            </a:r>
          </a:p>
          <a:p>
            <a:pPr lvl="1" fontAlgn="auto">
              <a:spcAft>
                <a:spcPts val="0"/>
              </a:spcAft>
              <a:defRPr/>
            </a:pPr>
            <a:r>
              <a:rPr lang="en-US" altLang="en-US" sz="2400" dirty="0">
                <a:solidFill>
                  <a:schemeClr val="tx1">
                    <a:lumMod val="75000"/>
                    <a:lumOff val="25000"/>
                  </a:schemeClr>
                </a:solidFill>
              </a:rPr>
              <a:t>Results:</a:t>
            </a:r>
          </a:p>
          <a:p>
            <a:pPr marL="1017270" lvl="2" indent="-342900">
              <a:spcAft>
                <a:spcPts val="0"/>
              </a:spcAft>
              <a:defRPr/>
            </a:pPr>
            <a:r>
              <a:rPr lang="en-US" altLang="en-US" sz="2000" dirty="0">
                <a:solidFill>
                  <a:schemeClr val="tx1">
                    <a:lumMod val="75000"/>
                    <a:lumOff val="25000"/>
                  </a:schemeClr>
                </a:solidFill>
              </a:rPr>
              <a:t>345 patients randomly assigned</a:t>
            </a:r>
          </a:p>
          <a:p>
            <a:pPr marL="1017270" lvl="2" indent="-342900">
              <a:spcAft>
                <a:spcPts val="0"/>
              </a:spcAft>
              <a:defRPr/>
            </a:pPr>
            <a:r>
              <a:rPr lang="en-US" altLang="en-US" sz="2000" dirty="0">
                <a:solidFill>
                  <a:schemeClr val="tx1">
                    <a:lumMod val="75000"/>
                    <a:lumOff val="25000"/>
                  </a:schemeClr>
                </a:solidFill>
              </a:rPr>
              <a:t>Demographic and baseline clinical and outcome data not statistically different between groups.</a:t>
            </a:r>
          </a:p>
          <a:p>
            <a:pPr marL="1017270" lvl="2" indent="-342900">
              <a:spcAft>
                <a:spcPts val="0"/>
              </a:spcAft>
              <a:defRPr/>
            </a:pPr>
            <a:r>
              <a:rPr lang="en-US" altLang="en-US" sz="2000" dirty="0">
                <a:solidFill>
                  <a:schemeClr val="tx1">
                    <a:lumMod val="75000"/>
                    <a:lumOff val="25000"/>
                  </a:schemeClr>
                </a:solidFill>
              </a:rPr>
              <a:t>Proportion of patients completing the 12 week trial was not statistically different between the groups (~70%).</a:t>
            </a:r>
          </a:p>
          <a:p>
            <a:pPr marL="1017270" lvl="2" indent="-342900">
              <a:spcAft>
                <a:spcPts val="0"/>
              </a:spcAft>
              <a:defRPr/>
            </a:pPr>
            <a:r>
              <a:rPr lang="en-US" altLang="en-US" sz="2000" dirty="0">
                <a:solidFill>
                  <a:schemeClr val="tx1">
                    <a:lumMod val="75000"/>
                    <a:lumOff val="25000"/>
                  </a:schemeClr>
                </a:solidFill>
              </a:rPr>
              <a:t>Treatment with benzodiazepines was initiated in significantly more patients in the placebo group (66.5%) than the risperidone group (56.3%;p=.029).</a:t>
            </a:r>
          </a:p>
          <a:p>
            <a:pPr marL="1017270" lvl="2" indent="-342900">
              <a:spcAft>
                <a:spcPts val="0"/>
              </a:spcAft>
              <a:defRPr/>
            </a:pPr>
            <a:r>
              <a:rPr lang="en-US" altLang="en-US" sz="2000" dirty="0">
                <a:solidFill>
                  <a:schemeClr val="tx1">
                    <a:lumMod val="75000"/>
                    <a:lumOff val="25000"/>
                  </a:schemeClr>
                </a:solidFill>
              </a:rPr>
              <a:t>Mean dose of risperidone was </a:t>
            </a:r>
            <a:r>
              <a:rPr lang="en-US" altLang="en-US" sz="2000" b="1" dirty="0">
                <a:solidFill>
                  <a:schemeClr val="tx1">
                    <a:lumMod val="75000"/>
                    <a:lumOff val="25000"/>
                  </a:schemeClr>
                </a:solidFill>
              </a:rPr>
              <a:t>0.95 mg</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8B4C6D8-BEDE-4DD5-AC6F-051E2D28E744}"/>
              </a:ext>
            </a:extLst>
          </p:cNvPr>
          <p:cNvSpPr>
            <a:spLocks noGrp="1" noChangeArrowheads="1"/>
          </p:cNvSpPr>
          <p:nvPr>
            <p:ph type="title"/>
          </p:nvPr>
        </p:nvSpPr>
        <p:spPr/>
        <p:txBody>
          <a:bodyPr/>
          <a:lstStyle/>
          <a:p>
            <a:r>
              <a:rPr lang="en-US" altLang="en-US"/>
              <a:t>RCT for Atypical Antipsychotics</a:t>
            </a:r>
          </a:p>
        </p:txBody>
      </p:sp>
      <p:sp>
        <p:nvSpPr>
          <p:cNvPr id="61443" name="Rectangle 3">
            <a:extLst>
              <a:ext uri="{FF2B5EF4-FFF2-40B4-BE49-F238E27FC236}">
                <a16:creationId xmlns:a16="http://schemas.microsoft.com/office/drawing/2014/main" id="{6425168A-9572-45FA-93D0-2F0BFF363BF2}"/>
              </a:ext>
            </a:extLst>
          </p:cNvPr>
          <p:cNvSpPr>
            <a:spLocks noGrp="1" noChangeArrowheads="1"/>
          </p:cNvSpPr>
          <p:nvPr>
            <p:ph sz="quarter" idx="14"/>
          </p:nvPr>
        </p:nvSpPr>
        <p:spPr>
          <a:xfrm>
            <a:off x="1516244" y="2281918"/>
            <a:ext cx="6492240" cy="3886200"/>
          </a:xfrm>
        </p:spPr>
        <p:txBody>
          <a:bodyPr/>
          <a:lstStyle/>
          <a:p>
            <a:r>
              <a:rPr lang="en-US" altLang="en-US" u="sng" dirty="0"/>
              <a:t>Risperidone: </a:t>
            </a:r>
            <a:r>
              <a:rPr lang="en-US" altLang="en-US" u="sng" dirty="0" err="1"/>
              <a:t>Brodaty</a:t>
            </a:r>
            <a:r>
              <a:rPr lang="en-US" altLang="en-US" u="sng" dirty="0"/>
              <a:t> et al</a:t>
            </a:r>
          </a:p>
          <a:p>
            <a:pPr>
              <a:lnSpc>
                <a:spcPct val="50000"/>
              </a:lnSpc>
              <a:buFontTx/>
              <a:buNone/>
            </a:pPr>
            <a:endParaRPr lang="en-US" altLang="en-US" u="sng" dirty="0"/>
          </a:p>
          <a:p>
            <a:pPr lvl="1"/>
            <a:r>
              <a:rPr lang="en-US" altLang="en-US" dirty="0">
                <a:solidFill>
                  <a:schemeClr val="tx1"/>
                </a:solidFill>
              </a:rPr>
              <a:t>CMAI total aggression subscale</a:t>
            </a:r>
          </a:p>
          <a:p>
            <a:pPr lvl="2"/>
            <a:r>
              <a:rPr lang="en-US" altLang="en-US" dirty="0">
                <a:solidFill>
                  <a:schemeClr val="tx1"/>
                </a:solidFill>
              </a:rPr>
              <a:t>Mean changes indicated significantly greater improvement in the risperidone group than in the placebo group (p&lt;.01) at all but the week 12 evaluation where the difference approached statistical significance (p=.058).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26963C9-4C0E-480F-8C27-38C3681D5EE0}"/>
              </a:ext>
            </a:extLst>
          </p:cNvPr>
          <p:cNvSpPr>
            <a:spLocks noGrp="1" noChangeArrowheads="1"/>
          </p:cNvSpPr>
          <p:nvPr>
            <p:ph type="title"/>
          </p:nvPr>
        </p:nvSpPr>
        <p:spPr/>
        <p:txBody>
          <a:bodyPr/>
          <a:lstStyle/>
          <a:p>
            <a:r>
              <a:rPr lang="en-US" altLang="en-US"/>
              <a:t>RCT for Atypical Antipsychotics</a:t>
            </a:r>
          </a:p>
        </p:txBody>
      </p:sp>
      <p:pic>
        <p:nvPicPr>
          <p:cNvPr id="62467" name="Picture 4" descr="Scan0004">
            <a:extLst>
              <a:ext uri="{FF2B5EF4-FFF2-40B4-BE49-F238E27FC236}">
                <a16:creationId xmlns:a16="http://schemas.microsoft.com/office/drawing/2014/main" id="{0F587A6D-7018-4692-8B5B-E34412B06A55}"/>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2523054" y="2272556"/>
            <a:ext cx="3904488" cy="373075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5FCE74F-FF9E-495E-A232-695C89E1B269}"/>
              </a:ext>
            </a:extLst>
          </p:cNvPr>
          <p:cNvSpPr>
            <a:spLocks noGrp="1" noChangeArrowheads="1"/>
          </p:cNvSpPr>
          <p:nvPr>
            <p:ph type="title"/>
          </p:nvPr>
        </p:nvSpPr>
        <p:spPr/>
        <p:txBody>
          <a:bodyPr/>
          <a:lstStyle/>
          <a:p>
            <a:r>
              <a:rPr lang="en-US" altLang="en-US"/>
              <a:t>RCT for Atypical Antipsychotics</a:t>
            </a:r>
          </a:p>
        </p:txBody>
      </p:sp>
      <p:sp>
        <p:nvSpPr>
          <p:cNvPr id="63491" name="Rectangle 3">
            <a:extLst>
              <a:ext uri="{FF2B5EF4-FFF2-40B4-BE49-F238E27FC236}">
                <a16:creationId xmlns:a16="http://schemas.microsoft.com/office/drawing/2014/main" id="{668ED202-E76E-4990-806D-4E102BA0834B}"/>
              </a:ext>
            </a:extLst>
          </p:cNvPr>
          <p:cNvSpPr>
            <a:spLocks noGrp="1" noChangeArrowheads="1"/>
          </p:cNvSpPr>
          <p:nvPr>
            <p:ph sz="quarter" idx="14"/>
          </p:nvPr>
        </p:nvSpPr>
        <p:spPr>
          <a:xfrm>
            <a:off x="1176610" y="2238375"/>
            <a:ext cx="6492240" cy="3886200"/>
          </a:xfrm>
        </p:spPr>
        <p:txBody>
          <a:bodyPr/>
          <a:lstStyle/>
          <a:p>
            <a:r>
              <a:rPr lang="en-US" altLang="en-US" u="sng" dirty="0"/>
              <a:t>Risperidone: </a:t>
            </a:r>
            <a:r>
              <a:rPr lang="en-US" altLang="en-US" u="sng" dirty="0" err="1"/>
              <a:t>Brodaty</a:t>
            </a:r>
            <a:r>
              <a:rPr lang="en-US" altLang="en-US" u="sng" dirty="0"/>
              <a:t> et al:</a:t>
            </a:r>
          </a:p>
          <a:p>
            <a:pPr lvl="1"/>
            <a:r>
              <a:rPr lang="en-US" altLang="en-US" dirty="0">
                <a:solidFill>
                  <a:schemeClr val="tx1"/>
                </a:solidFill>
              </a:rPr>
              <a:t>Safety</a:t>
            </a:r>
          </a:p>
          <a:p>
            <a:pPr lvl="3"/>
            <a:r>
              <a:rPr lang="en-US" altLang="en-US" dirty="0">
                <a:solidFill>
                  <a:schemeClr val="tx1"/>
                </a:solidFill>
              </a:rPr>
              <a:t>Somnolence (36.5% vs 25.5%) and UTI (23.4% vs 14.7%) were more common in the risperidone group than the placebo group.</a:t>
            </a:r>
          </a:p>
          <a:p>
            <a:pPr lvl="3"/>
            <a:r>
              <a:rPr lang="en-US" altLang="en-US" dirty="0">
                <a:solidFill>
                  <a:schemeClr val="tx1"/>
                </a:solidFill>
              </a:rPr>
              <a:t>There was no significant difference in total Extrapyramidal Symptom Rating Scale score between groups at endpoint. The initiation of anti-EPS medication was similar in the 2 treatment groups – 1.8%</a:t>
            </a:r>
          </a:p>
          <a:p>
            <a:pPr lvl="2"/>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B33E01F-AB97-43A7-8B6C-CD864A237479}"/>
              </a:ext>
            </a:extLst>
          </p:cNvPr>
          <p:cNvSpPr>
            <a:spLocks noGrp="1" noChangeArrowheads="1"/>
          </p:cNvSpPr>
          <p:nvPr>
            <p:ph type="title"/>
          </p:nvPr>
        </p:nvSpPr>
        <p:spPr/>
        <p:txBody>
          <a:bodyPr/>
          <a:lstStyle/>
          <a:p>
            <a:r>
              <a:rPr lang="en-US" altLang="en-US"/>
              <a:t>RCT for Atypical Antipsychotics</a:t>
            </a:r>
          </a:p>
        </p:txBody>
      </p:sp>
      <p:sp>
        <p:nvSpPr>
          <p:cNvPr id="64515" name="Rectangle 3">
            <a:extLst>
              <a:ext uri="{FF2B5EF4-FFF2-40B4-BE49-F238E27FC236}">
                <a16:creationId xmlns:a16="http://schemas.microsoft.com/office/drawing/2014/main" id="{25F021C3-CDEF-44B0-9720-529A04017F14}"/>
              </a:ext>
            </a:extLst>
          </p:cNvPr>
          <p:cNvSpPr>
            <a:spLocks noGrp="1" noChangeArrowheads="1"/>
          </p:cNvSpPr>
          <p:nvPr>
            <p:ph sz="quarter" idx="14"/>
          </p:nvPr>
        </p:nvSpPr>
        <p:spPr>
          <a:xfrm>
            <a:off x="1585913" y="2247084"/>
            <a:ext cx="6492240" cy="3886200"/>
          </a:xfrm>
        </p:spPr>
        <p:txBody>
          <a:bodyPr/>
          <a:lstStyle/>
          <a:p>
            <a:r>
              <a:rPr lang="en-US" altLang="en-US" b="1" u="sng" dirty="0"/>
              <a:t>Risperidone</a:t>
            </a:r>
          </a:p>
          <a:p>
            <a:endParaRPr lang="en-US" altLang="en-US" b="1" u="sng" dirty="0"/>
          </a:p>
          <a:p>
            <a:pPr lvl="1"/>
            <a:r>
              <a:rPr lang="en-US" altLang="en-US" dirty="0"/>
              <a:t>Katz IR, </a:t>
            </a:r>
            <a:r>
              <a:rPr lang="en-US" altLang="en-US" dirty="0" err="1"/>
              <a:t>Jeste</a:t>
            </a:r>
            <a:r>
              <a:rPr lang="en-US" altLang="en-US" dirty="0"/>
              <a:t> DV, </a:t>
            </a:r>
            <a:r>
              <a:rPr lang="en-US" altLang="en-US" dirty="0" err="1"/>
              <a:t>Mintzer</a:t>
            </a:r>
            <a:r>
              <a:rPr lang="en-US" altLang="en-US" dirty="0"/>
              <a:t> J, et al. </a:t>
            </a:r>
            <a:r>
              <a:rPr lang="en-US" altLang="en-US" dirty="0">
                <a:solidFill>
                  <a:srgbClr val="FF5050"/>
                </a:solidFill>
              </a:rPr>
              <a:t>Comparison of risperidone and placebo for psychosis and behavioral disturbances associated with dementia: a randomized, double-blind trial.</a:t>
            </a:r>
            <a:r>
              <a:rPr lang="en-US" altLang="en-US" dirty="0"/>
              <a:t> J Clin Psychiatry 1999;60:107-115.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F9AA81F-752F-41D9-BB47-6D712B2DA901}"/>
              </a:ext>
            </a:extLst>
          </p:cNvPr>
          <p:cNvSpPr>
            <a:spLocks noGrp="1" noChangeArrowheads="1"/>
          </p:cNvSpPr>
          <p:nvPr>
            <p:ph type="title"/>
          </p:nvPr>
        </p:nvSpPr>
        <p:spPr/>
        <p:txBody>
          <a:bodyPr/>
          <a:lstStyle/>
          <a:p>
            <a:r>
              <a:rPr lang="en-US" altLang="en-US"/>
              <a:t>RCT for Atypical Antipsychotics</a:t>
            </a:r>
          </a:p>
        </p:txBody>
      </p:sp>
      <p:sp>
        <p:nvSpPr>
          <p:cNvPr id="371715" name="Rectangle 3">
            <a:extLst>
              <a:ext uri="{FF2B5EF4-FFF2-40B4-BE49-F238E27FC236}">
                <a16:creationId xmlns:a16="http://schemas.microsoft.com/office/drawing/2014/main" id="{7EA47CC9-3CCE-4746-9C4F-DB9D0C2B75C3}"/>
              </a:ext>
            </a:extLst>
          </p:cNvPr>
          <p:cNvSpPr>
            <a:spLocks noGrp="1" noChangeArrowheads="1"/>
          </p:cNvSpPr>
          <p:nvPr>
            <p:ph sz="quarter" idx="14"/>
          </p:nvPr>
        </p:nvSpPr>
        <p:spPr>
          <a:xfrm>
            <a:off x="1263696" y="2099038"/>
            <a:ext cx="6492240" cy="3886200"/>
          </a:xfrm>
        </p:spPr>
        <p:txBody>
          <a:bodyPr rtlCol="0">
            <a:normAutofit/>
          </a:bodyPr>
          <a:lstStyle/>
          <a:p>
            <a:pPr fontAlgn="auto">
              <a:spcAft>
                <a:spcPts val="0"/>
              </a:spcAft>
              <a:defRPr/>
            </a:pPr>
            <a:r>
              <a:rPr lang="en-US" altLang="en-US" sz="2800" u="sng" dirty="0">
                <a:solidFill>
                  <a:schemeClr val="accent1"/>
                </a:solidFill>
              </a:rPr>
              <a:t>Risperidone: Katz et al.</a:t>
            </a:r>
          </a:p>
          <a:p>
            <a:pPr marL="342900" lvl="1" indent="-342900" fontAlgn="auto">
              <a:spcAft>
                <a:spcPts val="0"/>
              </a:spcAft>
              <a:buFont typeface="Arial" panose="020B0604020202020204" pitchFamily="34" charset="0"/>
              <a:buChar char="•"/>
              <a:defRPr/>
            </a:pPr>
            <a:r>
              <a:rPr lang="en-US" altLang="en-US" sz="2400" dirty="0">
                <a:solidFill>
                  <a:schemeClr val="tx1">
                    <a:lumMod val="75000"/>
                    <a:lumOff val="25000"/>
                  </a:schemeClr>
                </a:solidFill>
              </a:rPr>
              <a:t>A 12 week, double-blind, randomized, placebo-controlled study conducted at 40 sites in the US</a:t>
            </a:r>
          </a:p>
          <a:p>
            <a:pPr marL="342900" lvl="1" indent="-342900" fontAlgn="auto">
              <a:spcAft>
                <a:spcPts val="0"/>
              </a:spcAft>
              <a:buFont typeface="Arial" panose="020B0604020202020204" pitchFamily="34" charset="0"/>
              <a:buChar char="•"/>
              <a:defRPr/>
            </a:pPr>
            <a:r>
              <a:rPr lang="en-US" altLang="en-US" sz="2400" dirty="0">
                <a:solidFill>
                  <a:schemeClr val="tx1">
                    <a:lumMod val="75000"/>
                    <a:lumOff val="25000"/>
                  </a:schemeClr>
                </a:solidFill>
              </a:rPr>
              <a:t>Participants: 625 NH residents with Alzheimer’s disease, vascular dementia, or mixed dementia.</a:t>
            </a:r>
          </a:p>
          <a:p>
            <a:pPr marL="674370" lvl="2" indent="0" fontAlgn="auto">
              <a:spcAft>
                <a:spcPts val="0"/>
              </a:spcAft>
              <a:buNone/>
              <a:defRPr/>
            </a:pPr>
            <a:r>
              <a:rPr lang="en-US" altLang="en-US" sz="2000" dirty="0">
                <a:solidFill>
                  <a:schemeClr val="tx1">
                    <a:lumMod val="75000"/>
                    <a:lumOff val="25000"/>
                  </a:schemeClr>
                </a:solidFill>
              </a:rPr>
              <a:t>Aged 55 years or older</a:t>
            </a:r>
          </a:p>
          <a:p>
            <a:pPr marL="674370" lvl="2" indent="0" fontAlgn="auto">
              <a:spcAft>
                <a:spcPts val="0"/>
              </a:spcAft>
              <a:buNone/>
              <a:defRPr/>
            </a:pPr>
            <a:r>
              <a:rPr lang="en-US" altLang="en-US" sz="2000" dirty="0">
                <a:solidFill>
                  <a:schemeClr val="tx1">
                    <a:lumMod val="75000"/>
                    <a:lumOff val="25000"/>
                  </a:schemeClr>
                </a:solidFill>
              </a:rPr>
              <a:t>Functional Assessment Staging scale score </a:t>
            </a:r>
            <a:r>
              <a:rPr lang="en-US" altLang="en-US" sz="2000" dirty="0">
                <a:solidFill>
                  <a:schemeClr val="tx1">
                    <a:lumMod val="75000"/>
                    <a:lumOff val="25000"/>
                  </a:schemeClr>
                </a:solidFill>
                <a:cs typeface="Arial" pitchFamily="34" charset="0"/>
              </a:rPr>
              <a:t>≥ 4</a:t>
            </a:r>
          </a:p>
          <a:p>
            <a:pPr marL="674370" lvl="2" indent="0" fontAlgn="auto">
              <a:spcAft>
                <a:spcPts val="0"/>
              </a:spcAft>
              <a:buNone/>
              <a:defRPr/>
            </a:pPr>
            <a:r>
              <a:rPr lang="en-US" altLang="en-US" sz="2000" dirty="0">
                <a:solidFill>
                  <a:schemeClr val="tx1">
                    <a:lumMod val="75000"/>
                    <a:lumOff val="25000"/>
                  </a:schemeClr>
                </a:solidFill>
                <a:cs typeface="Arial" pitchFamily="34" charset="0"/>
              </a:rPr>
              <a:t>MMSE score ≤ 23</a:t>
            </a:r>
          </a:p>
          <a:p>
            <a:pPr marL="674370" lvl="2" indent="0" fontAlgn="auto">
              <a:spcAft>
                <a:spcPts val="0"/>
              </a:spcAft>
              <a:buNone/>
              <a:defRPr/>
            </a:pPr>
            <a:r>
              <a:rPr lang="en-US" altLang="en-US" sz="2000" dirty="0">
                <a:solidFill>
                  <a:schemeClr val="tx1">
                    <a:lumMod val="75000"/>
                    <a:lumOff val="25000"/>
                  </a:schemeClr>
                </a:solidFill>
                <a:cs typeface="Arial" pitchFamily="34" charset="0"/>
              </a:rPr>
              <a:t>Behavioral Pathology in Alzheimer’s disease score ≥ 8</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EA1A952-2682-4C35-8216-232FABD5A365}"/>
              </a:ext>
            </a:extLst>
          </p:cNvPr>
          <p:cNvSpPr>
            <a:spLocks noGrp="1" noChangeArrowheads="1"/>
          </p:cNvSpPr>
          <p:nvPr>
            <p:ph type="title"/>
          </p:nvPr>
        </p:nvSpPr>
        <p:spPr/>
        <p:txBody>
          <a:bodyPr/>
          <a:lstStyle/>
          <a:p>
            <a:r>
              <a:rPr lang="en-US" altLang="en-US"/>
              <a:t>RCT for Atypical Antipsychotics</a:t>
            </a:r>
          </a:p>
        </p:txBody>
      </p:sp>
      <p:sp>
        <p:nvSpPr>
          <p:cNvPr id="372739" name="Rectangle 3">
            <a:extLst>
              <a:ext uri="{FF2B5EF4-FFF2-40B4-BE49-F238E27FC236}">
                <a16:creationId xmlns:a16="http://schemas.microsoft.com/office/drawing/2014/main" id="{92868158-F9DF-4D98-8CA8-0E34CEDF5C7F}"/>
              </a:ext>
            </a:extLst>
          </p:cNvPr>
          <p:cNvSpPr>
            <a:spLocks noGrp="1" noChangeArrowheads="1"/>
          </p:cNvSpPr>
          <p:nvPr>
            <p:ph sz="quarter" idx="14"/>
          </p:nvPr>
        </p:nvSpPr>
        <p:spPr>
          <a:xfrm>
            <a:off x="1437867" y="2194832"/>
            <a:ext cx="6492240" cy="3886200"/>
          </a:xfrm>
        </p:spPr>
        <p:txBody>
          <a:bodyPr rtlCol="0">
            <a:normAutofit/>
          </a:bodyPr>
          <a:lstStyle/>
          <a:p>
            <a:pPr fontAlgn="auto">
              <a:lnSpc>
                <a:spcPct val="90000"/>
              </a:lnSpc>
              <a:spcAft>
                <a:spcPts val="0"/>
              </a:spcAft>
              <a:defRPr/>
            </a:pPr>
            <a:r>
              <a:rPr lang="en-US" altLang="en-US" sz="2800" u="sng" dirty="0">
                <a:solidFill>
                  <a:schemeClr val="accent1"/>
                </a:solidFill>
              </a:rPr>
              <a:t>Risperidone: Katz et al.</a:t>
            </a:r>
          </a:p>
          <a:p>
            <a:pPr lvl="1" fontAlgn="auto">
              <a:lnSpc>
                <a:spcPct val="90000"/>
              </a:lnSpc>
              <a:spcAft>
                <a:spcPts val="0"/>
              </a:spcAft>
              <a:defRPr/>
            </a:pPr>
            <a:r>
              <a:rPr lang="en-US" altLang="en-US" sz="2400" dirty="0">
                <a:solidFill>
                  <a:schemeClr val="tx1">
                    <a:lumMod val="75000"/>
                    <a:lumOff val="25000"/>
                  </a:schemeClr>
                </a:solidFill>
              </a:rPr>
              <a:t>Exclusionary criteria:</a:t>
            </a:r>
          </a:p>
          <a:p>
            <a:pPr marL="1017270" lvl="2" indent="-342900">
              <a:lnSpc>
                <a:spcPct val="90000"/>
              </a:lnSpc>
              <a:spcAft>
                <a:spcPts val="0"/>
              </a:spcAft>
              <a:defRPr/>
            </a:pPr>
            <a:r>
              <a:rPr lang="en-US" altLang="en-US" sz="2000" dirty="0">
                <a:solidFill>
                  <a:schemeClr val="tx1">
                    <a:lumMod val="75000"/>
                    <a:lumOff val="25000"/>
                  </a:schemeClr>
                </a:solidFill>
              </a:rPr>
              <a:t>Untreated reversible causes of dementia</a:t>
            </a:r>
          </a:p>
          <a:p>
            <a:pPr marL="1017270" lvl="2" indent="-342900">
              <a:lnSpc>
                <a:spcPct val="90000"/>
              </a:lnSpc>
              <a:spcAft>
                <a:spcPts val="0"/>
              </a:spcAft>
              <a:defRPr/>
            </a:pPr>
            <a:r>
              <a:rPr lang="en-US" altLang="en-US" sz="2000" dirty="0">
                <a:solidFill>
                  <a:schemeClr val="tx1">
                    <a:lumMod val="75000"/>
                    <a:lumOff val="25000"/>
                  </a:schemeClr>
                </a:solidFill>
              </a:rPr>
              <a:t>Medical or neurological condition that decreased cognition</a:t>
            </a:r>
          </a:p>
          <a:p>
            <a:pPr marL="1017270" lvl="2" indent="-342900">
              <a:lnSpc>
                <a:spcPct val="90000"/>
              </a:lnSpc>
              <a:spcAft>
                <a:spcPts val="0"/>
              </a:spcAft>
              <a:defRPr/>
            </a:pPr>
            <a:r>
              <a:rPr lang="en-US" altLang="en-US" sz="2000" dirty="0">
                <a:solidFill>
                  <a:schemeClr val="tx1">
                    <a:lumMod val="75000"/>
                    <a:lumOff val="25000"/>
                  </a:schemeClr>
                </a:solidFill>
              </a:rPr>
              <a:t>AIDS or substance-induced persisting dementia</a:t>
            </a:r>
          </a:p>
          <a:p>
            <a:pPr marL="1017270" lvl="2" indent="-342900">
              <a:lnSpc>
                <a:spcPct val="90000"/>
              </a:lnSpc>
              <a:spcAft>
                <a:spcPts val="0"/>
              </a:spcAft>
              <a:defRPr/>
            </a:pPr>
            <a:r>
              <a:rPr lang="en-US" altLang="en-US" sz="2000" dirty="0">
                <a:solidFill>
                  <a:schemeClr val="tx1">
                    <a:lumMod val="75000"/>
                    <a:lumOff val="25000"/>
                  </a:schemeClr>
                </a:solidFill>
              </a:rPr>
              <a:t>Non-dementia psychiatric cause of psychosis</a:t>
            </a:r>
          </a:p>
          <a:p>
            <a:pPr marL="1017270" lvl="2" indent="-342900">
              <a:lnSpc>
                <a:spcPct val="90000"/>
              </a:lnSpc>
              <a:spcAft>
                <a:spcPts val="0"/>
              </a:spcAft>
              <a:defRPr/>
            </a:pPr>
            <a:r>
              <a:rPr lang="en-US" altLang="en-US" sz="2000" dirty="0">
                <a:solidFill>
                  <a:schemeClr val="tx1">
                    <a:lumMod val="75000"/>
                    <a:lumOff val="25000"/>
                  </a:schemeClr>
                </a:solidFill>
              </a:rPr>
              <a:t>Lorazepam could be given in doses up </a:t>
            </a:r>
            <a:r>
              <a:rPr lang="en-US" altLang="en-US" sz="2000" dirty="0" err="1">
                <a:solidFill>
                  <a:schemeClr val="tx1">
                    <a:lumMod val="75000"/>
                    <a:lumOff val="25000"/>
                  </a:schemeClr>
                </a:solidFill>
              </a:rPr>
              <a:t>tp</a:t>
            </a:r>
            <a:r>
              <a:rPr lang="en-US" altLang="en-US" sz="2000" dirty="0">
                <a:solidFill>
                  <a:schemeClr val="tx1">
                    <a:lumMod val="75000"/>
                    <a:lumOff val="25000"/>
                  </a:schemeClr>
                </a:solidFill>
              </a:rPr>
              <a:t> 3 mg/day for up to 4 days in any 7 day period.</a:t>
            </a:r>
          </a:p>
          <a:p>
            <a:pPr marL="1017270" lvl="2" indent="-342900">
              <a:lnSpc>
                <a:spcPct val="90000"/>
              </a:lnSpc>
              <a:spcAft>
                <a:spcPts val="0"/>
              </a:spcAft>
              <a:defRPr/>
            </a:pPr>
            <a:r>
              <a:rPr lang="en-US" altLang="en-US" sz="2000" dirty="0">
                <a:solidFill>
                  <a:schemeClr val="tx1">
                    <a:lumMod val="75000"/>
                    <a:lumOff val="25000"/>
                  </a:schemeClr>
                </a:solidFill>
              </a:rPr>
              <a:t>Chloral hydrate was allowed for insomnia</a:t>
            </a:r>
          </a:p>
          <a:p>
            <a:pPr marL="1017270" lvl="2" indent="-342900">
              <a:lnSpc>
                <a:spcPct val="90000"/>
              </a:lnSpc>
              <a:spcAft>
                <a:spcPts val="0"/>
              </a:spcAft>
              <a:defRPr/>
            </a:pPr>
            <a:r>
              <a:rPr lang="en-US" altLang="en-US" sz="2000" dirty="0">
                <a:solidFill>
                  <a:schemeClr val="tx1">
                    <a:lumMod val="75000"/>
                    <a:lumOff val="25000"/>
                  </a:schemeClr>
                </a:solidFill>
              </a:rPr>
              <a:t>Benztropine was allowed for Parkinsonian symptoms.</a:t>
            </a:r>
          </a:p>
          <a:p>
            <a:pPr marL="960120" lvl="2" fontAlgn="auto">
              <a:lnSpc>
                <a:spcPct val="90000"/>
              </a:lnSpc>
              <a:spcAft>
                <a:spcPts val="0"/>
              </a:spcAft>
              <a:buFont typeface="Wingdings 3" charset="2"/>
              <a:buChar char=""/>
              <a:defRPr/>
            </a:pPr>
            <a:endParaRPr lang="en-US" altLang="en-US" sz="2000" dirty="0">
              <a:solidFill>
                <a:schemeClr val="tx1">
                  <a:lumMod val="75000"/>
                  <a:lumOff val="25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BA447A6-6717-4F5B-B4A3-A5607F3C6A87}"/>
              </a:ext>
            </a:extLst>
          </p:cNvPr>
          <p:cNvSpPr>
            <a:spLocks noGrp="1" noChangeArrowheads="1"/>
          </p:cNvSpPr>
          <p:nvPr>
            <p:ph type="title"/>
          </p:nvPr>
        </p:nvSpPr>
        <p:spPr/>
        <p:txBody>
          <a:bodyPr/>
          <a:lstStyle/>
          <a:p>
            <a:r>
              <a:rPr lang="en-US" altLang="en-US"/>
              <a:t>RCT for Atypical Antipsychotics</a:t>
            </a:r>
          </a:p>
        </p:txBody>
      </p:sp>
      <p:sp>
        <p:nvSpPr>
          <p:cNvPr id="373763" name="Rectangle 3">
            <a:extLst>
              <a:ext uri="{FF2B5EF4-FFF2-40B4-BE49-F238E27FC236}">
                <a16:creationId xmlns:a16="http://schemas.microsoft.com/office/drawing/2014/main" id="{DFAD618F-EE1B-4DD0-96DF-1A2EE46D1281}"/>
              </a:ext>
            </a:extLst>
          </p:cNvPr>
          <p:cNvSpPr>
            <a:spLocks noGrp="1" noChangeArrowheads="1"/>
          </p:cNvSpPr>
          <p:nvPr>
            <p:ph sz="quarter" idx="14"/>
          </p:nvPr>
        </p:nvSpPr>
        <p:spPr>
          <a:xfrm>
            <a:off x="1733959" y="2142581"/>
            <a:ext cx="6492240" cy="3886200"/>
          </a:xfrm>
        </p:spPr>
        <p:txBody>
          <a:bodyPr rtlCol="0">
            <a:normAutofit/>
          </a:bodyPr>
          <a:lstStyle/>
          <a:p>
            <a:pPr fontAlgn="auto">
              <a:spcAft>
                <a:spcPts val="0"/>
              </a:spcAft>
              <a:defRPr/>
            </a:pPr>
            <a:r>
              <a:rPr lang="en-US" altLang="en-US" sz="2800" u="sng" dirty="0">
                <a:solidFill>
                  <a:schemeClr val="accent1"/>
                </a:solidFill>
              </a:rPr>
              <a:t>Risperidone: Katz et al.</a:t>
            </a:r>
          </a:p>
          <a:p>
            <a:pPr lvl="1" fontAlgn="auto">
              <a:spcAft>
                <a:spcPts val="0"/>
              </a:spcAft>
              <a:defRPr/>
            </a:pPr>
            <a:r>
              <a:rPr lang="en-US" altLang="en-US" sz="2400" dirty="0">
                <a:solidFill>
                  <a:schemeClr val="tx1">
                    <a:lumMod val="75000"/>
                    <a:lumOff val="25000"/>
                  </a:schemeClr>
                </a:solidFill>
              </a:rPr>
              <a:t>Primary measures:</a:t>
            </a:r>
          </a:p>
          <a:p>
            <a:pPr marL="674370" lvl="2" indent="0" fontAlgn="auto">
              <a:spcAft>
                <a:spcPts val="0"/>
              </a:spcAft>
              <a:buNone/>
              <a:defRPr/>
            </a:pPr>
            <a:r>
              <a:rPr lang="en-US" altLang="en-US" sz="2000" dirty="0">
                <a:solidFill>
                  <a:schemeClr val="tx1">
                    <a:lumMod val="75000"/>
                    <a:lumOff val="25000"/>
                  </a:schemeClr>
                </a:solidFill>
              </a:rPr>
              <a:t>BEHAVE-AD</a:t>
            </a:r>
          </a:p>
          <a:p>
            <a:pPr marL="674370" lvl="2" indent="0" fontAlgn="auto">
              <a:spcAft>
                <a:spcPts val="0"/>
              </a:spcAft>
              <a:buNone/>
              <a:defRPr/>
            </a:pPr>
            <a:r>
              <a:rPr lang="en-US" altLang="en-US" sz="2000" dirty="0">
                <a:solidFill>
                  <a:schemeClr val="tx1">
                    <a:lumMod val="75000"/>
                    <a:lumOff val="25000"/>
                  </a:schemeClr>
                </a:solidFill>
              </a:rPr>
              <a:t>Selection, baseline, weeks 1-4, 6, 8, 10, and 12</a:t>
            </a:r>
          </a:p>
          <a:p>
            <a:pPr lvl="1" fontAlgn="auto">
              <a:spcAft>
                <a:spcPts val="0"/>
              </a:spcAft>
              <a:defRPr/>
            </a:pPr>
            <a:r>
              <a:rPr lang="en-US" altLang="en-US" sz="2400" dirty="0">
                <a:solidFill>
                  <a:schemeClr val="tx1">
                    <a:lumMod val="75000"/>
                    <a:lumOff val="25000"/>
                  </a:schemeClr>
                </a:solidFill>
              </a:rPr>
              <a:t>Randomization:</a:t>
            </a:r>
          </a:p>
          <a:p>
            <a:pPr marL="674370" lvl="2" indent="0" fontAlgn="auto">
              <a:spcAft>
                <a:spcPts val="0"/>
              </a:spcAft>
              <a:buNone/>
              <a:defRPr/>
            </a:pPr>
            <a:r>
              <a:rPr lang="en-US" altLang="en-US" sz="2000" dirty="0">
                <a:solidFill>
                  <a:schemeClr val="tx1">
                    <a:lumMod val="75000"/>
                    <a:lumOff val="25000"/>
                  </a:schemeClr>
                </a:solidFill>
              </a:rPr>
              <a:t>Single-blind placebo washout period of 3 to 7 days</a:t>
            </a:r>
          </a:p>
          <a:p>
            <a:pPr marL="674370" lvl="2" indent="0" fontAlgn="auto">
              <a:spcAft>
                <a:spcPts val="0"/>
              </a:spcAft>
              <a:buNone/>
              <a:defRPr/>
            </a:pPr>
            <a:r>
              <a:rPr lang="en-US" altLang="en-US" sz="2000" dirty="0">
                <a:solidFill>
                  <a:schemeClr val="tx1">
                    <a:lumMod val="75000"/>
                    <a:lumOff val="25000"/>
                  </a:schemeClr>
                </a:solidFill>
              </a:rPr>
              <a:t>Fixed dose risperidone 0.5 mg/d, 1.0 mg/d, 2.0 mg/d or placebo</a:t>
            </a:r>
          </a:p>
          <a:p>
            <a:pPr marL="674370" lvl="2" indent="0" fontAlgn="auto">
              <a:spcAft>
                <a:spcPts val="0"/>
              </a:spcAft>
              <a:buNone/>
              <a:defRPr/>
            </a:pPr>
            <a:r>
              <a:rPr lang="en-US" altLang="en-US" sz="2000" dirty="0">
                <a:solidFill>
                  <a:schemeClr val="tx1">
                    <a:lumMod val="75000"/>
                    <a:lumOff val="25000"/>
                  </a:schemeClr>
                </a:solidFill>
              </a:rPr>
              <a:t>Titrated up by 0.5 mg/d every 2 days.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ABAAD9A-1F98-44E8-9262-1DE6A5B6B490}"/>
              </a:ext>
            </a:extLst>
          </p:cNvPr>
          <p:cNvSpPr>
            <a:spLocks noGrp="1" noChangeArrowheads="1"/>
          </p:cNvSpPr>
          <p:nvPr>
            <p:ph type="title"/>
          </p:nvPr>
        </p:nvSpPr>
        <p:spPr/>
        <p:txBody>
          <a:bodyPr/>
          <a:lstStyle/>
          <a:p>
            <a:r>
              <a:rPr lang="en-US" altLang="en-US"/>
              <a:t>RCT for Atypical Antipsychotics</a:t>
            </a:r>
          </a:p>
        </p:txBody>
      </p:sp>
      <p:sp>
        <p:nvSpPr>
          <p:cNvPr id="68611" name="Rectangle 3">
            <a:extLst>
              <a:ext uri="{FF2B5EF4-FFF2-40B4-BE49-F238E27FC236}">
                <a16:creationId xmlns:a16="http://schemas.microsoft.com/office/drawing/2014/main" id="{EE8B584A-8EEF-48F8-8A12-BFD027CC9A4D}"/>
              </a:ext>
            </a:extLst>
          </p:cNvPr>
          <p:cNvSpPr>
            <a:spLocks noGrp="1" noChangeArrowheads="1"/>
          </p:cNvSpPr>
          <p:nvPr>
            <p:ph sz="quarter" idx="14"/>
          </p:nvPr>
        </p:nvSpPr>
        <p:spPr>
          <a:xfrm>
            <a:off x="1481410" y="2220958"/>
            <a:ext cx="6492240" cy="3886200"/>
          </a:xfrm>
        </p:spPr>
        <p:txBody>
          <a:bodyPr/>
          <a:lstStyle/>
          <a:p>
            <a:r>
              <a:rPr lang="en-US" altLang="en-US" u="sng" dirty="0"/>
              <a:t>Risperidone: Katz et al.</a:t>
            </a:r>
          </a:p>
          <a:p>
            <a:pPr lvl="1"/>
            <a:r>
              <a:rPr lang="en-US" altLang="en-US" dirty="0">
                <a:solidFill>
                  <a:schemeClr val="tx1"/>
                </a:solidFill>
              </a:rPr>
              <a:t>Sample size and analysis:</a:t>
            </a:r>
          </a:p>
          <a:p>
            <a:pPr lvl="2"/>
            <a:r>
              <a:rPr lang="en-US" altLang="en-US" dirty="0">
                <a:solidFill>
                  <a:schemeClr val="tx1"/>
                </a:solidFill>
              </a:rPr>
              <a:t>Statistical power 80% = 119 patients per group</a:t>
            </a:r>
          </a:p>
          <a:p>
            <a:pPr lvl="2"/>
            <a:r>
              <a:rPr lang="en-US" altLang="en-US" dirty="0">
                <a:solidFill>
                  <a:schemeClr val="tx1"/>
                </a:solidFill>
              </a:rPr>
              <a:t>Last observation carried forward</a:t>
            </a:r>
          </a:p>
          <a:p>
            <a:pPr lvl="2"/>
            <a:r>
              <a:rPr lang="en-US" altLang="en-US" dirty="0">
                <a:solidFill>
                  <a:schemeClr val="tx1"/>
                </a:solidFill>
              </a:rPr>
              <a:t>Primary analysis ANCOVA for </a:t>
            </a:r>
            <a:r>
              <a:rPr lang="el-GR" altLang="en-US" dirty="0">
                <a:solidFill>
                  <a:schemeClr val="tx1"/>
                </a:solidFill>
                <a:cs typeface="Arial" panose="020B0604020202020204" pitchFamily="34" charset="0"/>
              </a:rPr>
              <a:t>Δ</a:t>
            </a:r>
            <a:r>
              <a:rPr lang="en-US" altLang="en-US" dirty="0">
                <a:solidFill>
                  <a:schemeClr val="tx1"/>
                </a:solidFill>
                <a:cs typeface="Arial" panose="020B0604020202020204" pitchFamily="34" charset="0"/>
              </a:rPr>
              <a:t> BEHAVE-AD, CMAI, and CGI from baseline</a:t>
            </a:r>
            <a:endParaRPr lang="el-GR" altLang="en-US" dirty="0">
              <a:solidFill>
                <a:schemeClr val="tx1"/>
              </a:solidFill>
              <a:cs typeface="Arial" panose="020B060402020202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44BBF8A-2593-4991-8B63-FE18B4CD4040}"/>
              </a:ext>
            </a:extLst>
          </p:cNvPr>
          <p:cNvSpPr>
            <a:spLocks noGrp="1" noChangeArrowheads="1"/>
          </p:cNvSpPr>
          <p:nvPr>
            <p:ph type="title"/>
          </p:nvPr>
        </p:nvSpPr>
        <p:spPr/>
        <p:txBody>
          <a:bodyPr/>
          <a:lstStyle/>
          <a:p>
            <a:r>
              <a:rPr lang="en-US" altLang="en-US"/>
              <a:t>RCT for Atypical Antipsychotics</a:t>
            </a:r>
          </a:p>
        </p:txBody>
      </p:sp>
      <p:sp>
        <p:nvSpPr>
          <p:cNvPr id="375811" name="Rectangle 3">
            <a:extLst>
              <a:ext uri="{FF2B5EF4-FFF2-40B4-BE49-F238E27FC236}">
                <a16:creationId xmlns:a16="http://schemas.microsoft.com/office/drawing/2014/main" id="{31495BC7-CB4F-4E15-B684-17B38AA8FBD0}"/>
              </a:ext>
            </a:extLst>
          </p:cNvPr>
          <p:cNvSpPr>
            <a:spLocks noGrp="1" noChangeArrowheads="1"/>
          </p:cNvSpPr>
          <p:nvPr>
            <p:ph sz="quarter" idx="14"/>
          </p:nvPr>
        </p:nvSpPr>
        <p:spPr>
          <a:xfrm>
            <a:off x="1385616" y="2038078"/>
            <a:ext cx="6492240" cy="3886200"/>
          </a:xfrm>
        </p:spPr>
        <p:txBody>
          <a:bodyPr rtlCol="0">
            <a:normAutofit fontScale="92500" lnSpcReduction="10000"/>
          </a:bodyPr>
          <a:lstStyle/>
          <a:p>
            <a:pPr fontAlgn="auto">
              <a:lnSpc>
                <a:spcPct val="100000"/>
              </a:lnSpc>
              <a:spcAft>
                <a:spcPts val="0"/>
              </a:spcAft>
              <a:defRPr/>
            </a:pPr>
            <a:r>
              <a:rPr lang="en-US" altLang="en-US" sz="2800" u="sng" dirty="0">
                <a:solidFill>
                  <a:schemeClr val="accent1"/>
                </a:solidFill>
              </a:rPr>
              <a:t>Risperidone: Katz et al.</a:t>
            </a:r>
          </a:p>
          <a:p>
            <a:pPr lvl="1" fontAlgn="auto">
              <a:spcAft>
                <a:spcPts val="0"/>
              </a:spcAft>
              <a:defRPr/>
            </a:pPr>
            <a:r>
              <a:rPr lang="en-US" altLang="en-US" sz="2400" dirty="0">
                <a:solidFill>
                  <a:schemeClr val="tx1">
                    <a:lumMod val="75000"/>
                    <a:lumOff val="25000"/>
                  </a:schemeClr>
                </a:solidFill>
              </a:rPr>
              <a:t>Results</a:t>
            </a:r>
          </a:p>
          <a:p>
            <a:pPr marL="1017270" lvl="2" indent="-342900">
              <a:spcAft>
                <a:spcPts val="0"/>
              </a:spcAft>
              <a:defRPr/>
            </a:pPr>
            <a:r>
              <a:rPr lang="en-US" altLang="en-US" sz="2000" dirty="0">
                <a:solidFill>
                  <a:schemeClr val="tx1">
                    <a:lumMod val="75000"/>
                    <a:lumOff val="25000"/>
                  </a:schemeClr>
                </a:solidFill>
              </a:rPr>
              <a:t>625 patients randomly assigned to treatment at 40 sites</a:t>
            </a:r>
          </a:p>
          <a:p>
            <a:pPr marL="1017270" lvl="2" indent="-342900">
              <a:spcAft>
                <a:spcPts val="0"/>
              </a:spcAft>
              <a:defRPr/>
            </a:pPr>
            <a:r>
              <a:rPr lang="en-US" altLang="en-US" sz="2000" dirty="0">
                <a:solidFill>
                  <a:schemeClr val="tx1">
                    <a:lumMod val="75000"/>
                    <a:lumOff val="25000"/>
                  </a:schemeClr>
                </a:solidFill>
              </a:rPr>
              <a:t>Demographics and illness characteristics at baseline not statistically different between groups.</a:t>
            </a:r>
          </a:p>
          <a:p>
            <a:pPr marL="1017270" lvl="2" indent="-342900">
              <a:spcAft>
                <a:spcPts val="0"/>
              </a:spcAft>
              <a:defRPr/>
            </a:pPr>
            <a:r>
              <a:rPr lang="en-US" altLang="en-US" sz="2000" dirty="0">
                <a:solidFill>
                  <a:schemeClr val="tx1">
                    <a:lumMod val="75000"/>
                    <a:lumOff val="25000"/>
                  </a:schemeClr>
                </a:solidFill>
              </a:rPr>
              <a:t>Proportion of patients completing the 12 week trial was not statistically different between groups (~70%)</a:t>
            </a:r>
          </a:p>
          <a:p>
            <a:pPr marL="1017270" lvl="2" indent="-342900">
              <a:spcAft>
                <a:spcPts val="0"/>
              </a:spcAft>
              <a:defRPr/>
            </a:pPr>
            <a:r>
              <a:rPr lang="en-US" altLang="en-US" sz="2000" b="1" dirty="0">
                <a:solidFill>
                  <a:schemeClr val="tx1">
                    <a:lumMod val="75000"/>
                    <a:lumOff val="25000"/>
                  </a:schemeClr>
                </a:solidFill>
              </a:rPr>
              <a:t>42% of the risperidone 2 mg/d group discontinued treatment prematurely</a:t>
            </a:r>
          </a:p>
          <a:p>
            <a:pPr marL="1017270" lvl="2" indent="-342900">
              <a:spcAft>
                <a:spcPts val="0"/>
              </a:spcAft>
              <a:defRPr/>
            </a:pPr>
            <a:r>
              <a:rPr lang="en-US" altLang="en-US" sz="2000" dirty="0">
                <a:solidFill>
                  <a:schemeClr val="tx1">
                    <a:lumMod val="75000"/>
                    <a:lumOff val="25000"/>
                  </a:schemeClr>
                </a:solidFill>
              </a:rPr>
              <a:t>No significant difference in benzodiazepine use in any treatment group.</a:t>
            </a:r>
          </a:p>
          <a:p>
            <a:pPr marL="1017270" lvl="2" indent="-342900">
              <a:spcAft>
                <a:spcPts val="0"/>
              </a:spcAft>
              <a:defRPr/>
            </a:pPr>
            <a:r>
              <a:rPr lang="en-US" altLang="en-US" sz="2000" dirty="0">
                <a:solidFill>
                  <a:schemeClr val="tx1">
                    <a:lumMod val="75000"/>
                    <a:lumOff val="25000"/>
                  </a:schemeClr>
                </a:solidFill>
              </a:rPr>
              <a:t>Antiparkinsonian medication use: </a:t>
            </a:r>
            <a:r>
              <a:rPr lang="en-US" altLang="en-US" sz="2000" b="1" dirty="0">
                <a:solidFill>
                  <a:schemeClr val="tx1">
                    <a:lumMod val="75000"/>
                    <a:lumOff val="25000"/>
                  </a:schemeClr>
                </a:solidFill>
              </a:rPr>
              <a:t>9%</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plb</a:t>
            </a:r>
            <a:r>
              <a:rPr lang="en-US" altLang="en-US" sz="2000" dirty="0">
                <a:solidFill>
                  <a:schemeClr val="tx1">
                    <a:lumMod val="75000"/>
                    <a:lumOff val="25000"/>
                  </a:schemeClr>
                </a:solidFill>
              </a:rPr>
              <a:t>, 7% </a:t>
            </a:r>
            <a:r>
              <a:rPr lang="en-US" altLang="en-US" sz="2000" dirty="0" err="1">
                <a:solidFill>
                  <a:schemeClr val="tx1">
                    <a:lumMod val="75000"/>
                    <a:lumOff val="25000"/>
                  </a:schemeClr>
                </a:solidFill>
              </a:rPr>
              <a:t>rsp</a:t>
            </a:r>
            <a:r>
              <a:rPr lang="en-US" altLang="en-US" sz="2000" dirty="0">
                <a:solidFill>
                  <a:schemeClr val="tx1">
                    <a:lumMod val="75000"/>
                    <a:lumOff val="25000"/>
                  </a:schemeClr>
                </a:solidFill>
              </a:rPr>
              <a:t> 0.5, 6% </a:t>
            </a:r>
            <a:r>
              <a:rPr lang="en-US" altLang="en-US" sz="2000" dirty="0" err="1">
                <a:solidFill>
                  <a:schemeClr val="tx1">
                    <a:lumMod val="75000"/>
                    <a:lumOff val="25000"/>
                  </a:schemeClr>
                </a:solidFill>
              </a:rPr>
              <a:t>rsp</a:t>
            </a:r>
            <a:r>
              <a:rPr lang="en-US" altLang="en-US" sz="2000" dirty="0">
                <a:solidFill>
                  <a:schemeClr val="tx1">
                    <a:lumMod val="75000"/>
                    <a:lumOff val="25000"/>
                  </a:schemeClr>
                </a:solidFill>
              </a:rPr>
              <a:t> 1.0, </a:t>
            </a:r>
            <a:r>
              <a:rPr lang="en-US" altLang="en-US" sz="2000" b="1" dirty="0">
                <a:solidFill>
                  <a:schemeClr val="tx1">
                    <a:lumMod val="75000"/>
                    <a:lumOff val="25000"/>
                  </a:schemeClr>
                </a:solidFill>
              </a:rPr>
              <a:t>13%</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rsp</a:t>
            </a:r>
            <a:r>
              <a:rPr lang="en-US" altLang="en-US" sz="2000" dirty="0">
                <a:solidFill>
                  <a:schemeClr val="tx1">
                    <a:lumMod val="75000"/>
                    <a:lumOff val="25000"/>
                  </a:schemeClr>
                </a:solidFill>
              </a:rPr>
              <a:t> 2.0.</a:t>
            </a:r>
          </a:p>
          <a:p>
            <a:pPr marL="960120" lvl="2" fontAlgn="auto">
              <a:lnSpc>
                <a:spcPct val="80000"/>
              </a:lnSpc>
              <a:spcAft>
                <a:spcPts val="0"/>
              </a:spcAft>
              <a:buFont typeface="Wingdings 3" charset="2"/>
              <a:buChar char=""/>
              <a:defRPr/>
            </a:pPr>
            <a:endParaRPr lang="en-US" altLang="en-US" sz="2000"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DE6C-E327-4074-D031-CF28D2036750}"/>
              </a:ext>
            </a:extLst>
          </p:cNvPr>
          <p:cNvSpPr>
            <a:spLocks noGrp="1"/>
          </p:cNvSpPr>
          <p:nvPr>
            <p:ph type="title"/>
          </p:nvPr>
        </p:nvSpPr>
        <p:spPr/>
        <p:txBody>
          <a:bodyPr/>
          <a:lstStyle/>
          <a:p>
            <a:r>
              <a:rPr lang="en-US" dirty="0"/>
              <a:t>FDA Approved Treatment</a:t>
            </a:r>
          </a:p>
        </p:txBody>
      </p:sp>
      <p:sp>
        <p:nvSpPr>
          <p:cNvPr id="3" name="Date Placeholder 2">
            <a:extLst>
              <a:ext uri="{FF2B5EF4-FFF2-40B4-BE49-F238E27FC236}">
                <a16:creationId xmlns:a16="http://schemas.microsoft.com/office/drawing/2014/main" id="{C317F694-59BC-00FD-6392-0DB8F9AE4E48}"/>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DC7BAD6C-45B6-7EE7-7E13-CDE8EDEA2FFC}"/>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7C816FF9-8F17-736A-72F3-E337094229DA}"/>
              </a:ext>
            </a:extLst>
          </p:cNvPr>
          <p:cNvSpPr>
            <a:spLocks noGrp="1"/>
          </p:cNvSpPr>
          <p:nvPr>
            <p:ph type="sldNum" sz="quarter" idx="12"/>
          </p:nvPr>
        </p:nvSpPr>
        <p:spPr/>
        <p:txBody>
          <a:bodyPr/>
          <a:lstStyle/>
          <a:p>
            <a:pPr lvl="8"/>
            <a:fld id="{63DCA5C9-2E11-4C67-86EB-AE1DE127DC64}" type="slidenum">
              <a:rPr lang="en-US" smtClean="0"/>
              <a:pPr lvl="8"/>
              <a:t>6</a:t>
            </a:fld>
            <a:endParaRPr lang="en-US"/>
          </a:p>
        </p:txBody>
      </p:sp>
      <p:sp>
        <p:nvSpPr>
          <p:cNvPr id="6" name="Content Placeholder 5">
            <a:extLst>
              <a:ext uri="{FF2B5EF4-FFF2-40B4-BE49-F238E27FC236}">
                <a16:creationId xmlns:a16="http://schemas.microsoft.com/office/drawing/2014/main" id="{BBAD66E2-86A4-4390-10A9-02358DBC73EF}"/>
              </a:ext>
            </a:extLst>
          </p:cNvPr>
          <p:cNvSpPr>
            <a:spLocks noGrp="1"/>
          </p:cNvSpPr>
          <p:nvPr>
            <p:ph sz="quarter" idx="14"/>
          </p:nvPr>
        </p:nvSpPr>
        <p:spPr>
          <a:xfrm>
            <a:off x="1036320" y="2971800"/>
            <a:ext cx="7863840" cy="3886200"/>
          </a:xfrm>
        </p:spPr>
        <p:txBody>
          <a:bodyPr/>
          <a:lstStyle/>
          <a:p>
            <a:pPr marL="342900" indent="-342900">
              <a:buFont typeface="Arial" panose="020B0604020202020204" pitchFamily="34" charset="0"/>
              <a:buChar char="•"/>
            </a:pPr>
            <a:r>
              <a:rPr lang="en-US" dirty="0"/>
              <a:t>Phase 3, multicenter, 12 week, randomized, double-blind, placebo-controlled, parallel–arm trial of </a:t>
            </a:r>
            <a:r>
              <a:rPr lang="en-US" dirty="0" err="1"/>
              <a:t>brexpiprazole</a:t>
            </a:r>
            <a:r>
              <a:rPr lang="en-US" dirty="0"/>
              <a:t> in patients with agitation n Alzheimer’s disease.</a:t>
            </a:r>
          </a:p>
          <a:p>
            <a:pPr marL="342900" indent="-342900">
              <a:buFont typeface="Arial" panose="020B0604020202020204" pitchFamily="34" charset="0"/>
              <a:buChar char="•"/>
            </a:pPr>
            <a:r>
              <a:rPr lang="en-US" dirty="0"/>
              <a:t>123 clinical sites in Europe and the US</a:t>
            </a:r>
          </a:p>
          <a:p>
            <a:pPr marL="342900" indent="-342900">
              <a:buFont typeface="Arial" panose="020B0604020202020204" pitchFamily="34" charset="0"/>
              <a:buChar char="•"/>
            </a:pPr>
            <a:r>
              <a:rPr lang="en-US" dirty="0"/>
              <a:t>NINCDS-ADRDA diagnosis of probable AD</a:t>
            </a:r>
          </a:p>
          <a:p>
            <a:pPr marL="342900" indent="-342900">
              <a:buFont typeface="Arial" panose="020B0604020202020204" pitchFamily="34" charset="0"/>
              <a:buChar char="•"/>
            </a:pPr>
            <a:r>
              <a:rPr lang="en-US" dirty="0"/>
              <a:t>NPI score of 4 or greater requiring treatment</a:t>
            </a:r>
          </a:p>
          <a:p>
            <a:pPr marL="342900" indent="-342900">
              <a:buFont typeface="Arial" panose="020B0604020202020204" pitchFamily="34" charset="0"/>
              <a:buChar char="•"/>
            </a:pPr>
            <a:r>
              <a:rPr lang="en-US" dirty="0"/>
              <a:t>CMAI Factor 1 positivity criteria</a:t>
            </a:r>
          </a:p>
          <a:p>
            <a:pPr marL="342900" indent="-342900">
              <a:buFont typeface="Arial" panose="020B0604020202020204" pitchFamily="34" charset="0"/>
              <a:buChar char="•"/>
            </a:pPr>
            <a:r>
              <a:rPr lang="en-US" dirty="0"/>
              <a:t>2 mg/d or 3 mg/d dosing</a:t>
            </a:r>
          </a:p>
        </p:txBody>
      </p:sp>
      <p:pic>
        <p:nvPicPr>
          <p:cNvPr id="8" name="Picture 7">
            <a:extLst>
              <a:ext uri="{FF2B5EF4-FFF2-40B4-BE49-F238E27FC236}">
                <a16:creationId xmlns:a16="http://schemas.microsoft.com/office/drawing/2014/main" id="{CF0CFDD2-465D-2501-B375-07B64A039181}"/>
              </a:ext>
            </a:extLst>
          </p:cNvPr>
          <p:cNvPicPr>
            <a:picLocks noChangeAspect="1"/>
          </p:cNvPicPr>
          <p:nvPr/>
        </p:nvPicPr>
        <p:blipFill>
          <a:blip r:embed="rId2"/>
          <a:stretch>
            <a:fillRect/>
          </a:stretch>
        </p:blipFill>
        <p:spPr>
          <a:xfrm>
            <a:off x="2416084" y="1365613"/>
            <a:ext cx="4381500" cy="1409700"/>
          </a:xfrm>
          <a:prstGeom prst="rect">
            <a:avLst/>
          </a:prstGeom>
        </p:spPr>
      </p:pic>
    </p:spTree>
    <p:extLst>
      <p:ext uri="{BB962C8B-B14F-4D97-AF65-F5344CB8AC3E}">
        <p14:creationId xmlns:p14="http://schemas.microsoft.com/office/powerpoint/2010/main" val="945583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41BEAB4-BB05-49EB-8F4B-4E94987B833E}"/>
              </a:ext>
            </a:extLst>
          </p:cNvPr>
          <p:cNvSpPr>
            <a:spLocks noGrp="1" noChangeArrowheads="1"/>
          </p:cNvSpPr>
          <p:nvPr>
            <p:ph type="title"/>
          </p:nvPr>
        </p:nvSpPr>
        <p:spPr/>
        <p:txBody>
          <a:bodyPr/>
          <a:lstStyle/>
          <a:p>
            <a:r>
              <a:rPr lang="en-US" altLang="en-US"/>
              <a:t>RCT for Atypical Antipsychotics</a:t>
            </a:r>
          </a:p>
        </p:txBody>
      </p:sp>
      <p:sp>
        <p:nvSpPr>
          <p:cNvPr id="70659" name="Rectangle 3">
            <a:extLst>
              <a:ext uri="{FF2B5EF4-FFF2-40B4-BE49-F238E27FC236}">
                <a16:creationId xmlns:a16="http://schemas.microsoft.com/office/drawing/2014/main" id="{DD97D0A4-1DA0-4749-8F8E-A2C6322E87E5}"/>
              </a:ext>
            </a:extLst>
          </p:cNvPr>
          <p:cNvSpPr>
            <a:spLocks noGrp="1" noChangeArrowheads="1"/>
          </p:cNvSpPr>
          <p:nvPr>
            <p:ph sz="quarter" idx="14"/>
          </p:nvPr>
        </p:nvSpPr>
        <p:spPr>
          <a:xfrm>
            <a:off x="1481411" y="2342878"/>
            <a:ext cx="6492240" cy="3886200"/>
          </a:xfrm>
        </p:spPr>
        <p:txBody>
          <a:bodyPr/>
          <a:lstStyle/>
          <a:p>
            <a:r>
              <a:rPr lang="en-US" altLang="en-US" u="sng" dirty="0"/>
              <a:t>Risperidone: Katz et al.</a:t>
            </a:r>
          </a:p>
          <a:p>
            <a:pPr lvl="1"/>
            <a:r>
              <a:rPr lang="en-US" altLang="en-US" dirty="0">
                <a:solidFill>
                  <a:schemeClr val="tx1"/>
                </a:solidFill>
              </a:rPr>
              <a:t>BEHAVE-AD scores</a:t>
            </a:r>
          </a:p>
          <a:p>
            <a:pPr lvl="2"/>
            <a:r>
              <a:rPr lang="en-US" altLang="en-US" dirty="0">
                <a:solidFill>
                  <a:schemeClr val="tx1"/>
                </a:solidFill>
              </a:rPr>
              <a:t>Categorical responses defined by a 50% or more reduction in BEHAVE-AD scores occurred in more patients receiving </a:t>
            </a:r>
            <a:r>
              <a:rPr lang="en-US" altLang="en-US" b="1" dirty="0">
                <a:solidFill>
                  <a:schemeClr val="tx1"/>
                </a:solidFill>
              </a:rPr>
              <a:t>1 mg/d (45%; p=.02) </a:t>
            </a:r>
            <a:r>
              <a:rPr lang="en-US" altLang="en-US" dirty="0">
                <a:solidFill>
                  <a:schemeClr val="tx1"/>
                </a:solidFill>
              </a:rPr>
              <a:t>and </a:t>
            </a:r>
            <a:r>
              <a:rPr lang="en-US" altLang="en-US" b="1" dirty="0">
                <a:solidFill>
                  <a:schemeClr val="tx1"/>
                </a:solidFill>
              </a:rPr>
              <a:t>2 mg/d (50%; p=.002) </a:t>
            </a:r>
            <a:r>
              <a:rPr lang="en-US" altLang="en-US" dirty="0">
                <a:solidFill>
                  <a:schemeClr val="tx1"/>
                </a:solidFill>
              </a:rPr>
              <a:t>than placebo (33%).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F465939-5E58-4D04-ACB7-D1CAF07BE34A}"/>
              </a:ext>
            </a:extLst>
          </p:cNvPr>
          <p:cNvSpPr>
            <a:spLocks noGrp="1" noChangeArrowheads="1"/>
          </p:cNvSpPr>
          <p:nvPr>
            <p:ph type="title"/>
          </p:nvPr>
        </p:nvSpPr>
        <p:spPr/>
        <p:txBody>
          <a:bodyPr/>
          <a:lstStyle/>
          <a:p>
            <a:r>
              <a:rPr lang="en-US" altLang="en-US"/>
              <a:t>RCT for Atypical Antipsychotics</a:t>
            </a:r>
          </a:p>
        </p:txBody>
      </p:sp>
      <p:pic>
        <p:nvPicPr>
          <p:cNvPr id="71683" name="Picture 4" descr="Scan0006">
            <a:extLst>
              <a:ext uri="{FF2B5EF4-FFF2-40B4-BE49-F238E27FC236}">
                <a16:creationId xmlns:a16="http://schemas.microsoft.com/office/drawing/2014/main" id="{89374073-06FE-4865-BC10-8164523C18B9}"/>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2046805" y="2116455"/>
            <a:ext cx="4543478" cy="3886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5EF7184-3873-4720-BBB5-FF858D20678C}"/>
              </a:ext>
            </a:extLst>
          </p:cNvPr>
          <p:cNvSpPr>
            <a:spLocks noGrp="1" noChangeArrowheads="1"/>
          </p:cNvSpPr>
          <p:nvPr>
            <p:ph type="title"/>
          </p:nvPr>
        </p:nvSpPr>
        <p:spPr/>
        <p:txBody>
          <a:bodyPr/>
          <a:lstStyle/>
          <a:p>
            <a:r>
              <a:rPr lang="en-US" altLang="en-US"/>
              <a:t>RCT for Atypical Antipsychotics</a:t>
            </a:r>
          </a:p>
        </p:txBody>
      </p:sp>
      <p:pic>
        <p:nvPicPr>
          <p:cNvPr id="72707" name="Picture 4" descr="Scan0007">
            <a:extLst>
              <a:ext uri="{FF2B5EF4-FFF2-40B4-BE49-F238E27FC236}">
                <a16:creationId xmlns:a16="http://schemas.microsoft.com/office/drawing/2014/main" id="{0C4AF20F-68C5-4F4D-BD02-B41360FB28A6}"/>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1816623" y="1994535"/>
            <a:ext cx="5125763" cy="3886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D55DC46-1C17-48BE-9A5E-69A4091E0D93}"/>
              </a:ext>
            </a:extLst>
          </p:cNvPr>
          <p:cNvSpPr>
            <a:spLocks noGrp="1" noChangeArrowheads="1"/>
          </p:cNvSpPr>
          <p:nvPr>
            <p:ph type="title"/>
          </p:nvPr>
        </p:nvSpPr>
        <p:spPr/>
        <p:txBody>
          <a:bodyPr/>
          <a:lstStyle/>
          <a:p>
            <a:r>
              <a:rPr lang="en-US" altLang="en-US"/>
              <a:t>RCT for Atypical Antipsychotics</a:t>
            </a:r>
          </a:p>
        </p:txBody>
      </p:sp>
      <p:sp>
        <p:nvSpPr>
          <p:cNvPr id="73731" name="Rectangle 3">
            <a:extLst>
              <a:ext uri="{FF2B5EF4-FFF2-40B4-BE49-F238E27FC236}">
                <a16:creationId xmlns:a16="http://schemas.microsoft.com/office/drawing/2014/main" id="{FE005737-98E0-4F6E-BD0C-2FA32C5FBF23}"/>
              </a:ext>
            </a:extLst>
          </p:cNvPr>
          <p:cNvSpPr>
            <a:spLocks noGrp="1" noChangeArrowheads="1"/>
          </p:cNvSpPr>
          <p:nvPr>
            <p:ph sz="quarter" idx="14"/>
          </p:nvPr>
        </p:nvSpPr>
        <p:spPr>
          <a:xfrm>
            <a:off x="1220153" y="2168707"/>
            <a:ext cx="6492240" cy="3886200"/>
          </a:xfrm>
        </p:spPr>
        <p:txBody>
          <a:bodyPr/>
          <a:lstStyle/>
          <a:p>
            <a:pPr>
              <a:lnSpc>
                <a:spcPct val="90000"/>
              </a:lnSpc>
            </a:pPr>
            <a:r>
              <a:rPr lang="en-US" altLang="en-US" u="sng" dirty="0"/>
              <a:t>Risperidone: Katz et al.</a:t>
            </a:r>
          </a:p>
          <a:p>
            <a:pPr lvl="1">
              <a:lnSpc>
                <a:spcPct val="90000"/>
              </a:lnSpc>
            </a:pPr>
            <a:r>
              <a:rPr lang="en-US" altLang="en-US" dirty="0">
                <a:solidFill>
                  <a:schemeClr val="tx1"/>
                </a:solidFill>
              </a:rPr>
              <a:t>Safety</a:t>
            </a:r>
          </a:p>
          <a:p>
            <a:pPr lvl="2">
              <a:lnSpc>
                <a:spcPct val="90000"/>
              </a:lnSpc>
            </a:pPr>
            <a:r>
              <a:rPr lang="en-US" altLang="en-US" dirty="0">
                <a:solidFill>
                  <a:schemeClr val="tx1"/>
                </a:solidFill>
              </a:rPr>
              <a:t>Dose related increases were noted in the risperidone group for somnolence, extrapyramidal symptoms, and peripheral edema.</a:t>
            </a:r>
          </a:p>
          <a:p>
            <a:pPr lvl="2">
              <a:lnSpc>
                <a:spcPct val="90000"/>
              </a:lnSpc>
            </a:pPr>
            <a:r>
              <a:rPr lang="en-US" altLang="en-US" dirty="0">
                <a:solidFill>
                  <a:schemeClr val="tx1"/>
                </a:solidFill>
              </a:rPr>
              <a:t>The severity of parkinsonism did not differ significantly between patients receiving 0.5 or 1 mg/d of risperidone and placebo patients. However, differences between 2 mg/d of risperidone and placebo were significant.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E79A4FC-54ED-46DE-B662-680BB44E8B21}"/>
              </a:ext>
            </a:extLst>
          </p:cNvPr>
          <p:cNvSpPr>
            <a:spLocks noGrp="1" noChangeArrowheads="1"/>
          </p:cNvSpPr>
          <p:nvPr>
            <p:ph type="title"/>
          </p:nvPr>
        </p:nvSpPr>
        <p:spPr/>
        <p:txBody>
          <a:bodyPr/>
          <a:lstStyle/>
          <a:p>
            <a:r>
              <a:rPr lang="en-US" altLang="en-US"/>
              <a:t>RCT for Atypical Antipsychotics</a:t>
            </a:r>
          </a:p>
        </p:txBody>
      </p:sp>
      <p:sp>
        <p:nvSpPr>
          <p:cNvPr id="74755" name="Rectangle 3">
            <a:extLst>
              <a:ext uri="{FF2B5EF4-FFF2-40B4-BE49-F238E27FC236}">
                <a16:creationId xmlns:a16="http://schemas.microsoft.com/office/drawing/2014/main" id="{59A451B4-8C7C-48B0-B989-E47506767003}"/>
              </a:ext>
            </a:extLst>
          </p:cNvPr>
          <p:cNvSpPr>
            <a:spLocks noGrp="1" noChangeArrowheads="1"/>
          </p:cNvSpPr>
          <p:nvPr>
            <p:ph sz="quarter" idx="14"/>
          </p:nvPr>
        </p:nvSpPr>
        <p:spPr>
          <a:xfrm>
            <a:off x="1281113" y="2212249"/>
            <a:ext cx="6492240" cy="3886200"/>
          </a:xfrm>
        </p:spPr>
        <p:txBody>
          <a:bodyPr/>
          <a:lstStyle/>
          <a:p>
            <a:r>
              <a:rPr lang="en-US" altLang="en-US" b="1" u="sng" dirty="0"/>
              <a:t>Aripiprazole</a:t>
            </a:r>
          </a:p>
          <a:p>
            <a:endParaRPr lang="en-US" altLang="en-US" b="1" u="sng" dirty="0"/>
          </a:p>
          <a:p>
            <a:pPr lvl="1"/>
            <a:r>
              <a:rPr lang="en-US" altLang="en-US" dirty="0" err="1"/>
              <a:t>DeDeyn</a:t>
            </a:r>
            <a:r>
              <a:rPr lang="en-US" altLang="en-US" dirty="0"/>
              <a:t> P, </a:t>
            </a:r>
            <a:r>
              <a:rPr lang="en-US" altLang="en-US" dirty="0" err="1"/>
              <a:t>Jeste</a:t>
            </a:r>
            <a:r>
              <a:rPr lang="en-US" altLang="en-US" dirty="0"/>
              <a:t> DV, </a:t>
            </a:r>
            <a:r>
              <a:rPr lang="en-US" altLang="en-US" dirty="0" err="1"/>
              <a:t>Swanink</a:t>
            </a:r>
            <a:r>
              <a:rPr lang="en-US" altLang="en-US" dirty="0"/>
              <a:t> R, et al. </a:t>
            </a:r>
            <a:r>
              <a:rPr lang="en-US" altLang="en-US" dirty="0">
                <a:solidFill>
                  <a:srgbClr val="FF5050"/>
                </a:solidFill>
              </a:rPr>
              <a:t>Aripiprazole for the treatment of psychosis in patients with Alzheimer’s disease.</a:t>
            </a:r>
            <a:r>
              <a:rPr lang="en-US" altLang="en-US" dirty="0"/>
              <a:t> J Clin </a:t>
            </a:r>
            <a:r>
              <a:rPr lang="en-US" altLang="en-US" dirty="0" err="1"/>
              <a:t>Psychopharm</a:t>
            </a:r>
            <a:r>
              <a:rPr lang="en-US" altLang="en-US" dirty="0"/>
              <a:t> 2005;25:463-467.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18BC7FC-995C-484F-AD11-0FBC25F394A1}"/>
              </a:ext>
            </a:extLst>
          </p:cNvPr>
          <p:cNvSpPr>
            <a:spLocks noGrp="1" noChangeArrowheads="1"/>
          </p:cNvSpPr>
          <p:nvPr>
            <p:ph type="title"/>
          </p:nvPr>
        </p:nvSpPr>
        <p:spPr/>
        <p:txBody>
          <a:bodyPr/>
          <a:lstStyle/>
          <a:p>
            <a:r>
              <a:rPr lang="en-US" altLang="en-US"/>
              <a:t>RCT for Atypical Antipsychotics</a:t>
            </a:r>
          </a:p>
        </p:txBody>
      </p:sp>
      <p:sp>
        <p:nvSpPr>
          <p:cNvPr id="379907" name="Rectangle 3">
            <a:extLst>
              <a:ext uri="{FF2B5EF4-FFF2-40B4-BE49-F238E27FC236}">
                <a16:creationId xmlns:a16="http://schemas.microsoft.com/office/drawing/2014/main" id="{4DE5AF1F-CEA3-430F-908D-C6A643AC1503}"/>
              </a:ext>
            </a:extLst>
          </p:cNvPr>
          <p:cNvSpPr>
            <a:spLocks noGrp="1" noChangeArrowheads="1"/>
          </p:cNvSpPr>
          <p:nvPr>
            <p:ph sz="quarter" idx="14"/>
          </p:nvPr>
        </p:nvSpPr>
        <p:spPr>
          <a:xfrm>
            <a:off x="1263696" y="1924866"/>
            <a:ext cx="6492240" cy="3886200"/>
          </a:xfrm>
        </p:spPr>
        <p:txBody>
          <a:bodyPr rtlCol="0">
            <a:normAutofit fontScale="92500" lnSpcReduction="10000"/>
          </a:bodyPr>
          <a:lstStyle/>
          <a:p>
            <a:pPr fontAlgn="auto">
              <a:lnSpc>
                <a:spcPct val="100000"/>
              </a:lnSpc>
              <a:spcAft>
                <a:spcPts val="0"/>
              </a:spcAft>
              <a:defRPr/>
            </a:pPr>
            <a:r>
              <a:rPr lang="en-US" altLang="en-US" sz="2800" u="sng" dirty="0">
                <a:solidFill>
                  <a:schemeClr val="accent1"/>
                </a:solidFill>
              </a:rPr>
              <a:t>Aripiprazole: </a:t>
            </a:r>
            <a:r>
              <a:rPr lang="en-US" altLang="en-US" sz="2800" u="sng" dirty="0" err="1">
                <a:solidFill>
                  <a:schemeClr val="accent1"/>
                </a:solidFill>
              </a:rPr>
              <a:t>DeDeyn</a:t>
            </a:r>
            <a:r>
              <a:rPr lang="en-US" altLang="en-US" sz="2800" u="sng" dirty="0">
                <a:solidFill>
                  <a:schemeClr val="accent1"/>
                </a:solidFill>
              </a:rPr>
              <a:t> et al.</a:t>
            </a:r>
          </a:p>
          <a:p>
            <a:pPr lvl="1" fontAlgn="auto">
              <a:spcAft>
                <a:spcPts val="0"/>
              </a:spcAft>
              <a:defRPr/>
            </a:pPr>
            <a:r>
              <a:rPr lang="en-US" altLang="en-US" sz="2400" dirty="0">
                <a:solidFill>
                  <a:schemeClr val="tx1">
                    <a:lumMod val="75000"/>
                    <a:lumOff val="25000"/>
                  </a:schemeClr>
                </a:solidFill>
              </a:rPr>
              <a:t>A 10 week, double-blind, randomized, placebo-controlled study conducted  at multiple sites.</a:t>
            </a:r>
          </a:p>
          <a:p>
            <a:pPr lvl="1" fontAlgn="auto">
              <a:spcAft>
                <a:spcPts val="0"/>
              </a:spcAft>
              <a:defRPr/>
            </a:pPr>
            <a:r>
              <a:rPr lang="en-US" altLang="en-US" sz="2400" dirty="0">
                <a:solidFill>
                  <a:schemeClr val="tx1">
                    <a:lumMod val="75000"/>
                    <a:lumOff val="25000"/>
                  </a:schemeClr>
                </a:solidFill>
              </a:rPr>
              <a:t>Participants: 208 noninstitutionalized men and women living in assisted living facilities or adult communities, or with a caregiver.</a:t>
            </a:r>
          </a:p>
          <a:p>
            <a:pPr marL="674370" lvl="2" indent="0" fontAlgn="auto">
              <a:spcAft>
                <a:spcPts val="0"/>
              </a:spcAft>
              <a:buNone/>
              <a:defRPr/>
            </a:pPr>
            <a:r>
              <a:rPr lang="en-US" altLang="en-US" sz="2000" dirty="0">
                <a:solidFill>
                  <a:schemeClr val="tx1">
                    <a:lumMod val="75000"/>
                    <a:lumOff val="25000"/>
                  </a:schemeClr>
                </a:solidFill>
              </a:rPr>
              <a:t>Symptoms of delusions or hallucinations present at least intermittently for 1 month or longer.</a:t>
            </a:r>
          </a:p>
          <a:p>
            <a:pPr marL="674370" lvl="2" indent="0" fontAlgn="auto">
              <a:spcAft>
                <a:spcPts val="0"/>
              </a:spcAft>
              <a:buNone/>
              <a:defRPr/>
            </a:pPr>
            <a:r>
              <a:rPr lang="en-US" altLang="en-US" sz="2000" dirty="0">
                <a:solidFill>
                  <a:schemeClr val="tx1">
                    <a:lumMod val="75000"/>
                    <a:lumOff val="25000"/>
                  </a:schemeClr>
                </a:solidFill>
              </a:rPr>
              <a:t>MMSE score 6-24</a:t>
            </a:r>
          </a:p>
          <a:p>
            <a:pPr marL="674370" lvl="2" indent="0" fontAlgn="auto">
              <a:spcAft>
                <a:spcPts val="0"/>
              </a:spcAft>
              <a:buNone/>
              <a:defRPr/>
            </a:pPr>
            <a:r>
              <a:rPr lang="en-US" altLang="en-US" sz="2000" dirty="0">
                <a:solidFill>
                  <a:schemeClr val="tx1">
                    <a:lumMod val="75000"/>
                    <a:lumOff val="25000"/>
                  </a:schemeClr>
                </a:solidFill>
              </a:rPr>
              <a:t>NPI score </a:t>
            </a:r>
            <a:r>
              <a:rPr lang="en-US" altLang="en-US" sz="2000" dirty="0">
                <a:solidFill>
                  <a:schemeClr val="tx1">
                    <a:lumMod val="75000"/>
                    <a:lumOff val="25000"/>
                  </a:schemeClr>
                </a:solidFill>
                <a:cs typeface="Arial" pitchFamily="34" charset="0"/>
              </a:rPr>
              <a:t>≥ 6 for delusions or hallucinations</a:t>
            </a:r>
          </a:p>
          <a:p>
            <a:pPr marL="674370" lvl="2" indent="0" fontAlgn="auto">
              <a:spcAft>
                <a:spcPts val="0"/>
              </a:spcAft>
              <a:buNone/>
              <a:defRPr/>
            </a:pPr>
            <a:r>
              <a:rPr lang="en-US" altLang="en-US" sz="2000" dirty="0">
                <a:solidFill>
                  <a:schemeClr val="tx1">
                    <a:lumMod val="75000"/>
                    <a:lumOff val="25000"/>
                  </a:schemeClr>
                </a:solidFill>
                <a:cs typeface="Arial" pitchFamily="34" charset="0"/>
              </a:rPr>
              <a:t>Lorazepam ≤ 4 mg/d was permitted</a:t>
            </a:r>
          </a:p>
          <a:p>
            <a:pPr marL="674370" lvl="2" indent="0" fontAlgn="auto">
              <a:spcAft>
                <a:spcPts val="0"/>
              </a:spcAft>
              <a:buNone/>
              <a:defRPr/>
            </a:pPr>
            <a:r>
              <a:rPr lang="en-US" altLang="en-US" sz="2000" dirty="0">
                <a:solidFill>
                  <a:schemeClr val="tx1">
                    <a:lumMod val="75000"/>
                    <a:lumOff val="25000"/>
                  </a:schemeClr>
                </a:solidFill>
                <a:cs typeface="Arial" pitchFamily="34" charset="0"/>
              </a:rPr>
              <a:t>Antidepressants and cognitive enhancers were allowed at stable doses.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00A96FFB-7BF7-4BFC-85D6-02F70B5C44FB}"/>
              </a:ext>
            </a:extLst>
          </p:cNvPr>
          <p:cNvSpPr>
            <a:spLocks noGrp="1" noChangeArrowheads="1"/>
          </p:cNvSpPr>
          <p:nvPr>
            <p:ph type="title"/>
          </p:nvPr>
        </p:nvSpPr>
        <p:spPr/>
        <p:txBody>
          <a:bodyPr/>
          <a:lstStyle/>
          <a:p>
            <a:r>
              <a:rPr lang="en-US" altLang="en-US"/>
              <a:t>RCT for Atypical Antipsychotics</a:t>
            </a:r>
          </a:p>
        </p:txBody>
      </p:sp>
      <p:sp>
        <p:nvSpPr>
          <p:cNvPr id="76803" name="Rectangle 3">
            <a:extLst>
              <a:ext uri="{FF2B5EF4-FFF2-40B4-BE49-F238E27FC236}">
                <a16:creationId xmlns:a16="http://schemas.microsoft.com/office/drawing/2014/main" id="{40158054-532B-442B-B93E-AA3FF5D03B3D}"/>
              </a:ext>
            </a:extLst>
          </p:cNvPr>
          <p:cNvSpPr>
            <a:spLocks noGrp="1" noChangeArrowheads="1"/>
          </p:cNvSpPr>
          <p:nvPr>
            <p:ph sz="quarter" idx="14"/>
          </p:nvPr>
        </p:nvSpPr>
        <p:spPr>
          <a:xfrm>
            <a:off x="1760085" y="2290627"/>
            <a:ext cx="6492240" cy="3886200"/>
          </a:xfrm>
        </p:spPr>
        <p:txBody>
          <a:bodyPr/>
          <a:lstStyle/>
          <a:p>
            <a:r>
              <a:rPr lang="en-US" altLang="en-US" u="sng" dirty="0"/>
              <a:t>Aripiprazole, </a:t>
            </a:r>
            <a:r>
              <a:rPr lang="en-US" altLang="en-US" u="sng" dirty="0" err="1"/>
              <a:t>DeDeyn</a:t>
            </a:r>
            <a:r>
              <a:rPr lang="en-US" altLang="en-US" u="sng" dirty="0"/>
              <a:t> et al.</a:t>
            </a:r>
          </a:p>
          <a:p>
            <a:pPr lvl="1"/>
            <a:r>
              <a:rPr lang="en-US" altLang="en-US" dirty="0">
                <a:solidFill>
                  <a:schemeClr val="bg2">
                    <a:lumMod val="25000"/>
                  </a:schemeClr>
                </a:solidFill>
              </a:rPr>
              <a:t>Exclusionary criteria</a:t>
            </a:r>
          </a:p>
          <a:p>
            <a:pPr lvl="2"/>
            <a:r>
              <a:rPr lang="en-US" altLang="en-US" dirty="0">
                <a:solidFill>
                  <a:schemeClr val="bg2">
                    <a:lumMod val="25000"/>
                  </a:schemeClr>
                </a:solidFill>
              </a:rPr>
              <a:t>Nondementia cause of psychosis</a:t>
            </a:r>
          </a:p>
          <a:p>
            <a:pPr lvl="2"/>
            <a:r>
              <a:rPr lang="en-US" altLang="en-US" dirty="0">
                <a:solidFill>
                  <a:schemeClr val="bg2">
                    <a:lumMod val="25000"/>
                  </a:schemeClr>
                </a:solidFill>
              </a:rPr>
              <a:t>Use of carbamazepine, valproate, lithium, sleeping agents other than zolpidem, all psychotropics except antidepressants, all other benzodiazepines.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B7BD442-6800-4466-B151-860C75362E23}"/>
              </a:ext>
            </a:extLst>
          </p:cNvPr>
          <p:cNvSpPr>
            <a:spLocks noGrp="1" noChangeArrowheads="1"/>
          </p:cNvSpPr>
          <p:nvPr>
            <p:ph type="title"/>
          </p:nvPr>
        </p:nvSpPr>
        <p:spPr/>
        <p:txBody>
          <a:bodyPr/>
          <a:lstStyle/>
          <a:p>
            <a:r>
              <a:rPr lang="en-US" altLang="en-US"/>
              <a:t>RCT for Atypical Antipsychotics</a:t>
            </a:r>
          </a:p>
        </p:txBody>
      </p:sp>
      <p:sp>
        <p:nvSpPr>
          <p:cNvPr id="381955" name="Rectangle 3">
            <a:extLst>
              <a:ext uri="{FF2B5EF4-FFF2-40B4-BE49-F238E27FC236}">
                <a16:creationId xmlns:a16="http://schemas.microsoft.com/office/drawing/2014/main" id="{86B7DC70-4FF8-4752-ABB5-A69066E2103A}"/>
              </a:ext>
            </a:extLst>
          </p:cNvPr>
          <p:cNvSpPr>
            <a:spLocks noGrp="1" noChangeArrowheads="1"/>
          </p:cNvSpPr>
          <p:nvPr>
            <p:ph sz="quarter" idx="14"/>
          </p:nvPr>
        </p:nvSpPr>
        <p:spPr>
          <a:xfrm>
            <a:off x="1228861" y="2029369"/>
            <a:ext cx="6492240" cy="3886200"/>
          </a:xfrm>
        </p:spPr>
        <p:txBody>
          <a:bodyPr rtlCol="0">
            <a:normAutofit/>
          </a:bodyPr>
          <a:lstStyle/>
          <a:p>
            <a:pPr fontAlgn="auto">
              <a:lnSpc>
                <a:spcPct val="90000"/>
              </a:lnSpc>
              <a:spcAft>
                <a:spcPts val="0"/>
              </a:spcAft>
              <a:defRPr/>
            </a:pPr>
            <a:r>
              <a:rPr lang="en-US" altLang="en-US" sz="2800" u="sng" dirty="0">
                <a:solidFill>
                  <a:schemeClr val="tx1">
                    <a:lumMod val="75000"/>
                    <a:lumOff val="25000"/>
                  </a:schemeClr>
                </a:solidFill>
              </a:rPr>
              <a:t>Aripiprazole: </a:t>
            </a:r>
            <a:r>
              <a:rPr lang="en-US" altLang="en-US" sz="2800" u="sng" dirty="0" err="1">
                <a:solidFill>
                  <a:schemeClr val="tx1">
                    <a:lumMod val="75000"/>
                    <a:lumOff val="25000"/>
                  </a:schemeClr>
                </a:solidFill>
              </a:rPr>
              <a:t>DeDeyn</a:t>
            </a:r>
            <a:r>
              <a:rPr lang="en-US" altLang="en-US" sz="2800" u="sng" dirty="0">
                <a:solidFill>
                  <a:schemeClr val="tx1">
                    <a:lumMod val="75000"/>
                    <a:lumOff val="25000"/>
                  </a:schemeClr>
                </a:solidFill>
              </a:rPr>
              <a:t> et al.</a:t>
            </a:r>
          </a:p>
          <a:p>
            <a:pPr marL="342900" lvl="1" indent="-342900" fontAlgn="auto">
              <a:lnSpc>
                <a:spcPct val="90000"/>
              </a:lnSpc>
              <a:spcAft>
                <a:spcPts val="0"/>
              </a:spcAft>
              <a:buFont typeface="Arial" panose="020B0604020202020204" pitchFamily="34" charset="0"/>
              <a:buChar char="•"/>
              <a:defRPr/>
            </a:pPr>
            <a:r>
              <a:rPr lang="en-US" altLang="en-US" sz="2400" dirty="0">
                <a:solidFill>
                  <a:schemeClr val="tx1">
                    <a:lumMod val="75000"/>
                    <a:lumOff val="25000"/>
                  </a:schemeClr>
                </a:solidFill>
              </a:rPr>
              <a:t>Primary measures:</a:t>
            </a:r>
          </a:p>
          <a:p>
            <a:pPr marL="674370" lvl="2" indent="0" fontAlgn="auto">
              <a:lnSpc>
                <a:spcPct val="90000"/>
              </a:lnSpc>
              <a:spcAft>
                <a:spcPts val="0"/>
              </a:spcAft>
              <a:buNone/>
              <a:defRPr/>
            </a:pPr>
            <a:r>
              <a:rPr lang="en-US" altLang="en-US" sz="2000" dirty="0">
                <a:solidFill>
                  <a:schemeClr val="tx1">
                    <a:lumMod val="75000"/>
                    <a:lumOff val="25000"/>
                  </a:schemeClr>
                </a:solidFill>
              </a:rPr>
              <a:t>Mean change from baseline to end of study in the caregiver-assessed NPI Psychosis subscale score.</a:t>
            </a:r>
          </a:p>
          <a:p>
            <a:pPr marL="674370" lvl="2" indent="0" fontAlgn="auto">
              <a:lnSpc>
                <a:spcPct val="90000"/>
              </a:lnSpc>
              <a:spcAft>
                <a:spcPts val="0"/>
              </a:spcAft>
              <a:buNone/>
              <a:defRPr/>
            </a:pPr>
            <a:r>
              <a:rPr lang="en-US" altLang="en-US" sz="2000" dirty="0">
                <a:solidFill>
                  <a:schemeClr val="tx1">
                    <a:lumMod val="75000"/>
                    <a:lumOff val="25000"/>
                  </a:schemeClr>
                </a:solidFill>
              </a:rPr>
              <a:t>Secondary measure: Clinical Global Impression Severity of Illness (CGI-S) and CGI-Improvement (CGI-I).</a:t>
            </a:r>
          </a:p>
          <a:p>
            <a:pPr marL="342900" lvl="1" indent="-342900" fontAlgn="auto">
              <a:lnSpc>
                <a:spcPct val="90000"/>
              </a:lnSpc>
              <a:spcAft>
                <a:spcPts val="0"/>
              </a:spcAft>
              <a:buFont typeface="Arial" panose="020B0604020202020204" pitchFamily="34" charset="0"/>
              <a:buChar char="•"/>
              <a:defRPr/>
            </a:pPr>
            <a:r>
              <a:rPr lang="en-US" altLang="en-US" sz="2400" dirty="0">
                <a:solidFill>
                  <a:schemeClr val="tx1">
                    <a:lumMod val="75000"/>
                    <a:lumOff val="25000"/>
                  </a:schemeClr>
                </a:solidFill>
              </a:rPr>
              <a:t>Randomization:</a:t>
            </a:r>
          </a:p>
          <a:p>
            <a:pPr marL="674370" lvl="2" indent="0" fontAlgn="auto">
              <a:lnSpc>
                <a:spcPct val="90000"/>
              </a:lnSpc>
              <a:spcAft>
                <a:spcPts val="0"/>
              </a:spcAft>
              <a:buNone/>
              <a:defRPr/>
            </a:pPr>
            <a:r>
              <a:rPr lang="en-US" altLang="en-US" sz="2000" dirty="0">
                <a:solidFill>
                  <a:schemeClr val="tx1">
                    <a:lumMod val="75000"/>
                    <a:lumOff val="25000"/>
                  </a:schemeClr>
                </a:solidFill>
              </a:rPr>
              <a:t>Minimum 7 days washout for previous psychotropic medications</a:t>
            </a:r>
          </a:p>
          <a:p>
            <a:pPr marL="674370" lvl="2" indent="0" fontAlgn="auto">
              <a:lnSpc>
                <a:spcPct val="90000"/>
              </a:lnSpc>
              <a:spcAft>
                <a:spcPts val="0"/>
              </a:spcAft>
              <a:buNone/>
              <a:defRPr/>
            </a:pPr>
            <a:r>
              <a:rPr lang="en-US" altLang="en-US" sz="2000" dirty="0">
                <a:solidFill>
                  <a:schemeClr val="tx1">
                    <a:lumMod val="75000"/>
                    <a:lumOff val="25000"/>
                  </a:schemeClr>
                </a:solidFill>
              </a:rPr>
              <a:t>Aripiprazole 2 mg/d or placebo</a:t>
            </a:r>
          </a:p>
          <a:p>
            <a:pPr marL="674370" lvl="2" indent="0" fontAlgn="auto">
              <a:lnSpc>
                <a:spcPct val="90000"/>
              </a:lnSpc>
              <a:spcAft>
                <a:spcPts val="0"/>
              </a:spcAft>
              <a:buNone/>
              <a:defRPr/>
            </a:pPr>
            <a:r>
              <a:rPr lang="en-US" altLang="en-US" sz="2000" dirty="0">
                <a:solidFill>
                  <a:schemeClr val="tx1">
                    <a:lumMod val="75000"/>
                    <a:lumOff val="25000"/>
                  </a:schemeClr>
                </a:solidFill>
              </a:rPr>
              <a:t>Titration to 5 mg/d, 10 mg/d, and 15 mg/d at maximum of 2 week intervals.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87D0A2F-AF00-4BBA-A2D3-DF9E5C7B3EB8}"/>
              </a:ext>
            </a:extLst>
          </p:cNvPr>
          <p:cNvSpPr>
            <a:spLocks noGrp="1" noChangeArrowheads="1"/>
          </p:cNvSpPr>
          <p:nvPr>
            <p:ph type="title"/>
          </p:nvPr>
        </p:nvSpPr>
        <p:spPr/>
        <p:txBody>
          <a:bodyPr/>
          <a:lstStyle/>
          <a:p>
            <a:r>
              <a:rPr lang="en-US" altLang="en-US"/>
              <a:t>RCT for Atypical Antipsychotics</a:t>
            </a:r>
          </a:p>
        </p:txBody>
      </p:sp>
      <p:sp>
        <p:nvSpPr>
          <p:cNvPr id="78851" name="Rectangle 3">
            <a:extLst>
              <a:ext uri="{FF2B5EF4-FFF2-40B4-BE49-F238E27FC236}">
                <a16:creationId xmlns:a16="http://schemas.microsoft.com/office/drawing/2014/main" id="{ECD2C99E-3B30-4AFC-87C0-E6CB0EB0D290}"/>
              </a:ext>
            </a:extLst>
          </p:cNvPr>
          <p:cNvSpPr>
            <a:spLocks noGrp="1" noChangeArrowheads="1"/>
          </p:cNvSpPr>
          <p:nvPr>
            <p:ph sz="quarter" idx="14"/>
          </p:nvPr>
        </p:nvSpPr>
        <p:spPr>
          <a:xfrm>
            <a:off x="1751376" y="2212249"/>
            <a:ext cx="6492240" cy="3886200"/>
          </a:xfrm>
        </p:spPr>
        <p:txBody>
          <a:bodyPr/>
          <a:lstStyle/>
          <a:p>
            <a:r>
              <a:rPr lang="en-US" altLang="en-US" u="sng" dirty="0" err="1"/>
              <a:t>Aripiprazole:DeDeyn</a:t>
            </a:r>
            <a:r>
              <a:rPr lang="en-US" altLang="en-US" u="sng" dirty="0"/>
              <a:t> et al.</a:t>
            </a:r>
          </a:p>
          <a:p>
            <a:pPr lvl="1"/>
            <a:r>
              <a:rPr lang="en-US" altLang="en-US" dirty="0">
                <a:solidFill>
                  <a:schemeClr val="tx1"/>
                </a:solidFill>
              </a:rPr>
              <a:t>Sample size and analysis:</a:t>
            </a:r>
          </a:p>
          <a:p>
            <a:pPr lvl="2"/>
            <a:r>
              <a:rPr lang="en-US" altLang="en-US" dirty="0">
                <a:solidFill>
                  <a:schemeClr val="tx1"/>
                </a:solidFill>
              </a:rPr>
              <a:t>106 patients randomized to aripiprazole</a:t>
            </a:r>
          </a:p>
          <a:p>
            <a:pPr lvl="2"/>
            <a:r>
              <a:rPr lang="en-US" altLang="en-US" dirty="0">
                <a:solidFill>
                  <a:schemeClr val="tx1"/>
                </a:solidFill>
              </a:rPr>
              <a:t>102 patients randomized to placebo</a:t>
            </a:r>
          </a:p>
          <a:p>
            <a:pPr lvl="2"/>
            <a:r>
              <a:rPr lang="en-US" altLang="en-US" dirty="0">
                <a:solidFill>
                  <a:schemeClr val="tx1"/>
                </a:solidFill>
              </a:rPr>
              <a:t>Last observation carried forward</a:t>
            </a:r>
          </a:p>
          <a:p>
            <a:pPr lvl="2"/>
            <a:r>
              <a:rPr lang="en-US" altLang="en-US" dirty="0">
                <a:solidFill>
                  <a:schemeClr val="tx1"/>
                </a:solidFill>
              </a:rPr>
              <a:t>Primary analysis ANCOVA for </a:t>
            </a:r>
            <a:r>
              <a:rPr lang="el-GR" altLang="en-US" dirty="0">
                <a:solidFill>
                  <a:schemeClr val="tx1"/>
                </a:solidFill>
                <a:cs typeface="Arial" panose="020B0604020202020204" pitchFamily="34" charset="0"/>
              </a:rPr>
              <a:t>Δ</a:t>
            </a:r>
            <a:r>
              <a:rPr lang="en-US" altLang="en-US" dirty="0">
                <a:solidFill>
                  <a:schemeClr val="tx1"/>
                </a:solidFill>
                <a:cs typeface="Arial" panose="020B0604020202020204" pitchFamily="34" charset="0"/>
              </a:rPr>
              <a:t> NPI/Psychosis from baseline</a:t>
            </a:r>
            <a:endParaRPr lang="el-GR" altLang="en-US" dirty="0">
              <a:solidFill>
                <a:schemeClr val="tx1"/>
              </a:solidFill>
              <a:cs typeface="Arial" panose="020B0604020202020204" pitchFamily="34"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0D747BC-33F3-4541-9B8A-1DBD6182EFEC}"/>
              </a:ext>
            </a:extLst>
          </p:cNvPr>
          <p:cNvSpPr>
            <a:spLocks noGrp="1" noChangeArrowheads="1"/>
          </p:cNvSpPr>
          <p:nvPr>
            <p:ph type="title"/>
          </p:nvPr>
        </p:nvSpPr>
        <p:spPr/>
        <p:txBody>
          <a:bodyPr/>
          <a:lstStyle/>
          <a:p>
            <a:r>
              <a:rPr lang="en-US" altLang="en-US"/>
              <a:t>RCT for Atypical Antipsychotics</a:t>
            </a:r>
          </a:p>
        </p:txBody>
      </p:sp>
      <p:sp>
        <p:nvSpPr>
          <p:cNvPr id="79875" name="Rectangle 3">
            <a:extLst>
              <a:ext uri="{FF2B5EF4-FFF2-40B4-BE49-F238E27FC236}">
                <a16:creationId xmlns:a16="http://schemas.microsoft.com/office/drawing/2014/main" id="{FC6A7940-94A6-4523-A787-10029AC97177}"/>
              </a:ext>
            </a:extLst>
          </p:cNvPr>
          <p:cNvSpPr>
            <a:spLocks noGrp="1" noChangeArrowheads="1"/>
          </p:cNvSpPr>
          <p:nvPr>
            <p:ph sz="quarter" idx="14"/>
          </p:nvPr>
        </p:nvSpPr>
        <p:spPr>
          <a:xfrm>
            <a:off x="1559787" y="2299335"/>
            <a:ext cx="6492240" cy="3886200"/>
          </a:xfrm>
        </p:spPr>
        <p:txBody>
          <a:bodyPr/>
          <a:lstStyle/>
          <a:p>
            <a:pPr>
              <a:lnSpc>
                <a:spcPct val="90000"/>
              </a:lnSpc>
            </a:pPr>
            <a:r>
              <a:rPr lang="en-US" altLang="en-US" u="sng" dirty="0"/>
              <a:t>Aripiprazole: </a:t>
            </a:r>
            <a:r>
              <a:rPr lang="en-US" altLang="en-US" u="sng" dirty="0" err="1"/>
              <a:t>DeDeyn</a:t>
            </a:r>
            <a:r>
              <a:rPr lang="en-US" altLang="en-US" u="sng" dirty="0"/>
              <a:t> et al.</a:t>
            </a:r>
          </a:p>
          <a:p>
            <a:pPr lvl="1">
              <a:lnSpc>
                <a:spcPct val="90000"/>
              </a:lnSpc>
            </a:pPr>
            <a:r>
              <a:rPr lang="en-US" altLang="en-US" dirty="0">
                <a:solidFill>
                  <a:schemeClr val="tx1"/>
                </a:solidFill>
              </a:rPr>
              <a:t>208 patients randomly assigned to treatment</a:t>
            </a:r>
          </a:p>
          <a:p>
            <a:pPr lvl="1">
              <a:lnSpc>
                <a:spcPct val="90000"/>
              </a:lnSpc>
            </a:pPr>
            <a:r>
              <a:rPr lang="en-US" altLang="en-US" dirty="0">
                <a:solidFill>
                  <a:schemeClr val="tx1"/>
                </a:solidFill>
              </a:rPr>
              <a:t>Demographic and illness characteristics between groups at baseline not published</a:t>
            </a:r>
          </a:p>
          <a:p>
            <a:pPr lvl="1">
              <a:lnSpc>
                <a:spcPct val="90000"/>
              </a:lnSpc>
            </a:pPr>
            <a:r>
              <a:rPr lang="en-US" altLang="en-US" dirty="0">
                <a:solidFill>
                  <a:schemeClr val="tx1"/>
                </a:solidFill>
              </a:rPr>
              <a:t>Proportion of patients completing the 10 week treatment was not statistically different between the treatment groups (~82%)</a:t>
            </a:r>
          </a:p>
          <a:p>
            <a:pPr lvl="1">
              <a:lnSpc>
                <a:spcPct val="90000"/>
              </a:lnSpc>
              <a:buFontTx/>
              <a:buNone/>
            </a:pPr>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9C3B-A3C1-2AD4-2B99-36192BB47A6B}"/>
              </a:ext>
            </a:extLst>
          </p:cNvPr>
          <p:cNvSpPr>
            <a:spLocks noGrp="1"/>
          </p:cNvSpPr>
          <p:nvPr>
            <p:ph type="title"/>
          </p:nvPr>
        </p:nvSpPr>
        <p:spPr/>
        <p:txBody>
          <a:bodyPr/>
          <a:lstStyle/>
          <a:p>
            <a:r>
              <a:rPr lang="en-US" dirty="0"/>
              <a:t>FDA Approved Treatment</a:t>
            </a:r>
          </a:p>
        </p:txBody>
      </p:sp>
      <p:sp>
        <p:nvSpPr>
          <p:cNvPr id="3" name="Date Placeholder 2">
            <a:extLst>
              <a:ext uri="{FF2B5EF4-FFF2-40B4-BE49-F238E27FC236}">
                <a16:creationId xmlns:a16="http://schemas.microsoft.com/office/drawing/2014/main" id="{F13E2912-2940-52AA-912C-93FF5FFF3D2C}"/>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2F44A818-DCEB-6B60-4167-E19CAE036D4E}"/>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79389A52-8A34-81F0-A3F9-9134F2D5DEC2}"/>
              </a:ext>
            </a:extLst>
          </p:cNvPr>
          <p:cNvSpPr>
            <a:spLocks noGrp="1"/>
          </p:cNvSpPr>
          <p:nvPr>
            <p:ph type="sldNum" sz="quarter" idx="12"/>
          </p:nvPr>
        </p:nvSpPr>
        <p:spPr/>
        <p:txBody>
          <a:bodyPr/>
          <a:lstStyle/>
          <a:p>
            <a:pPr lvl="8"/>
            <a:fld id="{63DCA5C9-2E11-4C67-86EB-AE1DE127DC64}" type="slidenum">
              <a:rPr lang="en-US" smtClean="0"/>
              <a:pPr lvl="8"/>
              <a:t>7</a:t>
            </a:fld>
            <a:endParaRPr lang="en-US"/>
          </a:p>
        </p:txBody>
      </p:sp>
      <p:pic>
        <p:nvPicPr>
          <p:cNvPr id="8" name="Content Placeholder 7">
            <a:extLst>
              <a:ext uri="{FF2B5EF4-FFF2-40B4-BE49-F238E27FC236}">
                <a16:creationId xmlns:a16="http://schemas.microsoft.com/office/drawing/2014/main" id="{CA77E135-3868-1116-45D2-A74E948EA6C6}"/>
              </a:ext>
            </a:extLst>
          </p:cNvPr>
          <p:cNvPicPr>
            <a:picLocks noGrp="1" noChangeAspect="1"/>
          </p:cNvPicPr>
          <p:nvPr>
            <p:ph sz="quarter" idx="14"/>
          </p:nvPr>
        </p:nvPicPr>
        <p:blipFill>
          <a:blip r:embed="rId2"/>
          <a:stretch>
            <a:fillRect/>
          </a:stretch>
        </p:blipFill>
        <p:spPr>
          <a:xfrm>
            <a:off x="1381306" y="1575027"/>
            <a:ext cx="6153150" cy="3209925"/>
          </a:xfrm>
        </p:spPr>
      </p:pic>
      <p:sp>
        <p:nvSpPr>
          <p:cNvPr id="9" name="TextBox 8">
            <a:extLst>
              <a:ext uri="{FF2B5EF4-FFF2-40B4-BE49-F238E27FC236}">
                <a16:creationId xmlns:a16="http://schemas.microsoft.com/office/drawing/2014/main" id="{A3AEE2EB-F678-2052-FB39-C4231979E769}"/>
              </a:ext>
            </a:extLst>
          </p:cNvPr>
          <p:cNvSpPr txBox="1"/>
          <p:nvPr/>
        </p:nvSpPr>
        <p:spPr>
          <a:xfrm>
            <a:off x="1384663" y="5042263"/>
            <a:ext cx="6061166" cy="1107996"/>
          </a:xfrm>
          <a:prstGeom prst="rect">
            <a:avLst/>
          </a:prstGeom>
          <a:noFill/>
        </p:spPr>
        <p:txBody>
          <a:bodyPr wrap="square" rtlCol="0">
            <a:spAutoFit/>
          </a:bodyPr>
          <a:lstStyle/>
          <a:p>
            <a:r>
              <a:rPr lang="en-US" dirty="0"/>
              <a:t>N.B. An earlier Phase 3 trial by Grossberg, et al determined that </a:t>
            </a:r>
            <a:r>
              <a:rPr lang="en-US" b="1" dirty="0"/>
              <a:t>doses less than 2 mg/d were not effective</a:t>
            </a:r>
            <a:r>
              <a:rPr lang="en-US" dirty="0"/>
              <a:t>.</a:t>
            </a:r>
          </a:p>
          <a:p>
            <a:endParaRPr lang="en-US" dirty="0"/>
          </a:p>
          <a:p>
            <a:r>
              <a:rPr lang="en-US" sz="1200" dirty="0"/>
              <a:t>							Am J </a:t>
            </a:r>
            <a:r>
              <a:rPr lang="en-US" sz="1200" dirty="0" err="1"/>
              <a:t>Geriatr</a:t>
            </a:r>
            <a:r>
              <a:rPr lang="en-US" sz="1200" dirty="0"/>
              <a:t> Psychiatry. 2020 (4):383-400.</a:t>
            </a:r>
          </a:p>
        </p:txBody>
      </p:sp>
    </p:spTree>
    <p:extLst>
      <p:ext uri="{BB962C8B-B14F-4D97-AF65-F5344CB8AC3E}">
        <p14:creationId xmlns:p14="http://schemas.microsoft.com/office/powerpoint/2010/main" val="10654769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BFDA797-7DED-4FA5-9E78-6E9C1161DD51}"/>
              </a:ext>
            </a:extLst>
          </p:cNvPr>
          <p:cNvSpPr>
            <a:spLocks noGrp="1" noChangeArrowheads="1"/>
          </p:cNvSpPr>
          <p:nvPr>
            <p:ph type="title"/>
          </p:nvPr>
        </p:nvSpPr>
        <p:spPr/>
        <p:txBody>
          <a:bodyPr/>
          <a:lstStyle/>
          <a:p>
            <a:r>
              <a:rPr lang="en-US" altLang="en-US"/>
              <a:t>RCT for Atypical Antipsychotics</a:t>
            </a:r>
          </a:p>
        </p:txBody>
      </p:sp>
      <p:sp>
        <p:nvSpPr>
          <p:cNvPr id="80899" name="Rectangle 3">
            <a:extLst>
              <a:ext uri="{FF2B5EF4-FFF2-40B4-BE49-F238E27FC236}">
                <a16:creationId xmlns:a16="http://schemas.microsoft.com/office/drawing/2014/main" id="{CB59791C-E281-4279-8711-E48FAE7674BF}"/>
              </a:ext>
            </a:extLst>
          </p:cNvPr>
          <p:cNvSpPr>
            <a:spLocks noGrp="1" noChangeArrowheads="1"/>
          </p:cNvSpPr>
          <p:nvPr>
            <p:ph sz="quarter" idx="14"/>
          </p:nvPr>
        </p:nvSpPr>
        <p:spPr>
          <a:xfrm>
            <a:off x="1394325" y="2099038"/>
            <a:ext cx="6492240" cy="3886200"/>
          </a:xfrm>
        </p:spPr>
        <p:txBody>
          <a:bodyPr/>
          <a:lstStyle/>
          <a:p>
            <a:r>
              <a:rPr lang="en-US" altLang="en-US" u="sng" dirty="0"/>
              <a:t>Aripiprazole: </a:t>
            </a:r>
            <a:r>
              <a:rPr lang="en-US" altLang="en-US" u="sng" dirty="0" err="1"/>
              <a:t>DeDeyn</a:t>
            </a:r>
            <a:r>
              <a:rPr lang="en-US" altLang="en-US" u="sng" dirty="0"/>
              <a:t> et al.</a:t>
            </a:r>
          </a:p>
          <a:p>
            <a:pPr lvl="1"/>
            <a:r>
              <a:rPr lang="en-US" altLang="en-US" dirty="0">
                <a:solidFill>
                  <a:schemeClr val="tx1"/>
                </a:solidFill>
              </a:rPr>
              <a:t>NPI/Psychosis total</a:t>
            </a:r>
          </a:p>
          <a:p>
            <a:pPr lvl="2"/>
            <a:r>
              <a:rPr lang="en-US" altLang="en-US" dirty="0">
                <a:solidFill>
                  <a:schemeClr val="tx1"/>
                </a:solidFill>
              </a:rPr>
              <a:t>No significant difference between treatments in </a:t>
            </a:r>
            <a:r>
              <a:rPr lang="el-GR" altLang="en-US" dirty="0">
                <a:solidFill>
                  <a:schemeClr val="tx1"/>
                </a:solidFill>
                <a:cs typeface="Arial" panose="020B0604020202020204" pitchFamily="34" charset="0"/>
              </a:rPr>
              <a:t>Δ</a:t>
            </a:r>
            <a:r>
              <a:rPr lang="en-US" altLang="en-US" dirty="0">
                <a:solidFill>
                  <a:schemeClr val="tx1"/>
                </a:solidFill>
                <a:cs typeface="Arial" panose="020B0604020202020204" pitchFamily="34" charset="0"/>
              </a:rPr>
              <a:t> NPI/Psychosis total at the 10 week endpoint.</a:t>
            </a:r>
          </a:p>
          <a:p>
            <a:pPr lvl="2"/>
            <a:endParaRPr lang="en-US" altLang="en-US" dirty="0">
              <a:solidFill>
                <a:schemeClr val="tx1"/>
              </a:solidFill>
              <a:cs typeface="Arial" panose="020B0604020202020204" pitchFamily="34" charset="0"/>
            </a:endParaRPr>
          </a:p>
          <a:p>
            <a:pPr lvl="1"/>
            <a:r>
              <a:rPr lang="en-US" altLang="en-US" dirty="0">
                <a:solidFill>
                  <a:schemeClr val="tx1"/>
                </a:solidFill>
                <a:cs typeface="Arial" panose="020B0604020202020204" pitchFamily="34" charset="0"/>
              </a:rPr>
              <a:t>CGI-S and CGI-I</a:t>
            </a:r>
          </a:p>
          <a:p>
            <a:pPr lvl="2"/>
            <a:r>
              <a:rPr lang="en-US" altLang="en-US" dirty="0">
                <a:solidFill>
                  <a:schemeClr val="tx1"/>
                </a:solidFill>
                <a:cs typeface="Arial" panose="020B0604020202020204" pitchFamily="34" charset="0"/>
              </a:rPr>
              <a:t>No significant difference between treatments in </a:t>
            </a:r>
            <a:r>
              <a:rPr lang="el-GR" altLang="en-US" dirty="0">
                <a:solidFill>
                  <a:schemeClr val="tx1"/>
                </a:solidFill>
                <a:cs typeface="Arial" panose="020B0604020202020204" pitchFamily="34" charset="0"/>
              </a:rPr>
              <a:t>Δ</a:t>
            </a:r>
            <a:r>
              <a:rPr lang="en-US" altLang="en-US" dirty="0">
                <a:solidFill>
                  <a:schemeClr val="tx1"/>
                </a:solidFill>
                <a:cs typeface="Arial" panose="020B0604020202020204" pitchFamily="34" charset="0"/>
              </a:rPr>
              <a:t> CGI-S or CGI-I at the 10 week endpoint.</a:t>
            </a:r>
            <a:endParaRPr lang="el-GR" altLang="en-US" dirty="0">
              <a:solidFill>
                <a:schemeClr val="tx1"/>
              </a:solidFill>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671BA3A-23CB-475D-A169-93EF62763DA9}"/>
              </a:ext>
            </a:extLst>
          </p:cNvPr>
          <p:cNvSpPr>
            <a:spLocks noGrp="1" noChangeArrowheads="1"/>
          </p:cNvSpPr>
          <p:nvPr>
            <p:ph type="title"/>
          </p:nvPr>
        </p:nvSpPr>
        <p:spPr/>
        <p:txBody>
          <a:bodyPr/>
          <a:lstStyle/>
          <a:p>
            <a:r>
              <a:rPr lang="en-US" altLang="en-US"/>
              <a:t>RCT for Atypical Antipsychotics</a:t>
            </a:r>
          </a:p>
        </p:txBody>
      </p:sp>
      <p:pic>
        <p:nvPicPr>
          <p:cNvPr id="81923" name="Picture 4" descr="Scan0009">
            <a:extLst>
              <a:ext uri="{FF2B5EF4-FFF2-40B4-BE49-F238E27FC236}">
                <a16:creationId xmlns:a16="http://schemas.microsoft.com/office/drawing/2014/main" id="{A2725C85-2EAC-4A9B-BD8B-A32BAE5B36A7}"/>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2026383" y="1907449"/>
            <a:ext cx="4601740" cy="3886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43BCA41-1947-409E-9153-98856322B121}"/>
              </a:ext>
            </a:extLst>
          </p:cNvPr>
          <p:cNvSpPr>
            <a:spLocks noGrp="1" noChangeArrowheads="1"/>
          </p:cNvSpPr>
          <p:nvPr>
            <p:ph type="title"/>
          </p:nvPr>
        </p:nvSpPr>
        <p:spPr/>
        <p:txBody>
          <a:bodyPr/>
          <a:lstStyle/>
          <a:p>
            <a:r>
              <a:rPr lang="en-US" altLang="en-US"/>
              <a:t>RCT for Atypical Antipsychotics</a:t>
            </a:r>
          </a:p>
        </p:txBody>
      </p:sp>
      <p:sp>
        <p:nvSpPr>
          <p:cNvPr id="82947" name="Rectangle 3">
            <a:extLst>
              <a:ext uri="{FF2B5EF4-FFF2-40B4-BE49-F238E27FC236}">
                <a16:creationId xmlns:a16="http://schemas.microsoft.com/office/drawing/2014/main" id="{C5F01119-1B0F-493D-ACA3-BE3A22C58908}"/>
              </a:ext>
            </a:extLst>
          </p:cNvPr>
          <p:cNvSpPr>
            <a:spLocks noGrp="1" noChangeArrowheads="1"/>
          </p:cNvSpPr>
          <p:nvPr>
            <p:ph sz="quarter" idx="14"/>
          </p:nvPr>
        </p:nvSpPr>
        <p:spPr>
          <a:xfrm>
            <a:off x="1446576" y="2299335"/>
            <a:ext cx="6492240" cy="3886200"/>
          </a:xfrm>
        </p:spPr>
        <p:txBody>
          <a:bodyPr/>
          <a:lstStyle/>
          <a:p>
            <a:r>
              <a:rPr lang="en-US" altLang="en-US" u="sng" dirty="0"/>
              <a:t>Aripiprazole: </a:t>
            </a:r>
            <a:r>
              <a:rPr lang="en-US" altLang="en-US" u="sng" dirty="0" err="1"/>
              <a:t>DeDeyn</a:t>
            </a:r>
            <a:r>
              <a:rPr lang="en-US" altLang="en-US" u="sng" dirty="0"/>
              <a:t> et al.</a:t>
            </a:r>
          </a:p>
          <a:p>
            <a:pPr lvl="1"/>
            <a:r>
              <a:rPr lang="en-US" altLang="en-US" dirty="0">
                <a:solidFill>
                  <a:schemeClr val="tx1"/>
                </a:solidFill>
              </a:rPr>
              <a:t>Safety</a:t>
            </a:r>
          </a:p>
          <a:p>
            <a:pPr lvl="2"/>
            <a:r>
              <a:rPr lang="en-US" altLang="en-US" dirty="0">
                <a:solidFill>
                  <a:schemeClr val="tx1"/>
                </a:solidFill>
              </a:rPr>
              <a:t>Aripiprazole was well tolerated.</a:t>
            </a:r>
          </a:p>
          <a:p>
            <a:pPr lvl="2"/>
            <a:r>
              <a:rPr lang="en-US" altLang="en-US" dirty="0">
                <a:solidFill>
                  <a:schemeClr val="tx1"/>
                </a:solidFill>
              </a:rPr>
              <a:t>Only somnolence was &gt;5% more common on the aripiprazole group.</a:t>
            </a:r>
          </a:p>
          <a:p>
            <a:pPr lvl="2"/>
            <a:r>
              <a:rPr lang="en-US" altLang="en-US" dirty="0">
                <a:solidFill>
                  <a:schemeClr val="tx1"/>
                </a:solidFill>
              </a:rPr>
              <a:t>No worsening of cognition from baseline was noted in any group</a:t>
            </a:r>
            <a:r>
              <a:rPr lang="en-US" altLang="en-US" dirty="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BFC8A23C-9F6C-48A4-9EBB-8899CC0A70AD}"/>
              </a:ext>
            </a:extLst>
          </p:cNvPr>
          <p:cNvSpPr>
            <a:spLocks noGrp="1" noChangeArrowheads="1"/>
          </p:cNvSpPr>
          <p:nvPr>
            <p:ph type="title"/>
          </p:nvPr>
        </p:nvSpPr>
        <p:spPr/>
        <p:txBody>
          <a:bodyPr/>
          <a:lstStyle/>
          <a:p>
            <a:r>
              <a:rPr lang="en-US" altLang="en-US"/>
              <a:t>Risks of Atypical Antipsychotics</a:t>
            </a:r>
          </a:p>
        </p:txBody>
      </p:sp>
      <p:sp>
        <p:nvSpPr>
          <p:cNvPr id="83971" name="Rectangle 3">
            <a:extLst>
              <a:ext uri="{FF2B5EF4-FFF2-40B4-BE49-F238E27FC236}">
                <a16:creationId xmlns:a16="http://schemas.microsoft.com/office/drawing/2014/main" id="{1FAF05C8-4B58-4E22-9572-A0E1159C9069}"/>
              </a:ext>
            </a:extLst>
          </p:cNvPr>
          <p:cNvSpPr>
            <a:spLocks noGrp="1" noChangeArrowheads="1"/>
          </p:cNvSpPr>
          <p:nvPr>
            <p:ph sz="quarter" idx="14"/>
          </p:nvPr>
        </p:nvSpPr>
        <p:spPr>
          <a:xfrm>
            <a:off x="1524953" y="2447381"/>
            <a:ext cx="6492240" cy="3886200"/>
          </a:xfrm>
        </p:spPr>
        <p:txBody>
          <a:bodyPr/>
          <a:lstStyle/>
          <a:p>
            <a:endParaRPr lang="en-US" altLang="en-US" dirty="0"/>
          </a:p>
          <a:p>
            <a:r>
              <a:rPr lang="en-US" altLang="en-US" dirty="0"/>
              <a:t>Schneider LS, Dagerman KS, </a:t>
            </a:r>
            <a:r>
              <a:rPr lang="en-US" altLang="en-US" dirty="0" err="1"/>
              <a:t>Insel</a:t>
            </a:r>
            <a:r>
              <a:rPr lang="en-US" altLang="en-US" dirty="0"/>
              <a:t> MS. </a:t>
            </a:r>
            <a:r>
              <a:rPr lang="en-US" altLang="en-US" dirty="0">
                <a:solidFill>
                  <a:srgbClr val="FF5050"/>
                </a:solidFill>
              </a:rPr>
              <a:t>Risk of death with atypical antipsychotic drug treatment for dementia. Meta-analysis of randomized placebo-controlled trials.</a:t>
            </a:r>
            <a:r>
              <a:rPr lang="en-US" altLang="en-US" dirty="0"/>
              <a:t> JAMA 2005;294:1934-43.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70707D59-629C-4758-A1FE-44092FF22BA3}"/>
              </a:ext>
            </a:extLst>
          </p:cNvPr>
          <p:cNvSpPr>
            <a:spLocks noGrp="1" noChangeArrowheads="1"/>
          </p:cNvSpPr>
          <p:nvPr>
            <p:ph type="title"/>
          </p:nvPr>
        </p:nvSpPr>
        <p:spPr/>
        <p:txBody>
          <a:bodyPr/>
          <a:lstStyle/>
          <a:p>
            <a:r>
              <a:rPr lang="en-US" altLang="en-US"/>
              <a:t>Risks of Atypical Antipsychotics</a:t>
            </a:r>
          </a:p>
        </p:txBody>
      </p:sp>
      <p:sp>
        <p:nvSpPr>
          <p:cNvPr id="84995" name="Rectangle 3">
            <a:extLst>
              <a:ext uri="{FF2B5EF4-FFF2-40B4-BE49-F238E27FC236}">
                <a16:creationId xmlns:a16="http://schemas.microsoft.com/office/drawing/2014/main" id="{AA61504E-1D14-45F5-9A94-97AE6B7CCB46}"/>
              </a:ext>
            </a:extLst>
          </p:cNvPr>
          <p:cNvSpPr>
            <a:spLocks noGrp="1" noChangeArrowheads="1"/>
          </p:cNvSpPr>
          <p:nvPr>
            <p:ph sz="quarter" idx="14"/>
          </p:nvPr>
        </p:nvSpPr>
        <p:spPr>
          <a:xfrm>
            <a:off x="2726735" y="2238375"/>
            <a:ext cx="6492240" cy="3886200"/>
          </a:xfrm>
        </p:spPr>
        <p:txBody>
          <a:bodyPr/>
          <a:lstStyle/>
          <a:p>
            <a:r>
              <a:rPr lang="en-US" altLang="en-US" u="sng" dirty="0"/>
              <a:t>Death: Schneider et al.</a:t>
            </a:r>
          </a:p>
          <a:p>
            <a:pPr lvl="1"/>
            <a:r>
              <a:rPr lang="en-US" altLang="en-US" dirty="0">
                <a:solidFill>
                  <a:schemeClr val="tx1"/>
                </a:solidFill>
              </a:rPr>
              <a:t>15 Placebo-controlled RCT’s</a:t>
            </a:r>
          </a:p>
          <a:p>
            <a:pPr lvl="2"/>
            <a:r>
              <a:rPr lang="en-US" altLang="en-US" dirty="0">
                <a:solidFill>
                  <a:schemeClr val="tx1"/>
                </a:solidFill>
              </a:rPr>
              <a:t>3 aripiprazole</a:t>
            </a:r>
          </a:p>
          <a:p>
            <a:pPr lvl="2"/>
            <a:r>
              <a:rPr lang="en-US" altLang="en-US" dirty="0">
                <a:solidFill>
                  <a:schemeClr val="tx1"/>
                </a:solidFill>
              </a:rPr>
              <a:t>5 olanzapine (1 </a:t>
            </a:r>
            <a:r>
              <a:rPr lang="en-US" altLang="en-US" dirty="0" err="1">
                <a:solidFill>
                  <a:schemeClr val="tx1"/>
                </a:solidFill>
              </a:rPr>
              <a:t>olz</a:t>
            </a:r>
            <a:r>
              <a:rPr lang="en-US" altLang="en-US" dirty="0">
                <a:solidFill>
                  <a:schemeClr val="tx1"/>
                </a:solidFill>
              </a:rPr>
              <a:t> + </a:t>
            </a:r>
            <a:r>
              <a:rPr lang="en-US" altLang="en-US" dirty="0" err="1">
                <a:solidFill>
                  <a:schemeClr val="tx1"/>
                </a:solidFill>
              </a:rPr>
              <a:t>rsp</a:t>
            </a:r>
            <a:r>
              <a:rPr lang="en-US" altLang="en-US" dirty="0">
                <a:solidFill>
                  <a:schemeClr val="tx1"/>
                </a:solidFill>
              </a:rPr>
              <a:t>)</a:t>
            </a:r>
          </a:p>
          <a:p>
            <a:pPr lvl="2"/>
            <a:r>
              <a:rPr lang="en-US" altLang="en-US" dirty="0">
                <a:solidFill>
                  <a:schemeClr val="tx1"/>
                </a:solidFill>
              </a:rPr>
              <a:t>5 risperidone (1 </a:t>
            </a:r>
            <a:r>
              <a:rPr lang="en-US" altLang="en-US" dirty="0" err="1">
                <a:solidFill>
                  <a:schemeClr val="tx1"/>
                </a:solidFill>
              </a:rPr>
              <a:t>rsp</a:t>
            </a:r>
            <a:r>
              <a:rPr lang="en-US" altLang="en-US" dirty="0">
                <a:solidFill>
                  <a:schemeClr val="tx1"/>
                </a:solidFill>
              </a:rPr>
              <a:t> + </a:t>
            </a:r>
            <a:r>
              <a:rPr lang="en-US" altLang="en-US" dirty="0" err="1">
                <a:solidFill>
                  <a:schemeClr val="tx1"/>
                </a:solidFill>
              </a:rPr>
              <a:t>olz</a:t>
            </a:r>
            <a:r>
              <a:rPr lang="en-US" altLang="en-US" dirty="0">
                <a:solidFill>
                  <a:schemeClr val="tx1"/>
                </a:solidFill>
              </a:rPr>
              <a:t>)</a:t>
            </a:r>
          </a:p>
          <a:p>
            <a:pPr lvl="2"/>
            <a:r>
              <a:rPr lang="en-US" altLang="en-US" dirty="0">
                <a:solidFill>
                  <a:schemeClr val="tx1"/>
                </a:solidFill>
              </a:rPr>
              <a:t>3 quetiapine</a:t>
            </a:r>
          </a:p>
          <a:p>
            <a:pPr lvl="1"/>
            <a:r>
              <a:rPr lang="en-US" altLang="en-US" dirty="0">
                <a:solidFill>
                  <a:schemeClr val="tx1"/>
                </a:solidFill>
              </a:rPr>
              <a:t>3353 patients randomized to drug</a:t>
            </a:r>
          </a:p>
          <a:p>
            <a:pPr lvl="1"/>
            <a:r>
              <a:rPr lang="en-US" altLang="en-US" dirty="0">
                <a:solidFill>
                  <a:schemeClr val="tx1"/>
                </a:solidFill>
              </a:rPr>
              <a:t>1175 randomized to placebo</a:t>
            </a:r>
          </a:p>
          <a:p>
            <a:pPr lvl="1"/>
            <a:endParaRPr lang="en-US"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E800028-C5E1-49D3-B8E4-EBAE0EE99EEC}"/>
              </a:ext>
            </a:extLst>
          </p:cNvPr>
          <p:cNvSpPr>
            <a:spLocks noGrp="1" noChangeArrowheads="1"/>
          </p:cNvSpPr>
          <p:nvPr>
            <p:ph type="title"/>
          </p:nvPr>
        </p:nvSpPr>
        <p:spPr/>
        <p:txBody>
          <a:bodyPr/>
          <a:lstStyle/>
          <a:p>
            <a:r>
              <a:rPr lang="en-US" altLang="en-US"/>
              <a:t>Risks of Atypical Antipsychotics</a:t>
            </a:r>
          </a:p>
        </p:txBody>
      </p:sp>
      <p:sp>
        <p:nvSpPr>
          <p:cNvPr id="86019" name="Rectangle 3">
            <a:extLst>
              <a:ext uri="{FF2B5EF4-FFF2-40B4-BE49-F238E27FC236}">
                <a16:creationId xmlns:a16="http://schemas.microsoft.com/office/drawing/2014/main" id="{31F36855-B6B8-46D7-9225-E758D39910D2}"/>
              </a:ext>
            </a:extLst>
          </p:cNvPr>
          <p:cNvSpPr>
            <a:spLocks noGrp="1" noChangeArrowheads="1"/>
          </p:cNvSpPr>
          <p:nvPr>
            <p:ph sz="quarter" idx="14"/>
          </p:nvPr>
        </p:nvSpPr>
        <p:spPr>
          <a:xfrm>
            <a:off x="2857364" y="2673804"/>
            <a:ext cx="6492240" cy="3886200"/>
          </a:xfrm>
        </p:spPr>
        <p:txBody>
          <a:bodyPr/>
          <a:lstStyle/>
          <a:p>
            <a:r>
              <a:rPr lang="en-US" altLang="en-US" u="sng" dirty="0"/>
              <a:t>Death: Schneider et al.</a:t>
            </a:r>
          </a:p>
          <a:p>
            <a:pPr lvl="1"/>
            <a:r>
              <a:rPr lang="en-US" altLang="en-US" dirty="0">
                <a:solidFill>
                  <a:schemeClr val="tx1"/>
                </a:solidFill>
              </a:rPr>
              <a:t>87% Alzheimer’s disease</a:t>
            </a:r>
          </a:p>
          <a:p>
            <a:pPr lvl="1"/>
            <a:r>
              <a:rPr lang="en-US" altLang="en-US" dirty="0">
                <a:solidFill>
                  <a:schemeClr val="tx1"/>
                </a:solidFill>
              </a:rPr>
              <a:t>Mean age 81.2 years</a:t>
            </a:r>
          </a:p>
          <a:p>
            <a:pPr lvl="1"/>
            <a:r>
              <a:rPr lang="en-US" altLang="en-US" dirty="0">
                <a:solidFill>
                  <a:schemeClr val="tx1"/>
                </a:solidFill>
              </a:rPr>
              <a:t>70% women</a:t>
            </a:r>
          </a:p>
          <a:p>
            <a:pPr lvl="1"/>
            <a:r>
              <a:rPr lang="en-US" altLang="en-US" dirty="0">
                <a:solidFill>
                  <a:schemeClr val="tx1"/>
                </a:solidFill>
              </a:rPr>
              <a:t>27% had vascular or mixed dementia</a:t>
            </a:r>
          </a:p>
          <a:p>
            <a:pPr lvl="1"/>
            <a:endParaRPr lang="en-US"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4BEC417-75B3-4C7D-A5C6-C1441B0BBF93}"/>
              </a:ext>
            </a:extLst>
          </p:cNvPr>
          <p:cNvSpPr>
            <a:spLocks noGrp="1" noChangeArrowheads="1"/>
          </p:cNvSpPr>
          <p:nvPr>
            <p:ph type="title"/>
          </p:nvPr>
        </p:nvSpPr>
        <p:spPr/>
        <p:txBody>
          <a:bodyPr/>
          <a:lstStyle/>
          <a:p>
            <a:r>
              <a:rPr lang="en-US" altLang="en-US"/>
              <a:t>Risks of Atypical Antipsychotics</a:t>
            </a:r>
          </a:p>
        </p:txBody>
      </p:sp>
      <p:sp>
        <p:nvSpPr>
          <p:cNvPr id="87043" name="Rectangle 3">
            <a:extLst>
              <a:ext uri="{FF2B5EF4-FFF2-40B4-BE49-F238E27FC236}">
                <a16:creationId xmlns:a16="http://schemas.microsoft.com/office/drawing/2014/main" id="{CEA84E6F-C61F-4E7D-824B-77B24FC6D94B}"/>
              </a:ext>
            </a:extLst>
          </p:cNvPr>
          <p:cNvSpPr>
            <a:spLocks noGrp="1" noChangeArrowheads="1"/>
          </p:cNvSpPr>
          <p:nvPr>
            <p:ph sz="quarter" idx="14"/>
          </p:nvPr>
        </p:nvSpPr>
        <p:spPr>
          <a:xfrm>
            <a:off x="1733959" y="2412546"/>
            <a:ext cx="6492240" cy="3886200"/>
          </a:xfrm>
        </p:spPr>
        <p:txBody>
          <a:bodyPr/>
          <a:lstStyle/>
          <a:p>
            <a:pPr>
              <a:lnSpc>
                <a:spcPct val="90000"/>
              </a:lnSpc>
            </a:pPr>
            <a:r>
              <a:rPr lang="en-US" altLang="en-US" u="sng" dirty="0"/>
              <a:t>Death: Schneider et al.</a:t>
            </a:r>
          </a:p>
          <a:p>
            <a:pPr lvl="1">
              <a:lnSpc>
                <a:spcPct val="90000"/>
              </a:lnSpc>
            </a:pPr>
            <a:r>
              <a:rPr lang="en-US" altLang="en-US" dirty="0">
                <a:solidFill>
                  <a:schemeClr val="tx1"/>
                </a:solidFill>
              </a:rPr>
              <a:t>118 deaths in the atypical antipsychotic drug groups</a:t>
            </a:r>
          </a:p>
          <a:p>
            <a:pPr lvl="1">
              <a:lnSpc>
                <a:spcPct val="90000"/>
              </a:lnSpc>
            </a:pPr>
            <a:r>
              <a:rPr lang="en-US" altLang="en-US" dirty="0">
                <a:solidFill>
                  <a:schemeClr val="tx1"/>
                </a:solidFill>
              </a:rPr>
              <a:t>40 deaths in the placebo groups</a:t>
            </a:r>
          </a:p>
          <a:p>
            <a:pPr lvl="1">
              <a:lnSpc>
                <a:spcPct val="90000"/>
              </a:lnSpc>
            </a:pPr>
            <a:r>
              <a:rPr lang="en-US" altLang="en-US" dirty="0">
                <a:solidFill>
                  <a:schemeClr val="tx1"/>
                </a:solidFill>
              </a:rPr>
              <a:t>Overall odds ratio for deaths in patients treated with atypical antipsychotic drugs compared with placebo was </a:t>
            </a:r>
            <a:r>
              <a:rPr lang="en-US" altLang="en-US" b="1" dirty="0">
                <a:solidFill>
                  <a:schemeClr val="tx1"/>
                </a:solidFill>
              </a:rPr>
              <a:t>1.54</a:t>
            </a:r>
            <a:r>
              <a:rPr lang="en-US" altLang="en-US" dirty="0">
                <a:solidFill>
                  <a:schemeClr val="tx1"/>
                </a:solidFill>
              </a:rPr>
              <a:t>.</a:t>
            </a:r>
          </a:p>
          <a:p>
            <a:pPr lvl="1">
              <a:lnSpc>
                <a:spcPct val="90000"/>
              </a:lnSpc>
            </a:pPr>
            <a:r>
              <a:rPr lang="en-US" altLang="en-US" dirty="0">
                <a:solidFill>
                  <a:schemeClr val="tx1"/>
                </a:solidFill>
              </a:rPr>
              <a:t>Sensitivity analyses did not show evidence for differential risks for individual drugs.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C0226AB-D36D-481E-A7EB-E0583265340B}"/>
              </a:ext>
            </a:extLst>
          </p:cNvPr>
          <p:cNvSpPr>
            <a:spLocks noGrp="1" noChangeArrowheads="1"/>
          </p:cNvSpPr>
          <p:nvPr>
            <p:ph type="title"/>
          </p:nvPr>
        </p:nvSpPr>
        <p:spPr/>
        <p:txBody>
          <a:bodyPr/>
          <a:lstStyle/>
          <a:p>
            <a:r>
              <a:rPr lang="en-US" altLang="en-US"/>
              <a:t>Risks of Atypical Antipsychotics</a:t>
            </a:r>
          </a:p>
        </p:txBody>
      </p:sp>
      <p:sp>
        <p:nvSpPr>
          <p:cNvPr id="88067" name="Rectangle 3">
            <a:extLst>
              <a:ext uri="{FF2B5EF4-FFF2-40B4-BE49-F238E27FC236}">
                <a16:creationId xmlns:a16="http://schemas.microsoft.com/office/drawing/2014/main" id="{F5C3DF52-FF43-4505-B515-3DA10250DBC8}"/>
              </a:ext>
            </a:extLst>
          </p:cNvPr>
          <p:cNvSpPr>
            <a:spLocks noGrp="1" noChangeArrowheads="1"/>
          </p:cNvSpPr>
          <p:nvPr>
            <p:ph sz="quarter" idx="14"/>
          </p:nvPr>
        </p:nvSpPr>
        <p:spPr>
          <a:xfrm>
            <a:off x="1333364" y="2377712"/>
            <a:ext cx="6492240" cy="3886200"/>
          </a:xfrm>
        </p:spPr>
        <p:txBody>
          <a:bodyPr/>
          <a:lstStyle/>
          <a:p>
            <a:r>
              <a:rPr lang="en-US" altLang="en-US" u="sng" dirty="0"/>
              <a:t>Death: Schneider et al.</a:t>
            </a:r>
          </a:p>
          <a:p>
            <a:pPr lvl="1"/>
            <a:r>
              <a:rPr lang="en-US" altLang="en-US" dirty="0">
                <a:solidFill>
                  <a:schemeClr val="tx1"/>
                </a:solidFill>
              </a:rPr>
              <a:t>“A fair speculation is that in frail, often medically ill, elderly patients with dementia a wide range of classes of drugs (antidepressants, sedatives, hypnotics, anxiolytics, mood stabilizers, anticonvulsants, and cardiovascular or antihypertensive drugs) similarly could be associated with this level of risk.”</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E57A8EC-C3CD-473E-B0D7-1EDF86786EC1}"/>
              </a:ext>
            </a:extLst>
          </p:cNvPr>
          <p:cNvSpPr>
            <a:spLocks noGrp="1" noChangeArrowheads="1"/>
          </p:cNvSpPr>
          <p:nvPr>
            <p:ph type="title"/>
          </p:nvPr>
        </p:nvSpPr>
        <p:spPr/>
        <p:txBody>
          <a:bodyPr/>
          <a:lstStyle/>
          <a:p>
            <a:r>
              <a:rPr lang="en-US" altLang="en-US"/>
              <a:t>Risks of Atypical Antipsychotics</a:t>
            </a:r>
          </a:p>
        </p:txBody>
      </p:sp>
      <p:sp>
        <p:nvSpPr>
          <p:cNvPr id="89091" name="Rectangle 3">
            <a:extLst>
              <a:ext uri="{FF2B5EF4-FFF2-40B4-BE49-F238E27FC236}">
                <a16:creationId xmlns:a16="http://schemas.microsoft.com/office/drawing/2014/main" id="{F3BE7B80-7328-4423-88C9-D8D3B039173D}"/>
              </a:ext>
            </a:extLst>
          </p:cNvPr>
          <p:cNvSpPr>
            <a:spLocks noGrp="1" noChangeArrowheads="1"/>
          </p:cNvSpPr>
          <p:nvPr>
            <p:ph sz="quarter" idx="14"/>
          </p:nvPr>
        </p:nvSpPr>
        <p:spPr>
          <a:xfrm>
            <a:off x="1263696" y="2177415"/>
            <a:ext cx="6492240" cy="3886200"/>
          </a:xfrm>
        </p:spPr>
        <p:txBody>
          <a:bodyPr/>
          <a:lstStyle/>
          <a:p>
            <a:r>
              <a:rPr lang="en-US" altLang="en-US" u="sng" dirty="0"/>
              <a:t>Death: Schneider et al.</a:t>
            </a:r>
          </a:p>
          <a:p>
            <a:pPr lvl="1"/>
            <a:r>
              <a:rPr lang="en-US" altLang="en-US" dirty="0">
                <a:solidFill>
                  <a:schemeClr val="tx1"/>
                </a:solidFill>
              </a:rPr>
              <a:t>2 trials included </a:t>
            </a:r>
            <a:r>
              <a:rPr lang="en-US" altLang="en-US" b="1" dirty="0">
                <a:solidFill>
                  <a:schemeClr val="tx1"/>
                </a:solidFill>
              </a:rPr>
              <a:t>haloperidol</a:t>
            </a:r>
          </a:p>
          <a:p>
            <a:pPr lvl="2"/>
            <a:r>
              <a:rPr lang="en-US" altLang="en-US" dirty="0">
                <a:solidFill>
                  <a:schemeClr val="tx1"/>
                </a:solidFill>
              </a:rPr>
              <a:t>243 patients received haloperidol – 15 died</a:t>
            </a:r>
          </a:p>
          <a:p>
            <a:pPr lvl="2"/>
            <a:r>
              <a:rPr lang="en-US" altLang="en-US" dirty="0">
                <a:solidFill>
                  <a:schemeClr val="tx1"/>
                </a:solidFill>
              </a:rPr>
              <a:t>239 patients received placebo – 9 died</a:t>
            </a:r>
          </a:p>
          <a:p>
            <a:pPr lvl="2"/>
            <a:r>
              <a:rPr lang="en-US" altLang="en-US" dirty="0">
                <a:solidFill>
                  <a:schemeClr val="tx1"/>
                </a:solidFill>
              </a:rPr>
              <a:t>Overall odds ratio for deaths in patients treated with haloperidol compared with placebo was </a:t>
            </a:r>
            <a:r>
              <a:rPr lang="en-US" altLang="en-US" b="1" dirty="0">
                <a:solidFill>
                  <a:srgbClr val="FF5050"/>
                </a:solidFill>
              </a:rPr>
              <a:t>1.68</a:t>
            </a:r>
            <a:r>
              <a:rPr lang="en-US" altLang="en-US" dirty="0"/>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C9EF1B88-FC65-4001-9935-702126900D8B}"/>
              </a:ext>
            </a:extLst>
          </p:cNvPr>
          <p:cNvSpPr>
            <a:spLocks noGrp="1" noChangeArrowheads="1"/>
          </p:cNvSpPr>
          <p:nvPr>
            <p:ph type="title"/>
          </p:nvPr>
        </p:nvSpPr>
        <p:spPr/>
        <p:txBody>
          <a:bodyPr/>
          <a:lstStyle/>
          <a:p>
            <a:r>
              <a:rPr lang="en-US" altLang="en-US"/>
              <a:t>Risks of Atypical Antipsychotics</a:t>
            </a:r>
          </a:p>
        </p:txBody>
      </p:sp>
      <p:sp>
        <p:nvSpPr>
          <p:cNvPr id="90115" name="Rectangle 3">
            <a:extLst>
              <a:ext uri="{FF2B5EF4-FFF2-40B4-BE49-F238E27FC236}">
                <a16:creationId xmlns:a16="http://schemas.microsoft.com/office/drawing/2014/main" id="{01F0CA58-BFE8-4FE8-971F-2E7ECFADFB0D}"/>
              </a:ext>
            </a:extLst>
          </p:cNvPr>
          <p:cNvSpPr>
            <a:spLocks noGrp="1" noChangeArrowheads="1"/>
          </p:cNvSpPr>
          <p:nvPr>
            <p:ph sz="quarter" idx="14"/>
          </p:nvPr>
        </p:nvSpPr>
        <p:spPr>
          <a:xfrm>
            <a:off x="1481410" y="2281917"/>
            <a:ext cx="6492240" cy="3886200"/>
          </a:xfrm>
        </p:spPr>
        <p:txBody>
          <a:bodyPr/>
          <a:lstStyle/>
          <a:p>
            <a:endParaRPr lang="en-US" altLang="en-US" dirty="0"/>
          </a:p>
          <a:p>
            <a:r>
              <a:rPr lang="en-US" altLang="en-US" dirty="0"/>
              <a:t>Wang PS, </a:t>
            </a:r>
            <a:r>
              <a:rPr lang="en-US" altLang="en-US" dirty="0" err="1"/>
              <a:t>Schneeweiss</a:t>
            </a:r>
            <a:r>
              <a:rPr lang="en-US" altLang="en-US" dirty="0"/>
              <a:t> S, </a:t>
            </a:r>
            <a:r>
              <a:rPr lang="en-US" altLang="en-US" dirty="0" err="1"/>
              <a:t>Avorn</a:t>
            </a:r>
            <a:r>
              <a:rPr lang="en-US" altLang="en-US" dirty="0"/>
              <a:t> J, et al. </a:t>
            </a:r>
            <a:r>
              <a:rPr lang="en-US" altLang="en-US" dirty="0">
                <a:solidFill>
                  <a:srgbClr val="FF5050"/>
                </a:solidFill>
              </a:rPr>
              <a:t>Risk of death in elderly users of </a:t>
            </a:r>
            <a:r>
              <a:rPr lang="en-US" altLang="en-US" b="1" dirty="0">
                <a:solidFill>
                  <a:srgbClr val="7030A0"/>
                </a:solidFill>
              </a:rPr>
              <a:t>conventional</a:t>
            </a:r>
            <a:r>
              <a:rPr lang="en-US" altLang="en-US" b="1" dirty="0">
                <a:solidFill>
                  <a:srgbClr val="FF5050"/>
                </a:solidFill>
              </a:rPr>
              <a:t> </a:t>
            </a:r>
            <a:r>
              <a:rPr lang="en-US" altLang="en-US" dirty="0">
                <a:solidFill>
                  <a:srgbClr val="FF5050"/>
                </a:solidFill>
              </a:rPr>
              <a:t>vs.</a:t>
            </a:r>
            <a:r>
              <a:rPr lang="en-US" altLang="en-US" b="1" dirty="0">
                <a:solidFill>
                  <a:srgbClr val="FF5050"/>
                </a:solidFill>
              </a:rPr>
              <a:t> </a:t>
            </a:r>
            <a:r>
              <a:rPr lang="en-US" altLang="en-US" b="1" dirty="0">
                <a:solidFill>
                  <a:srgbClr val="7030A0"/>
                </a:solidFill>
              </a:rPr>
              <a:t>atypical </a:t>
            </a:r>
            <a:r>
              <a:rPr lang="en-US" altLang="en-US" dirty="0">
                <a:solidFill>
                  <a:srgbClr val="FF5050"/>
                </a:solidFill>
              </a:rPr>
              <a:t>antipsychotic medications.</a:t>
            </a:r>
            <a:r>
              <a:rPr lang="en-US" altLang="en-US" dirty="0"/>
              <a:t> N </a:t>
            </a:r>
            <a:r>
              <a:rPr lang="en-US" altLang="en-US" dirty="0" err="1"/>
              <a:t>Engl</a:t>
            </a:r>
            <a:r>
              <a:rPr lang="en-US" altLang="en-US" dirty="0"/>
              <a:t> J Med 2005;353:2335-41.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1827-958D-05DA-0A5C-4EBB873DDD46}"/>
              </a:ext>
            </a:extLst>
          </p:cNvPr>
          <p:cNvSpPr>
            <a:spLocks noGrp="1"/>
          </p:cNvSpPr>
          <p:nvPr>
            <p:ph type="title"/>
          </p:nvPr>
        </p:nvSpPr>
        <p:spPr/>
        <p:txBody>
          <a:bodyPr/>
          <a:lstStyle/>
          <a:p>
            <a:r>
              <a:rPr lang="en-US" dirty="0"/>
              <a:t>FDA Approved Treatment</a:t>
            </a:r>
          </a:p>
        </p:txBody>
      </p:sp>
      <p:sp>
        <p:nvSpPr>
          <p:cNvPr id="3" name="Date Placeholder 2">
            <a:extLst>
              <a:ext uri="{FF2B5EF4-FFF2-40B4-BE49-F238E27FC236}">
                <a16:creationId xmlns:a16="http://schemas.microsoft.com/office/drawing/2014/main" id="{2475C3F2-8BE5-924E-16B7-B8419142E12E}"/>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0D03B64A-4DED-2082-DDBC-2127D8B17D39}"/>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255B4B00-1878-C13E-0193-098ECF19FA3B}"/>
              </a:ext>
            </a:extLst>
          </p:cNvPr>
          <p:cNvSpPr>
            <a:spLocks noGrp="1"/>
          </p:cNvSpPr>
          <p:nvPr>
            <p:ph type="sldNum" sz="quarter" idx="12"/>
          </p:nvPr>
        </p:nvSpPr>
        <p:spPr/>
        <p:txBody>
          <a:bodyPr/>
          <a:lstStyle/>
          <a:p>
            <a:pPr lvl="8"/>
            <a:fld id="{63DCA5C9-2E11-4C67-86EB-AE1DE127DC64}" type="slidenum">
              <a:rPr lang="en-US" smtClean="0"/>
              <a:pPr lvl="8"/>
              <a:t>8</a:t>
            </a:fld>
            <a:endParaRPr lang="en-US"/>
          </a:p>
        </p:txBody>
      </p:sp>
      <p:pic>
        <p:nvPicPr>
          <p:cNvPr id="8" name="Content Placeholder 7">
            <a:extLst>
              <a:ext uri="{FF2B5EF4-FFF2-40B4-BE49-F238E27FC236}">
                <a16:creationId xmlns:a16="http://schemas.microsoft.com/office/drawing/2014/main" id="{D908A994-4E0F-5036-9CE7-9A02A5D9702A}"/>
              </a:ext>
            </a:extLst>
          </p:cNvPr>
          <p:cNvPicPr>
            <a:picLocks noGrp="1" noChangeAspect="1"/>
          </p:cNvPicPr>
          <p:nvPr>
            <p:ph sz="quarter" idx="14"/>
          </p:nvPr>
        </p:nvPicPr>
        <p:blipFill>
          <a:blip r:embed="rId2"/>
          <a:stretch>
            <a:fillRect/>
          </a:stretch>
        </p:blipFill>
        <p:spPr>
          <a:xfrm>
            <a:off x="1728195" y="2046786"/>
            <a:ext cx="5354870" cy="3886200"/>
          </a:xfrm>
        </p:spPr>
      </p:pic>
    </p:spTree>
    <p:extLst>
      <p:ext uri="{BB962C8B-B14F-4D97-AF65-F5344CB8AC3E}">
        <p14:creationId xmlns:p14="http://schemas.microsoft.com/office/powerpoint/2010/main" val="3698884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47EF5340-9785-4494-991E-C1F4F8EEEA1D}"/>
              </a:ext>
            </a:extLst>
          </p:cNvPr>
          <p:cNvSpPr>
            <a:spLocks noGrp="1" noChangeArrowheads="1"/>
          </p:cNvSpPr>
          <p:nvPr>
            <p:ph type="title"/>
          </p:nvPr>
        </p:nvSpPr>
        <p:spPr/>
        <p:txBody>
          <a:bodyPr/>
          <a:lstStyle/>
          <a:p>
            <a:r>
              <a:rPr lang="en-US" altLang="en-US"/>
              <a:t>Risks of Atypical Antipsychotics</a:t>
            </a:r>
          </a:p>
        </p:txBody>
      </p:sp>
      <p:sp>
        <p:nvSpPr>
          <p:cNvPr id="91139" name="Rectangle 3">
            <a:extLst>
              <a:ext uri="{FF2B5EF4-FFF2-40B4-BE49-F238E27FC236}">
                <a16:creationId xmlns:a16="http://schemas.microsoft.com/office/drawing/2014/main" id="{0FCDEFD6-248A-47E1-A763-A9FC8F956A1C}"/>
              </a:ext>
            </a:extLst>
          </p:cNvPr>
          <p:cNvSpPr>
            <a:spLocks noGrp="1" noChangeArrowheads="1"/>
          </p:cNvSpPr>
          <p:nvPr>
            <p:ph sz="quarter" idx="14"/>
          </p:nvPr>
        </p:nvSpPr>
        <p:spPr>
          <a:xfrm>
            <a:off x="1524953" y="2334170"/>
            <a:ext cx="6492240" cy="3886200"/>
          </a:xfrm>
        </p:spPr>
        <p:txBody>
          <a:bodyPr/>
          <a:lstStyle/>
          <a:p>
            <a:r>
              <a:rPr lang="en-US" altLang="en-US" u="sng" dirty="0"/>
              <a:t>Death: Wang, et al.</a:t>
            </a:r>
          </a:p>
          <a:p>
            <a:pPr lvl="1"/>
            <a:r>
              <a:rPr lang="en-US" altLang="en-US" dirty="0">
                <a:solidFill>
                  <a:schemeClr val="tx1"/>
                </a:solidFill>
              </a:rPr>
              <a:t>A retrospective cohort study involving 22,890 patients 65 years of age or older who had drug insurance benefits in PA and who began receiving a conventional or atypical antipsychotic medication between 1994 and 2003.</a:t>
            </a:r>
          </a:p>
          <a:p>
            <a:pPr lvl="1"/>
            <a:r>
              <a:rPr lang="en-US" altLang="en-US" dirty="0">
                <a:solidFill>
                  <a:schemeClr val="tx1"/>
                </a:solidFill>
              </a:rPr>
              <a:t>Analyses of </a:t>
            </a:r>
            <a:r>
              <a:rPr lang="en-US" altLang="en-US" i="1" dirty="0">
                <a:solidFill>
                  <a:schemeClr val="tx1"/>
                </a:solidFill>
              </a:rPr>
              <a:t>mortality rates </a:t>
            </a:r>
            <a:r>
              <a:rPr lang="en-US" altLang="en-US" dirty="0">
                <a:solidFill>
                  <a:schemeClr val="tx1"/>
                </a:solidFill>
              </a:rPr>
              <a:t>and </a:t>
            </a:r>
            <a:r>
              <a:rPr lang="en-US" altLang="en-US" i="1" dirty="0">
                <a:solidFill>
                  <a:schemeClr val="tx1"/>
                </a:solidFill>
              </a:rPr>
              <a:t>Cox proportional-hazards models </a:t>
            </a:r>
            <a:r>
              <a:rPr lang="en-US" altLang="en-US" dirty="0">
                <a:solidFill>
                  <a:schemeClr val="tx1"/>
                </a:solidFill>
              </a:rPr>
              <a:t>were used to compare the risk of death within 180 days, less than 40 days, 40 to 79 days, and 80 to 180 days after the initiation of therapy with an antipsychotic medication.</a:t>
            </a:r>
          </a:p>
          <a:p>
            <a:pPr lvl="1"/>
            <a:endParaRPr lang="en-US" altLang="en-US" dirty="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E209750-49D0-43B3-B558-F9D1303EB193}"/>
              </a:ext>
            </a:extLst>
          </p:cNvPr>
          <p:cNvSpPr>
            <a:spLocks noGrp="1" noChangeArrowheads="1"/>
          </p:cNvSpPr>
          <p:nvPr>
            <p:ph type="title"/>
          </p:nvPr>
        </p:nvSpPr>
        <p:spPr/>
        <p:txBody>
          <a:bodyPr/>
          <a:lstStyle/>
          <a:p>
            <a:r>
              <a:rPr lang="en-US" altLang="en-US"/>
              <a:t>Risks of Atypical Antipsychotics</a:t>
            </a:r>
          </a:p>
        </p:txBody>
      </p:sp>
      <p:pic>
        <p:nvPicPr>
          <p:cNvPr id="93187" name="Picture 4" descr="Scan0008">
            <a:extLst>
              <a:ext uri="{FF2B5EF4-FFF2-40B4-BE49-F238E27FC236}">
                <a16:creationId xmlns:a16="http://schemas.microsoft.com/office/drawing/2014/main" id="{3833112F-E56C-4768-949F-2F695C386AF3}"/>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2415394" y="2141601"/>
            <a:ext cx="4311396" cy="347014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212721F-9642-48CB-ADBB-9C5381241C75}"/>
              </a:ext>
            </a:extLst>
          </p:cNvPr>
          <p:cNvSpPr>
            <a:spLocks noGrp="1" noChangeArrowheads="1"/>
          </p:cNvSpPr>
          <p:nvPr>
            <p:ph type="title"/>
          </p:nvPr>
        </p:nvSpPr>
        <p:spPr/>
        <p:txBody>
          <a:bodyPr/>
          <a:lstStyle/>
          <a:p>
            <a:r>
              <a:rPr lang="en-US" altLang="en-US"/>
              <a:t>Risks of Atypical Antipsychotics</a:t>
            </a:r>
          </a:p>
        </p:txBody>
      </p:sp>
      <p:pic>
        <p:nvPicPr>
          <p:cNvPr id="3" name="Content Placeholder 2">
            <a:extLst>
              <a:ext uri="{FF2B5EF4-FFF2-40B4-BE49-F238E27FC236}">
                <a16:creationId xmlns:a16="http://schemas.microsoft.com/office/drawing/2014/main" id="{31847C99-6303-4B5F-97D8-9A7637AF1CE0}"/>
              </a:ext>
            </a:extLst>
          </p:cNvPr>
          <p:cNvPicPr>
            <a:picLocks noGrp="1" noChangeAspect="1"/>
          </p:cNvPicPr>
          <p:nvPr>
            <p:ph sz="quarter" idx="14"/>
          </p:nvPr>
        </p:nvPicPr>
        <p:blipFill>
          <a:blip r:embed="rId2"/>
          <a:stretch>
            <a:fillRect/>
          </a:stretch>
        </p:blipFill>
        <p:spPr>
          <a:xfrm>
            <a:off x="1334045" y="2098925"/>
            <a:ext cx="6491288" cy="3693478"/>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AAF11D4-8CB7-4924-A0C7-BB7C1F54EFC6}"/>
              </a:ext>
            </a:extLst>
          </p:cNvPr>
          <p:cNvSpPr>
            <a:spLocks noGrp="1" noChangeArrowheads="1"/>
          </p:cNvSpPr>
          <p:nvPr>
            <p:ph type="title"/>
          </p:nvPr>
        </p:nvSpPr>
        <p:spPr/>
        <p:txBody>
          <a:bodyPr/>
          <a:lstStyle/>
          <a:p>
            <a:r>
              <a:rPr lang="en-US" altLang="en-US"/>
              <a:t>Risks of Atypical Antipsychotics</a:t>
            </a:r>
          </a:p>
        </p:txBody>
      </p:sp>
      <p:sp>
        <p:nvSpPr>
          <p:cNvPr id="95235" name="Rectangle 3">
            <a:extLst>
              <a:ext uri="{FF2B5EF4-FFF2-40B4-BE49-F238E27FC236}">
                <a16:creationId xmlns:a16="http://schemas.microsoft.com/office/drawing/2014/main" id="{21523D5A-0D14-4486-A085-F20F3415794F}"/>
              </a:ext>
            </a:extLst>
          </p:cNvPr>
          <p:cNvSpPr>
            <a:spLocks noGrp="1" noChangeArrowheads="1"/>
          </p:cNvSpPr>
          <p:nvPr>
            <p:ph sz="quarter" idx="14"/>
          </p:nvPr>
        </p:nvSpPr>
        <p:spPr>
          <a:xfrm>
            <a:off x="1324655" y="2377712"/>
            <a:ext cx="6492240" cy="3886200"/>
          </a:xfrm>
        </p:spPr>
        <p:txBody>
          <a:bodyPr/>
          <a:lstStyle/>
          <a:p>
            <a:r>
              <a:rPr lang="en-US" altLang="en-US" u="sng" dirty="0"/>
              <a:t>Death. Wang, et al.</a:t>
            </a:r>
          </a:p>
          <a:p>
            <a:pPr lvl="1"/>
            <a:r>
              <a:rPr lang="en-US" altLang="en-US" dirty="0">
                <a:solidFill>
                  <a:schemeClr val="tx1"/>
                </a:solidFill>
              </a:rPr>
              <a:t>If confirmed, these results suggest that </a:t>
            </a:r>
            <a:r>
              <a:rPr lang="en-US" altLang="en-US" b="1" dirty="0">
                <a:solidFill>
                  <a:srgbClr val="FF5050"/>
                </a:solidFill>
              </a:rPr>
              <a:t>conventional antipsychotic agents are at least as likely as atypical agents to increase</a:t>
            </a:r>
            <a:r>
              <a:rPr lang="en-US" altLang="en-US" b="1" dirty="0"/>
              <a:t> </a:t>
            </a:r>
            <a:r>
              <a:rPr lang="en-US" altLang="en-US" b="1" dirty="0">
                <a:solidFill>
                  <a:srgbClr val="FF5050"/>
                </a:solidFill>
              </a:rPr>
              <a:t>the risk of death among elderly persons</a:t>
            </a:r>
            <a:r>
              <a:rPr lang="en-US" altLang="en-US" dirty="0"/>
              <a:t> </a:t>
            </a:r>
            <a:r>
              <a:rPr lang="en-US" altLang="en-US" dirty="0">
                <a:solidFill>
                  <a:schemeClr val="tx1"/>
                </a:solidFill>
              </a:rPr>
              <a:t>and that conventional drugs should not be used to replace atypical agents in the treatment of psychotic or agitated states in the elderly.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956EFF7-914B-4E47-AE19-0B88577FF091}"/>
              </a:ext>
            </a:extLst>
          </p:cNvPr>
          <p:cNvSpPr>
            <a:spLocks noGrp="1" noChangeArrowheads="1"/>
          </p:cNvSpPr>
          <p:nvPr>
            <p:ph type="title"/>
          </p:nvPr>
        </p:nvSpPr>
        <p:spPr/>
        <p:txBody>
          <a:bodyPr/>
          <a:lstStyle/>
          <a:p>
            <a:r>
              <a:rPr lang="en-US" altLang="en-US"/>
              <a:t>Risks of Atypical Antipsychotics</a:t>
            </a:r>
          </a:p>
        </p:txBody>
      </p:sp>
      <p:sp>
        <p:nvSpPr>
          <p:cNvPr id="96259" name="Rectangle 3">
            <a:extLst>
              <a:ext uri="{FF2B5EF4-FFF2-40B4-BE49-F238E27FC236}">
                <a16:creationId xmlns:a16="http://schemas.microsoft.com/office/drawing/2014/main" id="{5034AEB2-342A-4731-9243-3BDB2062E0BE}"/>
              </a:ext>
            </a:extLst>
          </p:cNvPr>
          <p:cNvSpPr>
            <a:spLocks noGrp="1" noChangeArrowheads="1"/>
          </p:cNvSpPr>
          <p:nvPr>
            <p:ph sz="quarter" idx="14"/>
          </p:nvPr>
        </p:nvSpPr>
        <p:spPr>
          <a:xfrm>
            <a:off x="1289822" y="2334169"/>
            <a:ext cx="6492240" cy="3886200"/>
          </a:xfrm>
        </p:spPr>
        <p:txBody>
          <a:bodyPr/>
          <a:lstStyle/>
          <a:p>
            <a:endParaRPr lang="en-US" altLang="en-US" dirty="0"/>
          </a:p>
          <a:p>
            <a:r>
              <a:rPr lang="en-US" altLang="en-US" dirty="0" err="1"/>
              <a:t>Schneeweiss</a:t>
            </a:r>
            <a:r>
              <a:rPr lang="en-US" altLang="en-US" dirty="0"/>
              <a:t> S, Setoguchi S, Brookhart A, et al. </a:t>
            </a:r>
            <a:r>
              <a:rPr lang="en-US" altLang="en-US" dirty="0">
                <a:solidFill>
                  <a:srgbClr val="FF5050"/>
                </a:solidFill>
              </a:rPr>
              <a:t>Risk of death associated with the use of conventional versus atypical antipsychotic drugs among elderly patients.</a:t>
            </a:r>
            <a:r>
              <a:rPr lang="en-US" altLang="en-US" dirty="0"/>
              <a:t> CMAJ 2007;176(5):627-32.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D49F1E5-5C03-4025-B54E-91D05A67D1C2}"/>
              </a:ext>
            </a:extLst>
          </p:cNvPr>
          <p:cNvSpPr>
            <a:spLocks noGrp="1" noChangeArrowheads="1"/>
          </p:cNvSpPr>
          <p:nvPr>
            <p:ph type="title"/>
          </p:nvPr>
        </p:nvSpPr>
        <p:spPr/>
        <p:txBody>
          <a:bodyPr/>
          <a:lstStyle/>
          <a:p>
            <a:r>
              <a:rPr lang="en-US" altLang="en-US"/>
              <a:t>Risks of Atypical Antipsychotics</a:t>
            </a:r>
          </a:p>
        </p:txBody>
      </p:sp>
      <p:sp>
        <p:nvSpPr>
          <p:cNvPr id="97283" name="Rectangle 3">
            <a:extLst>
              <a:ext uri="{FF2B5EF4-FFF2-40B4-BE49-F238E27FC236}">
                <a16:creationId xmlns:a16="http://schemas.microsoft.com/office/drawing/2014/main" id="{CFDCD1FC-6C59-416A-845A-6EB37640051C}"/>
              </a:ext>
            </a:extLst>
          </p:cNvPr>
          <p:cNvSpPr>
            <a:spLocks noGrp="1" noChangeArrowheads="1"/>
          </p:cNvSpPr>
          <p:nvPr>
            <p:ph sz="quarter" idx="14"/>
          </p:nvPr>
        </p:nvSpPr>
        <p:spPr>
          <a:xfrm>
            <a:off x="1568496" y="2482215"/>
            <a:ext cx="6492240" cy="3886200"/>
          </a:xfrm>
        </p:spPr>
        <p:txBody>
          <a:bodyPr/>
          <a:lstStyle/>
          <a:p>
            <a:r>
              <a:rPr lang="en-US" altLang="en-US" u="sng" dirty="0"/>
              <a:t>Death. </a:t>
            </a:r>
            <a:r>
              <a:rPr lang="en-US" altLang="en-US" u="sng" dirty="0" err="1"/>
              <a:t>Schneeweiss</a:t>
            </a:r>
            <a:r>
              <a:rPr lang="en-US" altLang="en-US" u="sng" dirty="0"/>
              <a:t>, et al.</a:t>
            </a:r>
          </a:p>
          <a:p>
            <a:pPr lvl="1"/>
            <a:r>
              <a:rPr lang="en-US" altLang="en-US" dirty="0">
                <a:solidFill>
                  <a:schemeClr val="bg2">
                    <a:lumMod val="25000"/>
                  </a:schemeClr>
                </a:solidFill>
              </a:rPr>
              <a:t>A retrospective cohort study involving 37,241 patients 65 years of age or older who reside in British Columbia and who began receiving a conventional or atypical antipsychotic medication between Jan,1996 and Dec, 2004 and were free of cancer.</a:t>
            </a:r>
          </a:p>
          <a:p>
            <a:pPr lvl="1"/>
            <a:r>
              <a:rPr lang="en-US" altLang="en-US" dirty="0">
                <a:solidFill>
                  <a:schemeClr val="tx1"/>
                </a:solidFill>
              </a:rPr>
              <a:t>Analyses of mortality rates and Cox proportional-hazards models were used to compare the risk of death within 180 days, less than 40 days, 40 to 79 days, and 80 to 180 days after the initiation of therapy with an antipsychotic medication.</a:t>
            </a:r>
          </a:p>
          <a:p>
            <a:pPr lvl="1"/>
            <a:endParaRPr lang="en-US" altLang="en-US" dirty="0">
              <a:solidFill>
                <a:schemeClr val="bg2">
                  <a:lumMod val="25000"/>
                </a:schemeClr>
              </a:solidFill>
            </a:endParaRPr>
          </a:p>
          <a:p>
            <a:pPr lvl="1"/>
            <a:endParaRPr lang="en-US"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3BBFD087-D0E7-4E52-A490-3B9A42E90FE2}"/>
              </a:ext>
            </a:extLst>
          </p:cNvPr>
          <p:cNvSpPr>
            <a:spLocks noGrp="1" noChangeArrowheads="1"/>
          </p:cNvSpPr>
          <p:nvPr>
            <p:ph type="title"/>
          </p:nvPr>
        </p:nvSpPr>
        <p:spPr/>
        <p:txBody>
          <a:bodyPr/>
          <a:lstStyle/>
          <a:p>
            <a:r>
              <a:rPr lang="en-US" altLang="en-US"/>
              <a:t>Risks of Atypical Antipsychotics</a:t>
            </a:r>
          </a:p>
        </p:txBody>
      </p:sp>
      <p:pic>
        <p:nvPicPr>
          <p:cNvPr id="3" name="Content Placeholder 2">
            <a:extLst>
              <a:ext uri="{FF2B5EF4-FFF2-40B4-BE49-F238E27FC236}">
                <a16:creationId xmlns:a16="http://schemas.microsoft.com/office/drawing/2014/main" id="{71612927-B04A-46BD-BB69-C5568A5025BD}"/>
              </a:ext>
            </a:extLst>
          </p:cNvPr>
          <p:cNvPicPr>
            <a:picLocks noGrp="1" noChangeAspect="1"/>
          </p:cNvPicPr>
          <p:nvPr>
            <p:ph sz="quarter" idx="14"/>
          </p:nvPr>
        </p:nvPicPr>
        <p:blipFill>
          <a:blip r:embed="rId2"/>
          <a:stretch>
            <a:fillRect/>
          </a:stretch>
        </p:blipFill>
        <p:spPr>
          <a:xfrm>
            <a:off x="1536156" y="1977118"/>
            <a:ext cx="5773782" cy="3886200"/>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DF71823E-EAEC-441D-9B8F-B949F8020049}"/>
              </a:ext>
            </a:extLst>
          </p:cNvPr>
          <p:cNvSpPr>
            <a:spLocks noGrp="1" noChangeArrowheads="1"/>
          </p:cNvSpPr>
          <p:nvPr>
            <p:ph type="title"/>
          </p:nvPr>
        </p:nvSpPr>
        <p:spPr/>
        <p:txBody>
          <a:bodyPr/>
          <a:lstStyle/>
          <a:p>
            <a:r>
              <a:rPr lang="en-US" altLang="en-US"/>
              <a:t>Risks of Atypical Antipsychotics</a:t>
            </a:r>
          </a:p>
        </p:txBody>
      </p:sp>
      <p:sp>
        <p:nvSpPr>
          <p:cNvPr id="100355" name="Rectangle 3">
            <a:extLst>
              <a:ext uri="{FF2B5EF4-FFF2-40B4-BE49-F238E27FC236}">
                <a16:creationId xmlns:a16="http://schemas.microsoft.com/office/drawing/2014/main" id="{3C6B4FA3-2F9A-45FF-BC18-466205CB3FC1}"/>
              </a:ext>
            </a:extLst>
          </p:cNvPr>
          <p:cNvSpPr>
            <a:spLocks noGrp="1" noChangeArrowheads="1"/>
          </p:cNvSpPr>
          <p:nvPr>
            <p:ph sz="quarter" idx="14"/>
          </p:nvPr>
        </p:nvSpPr>
        <p:spPr>
          <a:xfrm>
            <a:off x="1315947" y="2386421"/>
            <a:ext cx="6492240" cy="3886200"/>
          </a:xfrm>
        </p:spPr>
        <p:txBody>
          <a:bodyPr/>
          <a:lstStyle/>
          <a:p>
            <a:pPr>
              <a:lnSpc>
                <a:spcPct val="90000"/>
              </a:lnSpc>
            </a:pPr>
            <a:r>
              <a:rPr lang="en-US" altLang="en-US" u="sng" dirty="0"/>
              <a:t>Death. </a:t>
            </a:r>
            <a:r>
              <a:rPr lang="en-US" altLang="en-US" u="sng" dirty="0" err="1"/>
              <a:t>Schneeweiss</a:t>
            </a:r>
            <a:r>
              <a:rPr lang="en-US" altLang="en-US" u="sng" dirty="0"/>
              <a:t>, et al.</a:t>
            </a:r>
          </a:p>
          <a:p>
            <a:pPr lvl="1">
              <a:lnSpc>
                <a:spcPct val="90000"/>
              </a:lnSpc>
            </a:pPr>
            <a:r>
              <a:rPr lang="en-US" altLang="en-US" dirty="0">
                <a:solidFill>
                  <a:schemeClr val="tx1"/>
                </a:solidFill>
              </a:rPr>
              <a:t>Together with the earlier findings, the results from our study strongly suggest that </a:t>
            </a:r>
            <a:r>
              <a:rPr lang="en-US" altLang="en-US" b="1" dirty="0">
                <a:solidFill>
                  <a:srgbClr val="FF5050"/>
                </a:solidFill>
              </a:rPr>
              <a:t>Health Canada and the FDA should include conventional antipsychotic medications in their public health advisories</a:t>
            </a:r>
            <a:r>
              <a:rPr lang="en-US" altLang="en-US" dirty="0">
                <a:solidFill>
                  <a:schemeClr val="tx1"/>
                </a:solidFill>
              </a:rPr>
              <a:t>, which currently warn only of the increased risk of death associated with the use of atypical antipsychotic medications in elderly patients with dementia.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D1286505-3E98-42D1-B7A9-07EEC94DE13E}"/>
              </a:ext>
            </a:extLst>
          </p:cNvPr>
          <p:cNvSpPr>
            <a:spLocks noGrp="1" noChangeArrowheads="1"/>
          </p:cNvSpPr>
          <p:nvPr>
            <p:ph type="title"/>
          </p:nvPr>
        </p:nvSpPr>
        <p:spPr/>
        <p:txBody>
          <a:bodyPr/>
          <a:lstStyle/>
          <a:p>
            <a:r>
              <a:rPr lang="en-US" altLang="en-US"/>
              <a:t>Psychotropic Risks</a:t>
            </a:r>
          </a:p>
        </p:txBody>
      </p:sp>
      <p:sp>
        <p:nvSpPr>
          <p:cNvPr id="105475" name="Rectangle 3">
            <a:extLst>
              <a:ext uri="{FF2B5EF4-FFF2-40B4-BE49-F238E27FC236}">
                <a16:creationId xmlns:a16="http://schemas.microsoft.com/office/drawing/2014/main" id="{84ACC4FF-B746-476E-BA6A-000C470048BF}"/>
              </a:ext>
            </a:extLst>
          </p:cNvPr>
          <p:cNvSpPr>
            <a:spLocks noGrp="1" noChangeArrowheads="1"/>
          </p:cNvSpPr>
          <p:nvPr>
            <p:ph sz="quarter" idx="14"/>
          </p:nvPr>
        </p:nvSpPr>
        <p:spPr>
          <a:xfrm>
            <a:off x="1385616" y="2517048"/>
            <a:ext cx="6492240" cy="3886200"/>
          </a:xfrm>
        </p:spPr>
        <p:txBody>
          <a:bodyPr/>
          <a:lstStyle/>
          <a:p>
            <a:r>
              <a:rPr lang="en-US" altLang="en-US" dirty="0"/>
              <a:t>Huybrechts KF, Rothman KJ, Silliman RA, et al. </a:t>
            </a:r>
            <a:r>
              <a:rPr lang="en-US" altLang="en-US" dirty="0">
                <a:solidFill>
                  <a:srgbClr val="FF0000"/>
                </a:solidFill>
              </a:rPr>
              <a:t>Risk of death and hospital admission for major medical events after initiation of psychotropic medications in older adults admitted to nursing homes.</a:t>
            </a:r>
            <a:r>
              <a:rPr lang="en-US" altLang="en-US" dirty="0"/>
              <a:t> CMAJ 2011.DOI:10.1503/cmaj.101406</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F23DAD4-0D7D-4574-B737-5D89F884F23B}"/>
              </a:ext>
            </a:extLst>
          </p:cNvPr>
          <p:cNvSpPr>
            <a:spLocks noGrp="1" noChangeArrowheads="1"/>
          </p:cNvSpPr>
          <p:nvPr>
            <p:ph type="title"/>
          </p:nvPr>
        </p:nvSpPr>
        <p:spPr/>
        <p:txBody>
          <a:bodyPr/>
          <a:lstStyle/>
          <a:p>
            <a:r>
              <a:rPr lang="en-US" altLang="en-US"/>
              <a:t>Psychotropic Risks</a:t>
            </a:r>
          </a:p>
        </p:txBody>
      </p:sp>
      <p:sp>
        <p:nvSpPr>
          <p:cNvPr id="106499" name="Rectangle 3">
            <a:extLst>
              <a:ext uri="{FF2B5EF4-FFF2-40B4-BE49-F238E27FC236}">
                <a16:creationId xmlns:a16="http://schemas.microsoft.com/office/drawing/2014/main" id="{5896A957-E604-4EA2-9A10-7E51002B88E0}"/>
              </a:ext>
            </a:extLst>
          </p:cNvPr>
          <p:cNvSpPr>
            <a:spLocks noGrp="1" noChangeArrowheads="1"/>
          </p:cNvSpPr>
          <p:nvPr>
            <p:ph sz="quarter" idx="14"/>
          </p:nvPr>
        </p:nvSpPr>
        <p:spPr>
          <a:xfrm>
            <a:off x="1394324" y="2220957"/>
            <a:ext cx="6492240" cy="3886200"/>
          </a:xfrm>
        </p:spPr>
        <p:txBody>
          <a:bodyPr/>
          <a:lstStyle/>
          <a:p>
            <a:r>
              <a:rPr lang="en-US" altLang="en-US" u="sng" dirty="0"/>
              <a:t>Death: Huybrechts, et al.</a:t>
            </a:r>
          </a:p>
          <a:p>
            <a:pPr lvl="1"/>
            <a:r>
              <a:rPr lang="en-US" altLang="en-US" dirty="0">
                <a:solidFill>
                  <a:schemeClr val="tx1"/>
                </a:solidFill>
              </a:rPr>
              <a:t>A retrospective cohort study involving 1942 patients 65 years of age or older who were admitted to a nursing home in British Columbia and who began receiving a conventional or atypical antipsychotic medication, an antidepressant, or a benzodiazepine between 1996 and 2006.</a:t>
            </a:r>
          </a:p>
          <a:p>
            <a:pPr lvl="1"/>
            <a:r>
              <a:rPr lang="en-US" altLang="en-US" dirty="0">
                <a:solidFill>
                  <a:schemeClr val="tx1"/>
                </a:solidFill>
              </a:rPr>
              <a:t>Proportional hazards models were used to compare rates of death and rates of hospital admissions for medical events within 180 days after treatment initiation with a psychotropic drug.</a:t>
            </a:r>
          </a:p>
          <a:p>
            <a:pPr lvl="1"/>
            <a:endParaRPr lang="en-US" altLang="en-US" dirty="0">
              <a:solidFill>
                <a:schemeClr val="tx1"/>
              </a:solidFill>
            </a:endParaRPr>
          </a:p>
          <a:p>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D02426C-8ED0-44D8-85DF-428AFD7782C3}"/>
              </a:ext>
            </a:extLst>
          </p:cNvPr>
          <p:cNvSpPr>
            <a:spLocks noGrp="1" noChangeArrowheads="1"/>
          </p:cNvSpPr>
          <p:nvPr>
            <p:ph type="title"/>
          </p:nvPr>
        </p:nvSpPr>
        <p:spPr/>
        <p:txBody>
          <a:bodyPr/>
          <a:lstStyle/>
          <a:p>
            <a:r>
              <a:rPr lang="en-US" altLang="en-US"/>
              <a:t>The Evidence</a:t>
            </a:r>
          </a:p>
        </p:txBody>
      </p:sp>
      <p:sp>
        <p:nvSpPr>
          <p:cNvPr id="18435" name="Rectangle 3">
            <a:extLst>
              <a:ext uri="{FF2B5EF4-FFF2-40B4-BE49-F238E27FC236}">
                <a16:creationId xmlns:a16="http://schemas.microsoft.com/office/drawing/2014/main" id="{BE654353-A747-4C98-89B4-42861948A8B6}"/>
              </a:ext>
            </a:extLst>
          </p:cNvPr>
          <p:cNvSpPr>
            <a:spLocks noGrp="1" noChangeArrowheads="1"/>
          </p:cNvSpPr>
          <p:nvPr>
            <p:ph sz="quarter" idx="14"/>
          </p:nvPr>
        </p:nvSpPr>
        <p:spPr>
          <a:xfrm>
            <a:off x="1342074" y="2099039"/>
            <a:ext cx="6492240" cy="3886200"/>
          </a:xfrm>
        </p:spPr>
        <p:txBody>
          <a:bodyPr/>
          <a:lstStyle/>
          <a:p>
            <a:pPr algn="ctr">
              <a:lnSpc>
                <a:spcPct val="100000"/>
              </a:lnSpc>
              <a:buFontTx/>
              <a:buNone/>
            </a:pPr>
            <a:r>
              <a:rPr lang="en-US" altLang="en-US" sz="4000" b="1" dirty="0"/>
              <a:t>Atypical antipsychotics for aggression and psychosis in Alzheimer’s disease.</a:t>
            </a:r>
          </a:p>
          <a:p>
            <a:pPr algn="ctr">
              <a:lnSpc>
                <a:spcPct val="100000"/>
              </a:lnSpc>
              <a:buFontTx/>
              <a:buNone/>
            </a:pPr>
            <a:r>
              <a:rPr lang="en-US" altLang="en-US" sz="2800" b="1" dirty="0"/>
              <a:t>The Cochrane Database of Systematic Reviews</a:t>
            </a:r>
          </a:p>
          <a:p>
            <a:pPr algn="ctr">
              <a:lnSpc>
                <a:spcPct val="100000"/>
              </a:lnSpc>
              <a:buFontTx/>
              <a:buNone/>
            </a:pPr>
            <a:r>
              <a:rPr lang="en-US" altLang="en-US" sz="2400" b="1" dirty="0">
                <a:solidFill>
                  <a:srgbClr val="FF5050"/>
                </a:solidFill>
              </a:rPr>
              <a:t>Date of Most Recent Update 25 Jan-2006</a:t>
            </a:r>
          </a:p>
          <a:p>
            <a:pPr algn="ctr">
              <a:lnSpc>
                <a:spcPct val="100000"/>
              </a:lnSpc>
              <a:buFontTx/>
              <a:buNone/>
            </a:pPr>
            <a:r>
              <a:rPr lang="en-US" altLang="en-US" sz="1400" b="1" dirty="0">
                <a:solidFill>
                  <a:srgbClr val="FF5050"/>
                </a:solidFill>
              </a:rPr>
              <a:t>https://doi.org/10.1002/14651858.CD003476.pub2</a:t>
            </a:r>
          </a:p>
          <a:p>
            <a:pPr algn="ctr">
              <a:buFontTx/>
              <a:buNone/>
            </a:pPr>
            <a:endParaRPr lang="en-US" altLang="en-US" sz="4000" b="1" dirty="0"/>
          </a:p>
          <a:p>
            <a:pPr algn="ctr">
              <a:buFontTx/>
              <a:buNone/>
            </a:pPr>
            <a:endParaRPr lang="en-US" altLang="en-US" sz="4000"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7D0A2F70-D014-4420-AB7D-712564D6A719}"/>
              </a:ext>
            </a:extLst>
          </p:cNvPr>
          <p:cNvSpPr>
            <a:spLocks noGrp="1" noChangeArrowheads="1"/>
          </p:cNvSpPr>
          <p:nvPr>
            <p:ph type="title"/>
          </p:nvPr>
        </p:nvSpPr>
        <p:spPr/>
        <p:txBody>
          <a:bodyPr/>
          <a:lstStyle/>
          <a:p>
            <a:r>
              <a:rPr lang="en-US" altLang="en-US"/>
              <a:t>Risks of Atypical Antipsychotics</a:t>
            </a:r>
          </a:p>
        </p:txBody>
      </p:sp>
      <p:pic>
        <p:nvPicPr>
          <p:cNvPr id="3" name="Content Placeholder 2">
            <a:extLst>
              <a:ext uri="{FF2B5EF4-FFF2-40B4-BE49-F238E27FC236}">
                <a16:creationId xmlns:a16="http://schemas.microsoft.com/office/drawing/2014/main" id="{73905871-80BC-49DB-8F2D-591BE250F1F4}"/>
              </a:ext>
            </a:extLst>
          </p:cNvPr>
          <p:cNvPicPr>
            <a:picLocks noGrp="1" noChangeAspect="1"/>
          </p:cNvPicPr>
          <p:nvPr>
            <p:ph sz="quarter" idx="14"/>
          </p:nvPr>
        </p:nvPicPr>
        <p:blipFill>
          <a:blip r:embed="rId2"/>
          <a:stretch>
            <a:fillRect/>
          </a:stretch>
        </p:blipFill>
        <p:spPr>
          <a:xfrm>
            <a:off x="1446576" y="2036232"/>
            <a:ext cx="6492875" cy="3785388"/>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E04F0C1-B308-4A4E-998A-D0D8AB2B7C9E}"/>
              </a:ext>
            </a:extLst>
          </p:cNvPr>
          <p:cNvSpPr>
            <a:spLocks noGrp="1" noChangeArrowheads="1"/>
          </p:cNvSpPr>
          <p:nvPr>
            <p:ph type="title"/>
          </p:nvPr>
        </p:nvSpPr>
        <p:spPr/>
        <p:txBody>
          <a:bodyPr/>
          <a:lstStyle/>
          <a:p>
            <a:r>
              <a:rPr lang="en-US" altLang="en-US"/>
              <a:t>RCT for Benzodiazepines</a:t>
            </a:r>
          </a:p>
        </p:txBody>
      </p:sp>
      <p:sp>
        <p:nvSpPr>
          <p:cNvPr id="110595" name="Rectangle 3">
            <a:extLst>
              <a:ext uri="{FF2B5EF4-FFF2-40B4-BE49-F238E27FC236}">
                <a16:creationId xmlns:a16="http://schemas.microsoft.com/office/drawing/2014/main" id="{618E8F5C-646C-449A-AA0A-79691B018B7E}"/>
              </a:ext>
            </a:extLst>
          </p:cNvPr>
          <p:cNvSpPr>
            <a:spLocks noGrp="1" noChangeArrowheads="1"/>
          </p:cNvSpPr>
          <p:nvPr>
            <p:ph sz="quarter" idx="14"/>
          </p:nvPr>
        </p:nvSpPr>
        <p:spPr>
          <a:xfrm>
            <a:off x="1289821" y="2360295"/>
            <a:ext cx="6492240" cy="3886200"/>
          </a:xfrm>
        </p:spPr>
        <p:txBody>
          <a:bodyPr/>
          <a:lstStyle/>
          <a:p>
            <a:endParaRPr lang="en-US" altLang="en-US" dirty="0"/>
          </a:p>
          <a:p>
            <a:r>
              <a:rPr lang="en-US" altLang="en-US" dirty="0"/>
              <a:t>Cumming RG, </a:t>
            </a:r>
            <a:r>
              <a:rPr lang="en-US" altLang="en-US" dirty="0" err="1"/>
              <a:t>LeConteur</a:t>
            </a:r>
            <a:r>
              <a:rPr lang="en-US" altLang="en-US" dirty="0"/>
              <a:t> DG. </a:t>
            </a:r>
            <a:r>
              <a:rPr lang="en-US" altLang="en-US" dirty="0">
                <a:solidFill>
                  <a:srgbClr val="FF5050"/>
                </a:solidFill>
              </a:rPr>
              <a:t>Benzodiazepine and risk of hip fractures in older people.</a:t>
            </a:r>
            <a:r>
              <a:rPr lang="en-US" altLang="en-US" dirty="0"/>
              <a:t> CNS Drugs 2003:17;825-37.</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61AFE9A-FB5B-437C-B281-05157E7B0582}"/>
              </a:ext>
            </a:extLst>
          </p:cNvPr>
          <p:cNvSpPr>
            <a:spLocks noGrp="1" noChangeArrowheads="1"/>
          </p:cNvSpPr>
          <p:nvPr>
            <p:ph type="title"/>
          </p:nvPr>
        </p:nvSpPr>
        <p:spPr/>
        <p:txBody>
          <a:bodyPr/>
          <a:lstStyle/>
          <a:p>
            <a:r>
              <a:rPr lang="en-US" altLang="en-US"/>
              <a:t>RCT for Benzodiazepines</a:t>
            </a:r>
          </a:p>
        </p:txBody>
      </p:sp>
      <p:sp>
        <p:nvSpPr>
          <p:cNvPr id="111619" name="Rectangle 3">
            <a:extLst>
              <a:ext uri="{FF2B5EF4-FFF2-40B4-BE49-F238E27FC236}">
                <a16:creationId xmlns:a16="http://schemas.microsoft.com/office/drawing/2014/main" id="{F7D421CD-AF39-492D-A72D-0622D2B03616}"/>
              </a:ext>
            </a:extLst>
          </p:cNvPr>
          <p:cNvSpPr>
            <a:spLocks noGrp="1" noChangeArrowheads="1"/>
          </p:cNvSpPr>
          <p:nvPr>
            <p:ph sz="quarter" idx="14"/>
          </p:nvPr>
        </p:nvSpPr>
        <p:spPr>
          <a:xfrm>
            <a:off x="1420450" y="1454604"/>
            <a:ext cx="6492240" cy="4885236"/>
          </a:xfrm>
        </p:spPr>
        <p:txBody>
          <a:bodyPr/>
          <a:lstStyle/>
          <a:p>
            <a:endParaRPr lang="en-US" altLang="en-US" u="sng" dirty="0"/>
          </a:p>
          <a:p>
            <a:r>
              <a:rPr lang="en-US" altLang="en-US" u="sng" dirty="0"/>
              <a:t>Hip fractures. Cumming and </a:t>
            </a:r>
            <a:r>
              <a:rPr lang="en-US" altLang="en-US" u="sng" dirty="0" err="1"/>
              <a:t>LeConteur</a:t>
            </a:r>
            <a:endParaRPr lang="en-US" altLang="en-US" u="sng" dirty="0"/>
          </a:p>
          <a:p>
            <a:pPr lvl="1"/>
            <a:r>
              <a:rPr lang="en-US" altLang="en-US" dirty="0">
                <a:solidFill>
                  <a:schemeClr val="tx1"/>
                </a:solidFill>
              </a:rPr>
              <a:t>A detailed review of 11 epidemiological studies of the relationship between the use of benzodiazepines and the risk of hip fracture</a:t>
            </a:r>
            <a:r>
              <a:rPr lang="en-US" altLang="en-US" dirty="0"/>
              <a:t>.</a:t>
            </a:r>
          </a:p>
          <a:p>
            <a:pPr lvl="1">
              <a:lnSpc>
                <a:spcPct val="90000"/>
              </a:lnSpc>
            </a:pPr>
            <a:r>
              <a:rPr lang="en-US" altLang="en-US" dirty="0">
                <a:solidFill>
                  <a:schemeClr val="tx1"/>
                </a:solidFill>
              </a:rPr>
              <a:t>Methodological issues</a:t>
            </a:r>
          </a:p>
          <a:p>
            <a:pPr lvl="2">
              <a:lnSpc>
                <a:spcPct val="90000"/>
              </a:lnSpc>
            </a:pPr>
            <a:r>
              <a:rPr lang="en-US" altLang="en-US" dirty="0">
                <a:solidFill>
                  <a:schemeClr val="tx1"/>
                </a:solidFill>
              </a:rPr>
              <a:t>Hospital based case-control studies are considered the weakest because of the difficulty of choosing appropriate control subjects.</a:t>
            </a:r>
          </a:p>
          <a:p>
            <a:pPr lvl="2">
              <a:lnSpc>
                <a:spcPct val="90000"/>
              </a:lnSpc>
            </a:pPr>
            <a:r>
              <a:rPr lang="en-US" altLang="en-US" dirty="0">
                <a:solidFill>
                  <a:schemeClr val="tx1"/>
                </a:solidFill>
              </a:rPr>
              <a:t>In studies of medications, the doctor considers the patient’s medical circumstances when prescribing, creating “confounding by indication”.</a:t>
            </a:r>
          </a:p>
          <a:p>
            <a:pPr lvl="2">
              <a:lnSpc>
                <a:spcPct val="90000"/>
              </a:lnSpc>
            </a:pPr>
            <a:r>
              <a:rPr lang="en-US" altLang="en-US" dirty="0">
                <a:solidFill>
                  <a:schemeClr val="tx1"/>
                </a:solidFill>
              </a:rPr>
              <a:t>Assessment of benzodiazepine exposure in epidemiological studies tends to underestimate the strength of the association between the use of benzodiazepines and the risk of hip fracture.</a:t>
            </a:r>
          </a:p>
          <a:p>
            <a:pPr marL="0" lvl="2" indent="0">
              <a:lnSpc>
                <a:spcPct val="90000"/>
              </a:lnSpc>
              <a:buNone/>
            </a:pPr>
            <a:endParaRPr lang="en-US" altLang="en-US" dirty="0">
              <a:solidFill>
                <a:schemeClr val="tx1"/>
              </a:solidFill>
            </a:endParaRPr>
          </a:p>
          <a:p>
            <a:pPr lvl="1"/>
            <a:endParaRPr lang="en-US"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33212E1-98F3-4D08-9A17-D32C28E6D62C}"/>
              </a:ext>
            </a:extLst>
          </p:cNvPr>
          <p:cNvSpPr>
            <a:spLocks noGrp="1" noChangeArrowheads="1"/>
          </p:cNvSpPr>
          <p:nvPr>
            <p:ph type="title"/>
          </p:nvPr>
        </p:nvSpPr>
        <p:spPr/>
        <p:txBody>
          <a:bodyPr/>
          <a:lstStyle/>
          <a:p>
            <a:r>
              <a:rPr lang="en-US" altLang="en-US"/>
              <a:t>RCT for Benzodiazepines</a:t>
            </a:r>
          </a:p>
        </p:txBody>
      </p:sp>
      <p:sp>
        <p:nvSpPr>
          <p:cNvPr id="114691" name="Rectangle 3">
            <a:extLst>
              <a:ext uri="{FF2B5EF4-FFF2-40B4-BE49-F238E27FC236}">
                <a16:creationId xmlns:a16="http://schemas.microsoft.com/office/drawing/2014/main" id="{FA60EEB2-4B37-4944-80E4-AD9D837B43FF}"/>
              </a:ext>
            </a:extLst>
          </p:cNvPr>
          <p:cNvSpPr>
            <a:spLocks noGrp="1" noChangeArrowheads="1"/>
          </p:cNvSpPr>
          <p:nvPr>
            <p:ph sz="quarter" idx="14"/>
          </p:nvPr>
        </p:nvSpPr>
        <p:spPr>
          <a:xfrm>
            <a:off x="1194027" y="2247084"/>
            <a:ext cx="6492240" cy="3886200"/>
          </a:xfrm>
        </p:spPr>
        <p:txBody>
          <a:bodyPr/>
          <a:lstStyle/>
          <a:p>
            <a:r>
              <a:rPr lang="en-US" altLang="en-US" u="sng" dirty="0"/>
              <a:t>Hip fractures. Cumming and </a:t>
            </a:r>
            <a:r>
              <a:rPr lang="en-US" altLang="en-US" u="sng" dirty="0" err="1"/>
              <a:t>LeConteur</a:t>
            </a:r>
            <a:endParaRPr lang="en-US" altLang="en-US" u="sng" dirty="0"/>
          </a:p>
          <a:p>
            <a:pPr lvl="1"/>
            <a:r>
              <a:rPr lang="en-US" altLang="en-US" dirty="0">
                <a:solidFill>
                  <a:schemeClr val="tx1"/>
                </a:solidFill>
              </a:rPr>
              <a:t>Findings</a:t>
            </a:r>
          </a:p>
          <a:p>
            <a:pPr lvl="2"/>
            <a:r>
              <a:rPr lang="en-US" altLang="en-US" dirty="0">
                <a:solidFill>
                  <a:schemeClr val="tx1"/>
                </a:solidFill>
              </a:rPr>
              <a:t>Eleven primary studies were identified from a literature search.</a:t>
            </a:r>
          </a:p>
          <a:p>
            <a:pPr lvl="3"/>
            <a:r>
              <a:rPr lang="en-US" altLang="en-US" dirty="0">
                <a:solidFill>
                  <a:schemeClr val="tx1"/>
                </a:solidFill>
              </a:rPr>
              <a:t>4 hospital based case-control</a:t>
            </a:r>
          </a:p>
          <a:p>
            <a:pPr lvl="3"/>
            <a:r>
              <a:rPr lang="en-US" altLang="en-US" dirty="0">
                <a:solidFill>
                  <a:schemeClr val="tx1"/>
                </a:solidFill>
              </a:rPr>
              <a:t>6 population based case-control</a:t>
            </a:r>
          </a:p>
          <a:p>
            <a:pPr lvl="3"/>
            <a:r>
              <a:rPr lang="en-US" altLang="en-US" dirty="0">
                <a:solidFill>
                  <a:schemeClr val="tx1"/>
                </a:solidFill>
              </a:rPr>
              <a:t>1 cohort study</a:t>
            </a:r>
          </a:p>
          <a:p>
            <a:pPr lvl="2"/>
            <a:r>
              <a:rPr lang="en-US" altLang="en-US" dirty="0">
                <a:solidFill>
                  <a:schemeClr val="tx1"/>
                </a:solidFill>
              </a:rPr>
              <a:t>Inconsistent findings were noted and were explained by the differences in study design.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7FDECAEE-37CD-4BC8-98F2-A9B4BCE4D4DA}"/>
              </a:ext>
            </a:extLst>
          </p:cNvPr>
          <p:cNvSpPr>
            <a:spLocks noGrp="1" noChangeArrowheads="1"/>
          </p:cNvSpPr>
          <p:nvPr>
            <p:ph type="title"/>
          </p:nvPr>
        </p:nvSpPr>
        <p:spPr/>
        <p:txBody>
          <a:bodyPr/>
          <a:lstStyle/>
          <a:p>
            <a:r>
              <a:rPr lang="en-US" altLang="en-US"/>
              <a:t>RCT for Benzodiazepines</a:t>
            </a:r>
          </a:p>
        </p:txBody>
      </p:sp>
      <p:sp>
        <p:nvSpPr>
          <p:cNvPr id="115715" name="Rectangle 3">
            <a:extLst>
              <a:ext uri="{FF2B5EF4-FFF2-40B4-BE49-F238E27FC236}">
                <a16:creationId xmlns:a16="http://schemas.microsoft.com/office/drawing/2014/main" id="{D6B66B95-2803-4291-A2CC-6DE4E8632C51}"/>
              </a:ext>
            </a:extLst>
          </p:cNvPr>
          <p:cNvSpPr>
            <a:spLocks noGrp="1" noChangeArrowheads="1"/>
          </p:cNvSpPr>
          <p:nvPr>
            <p:ph sz="quarter" idx="14"/>
          </p:nvPr>
        </p:nvSpPr>
        <p:spPr>
          <a:xfrm>
            <a:off x="1472702" y="2220958"/>
            <a:ext cx="6492240" cy="3886200"/>
          </a:xfrm>
        </p:spPr>
        <p:txBody>
          <a:bodyPr/>
          <a:lstStyle/>
          <a:p>
            <a:r>
              <a:rPr lang="en-US" altLang="en-US" u="sng" dirty="0"/>
              <a:t>Hip fractures. Cumming and </a:t>
            </a:r>
            <a:r>
              <a:rPr lang="en-US" altLang="en-US" u="sng" dirty="0" err="1"/>
              <a:t>LeConteur</a:t>
            </a:r>
            <a:endParaRPr lang="en-US" altLang="en-US" u="sng" dirty="0"/>
          </a:p>
          <a:p>
            <a:pPr lvl="1"/>
            <a:r>
              <a:rPr lang="en-US" altLang="en-US" dirty="0">
                <a:solidFill>
                  <a:schemeClr val="tx1"/>
                </a:solidFill>
              </a:rPr>
              <a:t>Findings</a:t>
            </a:r>
          </a:p>
          <a:p>
            <a:pPr lvl="2"/>
            <a:r>
              <a:rPr lang="en-US" altLang="en-US" dirty="0">
                <a:solidFill>
                  <a:schemeClr val="tx1"/>
                </a:solidFill>
              </a:rPr>
              <a:t>When the hospital case-control studies were excluded, then the research evidence was very consistent: use of benzodiazepines increased the risk of hip fracture by about 60%.</a:t>
            </a:r>
          </a:p>
          <a:p>
            <a:pPr lvl="2"/>
            <a:r>
              <a:rPr lang="en-US" altLang="en-US" dirty="0">
                <a:solidFill>
                  <a:schemeClr val="tx1"/>
                </a:solidFill>
              </a:rPr>
              <a:t>Risk of hip fracture was similar regardless of the half life of the benzodiazepine studied.</a:t>
            </a:r>
          </a:p>
          <a:p>
            <a:pPr lvl="2"/>
            <a:r>
              <a:rPr lang="en-US" altLang="en-US" dirty="0">
                <a:solidFill>
                  <a:schemeClr val="tx1"/>
                </a:solidFill>
              </a:rPr>
              <a:t>Higher doses were associated with higher risk</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8213FE2-A31A-4D83-A38C-0E2A2A7663E7}"/>
              </a:ext>
            </a:extLst>
          </p:cNvPr>
          <p:cNvSpPr>
            <a:spLocks noGrp="1" noChangeArrowheads="1"/>
          </p:cNvSpPr>
          <p:nvPr>
            <p:ph type="title"/>
          </p:nvPr>
        </p:nvSpPr>
        <p:spPr/>
        <p:txBody>
          <a:bodyPr/>
          <a:lstStyle/>
          <a:p>
            <a:r>
              <a:rPr lang="en-US" altLang="en-US"/>
              <a:t>The Evidence</a:t>
            </a:r>
          </a:p>
        </p:txBody>
      </p:sp>
      <p:sp>
        <p:nvSpPr>
          <p:cNvPr id="116739" name="Rectangle 3">
            <a:extLst>
              <a:ext uri="{FF2B5EF4-FFF2-40B4-BE49-F238E27FC236}">
                <a16:creationId xmlns:a16="http://schemas.microsoft.com/office/drawing/2014/main" id="{F95CC847-ACF5-4B82-B174-4A30D67E1AC4}"/>
              </a:ext>
            </a:extLst>
          </p:cNvPr>
          <p:cNvSpPr>
            <a:spLocks noGrp="1" noChangeArrowheads="1"/>
          </p:cNvSpPr>
          <p:nvPr>
            <p:ph sz="quarter" idx="14"/>
          </p:nvPr>
        </p:nvSpPr>
        <p:spPr>
          <a:xfrm>
            <a:off x="1045981" y="2360295"/>
            <a:ext cx="6492240" cy="3886200"/>
          </a:xfrm>
        </p:spPr>
        <p:txBody>
          <a:bodyPr/>
          <a:lstStyle/>
          <a:p>
            <a:pPr algn="ctr">
              <a:lnSpc>
                <a:spcPct val="100000"/>
              </a:lnSpc>
              <a:buFontTx/>
              <a:buNone/>
            </a:pPr>
            <a:r>
              <a:rPr lang="en-US" altLang="en-US" sz="4400" b="1" dirty="0"/>
              <a:t>Valproate preparations for agitation in dementia.</a:t>
            </a:r>
          </a:p>
          <a:p>
            <a:pPr algn="ctr">
              <a:lnSpc>
                <a:spcPct val="100000"/>
              </a:lnSpc>
              <a:buFontTx/>
              <a:buNone/>
            </a:pPr>
            <a:r>
              <a:rPr lang="en-US" altLang="en-US" b="1" dirty="0"/>
              <a:t>The Cochrane Database of Systematic Reviews</a:t>
            </a:r>
          </a:p>
          <a:p>
            <a:pPr algn="ctr">
              <a:lnSpc>
                <a:spcPct val="100000"/>
              </a:lnSpc>
              <a:buFontTx/>
              <a:buNone/>
            </a:pPr>
            <a:r>
              <a:rPr lang="en-US" altLang="en-US" sz="2800" b="1" dirty="0">
                <a:solidFill>
                  <a:srgbClr val="FF5050"/>
                </a:solidFill>
              </a:rPr>
              <a:t>Date of Most Recent Update 5 Oct 2018</a:t>
            </a:r>
          </a:p>
          <a:p>
            <a:pPr algn="ctr">
              <a:lnSpc>
                <a:spcPct val="100000"/>
              </a:lnSpc>
              <a:buFontTx/>
              <a:buNone/>
            </a:pPr>
            <a:r>
              <a:rPr lang="en-US" altLang="en-US" sz="1800" dirty="0">
                <a:solidFill>
                  <a:schemeClr val="tx1"/>
                </a:solidFill>
              </a:rPr>
              <a:t>https://doi.org/10.1002/14651858.CD003945.pub4</a:t>
            </a:r>
          </a:p>
          <a:p>
            <a:endParaRPr lang="en-US"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0CFF5599-DF2A-462A-81C0-4E6E7B299D45}"/>
              </a:ext>
            </a:extLst>
          </p:cNvPr>
          <p:cNvSpPr>
            <a:spLocks noGrp="1" noChangeArrowheads="1"/>
          </p:cNvSpPr>
          <p:nvPr>
            <p:ph type="title"/>
          </p:nvPr>
        </p:nvSpPr>
        <p:spPr/>
        <p:txBody>
          <a:bodyPr/>
          <a:lstStyle/>
          <a:p>
            <a:r>
              <a:rPr lang="en-US" altLang="en-US"/>
              <a:t>Valproate</a:t>
            </a:r>
          </a:p>
        </p:txBody>
      </p:sp>
      <p:sp>
        <p:nvSpPr>
          <p:cNvPr id="438275" name="Rectangle 3">
            <a:extLst>
              <a:ext uri="{FF2B5EF4-FFF2-40B4-BE49-F238E27FC236}">
                <a16:creationId xmlns:a16="http://schemas.microsoft.com/office/drawing/2014/main" id="{A78D965E-9BA2-4A3A-B64D-1484F149AF23}"/>
              </a:ext>
            </a:extLst>
          </p:cNvPr>
          <p:cNvSpPr>
            <a:spLocks noGrp="1" noChangeArrowheads="1"/>
          </p:cNvSpPr>
          <p:nvPr>
            <p:ph sz="quarter" idx="14"/>
          </p:nvPr>
        </p:nvSpPr>
        <p:spPr>
          <a:xfrm>
            <a:off x="1350782" y="2081621"/>
            <a:ext cx="6492240" cy="3886200"/>
          </a:xfrm>
        </p:spPr>
        <p:txBody>
          <a:bodyPr rtlCol="0">
            <a:normAutofit fontScale="55000" lnSpcReduction="20000"/>
          </a:bodyPr>
          <a:lstStyle/>
          <a:p>
            <a:pPr fontAlgn="auto">
              <a:lnSpc>
                <a:spcPct val="120000"/>
              </a:lnSpc>
              <a:spcAft>
                <a:spcPts val="0"/>
              </a:spcAft>
              <a:buFont typeface="Wingdings 3" charset="2"/>
              <a:buChar char=""/>
              <a:defRPr/>
            </a:pPr>
            <a:r>
              <a:rPr lang="en-US" altLang="en-US" u="sng" dirty="0">
                <a:solidFill>
                  <a:schemeClr val="tx1">
                    <a:lumMod val="75000"/>
                    <a:lumOff val="25000"/>
                  </a:schemeClr>
                </a:solidFill>
                <a:latin typeface="Garamond" pitchFamily="18" charset="0"/>
              </a:rPr>
              <a:t>Hermann N, </a:t>
            </a:r>
            <a:r>
              <a:rPr lang="en-US" altLang="en-US" u="sng" dirty="0" err="1">
                <a:solidFill>
                  <a:schemeClr val="tx1">
                    <a:lumMod val="75000"/>
                    <a:lumOff val="25000"/>
                  </a:schemeClr>
                </a:solidFill>
                <a:latin typeface="Garamond" pitchFamily="18" charset="0"/>
              </a:rPr>
              <a:t>Lanctor</a:t>
            </a:r>
            <a:r>
              <a:rPr lang="en-US" altLang="en-US" u="sng" dirty="0">
                <a:solidFill>
                  <a:schemeClr val="tx1">
                    <a:lumMod val="75000"/>
                    <a:lumOff val="25000"/>
                  </a:schemeClr>
                </a:solidFill>
                <a:latin typeface="Garamond" pitchFamily="18" charset="0"/>
              </a:rPr>
              <a:t> KL, Rothenberg LS, et al</a:t>
            </a:r>
            <a:r>
              <a:rPr lang="en-US" altLang="en-US" dirty="0">
                <a:solidFill>
                  <a:schemeClr val="tx1">
                    <a:lumMod val="75000"/>
                    <a:lumOff val="25000"/>
                  </a:schemeClr>
                </a:solidFill>
                <a:latin typeface="Garamond" pitchFamily="18" charset="0"/>
              </a:rPr>
              <a:t>. </a:t>
            </a:r>
            <a:r>
              <a:rPr lang="en-US" altLang="en-US" dirty="0">
                <a:solidFill>
                  <a:srgbClr val="FF0000"/>
                </a:solidFill>
                <a:latin typeface="Garamond" pitchFamily="18" charset="0"/>
              </a:rPr>
              <a:t>A placebo-controlled trial of valproate for agitation and aggression in Alzheimer’s disease.</a:t>
            </a:r>
            <a:r>
              <a:rPr lang="en-US" altLang="en-US" dirty="0">
                <a:solidFill>
                  <a:schemeClr val="tx1">
                    <a:lumMod val="75000"/>
                    <a:lumOff val="25000"/>
                  </a:schemeClr>
                </a:solidFill>
                <a:latin typeface="Garamond" pitchFamily="18" charset="0"/>
              </a:rPr>
              <a:t> Dementia and Geriatric Cognitive Disorders 2007;23:116-9.</a:t>
            </a:r>
          </a:p>
          <a:p>
            <a:pPr fontAlgn="auto">
              <a:lnSpc>
                <a:spcPct val="120000"/>
              </a:lnSpc>
              <a:spcAft>
                <a:spcPts val="0"/>
              </a:spcAft>
              <a:buFontTx/>
              <a:buNone/>
              <a:defRPr/>
            </a:pPr>
            <a:endParaRPr lang="en-US" altLang="en-US" dirty="0">
              <a:solidFill>
                <a:schemeClr val="tx1">
                  <a:lumMod val="75000"/>
                  <a:lumOff val="25000"/>
                </a:schemeClr>
              </a:solidFill>
              <a:latin typeface="Garamond" pitchFamily="18" charset="0"/>
            </a:endParaRPr>
          </a:p>
          <a:p>
            <a:pPr fontAlgn="auto">
              <a:lnSpc>
                <a:spcPct val="120000"/>
              </a:lnSpc>
              <a:spcAft>
                <a:spcPts val="0"/>
              </a:spcAft>
              <a:buFont typeface="Wingdings 3" charset="2"/>
              <a:buChar char=""/>
              <a:defRPr/>
            </a:pPr>
            <a:r>
              <a:rPr lang="en-US" altLang="en-US" u="sng" dirty="0" err="1">
                <a:solidFill>
                  <a:schemeClr val="tx1">
                    <a:lumMod val="75000"/>
                    <a:lumOff val="25000"/>
                  </a:schemeClr>
                </a:solidFill>
                <a:latin typeface="Garamond" pitchFamily="18" charset="0"/>
              </a:rPr>
              <a:t>Porsteinsson</a:t>
            </a:r>
            <a:r>
              <a:rPr lang="en-US" altLang="en-US" u="sng" dirty="0">
                <a:solidFill>
                  <a:schemeClr val="tx1">
                    <a:lumMod val="75000"/>
                    <a:lumOff val="25000"/>
                  </a:schemeClr>
                </a:solidFill>
                <a:latin typeface="Garamond" pitchFamily="18" charset="0"/>
              </a:rPr>
              <a:t> AP, </a:t>
            </a:r>
            <a:r>
              <a:rPr lang="en-US" altLang="en-US" u="sng" dirty="0" err="1">
                <a:solidFill>
                  <a:schemeClr val="tx1">
                    <a:lumMod val="75000"/>
                    <a:lumOff val="25000"/>
                  </a:schemeClr>
                </a:solidFill>
                <a:latin typeface="Garamond" pitchFamily="18" charset="0"/>
              </a:rPr>
              <a:t>Tariot</a:t>
            </a:r>
            <a:r>
              <a:rPr lang="en-US" altLang="en-US" u="sng" dirty="0">
                <a:solidFill>
                  <a:schemeClr val="tx1">
                    <a:lumMod val="75000"/>
                    <a:lumOff val="25000"/>
                  </a:schemeClr>
                </a:solidFill>
                <a:latin typeface="Garamond" pitchFamily="18" charset="0"/>
              </a:rPr>
              <a:t> PN, </a:t>
            </a:r>
            <a:r>
              <a:rPr lang="en-US" altLang="en-US" u="sng" dirty="0" err="1">
                <a:solidFill>
                  <a:schemeClr val="tx1">
                    <a:lumMod val="75000"/>
                    <a:lumOff val="25000"/>
                  </a:schemeClr>
                </a:solidFill>
                <a:latin typeface="Garamond" pitchFamily="18" charset="0"/>
              </a:rPr>
              <a:t>Erb</a:t>
            </a:r>
            <a:r>
              <a:rPr lang="en-US" altLang="en-US" u="sng" dirty="0">
                <a:solidFill>
                  <a:schemeClr val="tx1">
                    <a:lumMod val="75000"/>
                    <a:lumOff val="25000"/>
                  </a:schemeClr>
                </a:solidFill>
                <a:latin typeface="Garamond" pitchFamily="18" charset="0"/>
              </a:rPr>
              <a:t> R, et al</a:t>
            </a:r>
            <a:r>
              <a:rPr lang="en-US" altLang="en-US" dirty="0">
                <a:solidFill>
                  <a:schemeClr val="tx1">
                    <a:lumMod val="75000"/>
                    <a:lumOff val="25000"/>
                  </a:schemeClr>
                </a:solidFill>
                <a:latin typeface="Garamond" pitchFamily="18" charset="0"/>
              </a:rPr>
              <a:t>. </a:t>
            </a:r>
            <a:r>
              <a:rPr lang="en-US" altLang="en-US" dirty="0">
                <a:solidFill>
                  <a:srgbClr val="FF0000"/>
                </a:solidFill>
                <a:latin typeface="Garamond" pitchFamily="18" charset="0"/>
              </a:rPr>
              <a:t>Placebo controlled study of divalproex sodium for agitation in dementia.</a:t>
            </a:r>
            <a:r>
              <a:rPr lang="en-US" altLang="en-US" dirty="0">
                <a:solidFill>
                  <a:schemeClr val="tx1">
                    <a:lumMod val="75000"/>
                    <a:lumOff val="25000"/>
                  </a:schemeClr>
                </a:solidFill>
                <a:latin typeface="Garamond" pitchFamily="18" charset="0"/>
              </a:rPr>
              <a:t> Am J </a:t>
            </a:r>
            <a:r>
              <a:rPr lang="en-US" altLang="en-US" dirty="0" err="1">
                <a:solidFill>
                  <a:schemeClr val="tx1">
                    <a:lumMod val="75000"/>
                    <a:lumOff val="25000"/>
                  </a:schemeClr>
                </a:solidFill>
                <a:latin typeface="Garamond" pitchFamily="18" charset="0"/>
              </a:rPr>
              <a:t>Geriatr</a:t>
            </a:r>
            <a:r>
              <a:rPr lang="en-US" altLang="en-US" dirty="0">
                <a:solidFill>
                  <a:schemeClr val="tx1">
                    <a:lumMod val="75000"/>
                    <a:lumOff val="25000"/>
                  </a:schemeClr>
                </a:solidFill>
                <a:latin typeface="Garamond" pitchFamily="18" charset="0"/>
              </a:rPr>
              <a:t> Psychiatry 2001;9(1):58-66.</a:t>
            </a:r>
          </a:p>
          <a:p>
            <a:pPr fontAlgn="auto">
              <a:lnSpc>
                <a:spcPct val="120000"/>
              </a:lnSpc>
              <a:spcAft>
                <a:spcPts val="0"/>
              </a:spcAft>
              <a:buFontTx/>
              <a:buNone/>
              <a:defRPr/>
            </a:pPr>
            <a:endParaRPr lang="en-US" altLang="en-US" dirty="0">
              <a:solidFill>
                <a:schemeClr val="tx1">
                  <a:lumMod val="75000"/>
                  <a:lumOff val="25000"/>
                </a:schemeClr>
              </a:solidFill>
              <a:latin typeface="Garamond" pitchFamily="18" charset="0"/>
            </a:endParaRPr>
          </a:p>
          <a:p>
            <a:pPr fontAlgn="auto">
              <a:lnSpc>
                <a:spcPct val="120000"/>
              </a:lnSpc>
              <a:spcAft>
                <a:spcPts val="0"/>
              </a:spcAft>
              <a:buFont typeface="Wingdings 3" charset="2"/>
              <a:buChar char=""/>
              <a:defRPr/>
            </a:pPr>
            <a:r>
              <a:rPr lang="en-US" altLang="en-US" u="sng" dirty="0" err="1">
                <a:solidFill>
                  <a:schemeClr val="tx1">
                    <a:lumMod val="75000"/>
                    <a:lumOff val="25000"/>
                  </a:schemeClr>
                </a:solidFill>
                <a:latin typeface="Garamond" pitchFamily="18" charset="0"/>
              </a:rPr>
              <a:t>Sival</a:t>
            </a:r>
            <a:r>
              <a:rPr lang="en-US" altLang="en-US" u="sng" dirty="0">
                <a:solidFill>
                  <a:schemeClr val="tx1">
                    <a:lumMod val="75000"/>
                    <a:lumOff val="25000"/>
                  </a:schemeClr>
                </a:solidFill>
                <a:latin typeface="Garamond" pitchFamily="18" charset="0"/>
              </a:rPr>
              <a:t> RC, </a:t>
            </a:r>
            <a:r>
              <a:rPr lang="en-US" altLang="en-US" u="sng" dirty="0" err="1">
                <a:solidFill>
                  <a:schemeClr val="tx1">
                    <a:lumMod val="75000"/>
                    <a:lumOff val="25000"/>
                  </a:schemeClr>
                </a:solidFill>
                <a:latin typeface="Garamond" pitchFamily="18" charset="0"/>
              </a:rPr>
              <a:t>Haffmans</a:t>
            </a:r>
            <a:r>
              <a:rPr lang="en-US" altLang="en-US" u="sng" dirty="0">
                <a:solidFill>
                  <a:schemeClr val="tx1">
                    <a:lumMod val="75000"/>
                    <a:lumOff val="25000"/>
                  </a:schemeClr>
                </a:solidFill>
                <a:latin typeface="Garamond" pitchFamily="18" charset="0"/>
              </a:rPr>
              <a:t> PMJ, Jansen PA, et al</a:t>
            </a:r>
            <a:r>
              <a:rPr lang="en-US" altLang="en-US" dirty="0">
                <a:solidFill>
                  <a:schemeClr val="tx1">
                    <a:lumMod val="75000"/>
                    <a:lumOff val="25000"/>
                  </a:schemeClr>
                </a:solidFill>
                <a:latin typeface="Garamond" pitchFamily="18" charset="0"/>
              </a:rPr>
              <a:t>. </a:t>
            </a:r>
            <a:r>
              <a:rPr lang="en-US" altLang="en-US" dirty="0">
                <a:solidFill>
                  <a:srgbClr val="FF0000"/>
                </a:solidFill>
                <a:latin typeface="Garamond" pitchFamily="18" charset="0"/>
              </a:rPr>
              <a:t>Sodium valproate in the treatment of aggressive behavior in patients with dementia – a </a:t>
            </a:r>
            <a:r>
              <a:rPr lang="en-US" altLang="en-US" dirty="0" err="1">
                <a:solidFill>
                  <a:srgbClr val="FF0000"/>
                </a:solidFill>
                <a:latin typeface="Garamond" pitchFamily="18" charset="0"/>
              </a:rPr>
              <a:t>randomised</a:t>
            </a:r>
            <a:r>
              <a:rPr lang="en-US" altLang="en-US" dirty="0">
                <a:solidFill>
                  <a:srgbClr val="FF0000"/>
                </a:solidFill>
                <a:latin typeface="Garamond" pitchFamily="18" charset="0"/>
              </a:rPr>
              <a:t> placebo controlled clinical trial.</a:t>
            </a:r>
            <a:r>
              <a:rPr lang="en-US" altLang="en-US" dirty="0">
                <a:solidFill>
                  <a:schemeClr val="tx1">
                    <a:lumMod val="75000"/>
                    <a:lumOff val="25000"/>
                  </a:schemeClr>
                </a:solidFill>
                <a:latin typeface="Garamond" pitchFamily="18" charset="0"/>
              </a:rPr>
              <a:t> </a:t>
            </a:r>
            <a:r>
              <a:rPr lang="en-US" altLang="en-US" dirty="0" err="1">
                <a:solidFill>
                  <a:schemeClr val="tx1">
                    <a:lumMod val="75000"/>
                    <a:lumOff val="25000"/>
                  </a:schemeClr>
                </a:solidFill>
                <a:latin typeface="Garamond" pitchFamily="18" charset="0"/>
              </a:rPr>
              <a:t>Int</a:t>
            </a:r>
            <a:r>
              <a:rPr lang="en-US" altLang="en-US" dirty="0">
                <a:solidFill>
                  <a:schemeClr val="tx1">
                    <a:lumMod val="75000"/>
                    <a:lumOff val="25000"/>
                  </a:schemeClr>
                </a:solidFill>
                <a:latin typeface="Garamond" pitchFamily="18" charset="0"/>
              </a:rPr>
              <a:t> J Psychiatry 2002;17(6):579-85.</a:t>
            </a:r>
          </a:p>
          <a:p>
            <a:pPr fontAlgn="auto">
              <a:lnSpc>
                <a:spcPct val="120000"/>
              </a:lnSpc>
              <a:spcAft>
                <a:spcPts val="0"/>
              </a:spcAft>
              <a:buFontTx/>
              <a:buNone/>
              <a:defRPr/>
            </a:pPr>
            <a:endParaRPr lang="en-US" altLang="en-US" dirty="0">
              <a:solidFill>
                <a:schemeClr val="tx1">
                  <a:lumMod val="75000"/>
                  <a:lumOff val="25000"/>
                </a:schemeClr>
              </a:solidFill>
              <a:latin typeface="Garamond" pitchFamily="18" charset="0"/>
            </a:endParaRPr>
          </a:p>
          <a:p>
            <a:pPr fontAlgn="auto">
              <a:lnSpc>
                <a:spcPct val="120000"/>
              </a:lnSpc>
              <a:spcAft>
                <a:spcPts val="0"/>
              </a:spcAft>
              <a:buFont typeface="Wingdings 3" charset="2"/>
              <a:buChar char=""/>
              <a:defRPr/>
            </a:pPr>
            <a:r>
              <a:rPr lang="en-US" altLang="en-US" u="sng" dirty="0" err="1">
                <a:solidFill>
                  <a:schemeClr val="tx1">
                    <a:lumMod val="75000"/>
                    <a:lumOff val="25000"/>
                  </a:schemeClr>
                </a:solidFill>
                <a:latin typeface="Garamond" pitchFamily="18" charset="0"/>
              </a:rPr>
              <a:t>Tariot</a:t>
            </a:r>
            <a:r>
              <a:rPr lang="en-US" altLang="en-US" u="sng" dirty="0">
                <a:solidFill>
                  <a:schemeClr val="tx1">
                    <a:lumMod val="75000"/>
                    <a:lumOff val="25000"/>
                  </a:schemeClr>
                </a:solidFill>
                <a:latin typeface="Garamond" pitchFamily="18" charset="0"/>
              </a:rPr>
              <a:t> PN, Schneider LS, </a:t>
            </a:r>
            <a:r>
              <a:rPr lang="en-US" altLang="en-US" u="sng" dirty="0" err="1">
                <a:solidFill>
                  <a:schemeClr val="tx1">
                    <a:lumMod val="75000"/>
                    <a:lumOff val="25000"/>
                  </a:schemeClr>
                </a:solidFill>
                <a:latin typeface="Garamond" pitchFamily="18" charset="0"/>
              </a:rPr>
              <a:t>Mintzer</a:t>
            </a:r>
            <a:r>
              <a:rPr lang="en-US" altLang="en-US" u="sng" dirty="0">
                <a:solidFill>
                  <a:schemeClr val="tx1">
                    <a:lumMod val="75000"/>
                    <a:lumOff val="25000"/>
                  </a:schemeClr>
                </a:solidFill>
                <a:latin typeface="Garamond" pitchFamily="18" charset="0"/>
              </a:rPr>
              <a:t> JE, et al</a:t>
            </a:r>
            <a:r>
              <a:rPr lang="en-US" altLang="en-US" dirty="0">
                <a:solidFill>
                  <a:schemeClr val="tx1">
                    <a:lumMod val="75000"/>
                    <a:lumOff val="25000"/>
                  </a:schemeClr>
                </a:solidFill>
                <a:latin typeface="Garamond" pitchFamily="18" charset="0"/>
              </a:rPr>
              <a:t>. </a:t>
            </a:r>
            <a:r>
              <a:rPr lang="en-US" altLang="en-US" dirty="0">
                <a:solidFill>
                  <a:srgbClr val="FF0000"/>
                </a:solidFill>
                <a:latin typeface="Garamond" pitchFamily="18" charset="0"/>
              </a:rPr>
              <a:t>Safety and tolerability of divalproex sodium in the treatment of signs and symptoms of mania in elderly patients with dementia: results of a double blind placebo controlled trial.</a:t>
            </a:r>
            <a:r>
              <a:rPr lang="en-US" altLang="en-US" dirty="0">
                <a:solidFill>
                  <a:schemeClr val="tx1">
                    <a:lumMod val="75000"/>
                    <a:lumOff val="25000"/>
                  </a:schemeClr>
                </a:solidFill>
                <a:latin typeface="Garamond" pitchFamily="18" charset="0"/>
              </a:rPr>
              <a:t> </a:t>
            </a:r>
            <a:r>
              <a:rPr lang="en-US" altLang="en-US" dirty="0" err="1">
                <a:solidFill>
                  <a:schemeClr val="tx1">
                    <a:lumMod val="75000"/>
                    <a:lumOff val="25000"/>
                  </a:schemeClr>
                </a:solidFill>
                <a:latin typeface="Garamond" pitchFamily="18" charset="0"/>
              </a:rPr>
              <a:t>Curr</a:t>
            </a:r>
            <a:r>
              <a:rPr lang="en-US" altLang="en-US" dirty="0">
                <a:solidFill>
                  <a:schemeClr val="tx1">
                    <a:lumMod val="75000"/>
                    <a:lumOff val="25000"/>
                  </a:schemeClr>
                </a:solidFill>
                <a:latin typeface="Garamond" pitchFamily="18" charset="0"/>
              </a:rPr>
              <a:t> </a:t>
            </a:r>
            <a:r>
              <a:rPr lang="en-US" altLang="en-US" dirty="0" err="1">
                <a:solidFill>
                  <a:schemeClr val="tx1">
                    <a:lumMod val="75000"/>
                    <a:lumOff val="25000"/>
                  </a:schemeClr>
                </a:solidFill>
                <a:latin typeface="Garamond" pitchFamily="18" charset="0"/>
              </a:rPr>
              <a:t>Ther</a:t>
            </a:r>
            <a:r>
              <a:rPr lang="en-US" altLang="en-US" dirty="0">
                <a:solidFill>
                  <a:schemeClr val="tx1">
                    <a:lumMod val="75000"/>
                    <a:lumOff val="25000"/>
                  </a:schemeClr>
                </a:solidFill>
                <a:latin typeface="Garamond" pitchFamily="18" charset="0"/>
              </a:rPr>
              <a:t> Rev 2001;62(1):51-67.</a:t>
            </a:r>
          </a:p>
          <a:p>
            <a:pPr fontAlgn="auto">
              <a:lnSpc>
                <a:spcPct val="120000"/>
              </a:lnSpc>
              <a:spcAft>
                <a:spcPts val="0"/>
              </a:spcAft>
              <a:buFontTx/>
              <a:buNone/>
              <a:defRPr/>
            </a:pPr>
            <a:endParaRPr lang="en-US" altLang="en-US" dirty="0">
              <a:solidFill>
                <a:schemeClr val="tx1">
                  <a:lumMod val="75000"/>
                  <a:lumOff val="25000"/>
                </a:schemeClr>
              </a:solidFill>
              <a:latin typeface="Garamond" pitchFamily="18" charset="0"/>
            </a:endParaRPr>
          </a:p>
          <a:p>
            <a:pPr fontAlgn="auto">
              <a:lnSpc>
                <a:spcPct val="120000"/>
              </a:lnSpc>
              <a:spcAft>
                <a:spcPts val="0"/>
              </a:spcAft>
              <a:buFont typeface="Wingdings 3" charset="2"/>
              <a:buChar char=""/>
              <a:defRPr/>
            </a:pPr>
            <a:r>
              <a:rPr lang="en-US" altLang="en-US" u="sng" dirty="0" err="1">
                <a:solidFill>
                  <a:schemeClr val="tx1">
                    <a:lumMod val="75000"/>
                    <a:lumOff val="25000"/>
                  </a:schemeClr>
                </a:solidFill>
                <a:latin typeface="Garamond" pitchFamily="18" charset="0"/>
              </a:rPr>
              <a:t>Tariot</a:t>
            </a:r>
            <a:r>
              <a:rPr lang="en-US" altLang="en-US" u="sng" dirty="0">
                <a:solidFill>
                  <a:schemeClr val="tx1">
                    <a:lumMod val="75000"/>
                    <a:lumOff val="25000"/>
                  </a:schemeClr>
                </a:solidFill>
                <a:latin typeface="Garamond" pitchFamily="18" charset="0"/>
              </a:rPr>
              <a:t> PN, Raman R, </a:t>
            </a:r>
            <a:r>
              <a:rPr lang="en-US" altLang="en-US" u="sng" dirty="0" err="1">
                <a:solidFill>
                  <a:schemeClr val="tx1">
                    <a:lumMod val="75000"/>
                    <a:lumOff val="25000"/>
                  </a:schemeClr>
                </a:solidFill>
                <a:latin typeface="Garamond" pitchFamily="18" charset="0"/>
              </a:rPr>
              <a:t>Jakimovich</a:t>
            </a:r>
            <a:r>
              <a:rPr lang="en-US" altLang="en-US" u="sng" dirty="0">
                <a:solidFill>
                  <a:schemeClr val="tx1">
                    <a:lumMod val="75000"/>
                    <a:lumOff val="25000"/>
                  </a:schemeClr>
                </a:solidFill>
                <a:latin typeface="Garamond" pitchFamily="18" charset="0"/>
              </a:rPr>
              <a:t> L, et al</a:t>
            </a:r>
            <a:r>
              <a:rPr lang="en-US" altLang="en-US" dirty="0">
                <a:solidFill>
                  <a:schemeClr val="tx1">
                    <a:lumMod val="75000"/>
                    <a:lumOff val="25000"/>
                  </a:schemeClr>
                </a:solidFill>
                <a:latin typeface="Garamond" pitchFamily="18" charset="0"/>
              </a:rPr>
              <a:t>. </a:t>
            </a:r>
            <a:r>
              <a:rPr lang="en-US" altLang="en-US" dirty="0">
                <a:solidFill>
                  <a:srgbClr val="FF0000"/>
                </a:solidFill>
                <a:latin typeface="Garamond" pitchFamily="18" charset="0"/>
              </a:rPr>
              <a:t>Divalproex sodium in nursing home residents with possible or probable Alzheimer disease complicated by agitation: a randomized controlled trial.</a:t>
            </a:r>
            <a:r>
              <a:rPr lang="en-US" altLang="en-US" dirty="0">
                <a:solidFill>
                  <a:schemeClr val="tx1">
                    <a:lumMod val="75000"/>
                    <a:lumOff val="25000"/>
                  </a:schemeClr>
                </a:solidFill>
                <a:latin typeface="Garamond" pitchFamily="18" charset="0"/>
              </a:rPr>
              <a:t> Am </a:t>
            </a:r>
            <a:r>
              <a:rPr lang="en-US" altLang="en-US" dirty="0" err="1">
                <a:solidFill>
                  <a:schemeClr val="tx1">
                    <a:lumMod val="75000"/>
                    <a:lumOff val="25000"/>
                  </a:schemeClr>
                </a:solidFill>
                <a:latin typeface="Garamond" pitchFamily="18" charset="0"/>
              </a:rPr>
              <a:t>Ger</a:t>
            </a:r>
            <a:r>
              <a:rPr lang="en-US" altLang="en-US" dirty="0">
                <a:solidFill>
                  <a:schemeClr val="tx1">
                    <a:lumMod val="75000"/>
                    <a:lumOff val="25000"/>
                  </a:schemeClr>
                </a:solidFill>
                <a:latin typeface="Garamond" pitchFamily="18" charset="0"/>
              </a:rPr>
              <a:t> Psychiatry 2005;13:942-9.</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E5BA131C-5FAF-419C-A5DD-D52AD300258E}"/>
              </a:ext>
            </a:extLst>
          </p:cNvPr>
          <p:cNvSpPr>
            <a:spLocks noGrp="1" noChangeArrowheads="1"/>
          </p:cNvSpPr>
          <p:nvPr>
            <p:ph type="title"/>
          </p:nvPr>
        </p:nvSpPr>
        <p:spPr/>
        <p:txBody>
          <a:bodyPr/>
          <a:lstStyle/>
          <a:p>
            <a:r>
              <a:rPr lang="en-US" altLang="en-US"/>
              <a:t>Valproate</a:t>
            </a:r>
          </a:p>
        </p:txBody>
      </p:sp>
      <p:graphicFrame>
        <p:nvGraphicFramePr>
          <p:cNvPr id="439574" name="Group 278">
            <a:extLst>
              <a:ext uri="{FF2B5EF4-FFF2-40B4-BE49-F238E27FC236}">
                <a16:creationId xmlns:a16="http://schemas.microsoft.com/office/drawing/2014/main" id="{F145DF9C-1D6A-4424-A257-5B4C42503330}"/>
              </a:ext>
            </a:extLst>
          </p:cNvPr>
          <p:cNvGraphicFramePr>
            <a:graphicFrameLocks noGrp="1"/>
          </p:cNvGraphicFramePr>
          <p:nvPr>
            <p:ph sz="quarter" idx="14"/>
            <p:extLst>
              <p:ext uri="{D42A27DB-BD31-4B8C-83A1-F6EECF244321}">
                <p14:modId xmlns:p14="http://schemas.microsoft.com/office/powerpoint/2010/main" val="3983853780"/>
              </p:ext>
            </p:extLst>
          </p:nvPr>
        </p:nvGraphicFramePr>
        <p:xfrm>
          <a:off x="1350781" y="1916158"/>
          <a:ext cx="6492873" cy="4267201"/>
        </p:xfrm>
        <a:graphic>
          <a:graphicData uri="http://schemas.openxmlformats.org/drawingml/2006/table">
            <a:tbl>
              <a:tblPr/>
              <a:tblGrid>
                <a:gridCol w="1298310">
                  <a:extLst>
                    <a:ext uri="{9D8B030D-6E8A-4147-A177-3AD203B41FA5}">
                      <a16:colId xmlns:a16="http://schemas.microsoft.com/office/drawing/2014/main" val="20000"/>
                    </a:ext>
                  </a:extLst>
                </a:gridCol>
                <a:gridCol w="1693505">
                  <a:extLst>
                    <a:ext uri="{9D8B030D-6E8A-4147-A177-3AD203B41FA5}">
                      <a16:colId xmlns:a16="http://schemas.microsoft.com/office/drawing/2014/main" val="20001"/>
                    </a:ext>
                  </a:extLst>
                </a:gridCol>
                <a:gridCol w="1018489">
                  <a:extLst>
                    <a:ext uri="{9D8B030D-6E8A-4147-A177-3AD203B41FA5}">
                      <a16:colId xmlns:a16="http://schemas.microsoft.com/office/drawing/2014/main" val="20002"/>
                    </a:ext>
                  </a:extLst>
                </a:gridCol>
                <a:gridCol w="1018489">
                  <a:extLst>
                    <a:ext uri="{9D8B030D-6E8A-4147-A177-3AD203B41FA5}">
                      <a16:colId xmlns:a16="http://schemas.microsoft.com/office/drawing/2014/main" val="20003"/>
                    </a:ext>
                  </a:extLst>
                </a:gridCol>
                <a:gridCol w="1464080">
                  <a:extLst>
                    <a:ext uri="{9D8B030D-6E8A-4147-A177-3AD203B41FA5}">
                      <a16:colId xmlns:a16="http://schemas.microsoft.com/office/drawing/2014/main" val="20004"/>
                    </a:ext>
                  </a:extLst>
                </a:gridCol>
              </a:tblGrid>
              <a:tr h="250266">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Study</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Population</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Mean Age</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 Female</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Intervention</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3387">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err="1">
                          <a:ln>
                            <a:noFill/>
                          </a:ln>
                          <a:solidFill>
                            <a:schemeClr val="tx1"/>
                          </a:solidFill>
                          <a:effectLst/>
                          <a:latin typeface="Garamond" pitchFamily="18" charset="0"/>
                        </a:rPr>
                        <a:t>Porteinsson</a:t>
                      </a:r>
                      <a:endParaRPr kumimoji="0" lang="en-US" altLang="en-US" sz="1000" b="1" i="0" u="none" strike="noStrike" cap="none" normalizeH="0" baseline="0" dirty="0">
                        <a:ln>
                          <a:noFill/>
                        </a:ln>
                        <a:solidFill>
                          <a:schemeClr val="tx1"/>
                        </a:solidFill>
                        <a:effectLst/>
                        <a:latin typeface="Garamond"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2001</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err="1">
                          <a:ln>
                            <a:noFill/>
                          </a:ln>
                          <a:solidFill>
                            <a:schemeClr val="tx1"/>
                          </a:solidFill>
                          <a:effectLst/>
                          <a:latin typeface="Garamond" pitchFamily="18" charset="0"/>
                        </a:rPr>
                        <a:t>Mulitcentric</a:t>
                      </a:r>
                      <a:endParaRPr kumimoji="0" lang="en-US" altLang="en-US" sz="1000" b="0" i="0" u="none" strike="noStrike" cap="none" normalizeH="0" baseline="0" dirty="0">
                        <a:ln>
                          <a:noFill/>
                        </a:ln>
                        <a:solidFill>
                          <a:schemeClr val="tx1"/>
                        </a:solidFill>
                        <a:effectLst/>
                        <a:latin typeface="Garamond"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err="1">
                          <a:ln>
                            <a:noFill/>
                          </a:ln>
                          <a:solidFill>
                            <a:schemeClr val="tx1"/>
                          </a:solidFill>
                          <a:effectLst/>
                          <a:latin typeface="Garamond" pitchFamily="18" charset="0"/>
                        </a:rPr>
                        <a:t>Instutionalized</a:t>
                      </a:r>
                      <a:endParaRPr kumimoji="0" lang="en-US" altLang="en-US" sz="1000" b="0" i="0" u="none" strike="noStrike" cap="none" normalizeH="0" baseline="0" dirty="0">
                        <a:ln>
                          <a:noFill/>
                        </a:ln>
                        <a:solidFill>
                          <a:schemeClr val="tx1"/>
                        </a:solidFill>
                        <a:effectLst/>
                        <a:latin typeface="Garamond"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Mixed dementias</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a:ln>
                            <a:noFill/>
                          </a:ln>
                          <a:solidFill>
                            <a:schemeClr val="tx1"/>
                          </a:solidFill>
                          <a:effectLst/>
                          <a:latin typeface="Garamond" pitchFamily="18" charset="0"/>
                        </a:rPr>
                        <a:t>85.0</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61.0%</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VPA (N=28)</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Placebo (N=28)</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Mean dose 826mg/d</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6 weeks</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387">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err="1">
                          <a:ln>
                            <a:noFill/>
                          </a:ln>
                          <a:solidFill>
                            <a:schemeClr val="tx1"/>
                          </a:solidFill>
                          <a:effectLst/>
                          <a:latin typeface="Garamond" pitchFamily="18" charset="0"/>
                        </a:rPr>
                        <a:t>Sival</a:t>
                      </a:r>
                      <a:endParaRPr kumimoji="0" lang="en-US" altLang="en-US" sz="1000" b="1" i="0" u="none" strike="noStrike" cap="none" normalizeH="0" baseline="0" dirty="0">
                        <a:ln>
                          <a:noFill/>
                        </a:ln>
                        <a:solidFill>
                          <a:schemeClr val="tx1"/>
                        </a:solidFill>
                        <a:effectLst/>
                        <a:latin typeface="Garamond"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2002</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Institutionalized</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Mixed dementias</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80.4</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a:ln>
                            <a:noFill/>
                          </a:ln>
                          <a:solidFill>
                            <a:schemeClr val="tx1"/>
                          </a:solidFill>
                          <a:effectLst/>
                          <a:latin typeface="Garamond" pitchFamily="18" charset="0"/>
                        </a:rPr>
                        <a:t>59.5%</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VPA (N=42)</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Placebo (N=42)</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480mg/d</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3 weeks</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3387">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err="1">
                          <a:ln>
                            <a:noFill/>
                          </a:ln>
                          <a:solidFill>
                            <a:schemeClr val="tx1"/>
                          </a:solidFill>
                          <a:effectLst/>
                          <a:latin typeface="Garamond" pitchFamily="18" charset="0"/>
                        </a:rPr>
                        <a:t>Tariot</a:t>
                      </a:r>
                      <a:endParaRPr kumimoji="0" lang="en-US" altLang="en-US" sz="1000" b="1" i="0" u="none" strike="noStrike" cap="none" normalizeH="0" baseline="0" dirty="0">
                        <a:ln>
                          <a:noFill/>
                        </a:ln>
                        <a:solidFill>
                          <a:schemeClr val="tx1"/>
                        </a:solidFill>
                        <a:effectLst/>
                        <a:latin typeface="Garamond"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2001</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Multicentric</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Institutionalized</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Mixed dementias</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83.3</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64.0%</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VPA (N=87)</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Placebo (N=87)</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20mg/kg</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6 weeks</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3387">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err="1">
                          <a:ln>
                            <a:noFill/>
                          </a:ln>
                          <a:solidFill>
                            <a:schemeClr val="tx1"/>
                          </a:solidFill>
                          <a:effectLst/>
                          <a:latin typeface="Garamond" pitchFamily="18" charset="0"/>
                        </a:rPr>
                        <a:t>Tariot</a:t>
                      </a:r>
                      <a:endParaRPr kumimoji="0" lang="en-US" altLang="en-US" sz="1000" b="1" i="0" u="none" strike="noStrike" cap="none" normalizeH="0" baseline="0" dirty="0">
                        <a:ln>
                          <a:noFill/>
                        </a:ln>
                        <a:solidFill>
                          <a:schemeClr val="tx1"/>
                        </a:solidFill>
                        <a:effectLst/>
                        <a:latin typeface="Garamond"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2002</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a:ln>
                            <a:noFill/>
                          </a:ln>
                          <a:solidFill>
                            <a:schemeClr val="tx1"/>
                          </a:solidFill>
                          <a:effectLst/>
                          <a:latin typeface="Garamond" pitchFamily="18" charset="0"/>
                        </a:rPr>
                        <a:t>Multicentric</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a:ln>
                            <a:noFill/>
                          </a:ln>
                          <a:solidFill>
                            <a:schemeClr val="tx1"/>
                          </a:solidFill>
                          <a:effectLst/>
                          <a:latin typeface="Garamond" pitchFamily="18" charset="0"/>
                        </a:rPr>
                        <a:t>Institutionalized</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a:ln>
                            <a:noFill/>
                          </a:ln>
                          <a:solidFill>
                            <a:schemeClr val="tx1"/>
                          </a:solidFill>
                          <a:effectLst/>
                          <a:latin typeface="Garamond" pitchFamily="18" charset="0"/>
                        </a:rPr>
                        <a:t>Alzheimer’s dementia</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84.0</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68.6%</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VPA (N=48)</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Placebo (N=48)</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750mg/d</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6 weeks</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3387">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Herrmann</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2007</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a:ln>
                            <a:noFill/>
                          </a:ln>
                          <a:solidFill>
                            <a:schemeClr val="tx1"/>
                          </a:solidFill>
                          <a:effectLst/>
                          <a:latin typeface="Garamond" pitchFamily="18" charset="0"/>
                        </a:rPr>
                        <a:t>Multicentric</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a:ln>
                            <a:noFill/>
                          </a:ln>
                          <a:solidFill>
                            <a:schemeClr val="tx1"/>
                          </a:solidFill>
                          <a:effectLst/>
                          <a:latin typeface="Garamond" pitchFamily="18" charset="0"/>
                        </a:rPr>
                        <a:t>Institutionalized</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a:ln>
                            <a:noFill/>
                          </a:ln>
                          <a:solidFill>
                            <a:schemeClr val="tx1"/>
                          </a:solidFill>
                          <a:effectLst/>
                          <a:latin typeface="Garamond" pitchFamily="18" charset="0"/>
                        </a:rPr>
                        <a:t>Alzheimer’s dementia</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a:ln>
                            <a:noFill/>
                          </a:ln>
                          <a:solidFill>
                            <a:schemeClr val="tx1"/>
                          </a:solidFill>
                          <a:effectLst/>
                          <a:latin typeface="Garamond" pitchFamily="18" charset="0"/>
                        </a:rPr>
                        <a:t>85.6</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0" i="0" u="none" strike="noStrike" cap="none" normalizeH="0" baseline="0" dirty="0">
                          <a:ln>
                            <a:noFill/>
                          </a:ln>
                          <a:solidFill>
                            <a:schemeClr val="tx1"/>
                          </a:solidFill>
                          <a:effectLst/>
                          <a:latin typeface="Garamond" pitchFamily="18" charset="0"/>
                        </a:rPr>
                        <a:t>42.8%</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defRPr sz="2800">
                          <a:solidFill>
                            <a:schemeClr val="tx1"/>
                          </a:solidFill>
                          <a:effectLst>
                            <a:outerShdw blurRad="38100" dist="38100" dir="2700000" algn="tl">
                              <a:srgbClr val="000000"/>
                            </a:outerShdw>
                          </a:effectLst>
                          <a:latin typeface="Arial"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tx1"/>
                        </a:buClr>
                        <a:defRPr sz="2000">
                          <a:solidFill>
                            <a:schemeClr val="tx1"/>
                          </a:solidFill>
                          <a:effectLst>
                            <a:outerShdw blurRad="38100" dist="38100" dir="2700000" algn="tl">
                              <a:srgbClr val="000000"/>
                            </a:outerShdw>
                          </a:effectLst>
                          <a:latin typeface="Arial" pitchFamily="34" charset="0"/>
                        </a:defRPr>
                      </a:lvl3pPr>
                      <a:lvl4pPr>
                        <a:spcBef>
                          <a:spcPct val="20000"/>
                        </a:spcBef>
                        <a:buClr>
                          <a:schemeClr val="hlink"/>
                        </a:buClr>
                        <a:defRPr>
                          <a:solidFill>
                            <a:schemeClr val="tx1"/>
                          </a:solidFill>
                          <a:effectLst>
                            <a:outerShdw blurRad="38100" dist="38100" dir="2700000" algn="tl">
                              <a:srgbClr val="000000"/>
                            </a:outerShdw>
                          </a:effectLst>
                          <a:latin typeface="Arial" pitchFamily="34" charset="0"/>
                        </a:defRPr>
                      </a:lvl4pPr>
                      <a:lvl5pPr>
                        <a:spcBef>
                          <a:spcPct val="20000"/>
                        </a:spcBef>
                        <a:buClr>
                          <a:schemeClr val="tx1"/>
                        </a:buClr>
                        <a:defRPr>
                          <a:solidFill>
                            <a:schemeClr val="tx1"/>
                          </a:solidFill>
                          <a:effectLst>
                            <a:outerShdw blurRad="38100" dist="38100" dir="2700000" algn="tl">
                              <a:srgbClr val="000000"/>
                            </a:outerShdw>
                          </a:effectLst>
                          <a:latin typeface="Arial" pitchFamily="34" charset="0"/>
                        </a:defRPr>
                      </a:lvl5pPr>
                      <a:lvl6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6pPr>
                      <a:lvl7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7pPr>
                      <a:lvl8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8pPr>
                      <a:lvl9pPr eaLnBrk="0" fontAlgn="base" hangingPunct="0">
                        <a:spcBef>
                          <a:spcPct val="20000"/>
                        </a:spcBef>
                        <a:spcAft>
                          <a:spcPct val="0"/>
                        </a:spcAft>
                        <a:buClr>
                          <a:schemeClr val="tx1"/>
                        </a:buClr>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VPA (N=14)</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Placebo (N=13)</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1500mg/d</a:t>
                      </a:r>
                    </a:p>
                    <a:p>
                      <a:pPr marL="0" marR="0" lvl="0" indent="0" algn="ctr" defTabSz="914400" rtl="0" eaLnBrk="0" fontAlgn="base" latinLnBrk="0" hangingPunct="0">
                        <a:lnSpc>
                          <a:spcPct val="100000"/>
                        </a:lnSpc>
                        <a:spcBef>
                          <a:spcPct val="20000"/>
                        </a:spcBef>
                        <a:spcAft>
                          <a:spcPct val="0"/>
                        </a:spcAft>
                        <a:buClr>
                          <a:schemeClr val="hlink"/>
                        </a:buClr>
                        <a:buSzTx/>
                        <a:buFontTx/>
                        <a:buNone/>
                        <a:tabLst/>
                      </a:pPr>
                      <a:r>
                        <a:rPr kumimoji="0" lang="en-US" altLang="en-US" sz="1000" b="1" i="0" u="none" strike="noStrike" cap="none" normalizeH="0" baseline="0" dirty="0">
                          <a:ln>
                            <a:noFill/>
                          </a:ln>
                          <a:solidFill>
                            <a:schemeClr val="tx1"/>
                          </a:solidFill>
                          <a:effectLst/>
                          <a:latin typeface="Garamond" pitchFamily="18" charset="0"/>
                        </a:rPr>
                        <a:t>6 weeks</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DBCD1544-2C26-4067-BE47-BD4EC4C29644}"/>
              </a:ext>
            </a:extLst>
          </p:cNvPr>
          <p:cNvSpPr>
            <a:spLocks noGrp="1" noChangeArrowheads="1"/>
          </p:cNvSpPr>
          <p:nvPr>
            <p:ph type="title"/>
          </p:nvPr>
        </p:nvSpPr>
        <p:spPr/>
        <p:txBody>
          <a:bodyPr/>
          <a:lstStyle/>
          <a:p>
            <a:r>
              <a:rPr lang="en-US" altLang="en-US"/>
              <a:t>Valproate</a:t>
            </a:r>
          </a:p>
        </p:txBody>
      </p:sp>
      <p:sp>
        <p:nvSpPr>
          <p:cNvPr id="119811" name="Rectangle 3">
            <a:extLst>
              <a:ext uri="{FF2B5EF4-FFF2-40B4-BE49-F238E27FC236}">
                <a16:creationId xmlns:a16="http://schemas.microsoft.com/office/drawing/2014/main" id="{490FBAF8-4150-4B62-8703-F1DC835F8FEA}"/>
              </a:ext>
            </a:extLst>
          </p:cNvPr>
          <p:cNvSpPr>
            <a:spLocks noGrp="1" noChangeArrowheads="1"/>
          </p:cNvSpPr>
          <p:nvPr>
            <p:ph sz="quarter" idx="14"/>
          </p:nvPr>
        </p:nvSpPr>
        <p:spPr>
          <a:xfrm>
            <a:off x="1359490" y="2255793"/>
            <a:ext cx="6492240" cy="3886200"/>
          </a:xfrm>
        </p:spPr>
        <p:txBody>
          <a:bodyPr/>
          <a:lstStyle/>
          <a:p>
            <a:pPr>
              <a:lnSpc>
                <a:spcPct val="90000"/>
              </a:lnSpc>
            </a:pPr>
            <a:r>
              <a:rPr lang="en-US" altLang="en-US" dirty="0"/>
              <a:t>The updated review corroborates the earlier findings that valproate preparations are ineffective in treating agitation among demented patients, and that valproate therapy is associated with an unacceptable rate of adverse effects. </a:t>
            </a:r>
          </a:p>
          <a:p>
            <a:pPr>
              <a:lnSpc>
                <a:spcPct val="90000"/>
              </a:lnSpc>
            </a:pPr>
            <a:endParaRPr lang="en-US" altLang="en-US" dirty="0">
              <a:solidFill>
                <a:srgbClr val="FF0000"/>
              </a:solidFill>
            </a:endParaRPr>
          </a:p>
          <a:p>
            <a:pPr>
              <a:lnSpc>
                <a:spcPct val="90000"/>
              </a:lnSpc>
            </a:pPr>
            <a:r>
              <a:rPr lang="en-US" altLang="en-US" dirty="0">
                <a:solidFill>
                  <a:srgbClr val="FF0000"/>
                </a:solidFill>
              </a:rPr>
              <a:t>On the basis of current evidence, valproate therapy cannot be recommended for management of agitation in dementia.</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C626-BB86-03E5-120B-9129343E3128}"/>
              </a:ext>
            </a:extLst>
          </p:cNvPr>
          <p:cNvSpPr>
            <a:spLocks noGrp="1"/>
          </p:cNvSpPr>
          <p:nvPr>
            <p:ph type="title"/>
          </p:nvPr>
        </p:nvSpPr>
        <p:spPr/>
        <p:txBody>
          <a:bodyPr/>
          <a:lstStyle/>
          <a:p>
            <a:r>
              <a:rPr lang="en-US" dirty="0"/>
              <a:t>Antidepressants</a:t>
            </a:r>
          </a:p>
        </p:txBody>
      </p:sp>
      <p:sp>
        <p:nvSpPr>
          <p:cNvPr id="3" name="Date Placeholder 2">
            <a:extLst>
              <a:ext uri="{FF2B5EF4-FFF2-40B4-BE49-F238E27FC236}">
                <a16:creationId xmlns:a16="http://schemas.microsoft.com/office/drawing/2014/main" id="{4871CC8A-162F-DDD4-601A-E18048D8C5B4}"/>
              </a:ext>
            </a:extLst>
          </p:cNvPr>
          <p:cNvSpPr>
            <a:spLocks noGrp="1"/>
          </p:cNvSpPr>
          <p:nvPr>
            <p:ph type="dt" sz="half" idx="10"/>
          </p:nvPr>
        </p:nvSpPr>
        <p:spPr/>
        <p:txBody>
          <a:bodyPr/>
          <a:lstStyle/>
          <a:p>
            <a:r>
              <a:rPr lang="en-US"/>
              <a:t>mm.dd.yyyy</a:t>
            </a:r>
          </a:p>
        </p:txBody>
      </p:sp>
      <p:sp>
        <p:nvSpPr>
          <p:cNvPr id="4" name="Footer Placeholder 3">
            <a:extLst>
              <a:ext uri="{FF2B5EF4-FFF2-40B4-BE49-F238E27FC236}">
                <a16:creationId xmlns:a16="http://schemas.microsoft.com/office/drawing/2014/main" id="{1D05F389-9BDA-A409-C681-63B3BDD21BA1}"/>
              </a:ext>
            </a:extLst>
          </p:cNvPr>
          <p:cNvSpPr>
            <a:spLocks noGrp="1"/>
          </p:cNvSpPr>
          <p:nvPr>
            <p:ph type="ftr" sz="quarter" idx="11"/>
          </p:nvPr>
        </p:nvSpPr>
        <p:spPr/>
        <p:txBody>
          <a:bodyPr/>
          <a:lstStyle/>
          <a:p>
            <a:pPr indent="-2743200"/>
            <a:r>
              <a:rPr lang="en-US"/>
              <a:t>Modify with Insert &gt; Header &amp; Footer</a:t>
            </a:r>
          </a:p>
        </p:txBody>
      </p:sp>
      <p:sp>
        <p:nvSpPr>
          <p:cNvPr id="5" name="Slide Number Placeholder 4">
            <a:extLst>
              <a:ext uri="{FF2B5EF4-FFF2-40B4-BE49-F238E27FC236}">
                <a16:creationId xmlns:a16="http://schemas.microsoft.com/office/drawing/2014/main" id="{5E58A821-DF2F-9430-2989-7A8B649489D5}"/>
              </a:ext>
            </a:extLst>
          </p:cNvPr>
          <p:cNvSpPr>
            <a:spLocks noGrp="1"/>
          </p:cNvSpPr>
          <p:nvPr>
            <p:ph type="sldNum" sz="quarter" idx="12"/>
          </p:nvPr>
        </p:nvSpPr>
        <p:spPr/>
        <p:txBody>
          <a:bodyPr/>
          <a:lstStyle/>
          <a:p>
            <a:pPr lvl="8"/>
            <a:fld id="{63DCA5C9-2E11-4C67-86EB-AE1DE127DC64}" type="slidenum">
              <a:rPr lang="en-US" smtClean="0"/>
              <a:pPr lvl="8"/>
              <a:t>99</a:t>
            </a:fld>
            <a:endParaRPr lang="en-US"/>
          </a:p>
        </p:txBody>
      </p:sp>
      <p:sp>
        <p:nvSpPr>
          <p:cNvPr id="6" name="Content Placeholder 5">
            <a:extLst>
              <a:ext uri="{FF2B5EF4-FFF2-40B4-BE49-F238E27FC236}">
                <a16:creationId xmlns:a16="http://schemas.microsoft.com/office/drawing/2014/main" id="{2CFEA385-758A-7B8A-6937-39B8B047267D}"/>
              </a:ext>
            </a:extLst>
          </p:cNvPr>
          <p:cNvSpPr>
            <a:spLocks noGrp="1"/>
          </p:cNvSpPr>
          <p:nvPr>
            <p:ph sz="quarter" idx="14"/>
          </p:nvPr>
        </p:nvSpPr>
        <p:spPr>
          <a:xfrm>
            <a:off x="1080815" y="2125164"/>
            <a:ext cx="6492240" cy="3886200"/>
          </a:xfrm>
        </p:spPr>
        <p:txBody>
          <a:bodyPr/>
          <a:lstStyle/>
          <a:p>
            <a:pPr algn="ctr">
              <a:lnSpc>
                <a:spcPct val="100000"/>
              </a:lnSpc>
              <a:buFontTx/>
              <a:buNone/>
            </a:pPr>
            <a:r>
              <a:rPr lang="en-US" altLang="en-US" sz="4400" b="1" dirty="0"/>
              <a:t>Antidepressants for agitation and psychosis in dementia.</a:t>
            </a:r>
          </a:p>
          <a:p>
            <a:pPr algn="ctr">
              <a:lnSpc>
                <a:spcPct val="100000"/>
              </a:lnSpc>
              <a:buFontTx/>
              <a:buNone/>
            </a:pPr>
            <a:r>
              <a:rPr lang="en-US" altLang="en-US" b="1" dirty="0"/>
              <a:t>The Cochrane Database of Systematic Reviews</a:t>
            </a:r>
          </a:p>
          <a:p>
            <a:pPr algn="ctr">
              <a:lnSpc>
                <a:spcPct val="100000"/>
              </a:lnSpc>
              <a:buFontTx/>
              <a:buNone/>
            </a:pPr>
            <a:r>
              <a:rPr lang="en-US" altLang="en-US" sz="2800" b="1" dirty="0">
                <a:solidFill>
                  <a:srgbClr val="FF5050"/>
                </a:solidFill>
              </a:rPr>
              <a:t>Date of Most Recent Update 16 Feb 2011</a:t>
            </a:r>
          </a:p>
          <a:p>
            <a:pPr algn="ctr">
              <a:lnSpc>
                <a:spcPct val="100000"/>
              </a:lnSpc>
              <a:buFontTx/>
              <a:buNone/>
            </a:pPr>
            <a:r>
              <a:rPr lang="en-US" altLang="en-US" sz="1800" dirty="0">
                <a:solidFill>
                  <a:schemeClr val="tx1"/>
                </a:solidFill>
              </a:rPr>
              <a:t>https://doi.org/10.1002/14651858.CD008191.pub2</a:t>
            </a:r>
          </a:p>
          <a:p>
            <a:endParaRPr lang="en-US" dirty="0"/>
          </a:p>
        </p:txBody>
      </p:sp>
    </p:spTree>
    <p:extLst>
      <p:ext uri="{BB962C8B-B14F-4D97-AF65-F5344CB8AC3E}">
        <p14:creationId xmlns:p14="http://schemas.microsoft.com/office/powerpoint/2010/main" val="4048283479"/>
      </p:ext>
    </p:extLst>
  </p:cSld>
  <p:clrMapOvr>
    <a:masterClrMapping/>
  </p:clrMapOvr>
</p:sld>
</file>

<file path=ppt/theme/theme1.xml><?xml version="1.0" encoding="utf-8"?>
<a:theme xmlns:a="http://schemas.openxmlformats.org/drawingml/2006/main" name="Office Theme">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04618833-0ECC-DF4D-A7FA-A8DC6E114824}" vid="{D387AFE3-729F-764D-9175-DFD4BF9CD4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nlh_ppt_adv_4x3_180130 (1)</Template>
  <TotalTime>300</TotalTime>
  <Words>6566</Words>
  <Application>Microsoft Office PowerPoint</Application>
  <PresentationFormat>On-screen Show (4:3)</PresentationFormat>
  <Paragraphs>790</Paragraphs>
  <Slides>121</Slides>
  <Notes>0</Notes>
  <HiddenSlides>24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121</vt:i4>
      </vt:variant>
    </vt:vector>
  </HeadingPairs>
  <TitlesOfParts>
    <vt:vector size="127" baseType="lpstr">
      <vt:lpstr>Arial</vt:lpstr>
      <vt:lpstr>Calibri</vt:lpstr>
      <vt:lpstr>Garamond</vt:lpstr>
      <vt:lpstr>Times New Roman</vt:lpstr>
      <vt:lpstr>Wingdings 3</vt:lpstr>
      <vt:lpstr>Office Theme</vt:lpstr>
      <vt:lpstr>Evidence-based Pharmacology for Aggression and Psychosis in Dementia  John J Campbell, MD, FANPA VP, Senior Physician Executive Northern Light Acadia Hospital</vt:lpstr>
      <vt:lpstr>At the end of this presentation, learners should be able to: </vt:lpstr>
      <vt:lpstr>PowerPoint Presentation</vt:lpstr>
      <vt:lpstr>PowerPoint Presentation</vt:lpstr>
      <vt:lpstr>FDA Approved Treatment</vt:lpstr>
      <vt:lpstr>FDA Approved Treatment</vt:lpstr>
      <vt:lpstr>FDA Approved Treatment</vt:lpstr>
      <vt:lpstr>FDA Approved Treatment</vt:lpstr>
      <vt:lpstr>The Evidence</vt:lpstr>
      <vt:lpstr>The Evidence</vt:lpstr>
      <vt:lpstr>The Evidence</vt:lpstr>
      <vt:lpstr>The Evidence</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RCT for Atypical Antipsychotics</vt:lpstr>
      <vt:lpstr>Risks of Atypical Antipsychotics</vt:lpstr>
      <vt:lpstr>Risks of Atypical Antipsychotics</vt:lpstr>
      <vt:lpstr>Risks of Atypical Antipsychotics</vt:lpstr>
      <vt:lpstr>Risks of Atypical Antipsychotics</vt:lpstr>
      <vt:lpstr>Risks of Atypical Antipsychotics</vt:lpstr>
      <vt:lpstr>Risks of Atypical Antipsychotics</vt:lpstr>
      <vt:lpstr>Risks of Atypical Antipsychotics</vt:lpstr>
      <vt:lpstr>Risks of Atypical Antipsychotics</vt:lpstr>
      <vt:lpstr>Risks of Atypical Antipsychotics</vt:lpstr>
      <vt:lpstr>Risks of Atypical Antipsychotics</vt:lpstr>
      <vt:lpstr>Risks of Atypical Antipsychotics</vt:lpstr>
      <vt:lpstr>Risks of Atypical Antipsychotics</vt:lpstr>
      <vt:lpstr>Risks of Atypical Antipsychotics</vt:lpstr>
      <vt:lpstr>Risks of Atypical Antipsychotics</vt:lpstr>
      <vt:lpstr>Risks of Atypical Antipsychotics</vt:lpstr>
      <vt:lpstr>Psychotropic Risks</vt:lpstr>
      <vt:lpstr>Psychotropic Risks</vt:lpstr>
      <vt:lpstr>Risks of Atypical Antipsychotics</vt:lpstr>
      <vt:lpstr>RCT for Benzodiazepines</vt:lpstr>
      <vt:lpstr>RCT for Benzodiazepines</vt:lpstr>
      <vt:lpstr>RCT for Benzodiazepines</vt:lpstr>
      <vt:lpstr>RCT for Benzodiazepines</vt:lpstr>
      <vt:lpstr>The Evidence</vt:lpstr>
      <vt:lpstr>Valproate</vt:lpstr>
      <vt:lpstr>Valproate</vt:lpstr>
      <vt:lpstr>Valproate</vt:lpstr>
      <vt:lpstr>Antidepressants</vt:lpstr>
      <vt:lpstr>Antidepressants</vt:lpstr>
      <vt:lpstr>SSRI vs Placebo</vt:lpstr>
      <vt:lpstr>Antidepressants</vt:lpstr>
      <vt:lpstr>Antidepressants</vt:lpstr>
      <vt:lpstr>Dextromethorphan-Quinidine</vt:lpstr>
      <vt:lpstr>Dextromethorphan-Quinidine</vt:lpstr>
      <vt:lpstr>Dextromethorphan-Quinidine</vt:lpstr>
      <vt:lpstr>Dextromethorphan-Quinidine</vt:lpstr>
      <vt:lpstr>ECT</vt:lpstr>
      <vt:lpstr>ECT</vt:lpstr>
      <vt:lpstr>ECT</vt:lpstr>
      <vt:lpstr>ECT</vt:lpstr>
      <vt:lpstr>ECT</vt:lpstr>
      <vt:lpstr>Final Recommendations</vt:lpstr>
      <vt:lpstr>Final Recommendations</vt:lpstr>
      <vt:lpstr>Final recommendations</vt:lpstr>
      <vt:lpstr>Final Recommendations</vt:lpstr>
      <vt:lpstr>Final Recommendations</vt:lpstr>
      <vt:lpstr>Final Recommendations</vt:lpstr>
      <vt:lpstr>Final Recommendations</vt:lpstr>
      <vt:lpstr>Final Recommendations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Keenan, Elizabeth</dc:creator>
  <cp:lastModifiedBy>Weidman, Julie C</cp:lastModifiedBy>
  <cp:revision>11</cp:revision>
  <dcterms:created xsi:type="dcterms:W3CDTF">2020-01-23T19:47:35Z</dcterms:created>
  <dcterms:modified xsi:type="dcterms:W3CDTF">2025-04-18T14:10:04Z</dcterms:modified>
</cp:coreProperties>
</file>