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5143500" cx="9144000"/>
  <p:notesSz cx="6858000" cy="9144000"/>
  <p:embeddedFontLst>
    <p:embeddedFont>
      <p:font typeface="Montserrat SemiBold"/>
      <p:regular r:id="rId30"/>
      <p:bold r:id="rId31"/>
      <p:italic r:id="rId32"/>
      <p:boldItalic r:id="rId33"/>
    </p:embeddedFont>
    <p:embeddedFont>
      <p:font typeface="Montserrat"/>
      <p:regular r:id="rId34"/>
      <p:bold r:id="rId35"/>
      <p:italic r:id="rId36"/>
      <p:boldItalic r:id="rId37"/>
    </p:embeddedFont>
    <p:embeddedFont>
      <p:font typeface="Montserrat Light"/>
      <p:regular r:id="rId38"/>
      <p:bold r:id="rId39"/>
      <p:italic r:id="rId40"/>
      <p:boldItalic r:id="rId41"/>
    </p:embeddedFont>
    <p:embeddedFont>
      <p:font typeface="Average"/>
      <p:regular r:id="rId42"/>
    </p:embeddedFont>
    <p:embeddedFont>
      <p:font typeface="Work Sans"/>
      <p:regular r:id="rId43"/>
      <p:bold r:id="rId44"/>
      <p:italic r:id="rId45"/>
      <p:boldItalic r:id="rId46"/>
    </p:embeddedFont>
    <p:embeddedFont>
      <p:font typeface="Oswald"/>
      <p:regular r:id="rId47"/>
      <p:bold r:id="rId48"/>
    </p:embeddedFont>
    <p:embeddedFont>
      <p:font typeface="Open Sans"/>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53" roundtripDataSignature="AMtx7mgXbIjb69/odtQqzoc1yxcHrjtme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Light-italic.fntdata"/><Relationship Id="rId42" Type="http://schemas.openxmlformats.org/officeDocument/2006/relationships/font" Target="fonts/Average-regular.fntdata"/><Relationship Id="rId41" Type="http://schemas.openxmlformats.org/officeDocument/2006/relationships/font" Target="fonts/MontserratLight-boldItalic.fntdata"/><Relationship Id="rId44" Type="http://schemas.openxmlformats.org/officeDocument/2006/relationships/font" Target="fonts/WorkSans-bold.fntdata"/><Relationship Id="rId43" Type="http://schemas.openxmlformats.org/officeDocument/2006/relationships/font" Target="fonts/WorkSans-regular.fntdata"/><Relationship Id="rId46" Type="http://schemas.openxmlformats.org/officeDocument/2006/relationships/font" Target="fonts/WorkSans-boldItalic.fntdata"/><Relationship Id="rId45" Type="http://schemas.openxmlformats.org/officeDocument/2006/relationships/font" Target="fonts/WorkSans-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Oswald-bold.fntdata"/><Relationship Id="rId47" Type="http://schemas.openxmlformats.org/officeDocument/2006/relationships/font" Target="fonts/Oswald-regular.fntdata"/><Relationship Id="rId49" Type="http://schemas.openxmlformats.org/officeDocument/2006/relationships/font" Target="fonts/OpenSans-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ontserratSemiBold-bold.fntdata"/><Relationship Id="rId30" Type="http://schemas.openxmlformats.org/officeDocument/2006/relationships/font" Target="fonts/MontserratSemiBold-regular.fntdata"/><Relationship Id="rId33" Type="http://schemas.openxmlformats.org/officeDocument/2006/relationships/font" Target="fonts/MontserratSemiBold-boldItalic.fntdata"/><Relationship Id="rId32" Type="http://schemas.openxmlformats.org/officeDocument/2006/relationships/font" Target="fonts/MontserratSemiBold-italic.fntdata"/><Relationship Id="rId35" Type="http://schemas.openxmlformats.org/officeDocument/2006/relationships/font" Target="fonts/Montserrat-bold.fntdata"/><Relationship Id="rId34" Type="http://schemas.openxmlformats.org/officeDocument/2006/relationships/font" Target="fonts/Montserrat-regular.fntdata"/><Relationship Id="rId37" Type="http://schemas.openxmlformats.org/officeDocument/2006/relationships/font" Target="fonts/Montserrat-boldItalic.fntdata"/><Relationship Id="rId36" Type="http://schemas.openxmlformats.org/officeDocument/2006/relationships/font" Target="fonts/Montserrat-italic.fntdata"/><Relationship Id="rId39" Type="http://schemas.openxmlformats.org/officeDocument/2006/relationships/font" Target="fonts/MontserratLight-bold.fntdata"/><Relationship Id="rId38" Type="http://schemas.openxmlformats.org/officeDocument/2006/relationships/font" Target="fonts/MontserratLight-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OpenSans-italic.fntdata"/><Relationship Id="rId50" Type="http://schemas.openxmlformats.org/officeDocument/2006/relationships/font" Target="fonts/OpenSans-bold.fntdata"/><Relationship Id="rId53" Type="http://customschemas.google.com/relationships/presentationmetadata" Target="metadata"/><Relationship Id="rId52" Type="http://schemas.openxmlformats.org/officeDocument/2006/relationships/font" Target="fonts/OpenSans-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5516eae57b_1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g35516eae57b_1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35516eae57b_1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g35516eae57b_1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54018d88a1_2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1" name="Google Shape;221;g354018d88a1_2_1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5516eae57b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8" name="Google Shape;228;g35516eae57b_0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5516eae57b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g35516eae57b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5516eae57b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g35516eae57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5516eae57b_1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g35516eae57b_1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0" name="Google Shape;29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0" name="Google Shape;300;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5516eae57b_1_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g35516eae57b_1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5516eae57b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g35516eae57b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54018d88a1_2_1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g354018d88a1_2_1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 name="Google Shape;12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5516eae57b_1_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g35516eae57b_1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5516eae57b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3" name="Google Shape;163;g35516eae57b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54018d88a1_2_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0" name="Google Shape;170;g354018d88a1_2_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5516eae57b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7" name="Google Shape;177;g35516eae57b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54018d88a1_2_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g354018d88a1_2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3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4" name="Shape 54"/>
        <p:cNvGrpSpPr/>
        <p:nvPr/>
      </p:nvGrpSpPr>
      <p:grpSpPr>
        <a:xfrm>
          <a:off x="0" y="0"/>
          <a:ext cx="0" cy="0"/>
          <a:chOff x="0" y="0"/>
          <a:chExt cx="0" cy="0"/>
        </a:xfrm>
      </p:grpSpPr>
      <p:sp>
        <p:nvSpPr>
          <p:cNvPr id="55" name="Google Shape;55;g354018d88a1_2_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56" name="Google Shape;56;g354018d88a1_2_5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7" name="Google Shape;57;g354018d88a1_2_5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8" name="Google Shape;58;g354018d88a1_2_5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9" name="Google Shape;59;g354018d88a1_2_5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0" name="Shape 60"/>
        <p:cNvGrpSpPr/>
        <p:nvPr/>
      </p:nvGrpSpPr>
      <p:grpSpPr>
        <a:xfrm>
          <a:off x="0" y="0"/>
          <a:ext cx="0" cy="0"/>
          <a:chOff x="0" y="0"/>
          <a:chExt cx="0" cy="0"/>
        </a:xfrm>
      </p:grpSpPr>
      <p:sp>
        <p:nvSpPr>
          <p:cNvPr id="61" name="Google Shape;61;g354018d88a1_2_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62" name="Google Shape;62;g354018d88a1_2_5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3" name="Google Shape;63;g354018d88a1_2_57"/>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4" name="Shape 64"/>
        <p:cNvGrpSpPr/>
        <p:nvPr/>
      </p:nvGrpSpPr>
      <p:grpSpPr>
        <a:xfrm>
          <a:off x="0" y="0"/>
          <a:ext cx="0" cy="0"/>
          <a:chOff x="0" y="0"/>
          <a:chExt cx="0" cy="0"/>
        </a:xfrm>
      </p:grpSpPr>
      <p:sp>
        <p:nvSpPr>
          <p:cNvPr id="65" name="Google Shape;65;g354018d88a1_2_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66" name="Google Shape;66;g354018d88a1_2_4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7" name="Google Shape;67;g354018d88a1_2_4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8" name="Google Shape;68;g354018d88a1_2_46"/>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9" name="Shape 69"/>
        <p:cNvGrpSpPr/>
        <p:nvPr/>
      </p:nvGrpSpPr>
      <p:grpSpPr>
        <a:xfrm>
          <a:off x="0" y="0"/>
          <a:ext cx="0" cy="0"/>
          <a:chOff x="0" y="0"/>
          <a:chExt cx="0" cy="0"/>
        </a:xfrm>
      </p:grpSpPr>
      <p:sp>
        <p:nvSpPr>
          <p:cNvPr id="70" name="Google Shape;70;g354018d88a1_2_6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71" name="Google Shape;71;g354018d88a1_2_6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2" name="Google Shape;72;g354018d88a1_2_6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3" name="Shape 73"/>
        <p:cNvGrpSpPr/>
        <p:nvPr/>
      </p:nvGrpSpPr>
      <p:grpSpPr>
        <a:xfrm>
          <a:off x="0" y="0"/>
          <a:ext cx="0" cy="0"/>
          <a:chOff x="0" y="0"/>
          <a:chExt cx="0" cy="0"/>
        </a:xfrm>
      </p:grpSpPr>
      <p:sp>
        <p:nvSpPr>
          <p:cNvPr id="74" name="Google Shape;74;g354018d88a1_2_65"/>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5" name="Shape 75"/>
        <p:cNvGrpSpPr/>
        <p:nvPr/>
      </p:nvGrpSpPr>
      <p:grpSpPr>
        <a:xfrm>
          <a:off x="0" y="0"/>
          <a:ext cx="0" cy="0"/>
          <a:chOff x="0" y="0"/>
          <a:chExt cx="0" cy="0"/>
        </a:xfrm>
      </p:grpSpPr>
      <p:grpSp>
        <p:nvGrpSpPr>
          <p:cNvPr id="76" name="Google Shape;76;g354018d88a1_2_67"/>
          <p:cNvGrpSpPr/>
          <p:nvPr/>
        </p:nvGrpSpPr>
        <p:grpSpPr>
          <a:xfrm>
            <a:off x="4350279" y="2855377"/>
            <a:ext cx="443589" cy="105632"/>
            <a:chOff x="4137525" y="2915950"/>
            <a:chExt cx="869100" cy="207000"/>
          </a:xfrm>
        </p:grpSpPr>
        <p:sp>
          <p:nvSpPr>
            <p:cNvPr id="77" name="Google Shape;77;g354018d88a1_2_67"/>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g354018d88a1_2_67"/>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g354018d88a1_2_67"/>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0" name="Google Shape;80;g354018d88a1_2_67"/>
          <p:cNvSpPr txBox="1"/>
          <p:nvPr>
            <p:ph type="ctrTitle"/>
          </p:nvPr>
        </p:nvSpPr>
        <p:spPr>
          <a:xfrm>
            <a:off x="671258" y="990800"/>
            <a:ext cx="7801500" cy="17301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81" name="Google Shape;81;g354018d88a1_2_67"/>
          <p:cNvSpPr txBox="1"/>
          <p:nvPr>
            <p:ph idx="1" type="subTitle"/>
          </p:nvPr>
        </p:nvSpPr>
        <p:spPr>
          <a:xfrm>
            <a:off x="671250" y="3174876"/>
            <a:ext cx="78015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2" name="Google Shape;82;g354018d88a1_2_67"/>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3" name="Shape 83"/>
        <p:cNvGrpSpPr/>
        <p:nvPr/>
      </p:nvGrpSpPr>
      <p:grpSpPr>
        <a:xfrm>
          <a:off x="0" y="0"/>
          <a:ext cx="0" cy="0"/>
          <a:chOff x="0" y="0"/>
          <a:chExt cx="0" cy="0"/>
        </a:xfrm>
      </p:grpSpPr>
      <p:sp>
        <p:nvSpPr>
          <p:cNvPr id="84" name="Google Shape;84;g354018d88a1_2_75"/>
          <p:cNvSpPr txBox="1"/>
          <p:nvPr>
            <p:ph type="title"/>
          </p:nvPr>
        </p:nvSpPr>
        <p:spPr>
          <a:xfrm>
            <a:off x="671250" y="2141250"/>
            <a:ext cx="7852200" cy="8610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85" name="Google Shape;85;g354018d88a1_2_75"/>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6" name="Shape 86"/>
        <p:cNvGrpSpPr/>
        <p:nvPr/>
      </p:nvGrpSpPr>
      <p:grpSpPr>
        <a:xfrm>
          <a:off x="0" y="0"/>
          <a:ext cx="0" cy="0"/>
          <a:chOff x="0" y="0"/>
          <a:chExt cx="0" cy="0"/>
        </a:xfrm>
      </p:grpSpPr>
      <p:sp>
        <p:nvSpPr>
          <p:cNvPr id="87" name="Google Shape;87;g354018d88a1_2_78"/>
          <p:cNvSpPr txBox="1"/>
          <p:nvPr>
            <p:ph type="title"/>
          </p:nvPr>
        </p:nvSpPr>
        <p:spPr>
          <a:xfrm>
            <a:off x="490250" y="526350"/>
            <a:ext cx="62271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88" name="Google Shape;88;g354018d88a1_2_78"/>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9" name="Shape 89"/>
        <p:cNvGrpSpPr/>
        <p:nvPr/>
      </p:nvGrpSpPr>
      <p:grpSpPr>
        <a:xfrm>
          <a:off x="0" y="0"/>
          <a:ext cx="0" cy="0"/>
          <a:chOff x="0" y="0"/>
          <a:chExt cx="0" cy="0"/>
        </a:xfrm>
      </p:grpSpPr>
      <p:sp>
        <p:nvSpPr>
          <p:cNvPr id="90" name="Google Shape;90;g354018d88a1_2_81"/>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1" name="Google Shape;91;g354018d88a1_2_8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92" name="Google Shape;92;g354018d88a1_2_81"/>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93" name="Google Shape;93;g354018d88a1_2_81"/>
          <p:cNvSpPr txBox="1"/>
          <p:nvPr>
            <p:ph idx="1" type="subTitle"/>
          </p:nvPr>
        </p:nvSpPr>
        <p:spPr>
          <a:xfrm>
            <a:off x="265500" y="2845201"/>
            <a:ext cx="4045200" cy="1345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94" name="Google Shape;94;g354018d88a1_2_81"/>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0"/>
              </a:spcBef>
              <a:spcAft>
                <a:spcPts val="0"/>
              </a:spcAft>
              <a:buClr>
                <a:schemeClr val="lt1"/>
              </a:buClr>
              <a:buSzPts val="1400"/>
              <a:buChar char="○"/>
              <a:defRPr>
                <a:solidFill>
                  <a:schemeClr val="lt1"/>
                </a:solidFill>
              </a:defRPr>
            </a:lvl2pPr>
            <a:lvl3pPr indent="-317500" lvl="2" marL="1371600" algn="l">
              <a:lnSpc>
                <a:spcPct val="115000"/>
              </a:lnSpc>
              <a:spcBef>
                <a:spcPts val="0"/>
              </a:spcBef>
              <a:spcAft>
                <a:spcPts val="0"/>
              </a:spcAft>
              <a:buClr>
                <a:schemeClr val="lt1"/>
              </a:buClr>
              <a:buSzPts val="1400"/>
              <a:buChar char="■"/>
              <a:defRPr>
                <a:solidFill>
                  <a:schemeClr val="lt1"/>
                </a:solidFill>
              </a:defRPr>
            </a:lvl3pPr>
            <a:lvl4pPr indent="-317500" lvl="3" marL="1828800" algn="l">
              <a:lnSpc>
                <a:spcPct val="115000"/>
              </a:lnSpc>
              <a:spcBef>
                <a:spcPts val="0"/>
              </a:spcBef>
              <a:spcAft>
                <a:spcPts val="0"/>
              </a:spcAft>
              <a:buClr>
                <a:schemeClr val="lt1"/>
              </a:buClr>
              <a:buSzPts val="1400"/>
              <a:buChar char="●"/>
              <a:defRPr>
                <a:solidFill>
                  <a:schemeClr val="lt1"/>
                </a:solidFill>
              </a:defRPr>
            </a:lvl4pPr>
            <a:lvl5pPr indent="-317500" lvl="4" marL="2286000" algn="l">
              <a:lnSpc>
                <a:spcPct val="115000"/>
              </a:lnSpc>
              <a:spcBef>
                <a:spcPts val="0"/>
              </a:spcBef>
              <a:spcAft>
                <a:spcPts val="0"/>
              </a:spcAft>
              <a:buClr>
                <a:schemeClr val="lt1"/>
              </a:buClr>
              <a:buSzPts val="1400"/>
              <a:buChar char="○"/>
              <a:defRPr>
                <a:solidFill>
                  <a:schemeClr val="lt1"/>
                </a:solidFill>
              </a:defRPr>
            </a:lvl5pPr>
            <a:lvl6pPr indent="-317500" lvl="5" marL="2743200" algn="l">
              <a:lnSpc>
                <a:spcPct val="115000"/>
              </a:lnSpc>
              <a:spcBef>
                <a:spcPts val="0"/>
              </a:spcBef>
              <a:spcAft>
                <a:spcPts val="0"/>
              </a:spcAft>
              <a:buClr>
                <a:schemeClr val="lt1"/>
              </a:buClr>
              <a:buSzPts val="1400"/>
              <a:buChar char="■"/>
              <a:defRPr>
                <a:solidFill>
                  <a:schemeClr val="lt1"/>
                </a:solidFill>
              </a:defRPr>
            </a:lvl6pPr>
            <a:lvl7pPr indent="-317500" lvl="6" marL="3200400" algn="l">
              <a:lnSpc>
                <a:spcPct val="115000"/>
              </a:lnSpc>
              <a:spcBef>
                <a:spcPts val="0"/>
              </a:spcBef>
              <a:spcAft>
                <a:spcPts val="0"/>
              </a:spcAft>
              <a:buClr>
                <a:schemeClr val="lt1"/>
              </a:buClr>
              <a:buSzPts val="1400"/>
              <a:buChar char="●"/>
              <a:defRPr>
                <a:solidFill>
                  <a:schemeClr val="lt1"/>
                </a:solidFill>
              </a:defRPr>
            </a:lvl7pPr>
            <a:lvl8pPr indent="-317500" lvl="7" marL="3657600" algn="l">
              <a:lnSpc>
                <a:spcPct val="115000"/>
              </a:lnSpc>
              <a:spcBef>
                <a:spcPts val="0"/>
              </a:spcBef>
              <a:spcAft>
                <a:spcPts val="0"/>
              </a:spcAft>
              <a:buClr>
                <a:schemeClr val="lt1"/>
              </a:buClr>
              <a:buSzPts val="1400"/>
              <a:buChar char="○"/>
              <a:defRPr>
                <a:solidFill>
                  <a:schemeClr val="lt1"/>
                </a:solidFill>
              </a:defRPr>
            </a:lvl8pPr>
            <a:lvl9pPr indent="-317500" lvl="8" marL="4114800" algn="l">
              <a:lnSpc>
                <a:spcPct val="115000"/>
              </a:lnSpc>
              <a:spcBef>
                <a:spcPts val="0"/>
              </a:spcBef>
              <a:spcAft>
                <a:spcPts val="0"/>
              </a:spcAft>
              <a:buClr>
                <a:schemeClr val="lt1"/>
              </a:buClr>
              <a:buSzPts val="1400"/>
              <a:buChar char="■"/>
              <a:defRPr>
                <a:solidFill>
                  <a:schemeClr val="lt1"/>
                </a:solidFill>
              </a:defRPr>
            </a:lvl9pPr>
          </a:lstStyle>
          <a:p/>
        </p:txBody>
      </p:sp>
      <p:sp>
        <p:nvSpPr>
          <p:cNvPr id="95" name="Google Shape;95;g354018d88a1_2_8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6" name="Shape 96"/>
        <p:cNvGrpSpPr/>
        <p:nvPr/>
      </p:nvGrpSpPr>
      <p:grpSpPr>
        <a:xfrm>
          <a:off x="0" y="0"/>
          <a:ext cx="0" cy="0"/>
          <a:chOff x="0" y="0"/>
          <a:chExt cx="0" cy="0"/>
        </a:xfrm>
      </p:grpSpPr>
      <p:sp>
        <p:nvSpPr>
          <p:cNvPr id="97" name="Google Shape;97;g354018d88a1_2_8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98" name="Google Shape;98;g354018d88a1_2_88"/>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9" name="Shape 99"/>
        <p:cNvGrpSpPr/>
        <p:nvPr/>
      </p:nvGrpSpPr>
      <p:grpSpPr>
        <a:xfrm>
          <a:off x="0" y="0"/>
          <a:ext cx="0" cy="0"/>
          <a:chOff x="0" y="0"/>
          <a:chExt cx="0" cy="0"/>
        </a:xfrm>
      </p:grpSpPr>
      <p:sp>
        <p:nvSpPr>
          <p:cNvPr id="100" name="Google Shape;100;g354018d88a1_2_91"/>
          <p:cNvSpPr txBox="1"/>
          <p:nvPr>
            <p:ph hasCustomPrompt="1" type="title"/>
          </p:nvPr>
        </p:nvSpPr>
        <p:spPr>
          <a:xfrm>
            <a:off x="311700" y="1255275"/>
            <a:ext cx="8520600" cy="1890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1" name="Google Shape;101;g354018d88a1_2_91"/>
          <p:cNvSpPr txBox="1"/>
          <p:nvPr>
            <p:ph idx="1" type="body"/>
          </p:nvPr>
        </p:nvSpPr>
        <p:spPr>
          <a:xfrm>
            <a:off x="311700" y="32284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02" name="Google Shape;102;g354018d88a1_2_9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2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2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2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2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2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3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3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3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3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3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rgbClr val="296458"/>
        </a:solidFill>
      </p:bgPr>
    </p:bg>
    <p:spTree>
      <p:nvGrpSpPr>
        <p:cNvPr id="50" name="Shape 50"/>
        <p:cNvGrpSpPr/>
        <p:nvPr/>
      </p:nvGrpSpPr>
      <p:grpSpPr>
        <a:xfrm>
          <a:off x="0" y="0"/>
          <a:ext cx="0" cy="0"/>
          <a:chOff x="0" y="0"/>
          <a:chExt cx="0" cy="0"/>
        </a:xfrm>
      </p:grpSpPr>
      <p:sp>
        <p:nvSpPr>
          <p:cNvPr id="51" name="Google Shape;51;g354018d88a1_2_4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1pPr>
            <a:lvl2pPr lvl="1"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2pPr>
            <a:lvl3pPr lvl="2"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3pPr>
            <a:lvl4pPr lvl="3"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4pPr>
            <a:lvl5pPr lvl="4"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5pPr>
            <a:lvl6pPr lvl="5"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6pPr>
            <a:lvl7pPr lvl="6"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7pPr>
            <a:lvl8pPr lvl="7"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8pPr>
            <a:lvl9pPr lvl="8"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9pPr>
          </a:lstStyle>
          <a:p/>
        </p:txBody>
      </p:sp>
      <p:sp>
        <p:nvSpPr>
          <p:cNvPr id="52" name="Google Shape;52;g354018d88a1_2_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accent3"/>
              </a:buClr>
              <a:buSzPts val="1800"/>
              <a:buFont typeface="Average"/>
              <a:buChar char="●"/>
              <a:defRPr b="0" i="0" sz="1800" u="none" cap="none" strike="noStrike">
                <a:solidFill>
                  <a:schemeClr val="accent3"/>
                </a:solidFill>
                <a:latin typeface="Average"/>
                <a:ea typeface="Average"/>
                <a:cs typeface="Average"/>
                <a:sym typeface="Average"/>
              </a:defRPr>
            </a:lvl1pPr>
            <a:lvl2pPr indent="-317500" lvl="1" marL="914400" marR="0" rtl="0" algn="l">
              <a:lnSpc>
                <a:spcPct val="115000"/>
              </a:lnSpc>
              <a:spcBef>
                <a:spcPts val="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2pPr>
            <a:lvl3pPr indent="-317500" lvl="2" marL="1371600" marR="0" rtl="0" algn="l">
              <a:lnSpc>
                <a:spcPct val="115000"/>
              </a:lnSpc>
              <a:spcBef>
                <a:spcPts val="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3pPr>
            <a:lvl4pPr indent="-317500" lvl="3" marL="1828800" marR="0" rtl="0" algn="l">
              <a:lnSpc>
                <a:spcPct val="115000"/>
              </a:lnSpc>
              <a:spcBef>
                <a:spcPts val="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4pPr>
            <a:lvl5pPr indent="-317500" lvl="4" marL="2286000" marR="0" rtl="0" algn="l">
              <a:lnSpc>
                <a:spcPct val="115000"/>
              </a:lnSpc>
              <a:spcBef>
                <a:spcPts val="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5pPr>
            <a:lvl6pPr indent="-317500" lvl="5" marL="2743200" marR="0" rtl="0" algn="l">
              <a:lnSpc>
                <a:spcPct val="115000"/>
              </a:lnSpc>
              <a:spcBef>
                <a:spcPts val="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6pPr>
            <a:lvl7pPr indent="-317500" lvl="6" marL="3200400" marR="0" rtl="0" algn="l">
              <a:lnSpc>
                <a:spcPct val="115000"/>
              </a:lnSpc>
              <a:spcBef>
                <a:spcPts val="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7pPr>
            <a:lvl8pPr indent="-317500" lvl="7" marL="3657600" marR="0" rtl="0" algn="l">
              <a:lnSpc>
                <a:spcPct val="115000"/>
              </a:lnSpc>
              <a:spcBef>
                <a:spcPts val="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8pPr>
            <a:lvl9pPr indent="-317500" lvl="8" marL="4114800" marR="0" rtl="0" algn="l">
              <a:lnSpc>
                <a:spcPct val="115000"/>
              </a:lnSpc>
              <a:spcBef>
                <a:spcPts val="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9pPr>
          </a:lstStyle>
          <a:p/>
        </p:txBody>
      </p:sp>
      <p:sp>
        <p:nvSpPr>
          <p:cNvPr id="53" name="Google Shape;53;g354018d88a1_2_42"/>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hyperlink" Target="https://www.phinational.org/policy-research/workforce-data-center/#states=23&amp;var=Affordable+Housin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hyperlink" Target="https://themainemonitor.org/maine-nursing-homes-face-ongoing-staff-shortages-a-problem-that-existed-before-the-pandemic/"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hyperlink" Target="mailto:paul@3ihome.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hyperlink" Target="https://thehousingcenter.org/accessible-housing-isnt-just-a-need-its-a-mandat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hyperlink" Target="https://thehousingcenter.org/accessible-housing-isnt-just-a-need-its-a-mandat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
          <p:cNvSpPr/>
          <p:nvPr/>
        </p:nvSpPr>
        <p:spPr>
          <a:xfrm>
            <a:off x="0" y="1842750"/>
            <a:ext cx="9144000" cy="1397400"/>
          </a:xfrm>
          <a:prstGeom prst="rect">
            <a:avLst/>
          </a:prstGeom>
          <a:solidFill>
            <a:srgbClr val="2A655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1"/>
          <p:cNvSpPr txBox="1"/>
          <p:nvPr>
            <p:ph type="ctrTitle"/>
          </p:nvPr>
        </p:nvSpPr>
        <p:spPr>
          <a:xfrm>
            <a:off x="311650" y="2120275"/>
            <a:ext cx="8520600" cy="969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en" sz="3200">
                <a:solidFill>
                  <a:schemeClr val="lt1"/>
                </a:solidFill>
                <a:latin typeface="Montserrat"/>
                <a:ea typeface="Montserrat"/>
                <a:cs typeface="Montserrat"/>
                <a:sym typeface="Montserrat"/>
              </a:rPr>
              <a:t>32</a:t>
            </a:r>
            <a:r>
              <a:rPr b="1" baseline="30000" lang="en" sz="3200">
                <a:solidFill>
                  <a:schemeClr val="lt1"/>
                </a:solidFill>
                <a:latin typeface="Montserrat"/>
                <a:ea typeface="Montserrat"/>
                <a:cs typeface="Montserrat"/>
                <a:sym typeface="Montserrat"/>
              </a:rPr>
              <a:t>nd</a:t>
            </a:r>
            <a:r>
              <a:rPr b="1" lang="en" sz="3200">
                <a:solidFill>
                  <a:schemeClr val="lt1"/>
                </a:solidFill>
                <a:latin typeface="Montserrat"/>
                <a:ea typeface="Montserrat"/>
                <a:cs typeface="Montserrat"/>
                <a:sym typeface="Montserrat"/>
              </a:rPr>
              <a:t> Maine Geriatrics Conference</a:t>
            </a:r>
            <a:endParaRPr b="1" sz="3200">
              <a:solidFill>
                <a:schemeClr val="lt1"/>
              </a:solidFill>
              <a:latin typeface="Montserrat"/>
              <a:ea typeface="Montserrat"/>
              <a:cs typeface="Montserrat"/>
              <a:sym typeface="Montserrat"/>
            </a:endParaRPr>
          </a:p>
          <a:p>
            <a:pPr indent="0" lvl="0" marL="0" rtl="0" algn="ctr">
              <a:lnSpc>
                <a:spcPct val="100000"/>
              </a:lnSpc>
              <a:spcBef>
                <a:spcPts val="0"/>
              </a:spcBef>
              <a:spcAft>
                <a:spcPts val="0"/>
              </a:spcAft>
              <a:buSzPts val="990"/>
              <a:buNone/>
            </a:pPr>
            <a:r>
              <a:rPr lang="en" sz="2400">
                <a:solidFill>
                  <a:schemeClr val="lt1"/>
                </a:solidFill>
                <a:latin typeface="Montserrat"/>
                <a:ea typeface="Montserrat"/>
                <a:cs typeface="Montserrat"/>
                <a:sym typeface="Montserrat"/>
              </a:rPr>
              <a:t>May 20-21, 2025</a:t>
            </a:r>
            <a:endParaRPr sz="2400">
              <a:solidFill>
                <a:schemeClr val="lt1"/>
              </a:solidFill>
              <a:latin typeface="Montserrat"/>
              <a:ea typeface="Montserrat"/>
              <a:cs typeface="Montserrat"/>
              <a:sym typeface="Montserrat"/>
            </a:endParaRPr>
          </a:p>
        </p:txBody>
      </p:sp>
      <p:pic>
        <p:nvPicPr>
          <p:cNvPr id="109" name="Google Shape;109;p1"/>
          <p:cNvPicPr preferRelativeResize="0"/>
          <p:nvPr/>
        </p:nvPicPr>
        <p:blipFill rotWithShape="1">
          <a:blip r:embed="rId3">
            <a:alphaModFix/>
          </a:blip>
          <a:srcRect b="0" l="0" r="0" t="0"/>
          <a:stretch/>
        </p:blipFill>
        <p:spPr>
          <a:xfrm>
            <a:off x="3206297" y="251800"/>
            <a:ext cx="2452150" cy="1032000"/>
          </a:xfrm>
          <a:prstGeom prst="rect">
            <a:avLst/>
          </a:prstGeom>
          <a:noFill/>
          <a:ln>
            <a:noFill/>
          </a:ln>
        </p:spPr>
      </p:pic>
      <p:sp>
        <p:nvSpPr>
          <p:cNvPr id="110" name="Google Shape;110;p1"/>
          <p:cNvSpPr txBox="1"/>
          <p:nvPr/>
        </p:nvSpPr>
        <p:spPr>
          <a:xfrm>
            <a:off x="103675" y="4825650"/>
            <a:ext cx="2685000" cy="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Open Sans"/>
                <a:ea typeface="Open Sans"/>
                <a:cs typeface="Open Sans"/>
                <a:sym typeface="Open Sans"/>
              </a:rPr>
              <a:t>Copyright 2025: 3i Housing of Maine.  All rights reserved.</a:t>
            </a:r>
            <a:endParaRPr b="0" i="0" sz="1300" u="none" cap="none" strike="noStrike">
              <a:solidFill>
                <a:srgbClr val="000000"/>
              </a:solidFill>
              <a:latin typeface="Open Sans"/>
              <a:ea typeface="Open Sans"/>
              <a:cs typeface="Open Sans"/>
              <a:sym typeface="Open Sans"/>
            </a:endParaRPr>
          </a:p>
        </p:txBody>
      </p:sp>
      <p:sp>
        <p:nvSpPr>
          <p:cNvPr id="111" name="Google Shape;111;p1"/>
          <p:cNvSpPr txBox="1"/>
          <p:nvPr/>
        </p:nvSpPr>
        <p:spPr>
          <a:xfrm>
            <a:off x="782875" y="2869775"/>
            <a:ext cx="7299000" cy="127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91"/>
              </a:spcBef>
              <a:spcAft>
                <a:spcPts val="0"/>
              </a:spcAft>
              <a:buClr>
                <a:srgbClr val="000000"/>
              </a:buClr>
              <a:buSzPts val="1608"/>
              <a:buFont typeface="Arial"/>
              <a:buNone/>
            </a:pPr>
            <a:r>
              <a:t/>
            </a:r>
            <a:endParaRPr b="1" i="0" sz="1608" u="none" cap="none" strike="noStrike">
              <a:solidFill>
                <a:srgbClr val="BF4E14"/>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580"/>
              <a:buFont typeface="Arial"/>
              <a:buNone/>
            </a:pPr>
            <a:r>
              <a:t/>
            </a:r>
            <a:endParaRPr b="1" i="0" sz="1580" u="none" cap="none" strike="noStrike">
              <a:solidFill>
                <a:srgbClr val="2A6559"/>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400"/>
              <a:buFont typeface="Arial"/>
              <a:buNone/>
            </a:pPr>
            <a:r>
              <a:rPr b="0" i="0" lang="en" sz="2400" u="none" cap="none" strike="noStrike">
                <a:solidFill>
                  <a:srgbClr val="000000"/>
                </a:solidFill>
                <a:latin typeface="Open Sans"/>
                <a:ea typeface="Open Sans"/>
                <a:cs typeface="Open Sans"/>
                <a:sym typeface="Open Sans"/>
              </a:rPr>
              <a:t>Paul Linet, Founder &amp; CEO</a:t>
            </a:r>
            <a:endParaRPr b="0" i="0" sz="2400" u="none" cap="none" strike="noStrike">
              <a:solidFill>
                <a:srgbClr val="000000"/>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400"/>
              <a:buFont typeface="Arial"/>
              <a:buNone/>
            </a:pPr>
            <a:r>
              <a:rPr b="0" i="0" lang="en" sz="2400" u="none" cap="none" strike="noStrike">
                <a:solidFill>
                  <a:srgbClr val="000000"/>
                </a:solidFill>
                <a:latin typeface="Open Sans"/>
                <a:ea typeface="Open Sans"/>
                <a:cs typeface="Open Sans"/>
                <a:sym typeface="Open Sans"/>
              </a:rPr>
              <a:t>3i Housing of Maine</a:t>
            </a:r>
            <a:endParaRPr b="0" i="0" sz="2400" u="none" cap="none" strike="noStrike">
              <a:solidFill>
                <a:srgbClr val="000000"/>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35516eae57b_1_23"/>
          <p:cNvSpPr txBox="1"/>
          <p:nvPr>
            <p:ph type="title"/>
          </p:nvPr>
        </p:nvSpPr>
        <p:spPr>
          <a:xfrm>
            <a:off x="518350" y="2624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
                <a:latin typeface="Montserrat"/>
                <a:ea typeface="Montserrat"/>
                <a:cs typeface="Montserrat"/>
                <a:sym typeface="Montserrat"/>
              </a:rPr>
              <a:t>How 3i HoME Works</a:t>
            </a:r>
            <a:endParaRPr b="1">
              <a:latin typeface="Montserrat"/>
              <a:ea typeface="Montserrat"/>
              <a:cs typeface="Montserrat"/>
              <a:sym typeface="Montserrat"/>
            </a:endParaRPr>
          </a:p>
        </p:txBody>
      </p:sp>
      <p:sp>
        <p:nvSpPr>
          <p:cNvPr id="206" name="Google Shape;206;g35516eae57b_1_23"/>
          <p:cNvSpPr txBox="1"/>
          <p:nvPr>
            <p:ph type="title"/>
          </p:nvPr>
        </p:nvSpPr>
        <p:spPr>
          <a:xfrm>
            <a:off x="518350" y="1585700"/>
            <a:ext cx="6052500" cy="392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b="1" lang="en" sz="2400">
                <a:latin typeface="Montserrat"/>
                <a:ea typeface="Montserrat"/>
                <a:cs typeface="Montserrat"/>
                <a:sym typeface="Montserrat"/>
              </a:rPr>
              <a:t>3i HoME Caring Communities</a:t>
            </a:r>
            <a:r>
              <a:rPr lang="en" sz="2400">
                <a:latin typeface="Montserrat"/>
                <a:ea typeface="Montserrat"/>
                <a:cs typeface="Montserrat"/>
                <a:sym typeface="Montserrat"/>
              </a:rPr>
              <a:t>™</a:t>
            </a:r>
            <a:endParaRPr sz="2400">
              <a:solidFill>
                <a:schemeClr val="dk1"/>
              </a:solidFill>
              <a:latin typeface="Montserrat"/>
              <a:ea typeface="Montserrat"/>
              <a:cs typeface="Montserrat"/>
              <a:sym typeface="Montserrat"/>
            </a:endParaRPr>
          </a:p>
        </p:txBody>
      </p:sp>
      <p:sp>
        <p:nvSpPr>
          <p:cNvPr id="207" name="Google Shape;207;g35516eae57b_1_23"/>
          <p:cNvSpPr txBox="1"/>
          <p:nvPr>
            <p:ph idx="1" type="body"/>
          </p:nvPr>
        </p:nvSpPr>
        <p:spPr>
          <a:xfrm>
            <a:off x="518350" y="2135800"/>
            <a:ext cx="4665600" cy="1009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1200"/>
              </a:spcAft>
              <a:buSzPts val="1800"/>
              <a:buNone/>
            </a:pPr>
            <a:r>
              <a:rPr lang="en" sz="2400">
                <a:solidFill>
                  <a:schemeClr val="dk1"/>
                </a:solidFill>
                <a:latin typeface="Open Sans"/>
                <a:ea typeface="Open Sans"/>
                <a:cs typeface="Open Sans"/>
                <a:sym typeface="Open Sans"/>
              </a:rPr>
              <a:t>Mixed-income housing, AI/adaptive tech, workforce preference, diverse geographies; hub-and-spoke to Sturgeon Place  </a:t>
            </a:r>
            <a:endParaRPr sz="2400">
              <a:solidFill>
                <a:schemeClr val="dk1"/>
              </a:solidFill>
              <a:latin typeface="Open Sans"/>
              <a:ea typeface="Open Sans"/>
              <a:cs typeface="Open Sans"/>
              <a:sym typeface="Open Sans"/>
            </a:endParaRPr>
          </a:p>
        </p:txBody>
      </p:sp>
      <p:pic>
        <p:nvPicPr>
          <p:cNvPr id="208" name="Google Shape;208;g35516eae57b_1_23"/>
          <p:cNvPicPr preferRelativeResize="0"/>
          <p:nvPr/>
        </p:nvPicPr>
        <p:blipFill rotWithShape="1">
          <a:blip r:embed="rId3">
            <a:alphaModFix/>
          </a:blip>
          <a:srcRect b="7980" l="1487" r="0" t="21016"/>
          <a:stretch/>
        </p:blipFill>
        <p:spPr>
          <a:xfrm>
            <a:off x="5572042" y="1042450"/>
            <a:ext cx="3135600" cy="3095400"/>
          </a:xfrm>
          <a:prstGeom prst="ellipse">
            <a:avLst/>
          </a:prstGeom>
          <a:noFill/>
          <a:ln>
            <a:noFill/>
          </a:ln>
        </p:spPr>
      </p:pic>
      <p:sp>
        <p:nvSpPr>
          <p:cNvPr id="209" name="Google Shape;209;g35516eae57b_1_23"/>
          <p:cNvSpPr txBox="1"/>
          <p:nvPr/>
        </p:nvSpPr>
        <p:spPr>
          <a:xfrm>
            <a:off x="103675" y="4825650"/>
            <a:ext cx="2685000" cy="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Open Sans"/>
                <a:ea typeface="Open Sans"/>
                <a:cs typeface="Open Sans"/>
                <a:sym typeface="Open Sans"/>
              </a:rPr>
              <a:t>Copyright 2025: 3i Housing of Maine.  All rights reserved.</a:t>
            </a:r>
            <a:endParaRPr b="0" i="0" sz="1300" u="none" cap="none" strike="noStrike">
              <a:solidFill>
                <a:schemeClr val="dk1"/>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35516eae57b_1_6"/>
          <p:cNvSpPr txBox="1"/>
          <p:nvPr>
            <p:ph type="title"/>
          </p:nvPr>
        </p:nvSpPr>
        <p:spPr>
          <a:xfrm>
            <a:off x="477650" y="3637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
                <a:latin typeface="Montserrat"/>
                <a:ea typeface="Montserrat"/>
                <a:cs typeface="Montserrat"/>
                <a:sym typeface="Montserrat"/>
              </a:rPr>
              <a:t>How 3i HoME Works</a:t>
            </a:r>
            <a:endParaRPr b="1">
              <a:latin typeface="Montserrat"/>
              <a:ea typeface="Montserrat"/>
              <a:cs typeface="Montserrat"/>
              <a:sym typeface="Montserrat"/>
            </a:endParaRPr>
          </a:p>
        </p:txBody>
      </p:sp>
      <p:sp>
        <p:nvSpPr>
          <p:cNvPr id="215" name="Google Shape;215;g35516eae57b_1_6"/>
          <p:cNvSpPr txBox="1"/>
          <p:nvPr>
            <p:ph type="title"/>
          </p:nvPr>
        </p:nvSpPr>
        <p:spPr>
          <a:xfrm>
            <a:off x="477650" y="1502113"/>
            <a:ext cx="4895400" cy="392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b="1" lang="en" sz="2400">
                <a:latin typeface="Montserrat"/>
                <a:ea typeface="Montserrat"/>
                <a:cs typeface="Montserrat"/>
                <a:sym typeface="Montserrat"/>
              </a:rPr>
              <a:t>AI/Adaptive Tech/Invention</a:t>
            </a:r>
            <a:endParaRPr b="1" sz="2400">
              <a:solidFill>
                <a:schemeClr val="dk1"/>
              </a:solidFill>
              <a:latin typeface="Montserrat"/>
              <a:ea typeface="Montserrat"/>
              <a:cs typeface="Montserrat"/>
              <a:sym typeface="Montserrat"/>
            </a:endParaRPr>
          </a:p>
        </p:txBody>
      </p:sp>
      <p:sp>
        <p:nvSpPr>
          <p:cNvPr id="216" name="Google Shape;216;g35516eae57b_1_6"/>
          <p:cNvSpPr txBox="1"/>
          <p:nvPr>
            <p:ph idx="1" type="body"/>
          </p:nvPr>
        </p:nvSpPr>
        <p:spPr>
          <a:xfrm>
            <a:off x="481800" y="1959700"/>
            <a:ext cx="4895400" cy="889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1200"/>
              </a:spcAft>
              <a:buSzPts val="935"/>
              <a:buNone/>
            </a:pPr>
            <a:r>
              <a:rPr lang="en" sz="2400">
                <a:solidFill>
                  <a:schemeClr val="dk1"/>
                </a:solidFill>
                <a:latin typeface="Open Sans"/>
                <a:ea typeface="Open Sans"/>
                <a:cs typeface="Open Sans"/>
                <a:sym typeface="Open Sans"/>
              </a:rPr>
              <a:t>R&amp;D with academia and industry testing adaptive technologies for supportive and person-centered solutions for individuals with disabilities</a:t>
            </a:r>
            <a:endParaRPr sz="2400">
              <a:solidFill>
                <a:schemeClr val="dk1"/>
              </a:solidFill>
              <a:latin typeface="Open Sans"/>
              <a:ea typeface="Open Sans"/>
              <a:cs typeface="Open Sans"/>
              <a:sym typeface="Open Sans"/>
            </a:endParaRPr>
          </a:p>
        </p:txBody>
      </p:sp>
      <p:pic>
        <p:nvPicPr>
          <p:cNvPr id="217" name="Google Shape;217;g35516eae57b_1_6"/>
          <p:cNvPicPr preferRelativeResize="0"/>
          <p:nvPr/>
        </p:nvPicPr>
        <p:blipFill rotWithShape="1">
          <a:blip r:embed="rId3">
            <a:alphaModFix/>
          </a:blip>
          <a:srcRect b="0" l="0" r="0" t="0"/>
          <a:stretch/>
        </p:blipFill>
        <p:spPr>
          <a:xfrm>
            <a:off x="5622751" y="1173350"/>
            <a:ext cx="3084000" cy="3084000"/>
          </a:xfrm>
          <a:prstGeom prst="ellipse">
            <a:avLst/>
          </a:prstGeom>
          <a:noFill/>
          <a:ln>
            <a:noFill/>
          </a:ln>
        </p:spPr>
      </p:pic>
      <p:sp>
        <p:nvSpPr>
          <p:cNvPr id="218" name="Google Shape;218;g35516eae57b_1_6"/>
          <p:cNvSpPr txBox="1"/>
          <p:nvPr/>
        </p:nvSpPr>
        <p:spPr>
          <a:xfrm>
            <a:off x="103675" y="4825650"/>
            <a:ext cx="2685000" cy="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Open Sans"/>
                <a:ea typeface="Open Sans"/>
                <a:cs typeface="Open Sans"/>
                <a:sym typeface="Open Sans"/>
              </a:rPr>
              <a:t>Copyright 2025: 3i Housing of Maine.  All rights reserved.</a:t>
            </a:r>
            <a:endParaRPr b="0" i="0" sz="1300" u="none" cap="none" strike="noStrike">
              <a:solidFill>
                <a:schemeClr val="dk1"/>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354018d88a1_2_131"/>
          <p:cNvSpPr txBox="1"/>
          <p:nvPr/>
        </p:nvSpPr>
        <p:spPr>
          <a:xfrm>
            <a:off x="418700" y="1202325"/>
            <a:ext cx="3671700" cy="2385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 sz="3000" u="none" cap="none" strike="noStrike">
                <a:solidFill>
                  <a:schemeClr val="dk1"/>
                </a:solidFill>
                <a:latin typeface="Montserrat"/>
                <a:ea typeface="Montserrat"/>
                <a:cs typeface="Montserrat"/>
                <a:sym typeface="Montserrat"/>
              </a:rPr>
              <a:t>Sturgeon Place</a:t>
            </a:r>
            <a:endParaRPr b="1" i="0" sz="30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2300">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rPr b="0" i="0" lang="en" sz="2400" u="none" cap="none" strike="noStrike">
                <a:solidFill>
                  <a:schemeClr val="dk1"/>
                </a:solidFill>
                <a:latin typeface="Open Sans"/>
                <a:ea typeface="Open Sans"/>
                <a:cs typeface="Open Sans"/>
                <a:sym typeface="Open Sans"/>
              </a:rPr>
              <a:t>3i HoME Flagship Project with 51-unit Affordable Housing </a:t>
            </a:r>
            <a:br>
              <a:rPr b="0" i="0" lang="en" sz="2400" u="none" cap="none" strike="noStrike">
                <a:solidFill>
                  <a:schemeClr val="dk1"/>
                </a:solidFill>
                <a:latin typeface="Open Sans"/>
                <a:ea typeface="Open Sans"/>
                <a:cs typeface="Open Sans"/>
                <a:sym typeface="Open Sans"/>
              </a:rPr>
            </a:br>
            <a:r>
              <a:rPr b="0" i="0" lang="en" sz="2400" u="none" cap="none" strike="noStrike">
                <a:solidFill>
                  <a:schemeClr val="dk1"/>
                </a:solidFill>
                <a:latin typeface="Open Sans"/>
                <a:ea typeface="Open Sans"/>
                <a:cs typeface="Open Sans"/>
                <a:sym typeface="Open Sans"/>
              </a:rPr>
              <a:t>in Scarborough, ME </a:t>
            </a:r>
            <a:endParaRPr b="0" i="0" sz="2400" u="none" cap="none" strike="noStrike">
              <a:solidFill>
                <a:srgbClr val="000000"/>
              </a:solidFill>
              <a:latin typeface="Open Sans"/>
              <a:ea typeface="Open Sans"/>
              <a:cs typeface="Open Sans"/>
              <a:sym typeface="Open Sans"/>
            </a:endParaRPr>
          </a:p>
        </p:txBody>
      </p:sp>
      <p:pic>
        <p:nvPicPr>
          <p:cNvPr id="224" name="Google Shape;224;g354018d88a1_2_131"/>
          <p:cNvPicPr preferRelativeResize="0"/>
          <p:nvPr/>
        </p:nvPicPr>
        <p:blipFill rotWithShape="1">
          <a:blip r:embed="rId3">
            <a:alphaModFix/>
          </a:blip>
          <a:srcRect b="17809" l="3576" r="2790" t="14449"/>
          <a:stretch/>
        </p:blipFill>
        <p:spPr>
          <a:xfrm>
            <a:off x="4090400" y="1202325"/>
            <a:ext cx="4785426" cy="2672050"/>
          </a:xfrm>
          <a:prstGeom prst="rect">
            <a:avLst/>
          </a:prstGeom>
          <a:noFill/>
          <a:ln>
            <a:noFill/>
          </a:ln>
        </p:spPr>
      </p:pic>
      <p:sp>
        <p:nvSpPr>
          <p:cNvPr id="225" name="Google Shape;225;g354018d88a1_2_131"/>
          <p:cNvSpPr txBox="1"/>
          <p:nvPr/>
        </p:nvSpPr>
        <p:spPr>
          <a:xfrm>
            <a:off x="103675" y="4825650"/>
            <a:ext cx="2685000" cy="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Open Sans"/>
                <a:ea typeface="Open Sans"/>
                <a:cs typeface="Open Sans"/>
                <a:sym typeface="Open Sans"/>
              </a:rPr>
              <a:t>Copyright 2025: 3i Housing of Maine.  All rights reserved.</a:t>
            </a:r>
            <a:endParaRPr b="0" i="0" sz="1300" u="none" cap="none" strike="noStrike">
              <a:solidFill>
                <a:schemeClr val="dk1"/>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35516eae57b_0_38"/>
          <p:cNvSpPr txBox="1"/>
          <p:nvPr>
            <p:ph type="title"/>
          </p:nvPr>
        </p:nvSpPr>
        <p:spPr>
          <a:xfrm>
            <a:off x="521475" y="1088850"/>
            <a:ext cx="3388800" cy="1635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
                <a:latin typeface="Montserrat"/>
                <a:ea typeface="Montserrat"/>
                <a:cs typeface="Montserrat"/>
                <a:sym typeface="Montserrat"/>
              </a:rPr>
              <a:t>3i HoME Caring Communities</a:t>
            </a:r>
            <a:r>
              <a:rPr lang="en" sz="2600">
                <a:latin typeface="Montserrat"/>
                <a:ea typeface="Montserrat"/>
                <a:cs typeface="Montserrat"/>
                <a:sym typeface="Montserrat"/>
              </a:rPr>
              <a:t>™</a:t>
            </a:r>
            <a:endParaRPr sz="2600">
              <a:latin typeface="Montserrat"/>
              <a:ea typeface="Montserrat"/>
              <a:cs typeface="Montserrat"/>
              <a:sym typeface="Montserrat"/>
            </a:endParaRPr>
          </a:p>
          <a:p>
            <a:pPr indent="0" lvl="0" marL="0" rtl="0" algn="l">
              <a:lnSpc>
                <a:spcPct val="100000"/>
              </a:lnSpc>
              <a:spcBef>
                <a:spcPts val="0"/>
              </a:spcBef>
              <a:spcAft>
                <a:spcPts val="0"/>
              </a:spcAft>
              <a:buSzPts val="3000"/>
              <a:buNone/>
            </a:pPr>
            <a:r>
              <a:t/>
            </a:r>
            <a:endParaRPr sz="2400">
              <a:latin typeface="Open Sans"/>
              <a:ea typeface="Open Sans"/>
              <a:cs typeface="Open Sans"/>
              <a:sym typeface="Open Sans"/>
            </a:endParaRPr>
          </a:p>
          <a:p>
            <a:pPr indent="0" lvl="0" marL="0" rtl="0" algn="l">
              <a:lnSpc>
                <a:spcPct val="100000"/>
              </a:lnSpc>
              <a:spcBef>
                <a:spcPts val="0"/>
              </a:spcBef>
              <a:spcAft>
                <a:spcPts val="0"/>
              </a:spcAft>
              <a:buSzPts val="3000"/>
              <a:buNone/>
            </a:pPr>
            <a:r>
              <a:rPr lang="en" sz="2400">
                <a:latin typeface="Open Sans"/>
                <a:ea typeface="Open Sans"/>
                <a:cs typeface="Open Sans"/>
                <a:sym typeface="Open Sans"/>
              </a:rPr>
              <a:t>Single Family Homes and Apartments</a:t>
            </a:r>
            <a:endParaRPr sz="2400">
              <a:latin typeface="Open Sans"/>
              <a:ea typeface="Open Sans"/>
              <a:cs typeface="Open Sans"/>
              <a:sym typeface="Open Sans"/>
            </a:endParaRPr>
          </a:p>
        </p:txBody>
      </p:sp>
      <p:pic>
        <p:nvPicPr>
          <p:cNvPr id="231" name="Google Shape;231;g35516eae57b_0_38"/>
          <p:cNvPicPr preferRelativeResize="0"/>
          <p:nvPr/>
        </p:nvPicPr>
        <p:blipFill rotWithShape="1">
          <a:blip r:embed="rId3">
            <a:alphaModFix/>
          </a:blip>
          <a:srcRect b="0" l="0" r="0" t="1244"/>
          <a:stretch/>
        </p:blipFill>
        <p:spPr>
          <a:xfrm>
            <a:off x="4013150" y="1164900"/>
            <a:ext cx="4556672" cy="2513850"/>
          </a:xfrm>
          <a:prstGeom prst="rect">
            <a:avLst/>
          </a:prstGeom>
          <a:noFill/>
          <a:ln>
            <a:noFill/>
          </a:ln>
        </p:spPr>
      </p:pic>
      <p:sp>
        <p:nvSpPr>
          <p:cNvPr id="232" name="Google Shape;232;g35516eae57b_0_38"/>
          <p:cNvSpPr txBox="1"/>
          <p:nvPr/>
        </p:nvSpPr>
        <p:spPr>
          <a:xfrm>
            <a:off x="103675" y="4825650"/>
            <a:ext cx="2685000" cy="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Open Sans"/>
                <a:ea typeface="Open Sans"/>
                <a:cs typeface="Open Sans"/>
                <a:sym typeface="Open Sans"/>
              </a:rPr>
              <a:t>Copyright 2025: 3i Housing of Maine.  All rights reserved.</a:t>
            </a:r>
            <a:endParaRPr b="0" i="0" sz="1300" u="none" cap="none" strike="noStrike">
              <a:solidFill>
                <a:schemeClr val="dk1"/>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6" name="Shape 236"/>
        <p:cNvGrpSpPr/>
        <p:nvPr/>
      </p:nvGrpSpPr>
      <p:grpSpPr>
        <a:xfrm>
          <a:off x="0" y="0"/>
          <a:ext cx="0" cy="0"/>
          <a:chOff x="0" y="0"/>
          <a:chExt cx="0" cy="0"/>
        </a:xfrm>
      </p:grpSpPr>
      <p:sp>
        <p:nvSpPr>
          <p:cNvPr id="237" name="Google Shape;237;p14"/>
          <p:cNvSpPr txBox="1"/>
          <p:nvPr/>
        </p:nvSpPr>
        <p:spPr>
          <a:xfrm>
            <a:off x="103675" y="4825650"/>
            <a:ext cx="2685000" cy="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Open Sans"/>
                <a:ea typeface="Open Sans"/>
                <a:cs typeface="Open Sans"/>
                <a:sym typeface="Open Sans"/>
              </a:rPr>
              <a:t>Copyright 2025: 3i Housing of Maine.  All rights reserved.</a:t>
            </a:r>
            <a:endParaRPr b="0" i="0" sz="1300" u="none" cap="none" strike="noStrike">
              <a:solidFill>
                <a:srgbClr val="000000"/>
              </a:solidFill>
              <a:latin typeface="Open Sans"/>
              <a:ea typeface="Open Sans"/>
              <a:cs typeface="Open Sans"/>
              <a:sym typeface="Open Sans"/>
            </a:endParaRPr>
          </a:p>
        </p:txBody>
      </p:sp>
      <p:pic>
        <p:nvPicPr>
          <p:cNvPr id="238" name="Google Shape;238;p14"/>
          <p:cNvPicPr preferRelativeResize="0"/>
          <p:nvPr/>
        </p:nvPicPr>
        <p:blipFill rotWithShape="1">
          <a:blip r:embed="rId3">
            <a:alphaModFix/>
          </a:blip>
          <a:srcRect b="35730" l="43815" r="35395" t="0"/>
          <a:stretch/>
        </p:blipFill>
        <p:spPr>
          <a:xfrm>
            <a:off x="8221499" y="4124300"/>
            <a:ext cx="605407" cy="842525"/>
          </a:xfrm>
          <a:prstGeom prst="rect">
            <a:avLst/>
          </a:prstGeom>
          <a:noFill/>
          <a:ln>
            <a:noFill/>
          </a:ln>
        </p:spPr>
      </p:pic>
      <p:sp>
        <p:nvSpPr>
          <p:cNvPr id="239" name="Google Shape;239;p14"/>
          <p:cNvSpPr txBox="1"/>
          <p:nvPr/>
        </p:nvSpPr>
        <p:spPr>
          <a:xfrm>
            <a:off x="8612234" y="4251053"/>
            <a:ext cx="275400" cy="42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274E13"/>
                </a:solidFill>
                <a:latin typeface="Montserrat"/>
                <a:ea typeface="Montserrat"/>
                <a:cs typeface="Montserrat"/>
                <a:sym typeface="Montserrat"/>
              </a:rPr>
              <a:t>™</a:t>
            </a:r>
            <a:endParaRPr b="0" i="0" sz="900" u="none" cap="none" strike="noStrike">
              <a:solidFill>
                <a:srgbClr val="274E13"/>
              </a:solidFill>
              <a:latin typeface="Montserrat"/>
              <a:ea typeface="Montserrat"/>
              <a:cs typeface="Montserrat"/>
              <a:sym typeface="Montserrat"/>
            </a:endParaRPr>
          </a:p>
        </p:txBody>
      </p:sp>
      <p:sp>
        <p:nvSpPr>
          <p:cNvPr id="240" name="Google Shape;240;p14"/>
          <p:cNvSpPr/>
          <p:nvPr/>
        </p:nvSpPr>
        <p:spPr>
          <a:xfrm>
            <a:off x="8518499" y="4765625"/>
            <a:ext cx="424500" cy="24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14"/>
          <p:cNvSpPr/>
          <p:nvPr/>
        </p:nvSpPr>
        <p:spPr>
          <a:xfrm>
            <a:off x="0" y="154225"/>
            <a:ext cx="9144000" cy="1267200"/>
          </a:xfrm>
          <a:prstGeom prst="rect">
            <a:avLst/>
          </a:prstGeom>
          <a:solidFill>
            <a:srgbClr val="2A655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14"/>
          <p:cNvSpPr txBox="1"/>
          <p:nvPr/>
        </p:nvSpPr>
        <p:spPr>
          <a:xfrm>
            <a:off x="464100" y="316200"/>
            <a:ext cx="8468100" cy="1011300"/>
          </a:xfrm>
          <a:prstGeom prst="rect">
            <a:avLst/>
          </a:prstGeom>
          <a:noFill/>
          <a:ln>
            <a:noFill/>
          </a:ln>
        </p:spPr>
        <p:txBody>
          <a:bodyPr anchorCtr="0" anchor="b" bIns="91425" lIns="91425" spcFirstLastPara="1" rIns="91425" wrap="square" tIns="91425">
            <a:noAutofit/>
          </a:bodyPr>
          <a:lstStyle/>
          <a:p>
            <a:pPr indent="0" lvl="0" marL="0" marR="0" rtl="0" algn="ctr">
              <a:lnSpc>
                <a:spcPct val="90000"/>
              </a:lnSpc>
              <a:spcBef>
                <a:spcPts val="0"/>
              </a:spcBef>
              <a:spcAft>
                <a:spcPts val="0"/>
              </a:spcAft>
              <a:buClr>
                <a:srgbClr val="000000"/>
              </a:buClr>
              <a:buSzPts val="3000"/>
              <a:buFont typeface="Arial"/>
              <a:buNone/>
            </a:pPr>
            <a:r>
              <a:rPr b="1" i="0" lang="en" sz="3000" u="none" cap="none" strike="noStrike">
                <a:solidFill>
                  <a:srgbClr val="FFFFFF"/>
                </a:solidFill>
                <a:latin typeface="Open Sans"/>
                <a:ea typeface="Open Sans"/>
                <a:cs typeface="Open Sans"/>
                <a:sym typeface="Open Sans"/>
              </a:rPr>
              <a:t>The Next Phase – </a:t>
            </a:r>
            <a:endParaRPr b="1" i="0" sz="3000" u="none" cap="none" strike="noStrike">
              <a:solidFill>
                <a:srgbClr val="FFFFFF"/>
              </a:solidFill>
              <a:latin typeface="Open Sans"/>
              <a:ea typeface="Open Sans"/>
              <a:cs typeface="Open Sans"/>
              <a:sym typeface="Open Sans"/>
            </a:endParaRPr>
          </a:p>
          <a:p>
            <a:pPr indent="0" lvl="0" marL="0" marR="0" rtl="0" algn="ctr">
              <a:lnSpc>
                <a:spcPct val="90000"/>
              </a:lnSpc>
              <a:spcBef>
                <a:spcPts val="0"/>
              </a:spcBef>
              <a:spcAft>
                <a:spcPts val="0"/>
              </a:spcAft>
              <a:buClr>
                <a:srgbClr val="000000"/>
              </a:buClr>
              <a:buSzPts val="3000"/>
              <a:buFont typeface="Arial"/>
              <a:buNone/>
            </a:pPr>
            <a:r>
              <a:rPr b="1" i="0" lang="en" sz="3000" u="none" cap="none" strike="noStrike">
                <a:solidFill>
                  <a:srgbClr val="FFFFFF"/>
                </a:solidFill>
                <a:latin typeface="Open Sans"/>
                <a:ea typeface="Open Sans"/>
                <a:cs typeface="Open Sans"/>
                <a:sym typeface="Open Sans"/>
              </a:rPr>
              <a:t>3i HoME Caring Communities</a:t>
            </a:r>
            <a:endParaRPr b="1" i="0" sz="3000" u="none" cap="none" strike="noStrike">
              <a:solidFill>
                <a:srgbClr val="FFFFFF"/>
              </a:solidFill>
              <a:latin typeface="Open Sans"/>
              <a:ea typeface="Open Sans"/>
              <a:cs typeface="Open Sans"/>
              <a:sym typeface="Open Sans"/>
            </a:endParaRPr>
          </a:p>
        </p:txBody>
      </p:sp>
      <p:sp>
        <p:nvSpPr>
          <p:cNvPr id="243" name="Google Shape;243;p14"/>
          <p:cNvSpPr txBox="1"/>
          <p:nvPr/>
        </p:nvSpPr>
        <p:spPr>
          <a:xfrm>
            <a:off x="326425" y="1650700"/>
            <a:ext cx="8239200" cy="2329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 sz="2300" u="none" cap="none" strike="noStrike">
                <a:solidFill>
                  <a:srgbClr val="000000"/>
                </a:solidFill>
                <a:latin typeface="Open Sans"/>
                <a:ea typeface="Open Sans"/>
                <a:cs typeface="Open Sans"/>
                <a:sym typeface="Open Sans"/>
              </a:rPr>
              <a:t>Phase II -3i HoME Caring Communities</a:t>
            </a:r>
            <a:r>
              <a:rPr b="0" i="0" lang="en" sz="2300" u="none" cap="none" strike="noStrike">
                <a:solidFill>
                  <a:schemeClr val="dk1"/>
                </a:solidFill>
                <a:latin typeface="Open Sans"/>
                <a:ea typeface="Open Sans"/>
                <a:cs typeface="Open Sans"/>
                <a:sym typeface="Open Sans"/>
              </a:rPr>
              <a:t>™ </a:t>
            </a:r>
            <a:r>
              <a:rPr b="0" i="0" lang="en" sz="2300" u="none" cap="none" strike="noStrike">
                <a:solidFill>
                  <a:srgbClr val="000000"/>
                </a:solidFill>
                <a:latin typeface="Open Sans"/>
                <a:ea typeface="Open Sans"/>
                <a:cs typeface="Open Sans"/>
                <a:sym typeface="Open Sans"/>
              </a:rPr>
              <a:t>is our new mixed-income, person-center neighborhood model that will utilize enhanced care coordination and other important services (such as shared amenities including transportation, telehealth portals and more) to create an integrated community of smart, green-engineered homes – some with ADU’s for caregivers. </a:t>
            </a:r>
            <a:endParaRPr b="0" i="0" sz="2300" u="none" cap="none" strike="noStrike">
              <a:solidFill>
                <a:srgbClr val="000000"/>
              </a:solidFill>
              <a:latin typeface="Open Sans"/>
              <a:ea typeface="Open Sans"/>
              <a:cs typeface="Open Sans"/>
              <a:sym typeface="Open Sans"/>
            </a:endParaRPr>
          </a:p>
        </p:txBody>
      </p:sp>
      <p:sp>
        <p:nvSpPr>
          <p:cNvPr id="244" name="Google Shape;244;p14"/>
          <p:cNvSpPr txBox="1"/>
          <p:nvPr/>
        </p:nvSpPr>
        <p:spPr>
          <a:xfrm>
            <a:off x="7389350" y="1033150"/>
            <a:ext cx="424500" cy="421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chemeClr val="lt1"/>
                </a:solidFill>
                <a:latin typeface="Montserrat"/>
                <a:ea typeface="Montserrat"/>
                <a:cs typeface="Montserrat"/>
                <a:sym typeface="Montserrat"/>
              </a:rPr>
              <a:t>™</a:t>
            </a:r>
            <a:endParaRPr b="0" i="0" sz="2300" u="none" cap="none" strike="noStrik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8" name="Shape 248"/>
        <p:cNvGrpSpPr/>
        <p:nvPr/>
      </p:nvGrpSpPr>
      <p:grpSpPr>
        <a:xfrm>
          <a:off x="0" y="0"/>
          <a:ext cx="0" cy="0"/>
          <a:chOff x="0" y="0"/>
          <a:chExt cx="0" cy="0"/>
        </a:xfrm>
      </p:grpSpPr>
      <p:sp>
        <p:nvSpPr>
          <p:cNvPr id="249" name="Google Shape;249;g35516eae57b_0_19"/>
          <p:cNvSpPr txBox="1"/>
          <p:nvPr/>
        </p:nvSpPr>
        <p:spPr>
          <a:xfrm>
            <a:off x="103675" y="4825650"/>
            <a:ext cx="2685000" cy="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Open Sans"/>
                <a:ea typeface="Open Sans"/>
                <a:cs typeface="Open Sans"/>
                <a:sym typeface="Open Sans"/>
              </a:rPr>
              <a:t>Copyright 2025: 3i Housing of Maine.  All rights reserved.</a:t>
            </a:r>
            <a:endParaRPr b="0" i="0" sz="1300" u="none" cap="none" strike="noStrike">
              <a:solidFill>
                <a:srgbClr val="000000"/>
              </a:solidFill>
              <a:latin typeface="Open Sans"/>
              <a:ea typeface="Open Sans"/>
              <a:cs typeface="Open Sans"/>
              <a:sym typeface="Open Sans"/>
            </a:endParaRPr>
          </a:p>
        </p:txBody>
      </p:sp>
      <p:pic>
        <p:nvPicPr>
          <p:cNvPr id="250" name="Google Shape;250;g35516eae57b_0_19"/>
          <p:cNvPicPr preferRelativeResize="0"/>
          <p:nvPr/>
        </p:nvPicPr>
        <p:blipFill rotWithShape="1">
          <a:blip r:embed="rId3">
            <a:alphaModFix/>
          </a:blip>
          <a:srcRect b="35728" l="43814" r="35395" t="0"/>
          <a:stretch/>
        </p:blipFill>
        <p:spPr>
          <a:xfrm>
            <a:off x="8221499" y="4124300"/>
            <a:ext cx="605407" cy="842525"/>
          </a:xfrm>
          <a:prstGeom prst="rect">
            <a:avLst/>
          </a:prstGeom>
          <a:noFill/>
          <a:ln>
            <a:noFill/>
          </a:ln>
        </p:spPr>
      </p:pic>
      <p:sp>
        <p:nvSpPr>
          <p:cNvPr id="251" name="Google Shape;251;g35516eae57b_0_19"/>
          <p:cNvSpPr txBox="1"/>
          <p:nvPr/>
        </p:nvSpPr>
        <p:spPr>
          <a:xfrm>
            <a:off x="8612234" y="4251053"/>
            <a:ext cx="275400" cy="42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274E13"/>
                </a:solidFill>
                <a:latin typeface="Montserrat"/>
                <a:ea typeface="Montserrat"/>
                <a:cs typeface="Montserrat"/>
                <a:sym typeface="Montserrat"/>
              </a:rPr>
              <a:t>™</a:t>
            </a:r>
            <a:endParaRPr b="0" i="0" sz="900" u="none" cap="none" strike="noStrike">
              <a:solidFill>
                <a:srgbClr val="274E13"/>
              </a:solidFill>
              <a:latin typeface="Montserrat"/>
              <a:ea typeface="Montserrat"/>
              <a:cs typeface="Montserrat"/>
              <a:sym typeface="Montserrat"/>
            </a:endParaRPr>
          </a:p>
        </p:txBody>
      </p:sp>
      <p:sp>
        <p:nvSpPr>
          <p:cNvPr id="252" name="Google Shape;252;g35516eae57b_0_19"/>
          <p:cNvSpPr/>
          <p:nvPr/>
        </p:nvSpPr>
        <p:spPr>
          <a:xfrm>
            <a:off x="8518499" y="4765625"/>
            <a:ext cx="424500" cy="24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g35516eae57b_0_19"/>
          <p:cNvSpPr/>
          <p:nvPr/>
        </p:nvSpPr>
        <p:spPr>
          <a:xfrm>
            <a:off x="0" y="154225"/>
            <a:ext cx="9144000" cy="1267200"/>
          </a:xfrm>
          <a:prstGeom prst="rect">
            <a:avLst/>
          </a:prstGeom>
          <a:solidFill>
            <a:srgbClr val="2A655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g35516eae57b_0_19"/>
          <p:cNvSpPr txBox="1"/>
          <p:nvPr/>
        </p:nvSpPr>
        <p:spPr>
          <a:xfrm>
            <a:off x="464100" y="316200"/>
            <a:ext cx="8468100" cy="1011300"/>
          </a:xfrm>
          <a:prstGeom prst="rect">
            <a:avLst/>
          </a:prstGeom>
          <a:noFill/>
          <a:ln>
            <a:noFill/>
          </a:ln>
        </p:spPr>
        <p:txBody>
          <a:bodyPr anchorCtr="0" anchor="b" bIns="91425" lIns="91425" spcFirstLastPara="1" rIns="91425" wrap="square" tIns="91425">
            <a:noAutofit/>
          </a:bodyPr>
          <a:lstStyle/>
          <a:p>
            <a:pPr indent="0" lvl="0" marL="0" marR="0" rtl="0" algn="ctr">
              <a:lnSpc>
                <a:spcPct val="90000"/>
              </a:lnSpc>
              <a:spcBef>
                <a:spcPts val="0"/>
              </a:spcBef>
              <a:spcAft>
                <a:spcPts val="0"/>
              </a:spcAft>
              <a:buClr>
                <a:srgbClr val="000000"/>
              </a:buClr>
              <a:buSzPts val="3000"/>
              <a:buFont typeface="Arial"/>
              <a:buNone/>
            </a:pPr>
            <a:r>
              <a:rPr b="1" i="0" lang="en" sz="3000" u="none" cap="none" strike="noStrike">
                <a:solidFill>
                  <a:srgbClr val="FFFFFF"/>
                </a:solidFill>
                <a:latin typeface="Open Sans"/>
                <a:ea typeface="Open Sans"/>
                <a:cs typeface="Open Sans"/>
                <a:sym typeface="Open Sans"/>
              </a:rPr>
              <a:t>The Next Phase – </a:t>
            </a:r>
            <a:endParaRPr b="1" i="0" sz="3000" u="none" cap="none" strike="noStrike">
              <a:solidFill>
                <a:srgbClr val="FFFFFF"/>
              </a:solidFill>
              <a:latin typeface="Open Sans"/>
              <a:ea typeface="Open Sans"/>
              <a:cs typeface="Open Sans"/>
              <a:sym typeface="Open Sans"/>
            </a:endParaRPr>
          </a:p>
          <a:p>
            <a:pPr indent="0" lvl="0" marL="0" marR="0" rtl="0" algn="ctr">
              <a:lnSpc>
                <a:spcPct val="90000"/>
              </a:lnSpc>
              <a:spcBef>
                <a:spcPts val="0"/>
              </a:spcBef>
              <a:spcAft>
                <a:spcPts val="0"/>
              </a:spcAft>
              <a:buClr>
                <a:srgbClr val="000000"/>
              </a:buClr>
              <a:buSzPts val="3000"/>
              <a:buFont typeface="Arial"/>
              <a:buNone/>
            </a:pPr>
            <a:r>
              <a:rPr b="1" i="0" lang="en" sz="3000" u="none" cap="none" strike="noStrike">
                <a:solidFill>
                  <a:srgbClr val="FFFFFF"/>
                </a:solidFill>
                <a:latin typeface="Open Sans"/>
                <a:ea typeface="Open Sans"/>
                <a:cs typeface="Open Sans"/>
                <a:sym typeface="Open Sans"/>
              </a:rPr>
              <a:t>3i HoME Caring Communities</a:t>
            </a:r>
            <a:endParaRPr b="1" i="0" sz="3000" u="none" cap="none" strike="noStrike">
              <a:solidFill>
                <a:srgbClr val="FFFFFF"/>
              </a:solidFill>
              <a:latin typeface="Open Sans"/>
              <a:ea typeface="Open Sans"/>
              <a:cs typeface="Open Sans"/>
              <a:sym typeface="Open Sans"/>
            </a:endParaRPr>
          </a:p>
        </p:txBody>
      </p:sp>
      <p:sp>
        <p:nvSpPr>
          <p:cNvPr id="255" name="Google Shape;255;g35516eae57b_0_19"/>
          <p:cNvSpPr txBox="1"/>
          <p:nvPr/>
        </p:nvSpPr>
        <p:spPr>
          <a:xfrm>
            <a:off x="326425" y="1726900"/>
            <a:ext cx="5215200" cy="23295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b="1" lang="en" sz="2400">
                <a:solidFill>
                  <a:schemeClr val="dk1"/>
                </a:solidFill>
                <a:latin typeface="Open Sans"/>
                <a:ea typeface="Open Sans"/>
                <a:cs typeface="Open Sans"/>
                <a:sym typeface="Open Sans"/>
              </a:rPr>
              <a:t>3i HoME is developing solutions to address to following:</a:t>
            </a:r>
            <a:endParaRPr sz="2400">
              <a:solidFill>
                <a:schemeClr val="dk1"/>
              </a:solidFill>
              <a:latin typeface="Open Sans"/>
              <a:ea typeface="Open Sans"/>
              <a:cs typeface="Open Sans"/>
              <a:sym typeface="Open Sans"/>
            </a:endParaRPr>
          </a:p>
          <a:p>
            <a:pPr indent="-263555" lvl="2" marL="1143000" rtl="0" algn="l">
              <a:spcBef>
                <a:spcPts val="500"/>
              </a:spcBef>
              <a:spcAft>
                <a:spcPts val="0"/>
              </a:spcAft>
              <a:buClr>
                <a:schemeClr val="dk1"/>
              </a:buClr>
              <a:buSzPts val="2400"/>
              <a:buFont typeface="Open Sans"/>
              <a:buChar char="✔"/>
            </a:pPr>
            <a:r>
              <a:rPr b="1" lang="en" sz="2400">
                <a:solidFill>
                  <a:schemeClr val="dk1"/>
                </a:solidFill>
                <a:latin typeface="Open Sans"/>
                <a:ea typeface="Open Sans"/>
                <a:cs typeface="Open Sans"/>
                <a:sym typeface="Open Sans"/>
              </a:rPr>
              <a:t>Institutional Resource Crisis</a:t>
            </a:r>
            <a:endParaRPr sz="2400">
              <a:solidFill>
                <a:schemeClr val="dk1"/>
              </a:solidFill>
              <a:latin typeface="Open Sans"/>
              <a:ea typeface="Open Sans"/>
              <a:cs typeface="Open Sans"/>
              <a:sym typeface="Open Sans"/>
            </a:endParaRPr>
          </a:p>
          <a:p>
            <a:pPr indent="-263555" lvl="2" marL="1143000" rtl="0" algn="l">
              <a:spcBef>
                <a:spcPts val="500"/>
              </a:spcBef>
              <a:spcAft>
                <a:spcPts val="0"/>
              </a:spcAft>
              <a:buClr>
                <a:schemeClr val="dk1"/>
              </a:buClr>
              <a:buSzPts val="2400"/>
              <a:buFont typeface="Open Sans"/>
              <a:buChar char="✔"/>
            </a:pPr>
            <a:r>
              <a:rPr b="1" lang="en" sz="2400">
                <a:solidFill>
                  <a:schemeClr val="dk1"/>
                </a:solidFill>
                <a:latin typeface="Open Sans"/>
                <a:ea typeface="Open Sans"/>
                <a:cs typeface="Open Sans"/>
                <a:sym typeface="Open Sans"/>
              </a:rPr>
              <a:t>Workforce Crisis</a:t>
            </a:r>
            <a:endParaRPr sz="2400">
              <a:solidFill>
                <a:schemeClr val="dk1"/>
              </a:solidFill>
              <a:latin typeface="Open Sans"/>
              <a:ea typeface="Open Sans"/>
              <a:cs typeface="Open Sans"/>
              <a:sym typeface="Open Sans"/>
            </a:endParaRPr>
          </a:p>
          <a:p>
            <a:pPr indent="-263555" lvl="2" marL="1143000" rtl="0" algn="l">
              <a:spcBef>
                <a:spcPts val="500"/>
              </a:spcBef>
              <a:spcAft>
                <a:spcPts val="0"/>
              </a:spcAft>
              <a:buClr>
                <a:schemeClr val="dk1"/>
              </a:buClr>
              <a:buSzPts val="2400"/>
              <a:buFont typeface="Open Sans"/>
              <a:buChar char="✔"/>
            </a:pPr>
            <a:r>
              <a:rPr b="1" lang="en" sz="2400">
                <a:solidFill>
                  <a:schemeClr val="dk1"/>
                </a:solidFill>
                <a:latin typeface="Open Sans"/>
                <a:ea typeface="Open Sans"/>
                <a:cs typeface="Open Sans"/>
                <a:sym typeface="Open Sans"/>
              </a:rPr>
              <a:t>Maine’s Population</a:t>
            </a:r>
            <a:endParaRPr b="1" sz="2400">
              <a:latin typeface="Open Sans"/>
              <a:ea typeface="Open Sans"/>
              <a:cs typeface="Open Sans"/>
              <a:sym typeface="Open Sans"/>
            </a:endParaRPr>
          </a:p>
        </p:txBody>
      </p:sp>
      <p:pic>
        <p:nvPicPr>
          <p:cNvPr id="256" name="Google Shape;256;g35516eae57b_0_19"/>
          <p:cNvPicPr preferRelativeResize="0"/>
          <p:nvPr/>
        </p:nvPicPr>
        <p:blipFill rotWithShape="1">
          <a:blip r:embed="rId4">
            <a:alphaModFix/>
          </a:blip>
          <a:srcRect b="14726" l="0" r="0" t="12115"/>
          <a:stretch/>
        </p:blipFill>
        <p:spPr>
          <a:xfrm>
            <a:off x="5142020" y="1327500"/>
            <a:ext cx="4029580" cy="3816000"/>
          </a:xfrm>
          <a:prstGeom prst="rect">
            <a:avLst/>
          </a:prstGeom>
          <a:noFill/>
          <a:ln>
            <a:noFill/>
          </a:ln>
        </p:spPr>
      </p:pic>
      <p:sp>
        <p:nvSpPr>
          <p:cNvPr id="257" name="Google Shape;257;g35516eae57b_0_19"/>
          <p:cNvSpPr txBox="1"/>
          <p:nvPr/>
        </p:nvSpPr>
        <p:spPr>
          <a:xfrm>
            <a:off x="7389350" y="1033150"/>
            <a:ext cx="424500" cy="421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chemeClr val="lt1"/>
                </a:solidFill>
                <a:latin typeface="Montserrat"/>
                <a:ea typeface="Montserrat"/>
                <a:cs typeface="Montserrat"/>
                <a:sym typeface="Montserrat"/>
              </a:rPr>
              <a:t>™</a:t>
            </a:r>
            <a:endParaRPr b="0" i="0" sz="23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1" name="Shape 261"/>
        <p:cNvGrpSpPr/>
        <p:nvPr/>
      </p:nvGrpSpPr>
      <p:grpSpPr>
        <a:xfrm>
          <a:off x="0" y="0"/>
          <a:ext cx="0" cy="0"/>
          <a:chOff x="0" y="0"/>
          <a:chExt cx="0" cy="0"/>
        </a:xfrm>
      </p:grpSpPr>
      <p:sp>
        <p:nvSpPr>
          <p:cNvPr id="262" name="Google Shape;262;g35516eae57b_0_0"/>
          <p:cNvSpPr txBox="1"/>
          <p:nvPr/>
        </p:nvSpPr>
        <p:spPr>
          <a:xfrm>
            <a:off x="103675" y="4825650"/>
            <a:ext cx="2685000" cy="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Open Sans"/>
                <a:ea typeface="Open Sans"/>
                <a:cs typeface="Open Sans"/>
                <a:sym typeface="Open Sans"/>
              </a:rPr>
              <a:t>Copyright 2025: 3i Housing of Maine.  All rights reserved.</a:t>
            </a:r>
            <a:endParaRPr b="0" i="0" sz="1300" u="none" cap="none" strike="noStrike">
              <a:solidFill>
                <a:srgbClr val="000000"/>
              </a:solidFill>
              <a:latin typeface="Open Sans"/>
              <a:ea typeface="Open Sans"/>
              <a:cs typeface="Open Sans"/>
              <a:sym typeface="Open Sans"/>
            </a:endParaRPr>
          </a:p>
        </p:txBody>
      </p:sp>
      <p:pic>
        <p:nvPicPr>
          <p:cNvPr id="263" name="Google Shape;263;g35516eae57b_0_0"/>
          <p:cNvPicPr preferRelativeResize="0"/>
          <p:nvPr/>
        </p:nvPicPr>
        <p:blipFill rotWithShape="1">
          <a:blip r:embed="rId3">
            <a:alphaModFix/>
          </a:blip>
          <a:srcRect b="35728" l="43814" r="35395" t="0"/>
          <a:stretch/>
        </p:blipFill>
        <p:spPr>
          <a:xfrm>
            <a:off x="8297699" y="4124300"/>
            <a:ext cx="605407" cy="842525"/>
          </a:xfrm>
          <a:prstGeom prst="rect">
            <a:avLst/>
          </a:prstGeom>
          <a:noFill/>
          <a:ln>
            <a:noFill/>
          </a:ln>
        </p:spPr>
      </p:pic>
      <p:sp>
        <p:nvSpPr>
          <p:cNvPr id="264" name="Google Shape;264;g35516eae57b_0_0"/>
          <p:cNvSpPr txBox="1"/>
          <p:nvPr/>
        </p:nvSpPr>
        <p:spPr>
          <a:xfrm>
            <a:off x="8688434" y="4251053"/>
            <a:ext cx="275400" cy="42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274E13"/>
                </a:solidFill>
                <a:latin typeface="Montserrat"/>
                <a:ea typeface="Montserrat"/>
                <a:cs typeface="Montserrat"/>
                <a:sym typeface="Montserrat"/>
              </a:rPr>
              <a:t>™</a:t>
            </a:r>
            <a:endParaRPr b="0" i="0" sz="900" u="none" cap="none" strike="noStrike">
              <a:solidFill>
                <a:srgbClr val="274E13"/>
              </a:solidFill>
              <a:latin typeface="Montserrat"/>
              <a:ea typeface="Montserrat"/>
              <a:cs typeface="Montserrat"/>
              <a:sym typeface="Montserrat"/>
            </a:endParaRPr>
          </a:p>
        </p:txBody>
      </p:sp>
      <p:sp>
        <p:nvSpPr>
          <p:cNvPr id="265" name="Google Shape;265;g35516eae57b_0_0"/>
          <p:cNvSpPr/>
          <p:nvPr/>
        </p:nvSpPr>
        <p:spPr>
          <a:xfrm>
            <a:off x="8594699" y="4765625"/>
            <a:ext cx="424500" cy="24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g35516eae57b_0_0"/>
          <p:cNvSpPr txBox="1"/>
          <p:nvPr/>
        </p:nvSpPr>
        <p:spPr>
          <a:xfrm>
            <a:off x="601726" y="406675"/>
            <a:ext cx="8137500" cy="743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000"/>
              <a:buFont typeface="Arial"/>
              <a:buNone/>
            </a:pPr>
            <a:r>
              <a:rPr b="1" i="0" lang="en" sz="3000" u="none" cap="none" strike="noStrike">
                <a:solidFill>
                  <a:srgbClr val="2A6559"/>
                </a:solidFill>
                <a:latin typeface="Montserrat"/>
                <a:ea typeface="Montserrat"/>
                <a:cs typeface="Montserrat"/>
                <a:sym typeface="Montserrat"/>
              </a:rPr>
              <a:t>Why 3i HoME Caring Communities</a:t>
            </a:r>
            <a:r>
              <a:rPr b="0" i="0" lang="en" sz="3000" u="none" cap="none" strike="noStrike">
                <a:solidFill>
                  <a:srgbClr val="2A6559"/>
                </a:solidFill>
                <a:latin typeface="Montserrat"/>
                <a:ea typeface="Montserrat"/>
                <a:cs typeface="Montserrat"/>
                <a:sym typeface="Montserrat"/>
              </a:rPr>
              <a:t>™</a:t>
            </a:r>
            <a:r>
              <a:rPr b="1" i="0" lang="en" sz="3000" u="none" cap="none" strike="noStrike">
                <a:solidFill>
                  <a:srgbClr val="2A6559"/>
                </a:solidFill>
                <a:latin typeface="Montserrat"/>
                <a:ea typeface="Montserrat"/>
                <a:cs typeface="Montserrat"/>
                <a:sym typeface="Montserrat"/>
              </a:rPr>
              <a:t>  Are Needed Now?</a:t>
            </a:r>
            <a:endParaRPr b="1" i="0" sz="3000" u="none" cap="none" strike="noStrike">
              <a:solidFill>
                <a:srgbClr val="2A6559"/>
              </a:solidFill>
              <a:latin typeface="Montserrat"/>
              <a:ea typeface="Montserrat"/>
              <a:cs typeface="Montserrat"/>
              <a:sym typeface="Montserrat"/>
            </a:endParaRPr>
          </a:p>
        </p:txBody>
      </p:sp>
      <p:sp>
        <p:nvSpPr>
          <p:cNvPr id="267" name="Google Shape;267;g35516eae57b_0_0"/>
          <p:cNvSpPr txBox="1"/>
          <p:nvPr/>
        </p:nvSpPr>
        <p:spPr>
          <a:xfrm>
            <a:off x="643350" y="1364575"/>
            <a:ext cx="8219400" cy="3275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0" lang="en" sz="2400" u="none" cap="none" strike="noStrike">
                <a:solidFill>
                  <a:schemeClr val="dk1"/>
                </a:solidFill>
                <a:latin typeface="Open Sans"/>
                <a:ea typeface="Open Sans"/>
                <a:cs typeface="Open Sans"/>
                <a:sym typeface="Open Sans"/>
              </a:rPr>
              <a:t>WORKFORCE CRISIS</a:t>
            </a:r>
            <a:endParaRPr b="0" i="0" sz="24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Arial"/>
              <a:buNone/>
            </a:pPr>
            <a:r>
              <a:rPr b="0" i="0" lang="en" sz="2400" u="sng" cap="none" strike="noStrike">
                <a:solidFill>
                  <a:schemeClr val="dk1"/>
                </a:solidFill>
                <a:latin typeface="Open Sans"/>
                <a:ea typeface="Open Sans"/>
                <a:cs typeface="Open Sans"/>
                <a:sym typeface="Open Sans"/>
                <a:hlinkClick r:id="rId4">
                  <a:extLst>
                    <a:ext uri="{A12FA001-AC4F-418D-AE19-62706E023703}">
                      <ahyp:hlinkClr val="tx"/>
                    </a:ext>
                  </a:extLst>
                </a:hlinkClick>
              </a:rPr>
              <a:t>PHI’s Workforce Data Center</a:t>
            </a:r>
            <a:r>
              <a:rPr b="0" i="0" lang="en" sz="2400" u="none" cap="none" strike="noStrike">
                <a:solidFill>
                  <a:schemeClr val="dk1"/>
                </a:solidFill>
                <a:latin typeface="Open Sans"/>
                <a:ea typeface="Open Sans"/>
                <a:cs typeface="Open Sans"/>
                <a:sym typeface="Open Sans"/>
              </a:rPr>
              <a:t> shows Maine’s direct care workforce faces serious economic instability:</a:t>
            </a:r>
            <a:endParaRPr b="0" i="0" sz="2400" u="none" cap="none" strike="noStrike">
              <a:solidFill>
                <a:schemeClr val="dk1"/>
              </a:solidFill>
              <a:latin typeface="Open Sans"/>
              <a:ea typeface="Open Sans"/>
              <a:cs typeface="Open Sans"/>
              <a:sym typeface="Open Sans"/>
            </a:endParaRPr>
          </a:p>
          <a:p>
            <a:pPr indent="-425450" lvl="0" marL="342900" marR="0" rtl="0" algn="l">
              <a:lnSpc>
                <a:spcPct val="100000"/>
              </a:lnSpc>
              <a:spcBef>
                <a:spcPts val="0"/>
              </a:spcBef>
              <a:spcAft>
                <a:spcPts val="0"/>
              </a:spcAft>
              <a:buClr>
                <a:schemeClr val="dk1"/>
              </a:buClr>
              <a:buSzPts val="2400"/>
              <a:buFont typeface="Open Sans"/>
              <a:buChar char="∙"/>
            </a:pPr>
            <a:r>
              <a:rPr b="0" i="0" lang="en" sz="2400" u="none" cap="none" strike="noStrike">
                <a:solidFill>
                  <a:schemeClr val="dk1"/>
                </a:solidFill>
                <a:latin typeface="Open Sans"/>
                <a:ea typeface="Open Sans"/>
                <a:cs typeface="Open Sans"/>
                <a:sym typeface="Open Sans"/>
              </a:rPr>
              <a:t>On average, workers are paid almost $2 less per hour than similar skilled workers in other fields, with median personal earnings less than $25,000 a year;  </a:t>
            </a:r>
            <a:endParaRPr b="0" i="0" sz="2400" u="none" cap="none" strike="noStrike">
              <a:solidFill>
                <a:schemeClr val="dk1"/>
              </a:solidFill>
              <a:latin typeface="Open Sans"/>
              <a:ea typeface="Open Sans"/>
              <a:cs typeface="Open Sans"/>
              <a:sym typeface="Open Sans"/>
            </a:endParaRPr>
          </a:p>
          <a:p>
            <a:pPr indent="-425450" lvl="0" marL="342900" marR="0" rtl="0" algn="l">
              <a:lnSpc>
                <a:spcPct val="100000"/>
              </a:lnSpc>
              <a:spcBef>
                <a:spcPts val="0"/>
              </a:spcBef>
              <a:spcAft>
                <a:spcPts val="0"/>
              </a:spcAft>
              <a:buClr>
                <a:schemeClr val="dk1"/>
              </a:buClr>
              <a:buSzPts val="2400"/>
              <a:buFont typeface="Open Sans"/>
              <a:buChar char="∙"/>
            </a:pPr>
            <a:r>
              <a:rPr b="0" i="0" lang="en" sz="2400" u="none" cap="none" strike="noStrike">
                <a:solidFill>
                  <a:schemeClr val="dk1"/>
                </a:solidFill>
                <a:latin typeface="Open Sans"/>
                <a:ea typeface="Open Sans"/>
                <a:cs typeface="Open Sans"/>
                <a:sym typeface="Open Sans"/>
              </a:rPr>
              <a:t>24% lack affordable housing;</a:t>
            </a:r>
            <a:endParaRPr b="0" i="0" sz="2400" u="none" cap="none" strike="noStrike">
              <a:solidFill>
                <a:schemeClr val="dk1"/>
              </a:solidFill>
              <a:latin typeface="Open Sans"/>
              <a:ea typeface="Open Sans"/>
              <a:cs typeface="Open Sans"/>
              <a:sym typeface="Open Sans"/>
            </a:endParaRPr>
          </a:p>
          <a:p>
            <a:pPr indent="-425450" lvl="0" marL="342900" marR="0" rtl="0" algn="l">
              <a:lnSpc>
                <a:spcPct val="100000"/>
              </a:lnSpc>
              <a:spcBef>
                <a:spcPts val="0"/>
              </a:spcBef>
              <a:spcAft>
                <a:spcPts val="0"/>
              </a:spcAft>
              <a:buClr>
                <a:schemeClr val="dk1"/>
              </a:buClr>
              <a:buSzPts val="2400"/>
              <a:buFont typeface="Open Sans"/>
              <a:buChar char="∙"/>
            </a:pPr>
            <a:r>
              <a:rPr b="0" i="0" lang="en" sz="2400" u="none" cap="none" strike="noStrike">
                <a:solidFill>
                  <a:schemeClr val="dk1"/>
                </a:solidFill>
                <a:latin typeface="Open Sans"/>
                <a:ea typeface="Open Sans"/>
                <a:cs typeface="Open Sans"/>
                <a:sym typeface="Open Sans"/>
              </a:rPr>
              <a:t>39% are in or near poverty; and</a:t>
            </a:r>
            <a:endParaRPr b="0" i="0" sz="2400" u="none" cap="none" strike="noStrike">
              <a:solidFill>
                <a:schemeClr val="dk1"/>
              </a:solidFill>
              <a:latin typeface="Open Sans"/>
              <a:ea typeface="Open Sans"/>
              <a:cs typeface="Open Sans"/>
              <a:sym typeface="Open Sans"/>
            </a:endParaRPr>
          </a:p>
          <a:p>
            <a:pPr indent="-425450" lvl="0" marL="342900" marR="0" rtl="0" algn="l">
              <a:lnSpc>
                <a:spcPct val="100000"/>
              </a:lnSpc>
              <a:spcBef>
                <a:spcPts val="0"/>
              </a:spcBef>
              <a:spcAft>
                <a:spcPts val="0"/>
              </a:spcAft>
              <a:buClr>
                <a:schemeClr val="dk1"/>
              </a:buClr>
              <a:buSzPts val="2400"/>
              <a:buFont typeface="Open Sans"/>
              <a:buChar char="∙"/>
            </a:pPr>
            <a:r>
              <a:rPr b="0" i="0" lang="en" sz="2400" u="none" cap="none" strike="noStrike">
                <a:solidFill>
                  <a:schemeClr val="dk1"/>
                </a:solidFill>
                <a:latin typeface="Open Sans"/>
                <a:ea typeface="Open Sans"/>
                <a:cs typeface="Open Sans"/>
                <a:sym typeface="Open Sans"/>
              </a:rPr>
              <a:t>37% rely on some form of public assistance.</a:t>
            </a:r>
            <a:endParaRPr b="1" i="0" sz="2400" u="none" cap="none" strike="noStrike">
              <a:solidFill>
                <a:schemeClr val="dk1"/>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1" name="Shape 271"/>
        <p:cNvGrpSpPr/>
        <p:nvPr/>
      </p:nvGrpSpPr>
      <p:grpSpPr>
        <a:xfrm>
          <a:off x="0" y="0"/>
          <a:ext cx="0" cy="0"/>
          <a:chOff x="0" y="0"/>
          <a:chExt cx="0" cy="0"/>
        </a:xfrm>
      </p:grpSpPr>
      <p:sp>
        <p:nvSpPr>
          <p:cNvPr id="272" name="Google Shape;272;p15"/>
          <p:cNvSpPr txBox="1"/>
          <p:nvPr/>
        </p:nvSpPr>
        <p:spPr>
          <a:xfrm>
            <a:off x="103675" y="4825650"/>
            <a:ext cx="2685000" cy="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Open Sans"/>
                <a:ea typeface="Open Sans"/>
                <a:cs typeface="Open Sans"/>
                <a:sym typeface="Open Sans"/>
              </a:rPr>
              <a:t>Copyright 2025: 3i Housing of Maine.  All rights reserved.</a:t>
            </a:r>
            <a:endParaRPr b="0" i="0" sz="1300" u="none" cap="none" strike="noStrike">
              <a:solidFill>
                <a:srgbClr val="000000"/>
              </a:solidFill>
              <a:latin typeface="Open Sans"/>
              <a:ea typeface="Open Sans"/>
              <a:cs typeface="Open Sans"/>
              <a:sym typeface="Open Sans"/>
            </a:endParaRPr>
          </a:p>
        </p:txBody>
      </p:sp>
      <p:pic>
        <p:nvPicPr>
          <p:cNvPr id="273" name="Google Shape;273;p15"/>
          <p:cNvPicPr preferRelativeResize="0"/>
          <p:nvPr/>
        </p:nvPicPr>
        <p:blipFill rotWithShape="1">
          <a:blip r:embed="rId3">
            <a:alphaModFix/>
          </a:blip>
          <a:srcRect b="35730" l="43815" r="35395" t="0"/>
          <a:stretch/>
        </p:blipFill>
        <p:spPr>
          <a:xfrm>
            <a:off x="8297699" y="4124300"/>
            <a:ext cx="605407" cy="842525"/>
          </a:xfrm>
          <a:prstGeom prst="rect">
            <a:avLst/>
          </a:prstGeom>
          <a:noFill/>
          <a:ln>
            <a:noFill/>
          </a:ln>
        </p:spPr>
      </p:pic>
      <p:sp>
        <p:nvSpPr>
          <p:cNvPr id="274" name="Google Shape;274;p15"/>
          <p:cNvSpPr txBox="1"/>
          <p:nvPr/>
        </p:nvSpPr>
        <p:spPr>
          <a:xfrm>
            <a:off x="8688434" y="4251053"/>
            <a:ext cx="275400" cy="42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274E13"/>
                </a:solidFill>
                <a:latin typeface="Montserrat"/>
                <a:ea typeface="Montserrat"/>
                <a:cs typeface="Montserrat"/>
                <a:sym typeface="Montserrat"/>
              </a:rPr>
              <a:t>™</a:t>
            </a:r>
            <a:endParaRPr b="0" i="0" sz="900" u="none" cap="none" strike="noStrike">
              <a:solidFill>
                <a:srgbClr val="274E13"/>
              </a:solidFill>
              <a:latin typeface="Montserrat"/>
              <a:ea typeface="Montserrat"/>
              <a:cs typeface="Montserrat"/>
              <a:sym typeface="Montserrat"/>
            </a:endParaRPr>
          </a:p>
        </p:txBody>
      </p:sp>
      <p:sp>
        <p:nvSpPr>
          <p:cNvPr id="275" name="Google Shape;275;p15"/>
          <p:cNvSpPr/>
          <p:nvPr/>
        </p:nvSpPr>
        <p:spPr>
          <a:xfrm>
            <a:off x="8594699" y="4765625"/>
            <a:ext cx="424500" cy="24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15"/>
          <p:cNvSpPr txBox="1"/>
          <p:nvPr/>
        </p:nvSpPr>
        <p:spPr>
          <a:xfrm>
            <a:off x="601726" y="406675"/>
            <a:ext cx="8137500" cy="743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000"/>
              <a:buFont typeface="Arial"/>
              <a:buNone/>
            </a:pPr>
            <a:r>
              <a:rPr b="1" i="0" lang="en" sz="3000" u="none" cap="none" strike="noStrike">
                <a:solidFill>
                  <a:srgbClr val="2A6559"/>
                </a:solidFill>
                <a:latin typeface="Montserrat"/>
                <a:ea typeface="Montserrat"/>
                <a:cs typeface="Montserrat"/>
                <a:sym typeface="Montserrat"/>
              </a:rPr>
              <a:t>Why 3i HoME Caring Communities</a:t>
            </a:r>
            <a:r>
              <a:rPr b="0" i="0" lang="en" sz="3000" u="none" cap="none" strike="noStrike">
                <a:solidFill>
                  <a:srgbClr val="2A6559"/>
                </a:solidFill>
                <a:latin typeface="Montserrat"/>
                <a:ea typeface="Montserrat"/>
                <a:cs typeface="Montserrat"/>
                <a:sym typeface="Montserrat"/>
              </a:rPr>
              <a:t>™</a:t>
            </a:r>
            <a:r>
              <a:rPr b="1" i="0" lang="en" sz="3000" u="none" cap="none" strike="noStrike">
                <a:solidFill>
                  <a:srgbClr val="2A6559"/>
                </a:solidFill>
                <a:latin typeface="Montserrat"/>
                <a:ea typeface="Montserrat"/>
                <a:cs typeface="Montserrat"/>
                <a:sym typeface="Montserrat"/>
              </a:rPr>
              <a:t>  Are Needed Now?</a:t>
            </a:r>
            <a:endParaRPr b="1" i="0" sz="3000" u="none" cap="none" strike="noStrike">
              <a:solidFill>
                <a:srgbClr val="2A6559"/>
              </a:solidFill>
              <a:latin typeface="Montserrat"/>
              <a:ea typeface="Montserrat"/>
              <a:cs typeface="Montserrat"/>
              <a:sym typeface="Montserrat"/>
            </a:endParaRPr>
          </a:p>
        </p:txBody>
      </p:sp>
      <p:sp>
        <p:nvSpPr>
          <p:cNvPr id="277" name="Google Shape;277;p15"/>
          <p:cNvSpPr txBox="1"/>
          <p:nvPr/>
        </p:nvSpPr>
        <p:spPr>
          <a:xfrm>
            <a:off x="643625" y="1302775"/>
            <a:ext cx="8044800" cy="414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2400" u="none" cap="none" strike="noStrike">
                <a:solidFill>
                  <a:schemeClr val="dk1"/>
                </a:solidFill>
                <a:latin typeface="Open Sans"/>
                <a:ea typeface="Open Sans"/>
                <a:cs typeface="Open Sans"/>
                <a:sym typeface="Open Sans"/>
              </a:rPr>
              <a:t>Long term care leaders urge more funding to prevent more closures of nursing homes, Rose Lundy, January 3, 2024 </a:t>
            </a:r>
            <a:r>
              <a:rPr b="0" i="0" lang="en" sz="1700" u="none" cap="none" strike="noStrike">
                <a:solidFill>
                  <a:schemeClr val="dk1"/>
                </a:solidFill>
                <a:latin typeface="Open Sans"/>
                <a:ea typeface="Open Sans"/>
                <a:cs typeface="Open Sans"/>
                <a:sym typeface="Open Sans"/>
              </a:rPr>
              <a:t>(https://themainemonitor.org/nursing-home-leaders-seek-more-funding/)</a:t>
            </a:r>
            <a:endParaRPr b="0" i="0" sz="1700" u="none" cap="none" strike="noStrike">
              <a:solidFill>
                <a:schemeClr val="dk1"/>
              </a:solidFill>
              <a:latin typeface="Open Sans"/>
              <a:ea typeface="Open Sans"/>
              <a:cs typeface="Open Sans"/>
              <a:sym typeface="Open Sans"/>
            </a:endParaRPr>
          </a:p>
          <a:p>
            <a:pPr indent="-266700" lvl="0" marL="228600" marR="0" rtl="0" algn="l">
              <a:lnSpc>
                <a:spcPct val="100000"/>
              </a:lnSpc>
              <a:spcBef>
                <a:spcPts val="1000"/>
              </a:spcBef>
              <a:spcAft>
                <a:spcPts val="0"/>
              </a:spcAft>
              <a:buClr>
                <a:schemeClr val="dk1"/>
              </a:buClr>
              <a:buSzPts val="2400"/>
              <a:buFont typeface="Open Sans"/>
              <a:buChar char="•"/>
            </a:pPr>
            <a:r>
              <a:rPr b="0" i="0" lang="en" sz="2400" u="none" cap="none" strike="noStrike">
                <a:solidFill>
                  <a:schemeClr val="dk1"/>
                </a:solidFill>
                <a:latin typeface="Open Sans"/>
                <a:ea typeface="Open Sans"/>
                <a:cs typeface="Open Sans"/>
                <a:sym typeface="Open Sans"/>
              </a:rPr>
              <a:t>To keep up with staffing minimums, nursing homes have turned to </a:t>
            </a:r>
            <a:r>
              <a:rPr b="0" i="0" lang="en" sz="2400" u="sng" cap="none" strike="noStrike">
                <a:solidFill>
                  <a:schemeClr val="dk1"/>
                </a:solidFill>
                <a:latin typeface="Open Sans"/>
                <a:ea typeface="Open Sans"/>
                <a:cs typeface="Open Sans"/>
                <a:sym typeface="Open Sans"/>
                <a:hlinkClick r:id="rId4">
                  <a:extLst>
                    <a:ext uri="{A12FA001-AC4F-418D-AE19-62706E023703}">
                      <ahyp:hlinkClr val="tx"/>
                    </a:ext>
                  </a:extLst>
                </a:hlinkClick>
              </a:rPr>
              <a:t>temporary agency staffing</a:t>
            </a:r>
            <a:r>
              <a:rPr b="0" i="0" lang="en" sz="2400" u="none" cap="none" strike="noStrike">
                <a:solidFill>
                  <a:schemeClr val="dk1"/>
                </a:solidFill>
                <a:latin typeface="Open Sans"/>
                <a:ea typeface="Open Sans"/>
                <a:cs typeface="Open Sans"/>
                <a:sym typeface="Open Sans"/>
              </a:rPr>
              <a:t>, but the “cost of temporary staff has just exploded and reimbursement doesn’t keep pace with that,” Westhoff said.</a:t>
            </a:r>
            <a:endParaRPr b="1" i="0" sz="2400" u="none" cap="none" strike="noStrike">
              <a:solidFill>
                <a:schemeClr val="dk1"/>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1" name="Shape 281"/>
        <p:cNvGrpSpPr/>
        <p:nvPr/>
      </p:nvGrpSpPr>
      <p:grpSpPr>
        <a:xfrm>
          <a:off x="0" y="0"/>
          <a:ext cx="0" cy="0"/>
          <a:chOff x="0" y="0"/>
          <a:chExt cx="0" cy="0"/>
        </a:xfrm>
      </p:grpSpPr>
      <p:sp>
        <p:nvSpPr>
          <p:cNvPr id="282" name="Google Shape;282;g35516eae57b_1_36"/>
          <p:cNvSpPr txBox="1"/>
          <p:nvPr/>
        </p:nvSpPr>
        <p:spPr>
          <a:xfrm>
            <a:off x="103675" y="4825650"/>
            <a:ext cx="2685000" cy="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Open Sans"/>
                <a:ea typeface="Open Sans"/>
                <a:cs typeface="Open Sans"/>
                <a:sym typeface="Open Sans"/>
              </a:rPr>
              <a:t>Copyright 2025: 3i Housing of Maine.  All rights reserved.</a:t>
            </a:r>
            <a:endParaRPr b="0" i="0" sz="1300" u="none" cap="none" strike="noStrike">
              <a:solidFill>
                <a:srgbClr val="000000"/>
              </a:solidFill>
              <a:latin typeface="Open Sans"/>
              <a:ea typeface="Open Sans"/>
              <a:cs typeface="Open Sans"/>
              <a:sym typeface="Open Sans"/>
            </a:endParaRPr>
          </a:p>
        </p:txBody>
      </p:sp>
      <p:pic>
        <p:nvPicPr>
          <p:cNvPr id="283" name="Google Shape;283;g35516eae57b_1_36"/>
          <p:cNvPicPr preferRelativeResize="0"/>
          <p:nvPr/>
        </p:nvPicPr>
        <p:blipFill rotWithShape="1">
          <a:blip r:embed="rId3">
            <a:alphaModFix/>
          </a:blip>
          <a:srcRect b="35728" l="43814" r="35395" t="0"/>
          <a:stretch/>
        </p:blipFill>
        <p:spPr>
          <a:xfrm>
            <a:off x="8297699" y="4124300"/>
            <a:ext cx="605407" cy="842525"/>
          </a:xfrm>
          <a:prstGeom prst="rect">
            <a:avLst/>
          </a:prstGeom>
          <a:noFill/>
          <a:ln>
            <a:noFill/>
          </a:ln>
        </p:spPr>
      </p:pic>
      <p:sp>
        <p:nvSpPr>
          <p:cNvPr id="284" name="Google Shape;284;g35516eae57b_1_36"/>
          <p:cNvSpPr txBox="1"/>
          <p:nvPr/>
        </p:nvSpPr>
        <p:spPr>
          <a:xfrm>
            <a:off x="8688434" y="4251053"/>
            <a:ext cx="275400" cy="42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274E13"/>
                </a:solidFill>
                <a:latin typeface="Montserrat"/>
                <a:ea typeface="Montserrat"/>
                <a:cs typeface="Montserrat"/>
                <a:sym typeface="Montserrat"/>
              </a:rPr>
              <a:t>™</a:t>
            </a:r>
            <a:endParaRPr b="0" i="0" sz="900" u="none" cap="none" strike="noStrike">
              <a:solidFill>
                <a:srgbClr val="274E13"/>
              </a:solidFill>
              <a:latin typeface="Montserrat"/>
              <a:ea typeface="Montserrat"/>
              <a:cs typeface="Montserrat"/>
              <a:sym typeface="Montserrat"/>
            </a:endParaRPr>
          </a:p>
        </p:txBody>
      </p:sp>
      <p:sp>
        <p:nvSpPr>
          <p:cNvPr id="285" name="Google Shape;285;g35516eae57b_1_36"/>
          <p:cNvSpPr/>
          <p:nvPr/>
        </p:nvSpPr>
        <p:spPr>
          <a:xfrm>
            <a:off x="8594699" y="4765625"/>
            <a:ext cx="424500" cy="24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g35516eae57b_1_36"/>
          <p:cNvSpPr txBox="1"/>
          <p:nvPr/>
        </p:nvSpPr>
        <p:spPr>
          <a:xfrm>
            <a:off x="601726" y="559075"/>
            <a:ext cx="8137500" cy="743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000"/>
              <a:buFont typeface="Arial"/>
              <a:buNone/>
            </a:pPr>
            <a:r>
              <a:rPr b="1" i="0" lang="en" sz="3000" u="none" cap="none" strike="noStrike">
                <a:solidFill>
                  <a:srgbClr val="2A6559"/>
                </a:solidFill>
                <a:latin typeface="Montserrat"/>
                <a:ea typeface="Montserrat"/>
                <a:cs typeface="Montserrat"/>
                <a:sym typeface="Montserrat"/>
              </a:rPr>
              <a:t>Why 3i HoME Caring Communities</a:t>
            </a:r>
            <a:r>
              <a:rPr b="0" i="0" lang="en" sz="3000" u="none" cap="none" strike="noStrike">
                <a:solidFill>
                  <a:srgbClr val="2A6559"/>
                </a:solidFill>
                <a:latin typeface="Montserrat"/>
                <a:ea typeface="Montserrat"/>
                <a:cs typeface="Montserrat"/>
                <a:sym typeface="Montserrat"/>
              </a:rPr>
              <a:t>™</a:t>
            </a:r>
            <a:r>
              <a:rPr b="1" i="0" lang="en" sz="3000" u="none" cap="none" strike="noStrike">
                <a:solidFill>
                  <a:srgbClr val="2A6559"/>
                </a:solidFill>
                <a:latin typeface="Montserrat"/>
                <a:ea typeface="Montserrat"/>
                <a:cs typeface="Montserrat"/>
                <a:sym typeface="Montserrat"/>
              </a:rPr>
              <a:t>  Are Needed Now?</a:t>
            </a:r>
            <a:endParaRPr b="1" i="0" sz="3000" u="none" cap="none" strike="noStrike">
              <a:solidFill>
                <a:srgbClr val="2A6559"/>
              </a:solidFill>
              <a:latin typeface="Montserrat"/>
              <a:ea typeface="Montserrat"/>
              <a:cs typeface="Montserrat"/>
              <a:sym typeface="Montserrat"/>
            </a:endParaRPr>
          </a:p>
        </p:txBody>
      </p:sp>
      <p:sp>
        <p:nvSpPr>
          <p:cNvPr id="287" name="Google Shape;287;g35516eae57b_1_36"/>
          <p:cNvSpPr txBox="1"/>
          <p:nvPr/>
        </p:nvSpPr>
        <p:spPr>
          <a:xfrm>
            <a:off x="675000" y="1566025"/>
            <a:ext cx="7794000" cy="2652600"/>
          </a:xfrm>
          <a:prstGeom prst="rect">
            <a:avLst/>
          </a:prstGeom>
          <a:noFill/>
          <a:ln>
            <a:noFill/>
          </a:ln>
        </p:spPr>
        <p:txBody>
          <a:bodyPr anchorCtr="0" anchor="t" bIns="45700" lIns="91425" spcFirstLastPara="1" rIns="91425" wrap="square" tIns="45700">
            <a:noAutofit/>
          </a:bodyPr>
          <a:lstStyle/>
          <a:p>
            <a:pPr indent="-381000" lvl="0" marL="457200" marR="0" rtl="0" algn="l">
              <a:lnSpc>
                <a:spcPct val="100000"/>
              </a:lnSpc>
              <a:spcBef>
                <a:spcPts val="1000"/>
              </a:spcBef>
              <a:spcAft>
                <a:spcPts val="0"/>
              </a:spcAft>
              <a:buClr>
                <a:schemeClr val="dk1"/>
              </a:buClr>
              <a:buSzPts val="2400"/>
              <a:buFont typeface="Open Sans"/>
              <a:buChar char="●"/>
            </a:pPr>
            <a:r>
              <a:rPr b="0" i="0" lang="en" sz="2400" u="none" cap="none" strike="noStrike">
                <a:solidFill>
                  <a:schemeClr val="dk1"/>
                </a:solidFill>
                <a:latin typeface="Open Sans"/>
                <a:ea typeface="Open Sans"/>
                <a:cs typeface="Open Sans"/>
                <a:sym typeface="Open Sans"/>
              </a:rPr>
              <a:t>Mary Jane Richards, CEO of North Country Associates, which operates 23 nursing homes across Maine and Massachusetts, said their costs related to agency staff increased from about $7 million in 2019 to $39 million in 2022. “We simply can’t sustain that,” she said.  </a:t>
            </a:r>
            <a:endParaRPr b="1" i="0" sz="2400" u="none" cap="none" strike="noStrike">
              <a:solidFill>
                <a:schemeClr val="dk1"/>
              </a:solidFill>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1" name="Shape 291"/>
        <p:cNvGrpSpPr/>
        <p:nvPr/>
      </p:nvGrpSpPr>
      <p:grpSpPr>
        <a:xfrm>
          <a:off x="0" y="0"/>
          <a:ext cx="0" cy="0"/>
          <a:chOff x="0" y="0"/>
          <a:chExt cx="0" cy="0"/>
        </a:xfrm>
      </p:grpSpPr>
      <p:sp>
        <p:nvSpPr>
          <p:cNvPr id="292" name="Google Shape;292;p19"/>
          <p:cNvSpPr txBox="1"/>
          <p:nvPr/>
        </p:nvSpPr>
        <p:spPr>
          <a:xfrm>
            <a:off x="103675" y="4825650"/>
            <a:ext cx="2685000" cy="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Open Sans"/>
                <a:ea typeface="Open Sans"/>
                <a:cs typeface="Open Sans"/>
                <a:sym typeface="Open Sans"/>
              </a:rPr>
              <a:t>Copyright 2025: 3i Housing of Maine.  All rights reserved.</a:t>
            </a:r>
            <a:endParaRPr b="0" i="0" sz="1300" u="none" cap="none" strike="noStrike">
              <a:solidFill>
                <a:srgbClr val="000000"/>
              </a:solidFill>
              <a:latin typeface="Open Sans"/>
              <a:ea typeface="Open Sans"/>
              <a:cs typeface="Open Sans"/>
              <a:sym typeface="Open Sans"/>
            </a:endParaRPr>
          </a:p>
        </p:txBody>
      </p:sp>
      <p:pic>
        <p:nvPicPr>
          <p:cNvPr id="293" name="Google Shape;293;p19"/>
          <p:cNvPicPr preferRelativeResize="0"/>
          <p:nvPr/>
        </p:nvPicPr>
        <p:blipFill rotWithShape="1">
          <a:blip r:embed="rId3">
            <a:alphaModFix/>
          </a:blip>
          <a:srcRect b="35730" l="43815" r="35395" t="0"/>
          <a:stretch/>
        </p:blipFill>
        <p:spPr>
          <a:xfrm>
            <a:off x="8221499" y="4124300"/>
            <a:ext cx="605407" cy="842525"/>
          </a:xfrm>
          <a:prstGeom prst="rect">
            <a:avLst/>
          </a:prstGeom>
          <a:noFill/>
          <a:ln>
            <a:noFill/>
          </a:ln>
        </p:spPr>
      </p:pic>
      <p:sp>
        <p:nvSpPr>
          <p:cNvPr id="294" name="Google Shape;294;p19"/>
          <p:cNvSpPr txBox="1"/>
          <p:nvPr/>
        </p:nvSpPr>
        <p:spPr>
          <a:xfrm>
            <a:off x="8612234" y="4251053"/>
            <a:ext cx="275400" cy="42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274E13"/>
                </a:solidFill>
                <a:latin typeface="Montserrat"/>
                <a:ea typeface="Montserrat"/>
                <a:cs typeface="Montserrat"/>
                <a:sym typeface="Montserrat"/>
              </a:rPr>
              <a:t>™</a:t>
            </a:r>
            <a:endParaRPr b="0" i="0" sz="900" u="none" cap="none" strike="noStrike">
              <a:solidFill>
                <a:srgbClr val="274E13"/>
              </a:solidFill>
              <a:latin typeface="Montserrat"/>
              <a:ea typeface="Montserrat"/>
              <a:cs typeface="Montserrat"/>
              <a:sym typeface="Montserrat"/>
            </a:endParaRPr>
          </a:p>
        </p:txBody>
      </p:sp>
      <p:sp>
        <p:nvSpPr>
          <p:cNvPr id="295" name="Google Shape;295;p19"/>
          <p:cNvSpPr/>
          <p:nvPr/>
        </p:nvSpPr>
        <p:spPr>
          <a:xfrm>
            <a:off x="8518499" y="4765625"/>
            <a:ext cx="424500" cy="24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19"/>
          <p:cNvSpPr txBox="1"/>
          <p:nvPr/>
        </p:nvSpPr>
        <p:spPr>
          <a:xfrm>
            <a:off x="236700" y="812775"/>
            <a:ext cx="8706300" cy="2699100"/>
          </a:xfrm>
          <a:prstGeom prst="rect">
            <a:avLst/>
          </a:prstGeom>
          <a:noFill/>
          <a:ln>
            <a:noFill/>
          </a:ln>
        </p:spPr>
        <p:txBody>
          <a:bodyPr anchorCtr="0" anchor="b"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3000"/>
              <a:buFont typeface="Arial"/>
              <a:buNone/>
            </a:pPr>
            <a:r>
              <a:rPr b="1" i="1" lang="en" sz="3000" u="none" cap="none" strike="noStrike">
                <a:solidFill>
                  <a:srgbClr val="2A6559"/>
                </a:solidFill>
                <a:latin typeface="Montserrat"/>
                <a:ea typeface="Montserrat"/>
                <a:cs typeface="Montserrat"/>
                <a:sym typeface="Montserrat"/>
              </a:rPr>
              <a:t>“Maine DHHS has prioritized efforts to strength the [long-term services and supports] system and the workforce at its heart to improve the health of older Maine people and those with disabilities.”</a:t>
            </a:r>
            <a:endParaRPr b="1" i="1" sz="3000" u="none" cap="none" strike="noStrike">
              <a:solidFill>
                <a:srgbClr val="2A6559"/>
              </a:solidFill>
              <a:latin typeface="Montserrat"/>
              <a:ea typeface="Montserrat"/>
              <a:cs typeface="Montserrat"/>
              <a:sym typeface="Montserrat"/>
            </a:endParaRPr>
          </a:p>
        </p:txBody>
      </p:sp>
      <p:sp>
        <p:nvSpPr>
          <p:cNvPr id="297" name="Google Shape;297;p19"/>
          <p:cNvSpPr txBox="1"/>
          <p:nvPr/>
        </p:nvSpPr>
        <p:spPr>
          <a:xfrm>
            <a:off x="311700" y="3596125"/>
            <a:ext cx="8520600" cy="6549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Open Sans"/>
                <a:ea typeface="Open Sans"/>
                <a:cs typeface="Open Sans"/>
                <a:sym typeface="Open Sans"/>
              </a:rPr>
              <a:t>-DHHS Spokesperson PPH on line 2/26/24</a:t>
            </a:r>
            <a:endParaRPr b="0" i="0" sz="1800" u="none" cap="none" strike="noStrike">
              <a:solidFill>
                <a:schemeClr val="dk1"/>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4"/>
          <p:cNvSpPr/>
          <p:nvPr/>
        </p:nvSpPr>
        <p:spPr>
          <a:xfrm>
            <a:off x="0" y="0"/>
            <a:ext cx="2788800" cy="5184000"/>
          </a:xfrm>
          <a:prstGeom prst="rect">
            <a:avLst/>
          </a:prstGeom>
          <a:solidFill>
            <a:srgbClr val="2A655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4"/>
          <p:cNvSpPr txBox="1"/>
          <p:nvPr/>
        </p:nvSpPr>
        <p:spPr>
          <a:xfrm>
            <a:off x="103675" y="4825650"/>
            <a:ext cx="2685000" cy="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Open Sans"/>
                <a:ea typeface="Open Sans"/>
                <a:cs typeface="Open Sans"/>
                <a:sym typeface="Open Sans"/>
              </a:rPr>
              <a:t>Copyright 2025: 3i Housing of Maine.  All rights reserved.</a:t>
            </a:r>
            <a:endParaRPr b="0" i="0" sz="1300" u="none" cap="none" strike="noStrike">
              <a:solidFill>
                <a:schemeClr val="lt1"/>
              </a:solidFill>
              <a:latin typeface="Open Sans"/>
              <a:ea typeface="Open Sans"/>
              <a:cs typeface="Open Sans"/>
              <a:sym typeface="Open Sans"/>
            </a:endParaRPr>
          </a:p>
        </p:txBody>
      </p:sp>
      <p:pic>
        <p:nvPicPr>
          <p:cNvPr id="118" name="Google Shape;118;p4"/>
          <p:cNvPicPr preferRelativeResize="0"/>
          <p:nvPr/>
        </p:nvPicPr>
        <p:blipFill rotWithShape="1">
          <a:blip r:embed="rId3">
            <a:alphaModFix/>
          </a:blip>
          <a:srcRect b="35730" l="43815" r="35395" t="0"/>
          <a:stretch/>
        </p:blipFill>
        <p:spPr>
          <a:xfrm>
            <a:off x="8221499" y="4124300"/>
            <a:ext cx="605407" cy="842525"/>
          </a:xfrm>
          <a:prstGeom prst="rect">
            <a:avLst/>
          </a:prstGeom>
          <a:noFill/>
          <a:ln>
            <a:noFill/>
          </a:ln>
        </p:spPr>
      </p:pic>
      <p:sp>
        <p:nvSpPr>
          <p:cNvPr id="119" name="Google Shape;119;p4"/>
          <p:cNvSpPr txBox="1"/>
          <p:nvPr/>
        </p:nvSpPr>
        <p:spPr>
          <a:xfrm>
            <a:off x="8612234" y="4251053"/>
            <a:ext cx="275400" cy="42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274E13"/>
                </a:solidFill>
                <a:latin typeface="Montserrat"/>
                <a:ea typeface="Montserrat"/>
                <a:cs typeface="Montserrat"/>
                <a:sym typeface="Montserrat"/>
              </a:rPr>
              <a:t>™</a:t>
            </a:r>
            <a:endParaRPr b="0" i="0" sz="900" u="none" cap="none" strike="noStrike">
              <a:solidFill>
                <a:srgbClr val="274E13"/>
              </a:solidFill>
              <a:latin typeface="Montserrat"/>
              <a:ea typeface="Montserrat"/>
              <a:cs typeface="Montserrat"/>
              <a:sym typeface="Montserrat"/>
            </a:endParaRPr>
          </a:p>
        </p:txBody>
      </p:sp>
      <p:sp>
        <p:nvSpPr>
          <p:cNvPr id="120" name="Google Shape;120;p4"/>
          <p:cNvSpPr/>
          <p:nvPr/>
        </p:nvSpPr>
        <p:spPr>
          <a:xfrm>
            <a:off x="8518499" y="4765625"/>
            <a:ext cx="424500" cy="24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4"/>
          <p:cNvSpPr txBox="1"/>
          <p:nvPr/>
        </p:nvSpPr>
        <p:spPr>
          <a:xfrm>
            <a:off x="200825" y="890385"/>
            <a:ext cx="5668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0" i="0" lang="en" sz="3000" u="none" cap="none" strike="noStrike">
                <a:solidFill>
                  <a:srgbClr val="FFFFFF"/>
                </a:solidFill>
                <a:latin typeface="Montserrat SemiBold"/>
                <a:ea typeface="Montserrat SemiBold"/>
                <a:cs typeface="Montserrat SemiBold"/>
                <a:sym typeface="Montserrat SemiBold"/>
              </a:rPr>
              <a:t>THE </a:t>
            </a:r>
            <a:endParaRPr b="0" i="0" sz="3000" u="none" cap="none" strike="noStrike">
              <a:solidFill>
                <a:srgbClr val="FFFFFF"/>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3600"/>
              <a:buFont typeface="Arial"/>
              <a:buNone/>
            </a:pPr>
            <a:r>
              <a:rPr b="0" i="0" lang="en" sz="3000" u="none" cap="none" strike="noStrike">
                <a:solidFill>
                  <a:srgbClr val="FFFFFF"/>
                </a:solidFill>
                <a:latin typeface="Montserrat SemiBold"/>
                <a:ea typeface="Montserrat SemiBold"/>
                <a:cs typeface="Montserrat SemiBold"/>
                <a:sym typeface="Montserrat SemiBold"/>
              </a:rPr>
              <a:t>PROBLEMS</a:t>
            </a:r>
            <a:endParaRPr b="0" i="0" sz="3000" u="none" cap="none" strike="noStrike">
              <a:solidFill>
                <a:srgbClr val="FFFFFF"/>
              </a:solidFill>
              <a:latin typeface="Montserrat"/>
              <a:ea typeface="Montserrat"/>
              <a:cs typeface="Montserrat"/>
              <a:sym typeface="Montserrat"/>
            </a:endParaRPr>
          </a:p>
        </p:txBody>
      </p:sp>
      <p:pic>
        <p:nvPicPr>
          <p:cNvPr id="122" name="Google Shape;122;p4"/>
          <p:cNvPicPr preferRelativeResize="0"/>
          <p:nvPr/>
        </p:nvPicPr>
        <p:blipFill rotWithShape="1">
          <a:blip r:embed="rId4">
            <a:alphaModFix/>
          </a:blip>
          <a:srcRect b="13292" l="0" r="0" t="13294"/>
          <a:stretch/>
        </p:blipFill>
        <p:spPr>
          <a:xfrm>
            <a:off x="2905775" y="25450"/>
            <a:ext cx="5589350" cy="5041875"/>
          </a:xfrm>
          <a:prstGeom prst="rect">
            <a:avLst/>
          </a:prstGeom>
          <a:noFill/>
          <a:ln>
            <a:noFill/>
          </a:ln>
        </p:spPr>
      </p:pic>
      <p:sp>
        <p:nvSpPr>
          <p:cNvPr id="123" name="Google Shape;123;p4"/>
          <p:cNvSpPr txBox="1"/>
          <p:nvPr/>
        </p:nvSpPr>
        <p:spPr>
          <a:xfrm>
            <a:off x="5205600" y="3218550"/>
            <a:ext cx="8805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595959"/>
              </a:solidFill>
              <a:latin typeface="Arial"/>
              <a:ea typeface="Arial"/>
              <a:cs typeface="Arial"/>
              <a:sym typeface="Arial"/>
            </a:endParaRPr>
          </a:p>
        </p:txBody>
      </p:sp>
      <p:sp>
        <p:nvSpPr>
          <p:cNvPr id="124" name="Google Shape;124;p4"/>
          <p:cNvSpPr txBox="1"/>
          <p:nvPr/>
        </p:nvSpPr>
        <p:spPr>
          <a:xfrm>
            <a:off x="571125" y="2165525"/>
            <a:ext cx="20943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595959"/>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1" name="Shape 301"/>
        <p:cNvGrpSpPr/>
        <p:nvPr/>
      </p:nvGrpSpPr>
      <p:grpSpPr>
        <a:xfrm>
          <a:off x="0" y="0"/>
          <a:ext cx="0" cy="0"/>
          <a:chOff x="0" y="0"/>
          <a:chExt cx="0" cy="0"/>
        </a:xfrm>
      </p:grpSpPr>
      <p:sp>
        <p:nvSpPr>
          <p:cNvPr id="302" name="Google Shape;302;p20"/>
          <p:cNvSpPr txBox="1"/>
          <p:nvPr/>
        </p:nvSpPr>
        <p:spPr>
          <a:xfrm>
            <a:off x="103675" y="4825650"/>
            <a:ext cx="2685000" cy="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Open Sans"/>
                <a:ea typeface="Open Sans"/>
                <a:cs typeface="Open Sans"/>
                <a:sym typeface="Open Sans"/>
              </a:rPr>
              <a:t>Copyright 2025: 3i Housing of Maine.  All rights reserved.</a:t>
            </a:r>
            <a:endParaRPr b="0" i="0" sz="1300" u="none" cap="none" strike="noStrike">
              <a:solidFill>
                <a:srgbClr val="000000"/>
              </a:solidFill>
              <a:latin typeface="Open Sans"/>
              <a:ea typeface="Open Sans"/>
              <a:cs typeface="Open Sans"/>
              <a:sym typeface="Open Sans"/>
            </a:endParaRPr>
          </a:p>
        </p:txBody>
      </p:sp>
      <p:pic>
        <p:nvPicPr>
          <p:cNvPr id="303" name="Google Shape;303;p20"/>
          <p:cNvPicPr preferRelativeResize="0"/>
          <p:nvPr/>
        </p:nvPicPr>
        <p:blipFill rotWithShape="1">
          <a:blip r:embed="rId3">
            <a:alphaModFix/>
          </a:blip>
          <a:srcRect b="35730" l="43815" r="35395" t="0"/>
          <a:stretch/>
        </p:blipFill>
        <p:spPr>
          <a:xfrm>
            <a:off x="8221499" y="4124300"/>
            <a:ext cx="605407" cy="842525"/>
          </a:xfrm>
          <a:prstGeom prst="rect">
            <a:avLst/>
          </a:prstGeom>
          <a:noFill/>
          <a:ln>
            <a:noFill/>
          </a:ln>
        </p:spPr>
      </p:pic>
      <p:sp>
        <p:nvSpPr>
          <p:cNvPr id="304" name="Google Shape;304;p20"/>
          <p:cNvSpPr txBox="1"/>
          <p:nvPr/>
        </p:nvSpPr>
        <p:spPr>
          <a:xfrm>
            <a:off x="8612234" y="4251053"/>
            <a:ext cx="275400" cy="42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274E13"/>
                </a:solidFill>
                <a:latin typeface="Montserrat"/>
                <a:ea typeface="Montserrat"/>
                <a:cs typeface="Montserrat"/>
                <a:sym typeface="Montserrat"/>
              </a:rPr>
              <a:t>™</a:t>
            </a:r>
            <a:endParaRPr b="0" i="0" sz="900" u="none" cap="none" strike="noStrike">
              <a:solidFill>
                <a:srgbClr val="274E13"/>
              </a:solidFill>
              <a:latin typeface="Montserrat"/>
              <a:ea typeface="Montserrat"/>
              <a:cs typeface="Montserrat"/>
              <a:sym typeface="Montserrat"/>
            </a:endParaRPr>
          </a:p>
        </p:txBody>
      </p:sp>
      <p:sp>
        <p:nvSpPr>
          <p:cNvPr id="305" name="Google Shape;305;p20"/>
          <p:cNvSpPr/>
          <p:nvPr/>
        </p:nvSpPr>
        <p:spPr>
          <a:xfrm>
            <a:off x="8518499" y="4765625"/>
            <a:ext cx="424500" cy="24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20"/>
          <p:cNvSpPr txBox="1"/>
          <p:nvPr/>
        </p:nvSpPr>
        <p:spPr>
          <a:xfrm>
            <a:off x="461424" y="445332"/>
            <a:ext cx="75141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1200"/>
              </a:spcBef>
              <a:spcAft>
                <a:spcPts val="0"/>
              </a:spcAft>
              <a:buClr>
                <a:srgbClr val="000000"/>
              </a:buClr>
              <a:buSzPts val="3000"/>
              <a:buFont typeface="Arial"/>
              <a:buNone/>
            </a:pPr>
            <a:r>
              <a:rPr b="1" i="0" lang="en" sz="3000" u="none" cap="none" strike="noStrike">
                <a:solidFill>
                  <a:srgbClr val="2A6559"/>
                </a:solidFill>
                <a:latin typeface="Montserrat"/>
                <a:ea typeface="Montserrat"/>
                <a:cs typeface="Montserrat"/>
                <a:sym typeface="Montserrat"/>
              </a:rPr>
              <a:t>80 YEARS LATER….</a:t>
            </a:r>
            <a:endParaRPr b="1" i="0" sz="3000" u="none" cap="none" strike="noStrike">
              <a:solidFill>
                <a:srgbClr val="2A6559"/>
              </a:solidFill>
              <a:latin typeface="Montserrat"/>
              <a:ea typeface="Montserrat"/>
              <a:cs typeface="Montserrat"/>
              <a:sym typeface="Montserrat"/>
            </a:endParaRPr>
          </a:p>
          <a:p>
            <a:pPr indent="0" lvl="0" marL="0" marR="925195" rtl="0" algn="l">
              <a:lnSpc>
                <a:spcPct val="105833"/>
              </a:lnSpc>
              <a:spcBef>
                <a:spcPts val="1200"/>
              </a:spcBef>
              <a:spcAft>
                <a:spcPts val="0"/>
              </a:spcAft>
              <a:buClr>
                <a:srgbClr val="000000"/>
              </a:buClr>
              <a:buSzPts val="2400"/>
              <a:buFont typeface="Arial"/>
              <a:buNone/>
            </a:pPr>
            <a:r>
              <a:t/>
            </a:r>
            <a:endParaRPr b="1" i="0" sz="2400" u="none" cap="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FFFFFF"/>
              </a:solidFill>
              <a:latin typeface="Open Sans"/>
              <a:ea typeface="Open Sans"/>
              <a:cs typeface="Open Sans"/>
              <a:sym typeface="Open Sans"/>
            </a:endParaRPr>
          </a:p>
        </p:txBody>
      </p:sp>
      <p:sp>
        <p:nvSpPr>
          <p:cNvPr id="307" name="Google Shape;307;p20"/>
          <p:cNvSpPr txBox="1"/>
          <p:nvPr/>
        </p:nvSpPr>
        <p:spPr>
          <a:xfrm>
            <a:off x="537625" y="1123775"/>
            <a:ext cx="7332900" cy="311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2400" u="none" cap="none" strike="noStrike">
                <a:solidFill>
                  <a:schemeClr val="dk1"/>
                </a:solidFill>
                <a:latin typeface="Open Sans"/>
                <a:ea typeface="Open Sans"/>
                <a:cs typeface="Open Sans"/>
                <a:sym typeface="Open Sans"/>
              </a:rPr>
              <a:t>Imagine a future where people with disabilities can access affordable housing built with principles of universal design; and the direct care (support) workforce is paid a living wage. </a:t>
            </a:r>
            <a:endParaRPr b="1" i="0" sz="24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000"/>
              <a:buFont typeface="Arial"/>
              <a:buNone/>
            </a:pPr>
            <a:r>
              <a:t/>
            </a:r>
            <a:endParaRPr b="0" i="0" sz="1400" u="none" cap="none" strike="noStrike">
              <a:solidFill>
                <a:schemeClr val="dk1"/>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1" name="Shape 311"/>
        <p:cNvGrpSpPr/>
        <p:nvPr/>
      </p:nvGrpSpPr>
      <p:grpSpPr>
        <a:xfrm>
          <a:off x="0" y="0"/>
          <a:ext cx="0" cy="0"/>
          <a:chOff x="0" y="0"/>
          <a:chExt cx="0" cy="0"/>
        </a:xfrm>
      </p:grpSpPr>
      <p:sp>
        <p:nvSpPr>
          <p:cNvPr id="312" name="Google Shape;312;g35516eae57b_1_45"/>
          <p:cNvSpPr txBox="1"/>
          <p:nvPr/>
        </p:nvSpPr>
        <p:spPr>
          <a:xfrm>
            <a:off x="103675" y="4825650"/>
            <a:ext cx="2685000" cy="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Open Sans"/>
                <a:ea typeface="Open Sans"/>
                <a:cs typeface="Open Sans"/>
                <a:sym typeface="Open Sans"/>
              </a:rPr>
              <a:t>Copyright 2025: 3i Housing of Maine.  All rights reserved.</a:t>
            </a:r>
            <a:endParaRPr b="0" i="0" sz="1300" u="none" cap="none" strike="noStrike">
              <a:solidFill>
                <a:srgbClr val="000000"/>
              </a:solidFill>
              <a:latin typeface="Open Sans"/>
              <a:ea typeface="Open Sans"/>
              <a:cs typeface="Open Sans"/>
              <a:sym typeface="Open Sans"/>
            </a:endParaRPr>
          </a:p>
        </p:txBody>
      </p:sp>
      <p:pic>
        <p:nvPicPr>
          <p:cNvPr id="313" name="Google Shape;313;g35516eae57b_1_45"/>
          <p:cNvPicPr preferRelativeResize="0"/>
          <p:nvPr/>
        </p:nvPicPr>
        <p:blipFill rotWithShape="1">
          <a:blip r:embed="rId3">
            <a:alphaModFix/>
          </a:blip>
          <a:srcRect b="35728" l="43814" r="35395" t="0"/>
          <a:stretch/>
        </p:blipFill>
        <p:spPr>
          <a:xfrm>
            <a:off x="8221499" y="4124300"/>
            <a:ext cx="605407" cy="842525"/>
          </a:xfrm>
          <a:prstGeom prst="rect">
            <a:avLst/>
          </a:prstGeom>
          <a:noFill/>
          <a:ln>
            <a:noFill/>
          </a:ln>
        </p:spPr>
      </p:pic>
      <p:sp>
        <p:nvSpPr>
          <p:cNvPr id="314" name="Google Shape;314;g35516eae57b_1_45"/>
          <p:cNvSpPr txBox="1"/>
          <p:nvPr/>
        </p:nvSpPr>
        <p:spPr>
          <a:xfrm>
            <a:off x="8612234" y="4251053"/>
            <a:ext cx="275400" cy="42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274E13"/>
                </a:solidFill>
                <a:latin typeface="Montserrat"/>
                <a:ea typeface="Montserrat"/>
                <a:cs typeface="Montserrat"/>
                <a:sym typeface="Montserrat"/>
              </a:rPr>
              <a:t>™</a:t>
            </a:r>
            <a:endParaRPr b="0" i="0" sz="900" u="none" cap="none" strike="noStrike">
              <a:solidFill>
                <a:srgbClr val="274E13"/>
              </a:solidFill>
              <a:latin typeface="Montserrat"/>
              <a:ea typeface="Montserrat"/>
              <a:cs typeface="Montserrat"/>
              <a:sym typeface="Montserrat"/>
            </a:endParaRPr>
          </a:p>
        </p:txBody>
      </p:sp>
      <p:sp>
        <p:nvSpPr>
          <p:cNvPr id="315" name="Google Shape;315;g35516eae57b_1_45"/>
          <p:cNvSpPr/>
          <p:nvPr/>
        </p:nvSpPr>
        <p:spPr>
          <a:xfrm>
            <a:off x="8518499" y="4765625"/>
            <a:ext cx="424500" cy="24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g35516eae57b_1_45"/>
          <p:cNvSpPr txBox="1"/>
          <p:nvPr/>
        </p:nvSpPr>
        <p:spPr>
          <a:xfrm>
            <a:off x="461424" y="445332"/>
            <a:ext cx="75141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1200"/>
              </a:spcBef>
              <a:spcAft>
                <a:spcPts val="0"/>
              </a:spcAft>
              <a:buClr>
                <a:srgbClr val="000000"/>
              </a:buClr>
              <a:buSzPts val="3000"/>
              <a:buFont typeface="Arial"/>
              <a:buNone/>
            </a:pPr>
            <a:r>
              <a:rPr b="1" i="0" lang="en" sz="3000" u="none" cap="none" strike="noStrike">
                <a:solidFill>
                  <a:srgbClr val="2A6559"/>
                </a:solidFill>
                <a:latin typeface="Montserrat"/>
                <a:ea typeface="Montserrat"/>
                <a:cs typeface="Montserrat"/>
                <a:sym typeface="Montserrat"/>
              </a:rPr>
              <a:t>80 YEARS LATER….</a:t>
            </a:r>
            <a:endParaRPr b="1" i="0" sz="3000" u="none" cap="none" strike="noStrike">
              <a:solidFill>
                <a:srgbClr val="2A6559"/>
              </a:solidFill>
              <a:latin typeface="Montserrat"/>
              <a:ea typeface="Montserrat"/>
              <a:cs typeface="Montserrat"/>
              <a:sym typeface="Montserrat"/>
            </a:endParaRPr>
          </a:p>
          <a:p>
            <a:pPr indent="0" lvl="0" marL="0" marR="925195" rtl="0" algn="l">
              <a:lnSpc>
                <a:spcPct val="105833"/>
              </a:lnSpc>
              <a:spcBef>
                <a:spcPts val="1200"/>
              </a:spcBef>
              <a:spcAft>
                <a:spcPts val="0"/>
              </a:spcAft>
              <a:buClr>
                <a:srgbClr val="000000"/>
              </a:buClr>
              <a:buSzPts val="2400"/>
              <a:buFont typeface="Arial"/>
              <a:buNone/>
            </a:pPr>
            <a:r>
              <a:t/>
            </a:r>
            <a:endParaRPr b="1" i="0" sz="2400" u="none" cap="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FFFFFF"/>
              </a:solidFill>
              <a:latin typeface="Open Sans"/>
              <a:ea typeface="Open Sans"/>
              <a:cs typeface="Open Sans"/>
              <a:sym typeface="Open Sans"/>
            </a:endParaRPr>
          </a:p>
        </p:txBody>
      </p:sp>
      <p:sp>
        <p:nvSpPr>
          <p:cNvPr id="317" name="Google Shape;317;g35516eae57b_1_45"/>
          <p:cNvSpPr txBox="1"/>
          <p:nvPr/>
        </p:nvSpPr>
        <p:spPr>
          <a:xfrm>
            <a:off x="537625" y="1123775"/>
            <a:ext cx="7353000" cy="311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2400" u="none" cap="none" strike="noStrike">
                <a:solidFill>
                  <a:schemeClr val="dk1"/>
                </a:solidFill>
                <a:latin typeface="Open Sans"/>
                <a:ea typeface="Open Sans"/>
                <a:cs typeface="Open Sans"/>
                <a:sym typeface="Open Sans"/>
              </a:rPr>
              <a:t>“We cannot be content if some fraction of our people ... is ill-fed, ill-clothed, ill-housed and insecure,” declared Franklin Delano Roosevelt in his 1944 State of the Union address.  </a:t>
            </a:r>
            <a:r>
              <a:rPr b="0" i="0" lang="en" sz="2400" u="sng" cap="none" strike="noStrike">
                <a:solidFill>
                  <a:schemeClr val="dk1"/>
                </a:solidFill>
                <a:latin typeface="Open Sans"/>
                <a:ea typeface="Open Sans"/>
                <a:cs typeface="Open Sans"/>
                <a:sym typeface="Open Sans"/>
              </a:rPr>
              <a:t>In 1944, it was declared on the most public platform that, in our country, adequate housing should be a basic human right, yet </a:t>
            </a:r>
            <a:r>
              <a:rPr b="1" i="0" lang="en" sz="2400" u="sng" cap="none" strike="noStrike">
                <a:solidFill>
                  <a:schemeClr val="dk1"/>
                </a:solidFill>
                <a:latin typeface="Open Sans"/>
                <a:ea typeface="Open Sans"/>
                <a:cs typeface="Open Sans"/>
                <a:sym typeface="Open Sans"/>
              </a:rPr>
              <a:t>today</a:t>
            </a:r>
            <a:r>
              <a:rPr b="0" i="0" lang="en" sz="2400" u="sng" cap="none" strike="noStrike">
                <a:solidFill>
                  <a:schemeClr val="dk1"/>
                </a:solidFill>
                <a:latin typeface="Open Sans"/>
                <a:ea typeface="Open Sans"/>
                <a:cs typeface="Open Sans"/>
                <a:sym typeface="Open Sans"/>
              </a:rPr>
              <a:t>, 80 years later, a home remains a privilege.</a:t>
            </a:r>
            <a:r>
              <a:rPr b="0" i="0" lang="en" sz="1800" u="sng" cap="none" strike="noStrike">
                <a:solidFill>
                  <a:schemeClr val="dk1"/>
                </a:solidFill>
                <a:latin typeface="Open Sans"/>
                <a:ea typeface="Open Sans"/>
                <a:cs typeface="Open Sans"/>
                <a:sym typeface="Open Sans"/>
              </a:rPr>
              <a:t> </a:t>
            </a:r>
            <a:endParaRPr b="0" i="0" sz="14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000"/>
              <a:buFont typeface="Arial"/>
              <a:buNone/>
            </a:pPr>
            <a:r>
              <a:t/>
            </a:r>
            <a:endParaRPr b="0" i="0" sz="1400" u="none" cap="none" strike="noStrike">
              <a:solidFill>
                <a:schemeClr val="dk1"/>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1" name="Shape 321"/>
        <p:cNvGrpSpPr/>
        <p:nvPr/>
      </p:nvGrpSpPr>
      <p:grpSpPr>
        <a:xfrm>
          <a:off x="0" y="0"/>
          <a:ext cx="0" cy="0"/>
          <a:chOff x="0" y="0"/>
          <a:chExt cx="0" cy="0"/>
        </a:xfrm>
      </p:grpSpPr>
      <p:sp>
        <p:nvSpPr>
          <p:cNvPr id="322" name="Google Shape;322;g35516eae57b_0_9"/>
          <p:cNvSpPr txBox="1"/>
          <p:nvPr/>
        </p:nvSpPr>
        <p:spPr>
          <a:xfrm>
            <a:off x="103675" y="4825650"/>
            <a:ext cx="2685000" cy="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Open Sans"/>
                <a:ea typeface="Open Sans"/>
                <a:cs typeface="Open Sans"/>
                <a:sym typeface="Open Sans"/>
              </a:rPr>
              <a:t>Copyright 2025: 3i Housing of Maine.  All rights reserved.</a:t>
            </a:r>
            <a:endParaRPr b="0" i="0" sz="1300" u="none" cap="none" strike="noStrike">
              <a:solidFill>
                <a:srgbClr val="000000"/>
              </a:solidFill>
              <a:latin typeface="Open Sans"/>
              <a:ea typeface="Open Sans"/>
              <a:cs typeface="Open Sans"/>
              <a:sym typeface="Open Sans"/>
            </a:endParaRPr>
          </a:p>
        </p:txBody>
      </p:sp>
      <p:pic>
        <p:nvPicPr>
          <p:cNvPr id="323" name="Google Shape;323;g35516eae57b_0_9"/>
          <p:cNvPicPr preferRelativeResize="0"/>
          <p:nvPr/>
        </p:nvPicPr>
        <p:blipFill rotWithShape="1">
          <a:blip r:embed="rId3">
            <a:alphaModFix/>
          </a:blip>
          <a:srcRect b="35728" l="43814" r="35395" t="0"/>
          <a:stretch/>
        </p:blipFill>
        <p:spPr>
          <a:xfrm>
            <a:off x="8221499" y="4124300"/>
            <a:ext cx="605407" cy="842525"/>
          </a:xfrm>
          <a:prstGeom prst="rect">
            <a:avLst/>
          </a:prstGeom>
          <a:noFill/>
          <a:ln>
            <a:noFill/>
          </a:ln>
        </p:spPr>
      </p:pic>
      <p:sp>
        <p:nvSpPr>
          <p:cNvPr id="324" name="Google Shape;324;g35516eae57b_0_9"/>
          <p:cNvSpPr txBox="1"/>
          <p:nvPr/>
        </p:nvSpPr>
        <p:spPr>
          <a:xfrm>
            <a:off x="8612234" y="4251053"/>
            <a:ext cx="275400" cy="42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274E13"/>
                </a:solidFill>
                <a:latin typeface="Montserrat"/>
                <a:ea typeface="Montserrat"/>
                <a:cs typeface="Montserrat"/>
                <a:sym typeface="Montserrat"/>
              </a:rPr>
              <a:t>™</a:t>
            </a:r>
            <a:endParaRPr b="0" i="0" sz="900" u="none" cap="none" strike="noStrike">
              <a:solidFill>
                <a:srgbClr val="274E13"/>
              </a:solidFill>
              <a:latin typeface="Montserrat"/>
              <a:ea typeface="Montserrat"/>
              <a:cs typeface="Montserrat"/>
              <a:sym typeface="Montserrat"/>
            </a:endParaRPr>
          </a:p>
        </p:txBody>
      </p:sp>
      <p:sp>
        <p:nvSpPr>
          <p:cNvPr id="325" name="Google Shape;325;g35516eae57b_0_9"/>
          <p:cNvSpPr/>
          <p:nvPr/>
        </p:nvSpPr>
        <p:spPr>
          <a:xfrm>
            <a:off x="8518499" y="4765625"/>
            <a:ext cx="424500" cy="24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g35516eae57b_0_9"/>
          <p:cNvSpPr txBox="1"/>
          <p:nvPr/>
        </p:nvSpPr>
        <p:spPr>
          <a:xfrm>
            <a:off x="461425" y="1199975"/>
            <a:ext cx="8023200" cy="311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2200" u="none" cap="none" strike="noStrike">
                <a:solidFill>
                  <a:schemeClr val="dk1"/>
                </a:solidFill>
                <a:latin typeface="Open Sans"/>
                <a:ea typeface="Open Sans"/>
                <a:cs typeface="Open Sans"/>
                <a:sym typeface="Open Sans"/>
              </a:rPr>
              <a:t>The accessible housing, direct care worker and healthcare crises require bold, barrier breaking solutions</a:t>
            </a:r>
            <a:r>
              <a:rPr b="0" i="0" lang="en" sz="2200" u="none" cap="none" strike="noStrike">
                <a:solidFill>
                  <a:schemeClr val="dk1"/>
                </a:solidFill>
                <a:latin typeface="Open Sans"/>
                <a:ea typeface="Open Sans"/>
                <a:cs typeface="Open Sans"/>
                <a:sym typeface="Open Sans"/>
              </a:rPr>
              <a:t>!  3i Housing of Maine is committed to creating innovative supportive housing solutions that create a future of independent living options for people of all ages and income levels currently living with a disability and seeking to live in a neighborhood designed for access and engagement. </a:t>
            </a:r>
            <a:endParaRPr b="1" i="0" sz="22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Arial"/>
              <a:buNone/>
            </a:pPr>
            <a:r>
              <a:t/>
            </a:r>
            <a:endParaRPr b="1" i="0" sz="22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Arial"/>
              <a:buNone/>
            </a:pPr>
            <a:r>
              <a:rPr b="1" i="0" lang="en" sz="2200" u="none" cap="none" strike="noStrike">
                <a:solidFill>
                  <a:schemeClr val="dk1"/>
                </a:solidFill>
                <a:latin typeface="Open Sans"/>
                <a:ea typeface="Open Sans"/>
                <a:cs typeface="Open Sans"/>
                <a:sym typeface="Open Sans"/>
              </a:rPr>
              <a:t> JOIN US IN THIS EFFORT!!!</a:t>
            </a:r>
            <a:endParaRPr b="1" i="0" sz="22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100"/>
              <a:buFont typeface="Arial"/>
              <a:buNone/>
            </a:pPr>
            <a:r>
              <a:t/>
            </a:r>
            <a:endParaRPr b="0" i="1" sz="1400" u="sng"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000"/>
              <a:buFont typeface="Arial"/>
              <a:buNone/>
            </a:pPr>
            <a:r>
              <a:t/>
            </a:r>
            <a:endParaRPr b="0" i="0" sz="14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000"/>
              <a:buFont typeface="Arial"/>
              <a:buNone/>
            </a:pPr>
            <a:r>
              <a:t/>
            </a:r>
            <a:endParaRPr b="0" i="0" sz="1400" u="none" cap="none" strike="noStrike">
              <a:solidFill>
                <a:schemeClr val="dk1"/>
              </a:solidFill>
              <a:latin typeface="Open Sans"/>
              <a:ea typeface="Open Sans"/>
              <a:cs typeface="Open Sans"/>
              <a:sym typeface="Open Sans"/>
            </a:endParaRPr>
          </a:p>
        </p:txBody>
      </p:sp>
      <p:sp>
        <p:nvSpPr>
          <p:cNvPr id="327" name="Google Shape;327;g35516eae57b_0_9"/>
          <p:cNvSpPr txBox="1"/>
          <p:nvPr/>
        </p:nvSpPr>
        <p:spPr>
          <a:xfrm>
            <a:off x="461424" y="445332"/>
            <a:ext cx="75141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1200"/>
              </a:spcBef>
              <a:spcAft>
                <a:spcPts val="0"/>
              </a:spcAft>
              <a:buClr>
                <a:srgbClr val="000000"/>
              </a:buClr>
              <a:buSzPts val="3000"/>
              <a:buFont typeface="Arial"/>
              <a:buNone/>
            </a:pPr>
            <a:r>
              <a:rPr b="1" i="0" lang="en" sz="3000" u="none" cap="none" strike="noStrike">
                <a:solidFill>
                  <a:srgbClr val="2A6559"/>
                </a:solidFill>
                <a:latin typeface="Montserrat"/>
                <a:ea typeface="Montserrat"/>
                <a:cs typeface="Montserrat"/>
                <a:sym typeface="Montserrat"/>
              </a:rPr>
              <a:t>80 YEARS LATER….</a:t>
            </a:r>
            <a:endParaRPr b="1" i="0" sz="3000" u="none" cap="none" strike="noStrike">
              <a:solidFill>
                <a:srgbClr val="2A6559"/>
              </a:solidFill>
              <a:latin typeface="Montserrat"/>
              <a:ea typeface="Montserrat"/>
              <a:cs typeface="Montserrat"/>
              <a:sym typeface="Montserrat"/>
            </a:endParaRPr>
          </a:p>
          <a:p>
            <a:pPr indent="0" lvl="0" marL="0" marR="925195" rtl="0" algn="l">
              <a:lnSpc>
                <a:spcPct val="105833"/>
              </a:lnSpc>
              <a:spcBef>
                <a:spcPts val="1200"/>
              </a:spcBef>
              <a:spcAft>
                <a:spcPts val="0"/>
              </a:spcAft>
              <a:buClr>
                <a:srgbClr val="000000"/>
              </a:buClr>
              <a:buSzPts val="2400"/>
              <a:buFont typeface="Arial"/>
              <a:buNone/>
            </a:pPr>
            <a:r>
              <a:t/>
            </a:r>
            <a:endParaRPr b="1" i="0" sz="2400" u="none" cap="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FFFFFF"/>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g354018d88a1_2_152"/>
          <p:cNvSpPr/>
          <p:nvPr/>
        </p:nvSpPr>
        <p:spPr>
          <a:xfrm>
            <a:off x="-82950" y="828425"/>
            <a:ext cx="9247800" cy="1070400"/>
          </a:xfrm>
          <a:prstGeom prst="rect">
            <a:avLst/>
          </a:prstGeom>
          <a:solidFill>
            <a:srgbClr val="2A655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g354018d88a1_2_152"/>
          <p:cNvSpPr txBox="1"/>
          <p:nvPr/>
        </p:nvSpPr>
        <p:spPr>
          <a:xfrm>
            <a:off x="1682600" y="947975"/>
            <a:ext cx="56682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200"/>
              <a:buFont typeface="Arial"/>
              <a:buNone/>
            </a:pPr>
            <a:r>
              <a:rPr b="0" i="0" lang="en" sz="4200" u="none" cap="none" strike="noStrike">
                <a:solidFill>
                  <a:srgbClr val="FFFFFF"/>
                </a:solidFill>
                <a:latin typeface="Montserrat SemiBold"/>
                <a:ea typeface="Montserrat SemiBold"/>
                <a:cs typeface="Montserrat SemiBold"/>
                <a:sym typeface="Montserrat SemiBold"/>
              </a:rPr>
              <a:t>THANK YOU!</a:t>
            </a:r>
            <a:endParaRPr b="0" i="0" sz="2500" u="none" cap="none" strike="noStrike">
              <a:solidFill>
                <a:srgbClr val="FFFFFF"/>
              </a:solidFill>
              <a:latin typeface="Montserrat"/>
              <a:ea typeface="Montserrat"/>
              <a:cs typeface="Montserrat"/>
              <a:sym typeface="Montserrat"/>
            </a:endParaRPr>
          </a:p>
        </p:txBody>
      </p:sp>
      <p:pic>
        <p:nvPicPr>
          <p:cNvPr id="334" name="Google Shape;334;g354018d88a1_2_152"/>
          <p:cNvPicPr preferRelativeResize="0"/>
          <p:nvPr/>
        </p:nvPicPr>
        <p:blipFill rotWithShape="1">
          <a:blip r:embed="rId3">
            <a:alphaModFix/>
          </a:blip>
          <a:srcRect b="35730" l="43814" r="35397" t="0"/>
          <a:stretch/>
        </p:blipFill>
        <p:spPr>
          <a:xfrm>
            <a:off x="8221499" y="4124300"/>
            <a:ext cx="605407" cy="842525"/>
          </a:xfrm>
          <a:prstGeom prst="rect">
            <a:avLst/>
          </a:prstGeom>
          <a:noFill/>
          <a:ln>
            <a:noFill/>
          </a:ln>
        </p:spPr>
      </p:pic>
      <p:sp>
        <p:nvSpPr>
          <p:cNvPr id="335" name="Google Shape;335;g354018d88a1_2_152"/>
          <p:cNvSpPr txBox="1"/>
          <p:nvPr/>
        </p:nvSpPr>
        <p:spPr>
          <a:xfrm>
            <a:off x="8612234" y="4251053"/>
            <a:ext cx="275400" cy="42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274E13"/>
                </a:solidFill>
                <a:latin typeface="Montserrat"/>
                <a:ea typeface="Montserrat"/>
                <a:cs typeface="Montserrat"/>
                <a:sym typeface="Montserrat"/>
              </a:rPr>
              <a:t>™</a:t>
            </a:r>
            <a:endParaRPr b="0" i="0" sz="900" u="none" cap="none" strike="noStrike">
              <a:solidFill>
                <a:srgbClr val="274E13"/>
              </a:solidFill>
              <a:latin typeface="Montserrat"/>
              <a:ea typeface="Montserrat"/>
              <a:cs typeface="Montserrat"/>
              <a:sym typeface="Montserrat"/>
            </a:endParaRPr>
          </a:p>
        </p:txBody>
      </p:sp>
      <p:sp>
        <p:nvSpPr>
          <p:cNvPr id="336" name="Google Shape;336;g354018d88a1_2_152"/>
          <p:cNvSpPr/>
          <p:nvPr/>
        </p:nvSpPr>
        <p:spPr>
          <a:xfrm>
            <a:off x="8498675" y="4787475"/>
            <a:ext cx="475500" cy="179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g354018d88a1_2_152"/>
          <p:cNvSpPr txBox="1"/>
          <p:nvPr/>
        </p:nvSpPr>
        <p:spPr>
          <a:xfrm>
            <a:off x="2615100" y="3677863"/>
            <a:ext cx="3913800" cy="477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100"/>
              <a:buFont typeface="Arial"/>
              <a:buNone/>
            </a:pPr>
            <a:r>
              <a:t/>
            </a:r>
            <a:endParaRPr b="0" i="0" sz="1900" u="none" cap="none" strike="noStrike">
              <a:solidFill>
                <a:srgbClr val="212121"/>
              </a:solidFill>
              <a:latin typeface="Montserrat Light"/>
              <a:ea typeface="Montserrat Light"/>
              <a:cs typeface="Montserrat Light"/>
              <a:sym typeface="Montserrat Light"/>
            </a:endParaRPr>
          </a:p>
        </p:txBody>
      </p:sp>
      <p:sp>
        <p:nvSpPr>
          <p:cNvPr id="338" name="Google Shape;338;g354018d88a1_2_152"/>
          <p:cNvSpPr txBox="1"/>
          <p:nvPr/>
        </p:nvSpPr>
        <p:spPr>
          <a:xfrm>
            <a:off x="4552925" y="2571738"/>
            <a:ext cx="40755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222222"/>
              </a:solidFill>
              <a:highlight>
                <a:srgbClr val="FFFFFF"/>
              </a:highlight>
              <a:latin typeface="Montserrat Light"/>
              <a:ea typeface="Montserrat Light"/>
              <a:cs typeface="Montserrat Light"/>
              <a:sym typeface="Montserrat Light"/>
            </a:endParaRPr>
          </a:p>
        </p:txBody>
      </p:sp>
      <p:sp>
        <p:nvSpPr>
          <p:cNvPr id="339" name="Google Shape;339;g354018d88a1_2_152"/>
          <p:cNvSpPr txBox="1"/>
          <p:nvPr/>
        </p:nvSpPr>
        <p:spPr>
          <a:xfrm>
            <a:off x="1903200" y="2184525"/>
            <a:ext cx="5337600" cy="212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 sz="1800" u="none" cap="none" strike="noStrike">
                <a:solidFill>
                  <a:schemeClr val="dk1"/>
                </a:solidFill>
                <a:latin typeface="Open Sans"/>
                <a:ea typeface="Open Sans"/>
                <a:cs typeface="Open Sans"/>
                <a:sym typeface="Open Sans"/>
              </a:rPr>
              <a:t>FOR MORE INFORMATION AND QUESTIONS, PLEASE CONTACT:</a:t>
            </a:r>
            <a:endParaRPr b="1" i="0" sz="18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chemeClr val="dk1"/>
              </a:buClr>
              <a:buSzPts val="1100"/>
              <a:buFont typeface="Arial"/>
              <a:buNone/>
            </a:pPr>
            <a:r>
              <a:t/>
            </a:r>
            <a:endParaRPr b="0" i="0" sz="18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chemeClr val="dk1"/>
              </a:buClr>
              <a:buSzPts val="1100"/>
              <a:buFont typeface="Arial"/>
              <a:buNone/>
            </a:pPr>
            <a:r>
              <a:rPr b="0" i="0" lang="en" sz="1800" u="none" cap="none" strike="noStrike">
                <a:solidFill>
                  <a:schemeClr val="dk1"/>
                </a:solidFill>
                <a:latin typeface="Open Sans"/>
                <a:ea typeface="Open Sans"/>
                <a:cs typeface="Open Sans"/>
                <a:sym typeface="Open Sans"/>
              </a:rPr>
              <a:t>Paul Linet, Founder and CEO</a:t>
            </a:r>
            <a:endParaRPr b="0" i="0" sz="18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chemeClr val="dk1"/>
              </a:buClr>
              <a:buSzPts val="1100"/>
              <a:buFont typeface="Arial"/>
              <a:buNone/>
            </a:pPr>
            <a:r>
              <a:rPr b="0" i="0" lang="en" sz="1800" u="none" cap="none" strike="noStrike">
                <a:solidFill>
                  <a:schemeClr val="dk1"/>
                </a:solidFill>
                <a:latin typeface="Open Sans"/>
                <a:ea typeface="Open Sans"/>
                <a:cs typeface="Open Sans"/>
                <a:sym typeface="Open Sans"/>
              </a:rPr>
              <a:t>3i Housing of Maine</a:t>
            </a:r>
            <a:endParaRPr b="0" i="0" sz="18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chemeClr val="dk1"/>
              </a:buClr>
              <a:buSzPts val="1100"/>
              <a:buFont typeface="Arial"/>
              <a:buNone/>
            </a:pPr>
            <a:r>
              <a:rPr b="0" i="0" lang="en" sz="1800" u="sng" cap="none" strike="noStrike">
                <a:solidFill>
                  <a:schemeClr val="accent5"/>
                </a:solidFill>
                <a:latin typeface="Open Sans"/>
                <a:ea typeface="Open Sans"/>
                <a:cs typeface="Open Sans"/>
                <a:sym typeface="Open Sans"/>
                <a:hlinkClick r:id="rId4">
                  <a:extLst>
                    <a:ext uri="{A12FA001-AC4F-418D-AE19-62706E023703}">
                      <ahyp:hlinkClr val="tx"/>
                    </a:ext>
                  </a:extLst>
                </a:hlinkClick>
              </a:rPr>
              <a:t>paul@3ihome.org</a:t>
            </a:r>
            <a:r>
              <a:rPr b="0" i="0" lang="en" sz="1800" u="none" cap="none" strike="noStrike">
                <a:solidFill>
                  <a:schemeClr val="dk1"/>
                </a:solidFill>
                <a:latin typeface="Open Sans"/>
                <a:ea typeface="Open Sans"/>
                <a:cs typeface="Open Sans"/>
                <a:sym typeface="Open Sans"/>
              </a:rPr>
              <a:t> | 207-489-4663</a:t>
            </a:r>
            <a:endParaRPr b="1" i="0" sz="1800" u="none" cap="none" strike="noStrike">
              <a:solidFill>
                <a:srgbClr val="2A6559"/>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Open Sans"/>
              <a:ea typeface="Open Sans"/>
              <a:cs typeface="Open Sans"/>
              <a:sym typeface="Open Sans"/>
            </a:endParaRPr>
          </a:p>
        </p:txBody>
      </p:sp>
      <p:sp>
        <p:nvSpPr>
          <p:cNvPr id="340" name="Google Shape;340;g354018d88a1_2_152"/>
          <p:cNvSpPr txBox="1"/>
          <p:nvPr/>
        </p:nvSpPr>
        <p:spPr>
          <a:xfrm>
            <a:off x="124375" y="4859225"/>
            <a:ext cx="3597900" cy="17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Open Sans"/>
                <a:ea typeface="Open Sans"/>
                <a:cs typeface="Open Sans"/>
                <a:sym typeface="Open Sans"/>
              </a:rPr>
              <a:t>Copyright 2025: 3i Housing of Maine.  All rights reserved.</a:t>
            </a:r>
            <a:endParaRPr b="0" i="0" sz="800" u="none" cap="none" strike="noStrike">
              <a:solidFill>
                <a:srgbClr val="444746"/>
              </a:solidFill>
              <a:latin typeface="Work Sans"/>
              <a:ea typeface="Work Sans"/>
              <a:cs typeface="Work Sans"/>
              <a:sym typeface="Work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6"/>
          <p:cNvSpPr txBox="1"/>
          <p:nvPr/>
        </p:nvSpPr>
        <p:spPr>
          <a:xfrm>
            <a:off x="585150" y="1022800"/>
            <a:ext cx="16176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990"/>
              <a:buFont typeface="Arial"/>
              <a:buNone/>
            </a:pPr>
            <a:r>
              <a:rPr b="1" i="0" lang="en" sz="3000" u="none" cap="none" strike="noStrike">
                <a:solidFill>
                  <a:srgbClr val="2A6559"/>
                </a:solidFill>
                <a:latin typeface="Montserrat"/>
                <a:ea typeface="Montserrat"/>
                <a:cs typeface="Montserrat"/>
                <a:sym typeface="Montserrat"/>
              </a:rPr>
              <a:t>8.2%</a:t>
            </a:r>
            <a:endParaRPr b="1" i="0" sz="3000" u="none" cap="none" strike="noStrike">
              <a:solidFill>
                <a:srgbClr val="2A6559"/>
              </a:solidFill>
              <a:latin typeface="Montserrat"/>
              <a:ea typeface="Montserrat"/>
              <a:cs typeface="Montserrat"/>
              <a:sym typeface="Montserrat"/>
            </a:endParaRPr>
          </a:p>
        </p:txBody>
      </p:sp>
      <p:sp>
        <p:nvSpPr>
          <p:cNvPr id="130" name="Google Shape;130;p6"/>
          <p:cNvSpPr txBox="1"/>
          <p:nvPr>
            <p:ph idx="1" type="subTitle"/>
          </p:nvPr>
        </p:nvSpPr>
        <p:spPr>
          <a:xfrm>
            <a:off x="585150" y="1596250"/>
            <a:ext cx="3730200" cy="79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400">
                <a:solidFill>
                  <a:schemeClr val="dk1"/>
                </a:solidFill>
                <a:latin typeface="Open Sans"/>
                <a:ea typeface="Open Sans"/>
                <a:cs typeface="Open Sans"/>
                <a:sym typeface="Open Sans"/>
              </a:rPr>
              <a:t>of Americans</a:t>
            </a:r>
            <a:r>
              <a:rPr lang="en" sz="2400">
                <a:solidFill>
                  <a:schemeClr val="dk1"/>
                </a:solidFill>
                <a:highlight>
                  <a:srgbClr val="FFFFFF"/>
                </a:highlight>
                <a:latin typeface="Open Sans"/>
                <a:ea typeface="Open Sans"/>
                <a:cs typeface="Open Sans"/>
                <a:sym typeface="Open Sans"/>
              </a:rPr>
              <a:t> have a physical disability  </a:t>
            </a:r>
            <a:endParaRPr sz="2400">
              <a:solidFill>
                <a:schemeClr val="dk1"/>
              </a:solidFill>
              <a:latin typeface="Open Sans"/>
              <a:ea typeface="Open Sans"/>
              <a:cs typeface="Open Sans"/>
              <a:sym typeface="Open Sans"/>
            </a:endParaRPr>
          </a:p>
        </p:txBody>
      </p:sp>
      <p:sp>
        <p:nvSpPr>
          <p:cNvPr id="131" name="Google Shape;131;p6"/>
          <p:cNvSpPr txBox="1"/>
          <p:nvPr/>
        </p:nvSpPr>
        <p:spPr>
          <a:xfrm>
            <a:off x="548100" y="2697783"/>
            <a:ext cx="14163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990"/>
              <a:buFont typeface="Arial"/>
              <a:buNone/>
            </a:pPr>
            <a:r>
              <a:rPr b="1" i="0" lang="en" sz="3000" u="none" cap="none" strike="noStrike">
                <a:solidFill>
                  <a:srgbClr val="212121"/>
                </a:solidFill>
                <a:latin typeface="Montserrat"/>
                <a:ea typeface="Montserrat"/>
                <a:cs typeface="Montserrat"/>
                <a:sym typeface="Montserrat"/>
              </a:rPr>
              <a:t>28.6%</a:t>
            </a:r>
            <a:endParaRPr b="1" i="0" sz="3000" u="none" cap="none" strike="noStrike">
              <a:solidFill>
                <a:srgbClr val="212121"/>
              </a:solidFill>
              <a:latin typeface="Montserrat"/>
              <a:ea typeface="Montserrat"/>
              <a:cs typeface="Montserrat"/>
              <a:sym typeface="Montserrat"/>
            </a:endParaRPr>
          </a:p>
        </p:txBody>
      </p:sp>
      <p:sp>
        <p:nvSpPr>
          <p:cNvPr id="132" name="Google Shape;132;p6"/>
          <p:cNvSpPr txBox="1"/>
          <p:nvPr>
            <p:ph idx="1" type="subTitle"/>
          </p:nvPr>
        </p:nvSpPr>
        <p:spPr>
          <a:xfrm>
            <a:off x="513300" y="3268075"/>
            <a:ext cx="3680400" cy="79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400">
                <a:solidFill>
                  <a:schemeClr val="dk1"/>
                </a:solidFill>
                <a:latin typeface="Open Sans"/>
                <a:ea typeface="Open Sans"/>
                <a:cs typeface="Open Sans"/>
                <a:sym typeface="Open Sans"/>
              </a:rPr>
              <a:t>of older Americans </a:t>
            </a:r>
            <a:r>
              <a:rPr lang="en" sz="2400">
                <a:solidFill>
                  <a:schemeClr val="dk1"/>
                </a:solidFill>
                <a:highlight>
                  <a:srgbClr val="FFFFFF"/>
                </a:highlight>
                <a:latin typeface="Open Sans"/>
                <a:ea typeface="Open Sans"/>
                <a:cs typeface="Open Sans"/>
                <a:sym typeface="Open Sans"/>
              </a:rPr>
              <a:t>have a physical disability</a:t>
            </a:r>
            <a:endParaRPr sz="2400">
              <a:solidFill>
                <a:schemeClr val="dk1"/>
              </a:solidFill>
              <a:latin typeface="Open Sans"/>
              <a:ea typeface="Open Sans"/>
              <a:cs typeface="Open Sans"/>
              <a:sym typeface="Open Sans"/>
            </a:endParaRPr>
          </a:p>
        </p:txBody>
      </p:sp>
      <p:sp>
        <p:nvSpPr>
          <p:cNvPr id="133" name="Google Shape;133;p6"/>
          <p:cNvSpPr txBox="1"/>
          <p:nvPr/>
        </p:nvSpPr>
        <p:spPr>
          <a:xfrm>
            <a:off x="4735663" y="1022800"/>
            <a:ext cx="16176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990"/>
              <a:buFont typeface="Arial"/>
              <a:buNone/>
            </a:pPr>
            <a:r>
              <a:rPr b="1" i="0" lang="en" sz="3000" u="none" cap="none" strike="noStrike">
                <a:solidFill>
                  <a:schemeClr val="dk1"/>
                </a:solidFill>
                <a:latin typeface="Montserrat"/>
                <a:ea typeface="Montserrat"/>
                <a:cs typeface="Montserrat"/>
                <a:sym typeface="Montserrat"/>
              </a:rPr>
              <a:t>&lt;5%</a:t>
            </a:r>
            <a:endParaRPr b="1" i="0" sz="3000" u="none" cap="none" strike="noStrike">
              <a:solidFill>
                <a:schemeClr val="dk1"/>
              </a:solidFill>
              <a:latin typeface="Montserrat"/>
              <a:ea typeface="Montserrat"/>
              <a:cs typeface="Montserrat"/>
              <a:sym typeface="Montserrat"/>
            </a:endParaRPr>
          </a:p>
        </p:txBody>
      </p:sp>
      <p:sp>
        <p:nvSpPr>
          <p:cNvPr id="134" name="Google Shape;134;p6"/>
          <p:cNvSpPr txBox="1"/>
          <p:nvPr>
            <p:ph idx="1" type="subTitle"/>
          </p:nvPr>
        </p:nvSpPr>
        <p:spPr>
          <a:xfrm>
            <a:off x="4735675" y="1593100"/>
            <a:ext cx="3730200" cy="79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400">
                <a:solidFill>
                  <a:schemeClr val="dk1"/>
                </a:solidFill>
                <a:latin typeface="Open Sans"/>
                <a:ea typeface="Open Sans"/>
                <a:cs typeface="Open Sans"/>
                <a:sym typeface="Open Sans"/>
              </a:rPr>
              <a:t>of the national housing supply is accessible</a:t>
            </a:r>
            <a:endParaRPr sz="2400">
              <a:solidFill>
                <a:schemeClr val="dk1"/>
              </a:solidFill>
              <a:latin typeface="Open Sans"/>
              <a:ea typeface="Open Sans"/>
              <a:cs typeface="Open Sans"/>
              <a:sym typeface="Open Sans"/>
            </a:endParaRPr>
          </a:p>
        </p:txBody>
      </p:sp>
      <p:sp>
        <p:nvSpPr>
          <p:cNvPr id="135" name="Google Shape;135;p6"/>
          <p:cNvSpPr txBox="1"/>
          <p:nvPr/>
        </p:nvSpPr>
        <p:spPr>
          <a:xfrm>
            <a:off x="4746900" y="2697775"/>
            <a:ext cx="14163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990"/>
              <a:buFont typeface="Arial"/>
              <a:buNone/>
            </a:pPr>
            <a:r>
              <a:rPr b="1" i="0" lang="en" sz="3000" u="none" cap="none" strike="noStrike">
                <a:solidFill>
                  <a:srgbClr val="2A6559"/>
                </a:solidFill>
                <a:latin typeface="Montserrat"/>
                <a:ea typeface="Montserrat"/>
                <a:cs typeface="Montserrat"/>
                <a:sym typeface="Montserrat"/>
              </a:rPr>
              <a:t>&lt;1%</a:t>
            </a:r>
            <a:endParaRPr b="1" i="0" sz="3000" u="none" cap="none" strike="noStrike">
              <a:solidFill>
                <a:srgbClr val="2A6559"/>
              </a:solidFill>
              <a:latin typeface="Montserrat"/>
              <a:ea typeface="Montserrat"/>
              <a:cs typeface="Montserrat"/>
              <a:sym typeface="Montserrat"/>
            </a:endParaRPr>
          </a:p>
        </p:txBody>
      </p:sp>
      <p:sp>
        <p:nvSpPr>
          <p:cNvPr id="136" name="Google Shape;136;p6"/>
          <p:cNvSpPr txBox="1"/>
          <p:nvPr>
            <p:ph idx="1" type="subTitle"/>
          </p:nvPr>
        </p:nvSpPr>
        <p:spPr>
          <a:xfrm>
            <a:off x="4759500" y="3268075"/>
            <a:ext cx="3730200" cy="79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400">
                <a:solidFill>
                  <a:schemeClr val="dk1"/>
                </a:solidFill>
                <a:latin typeface="Open Sans"/>
                <a:ea typeface="Open Sans"/>
                <a:cs typeface="Open Sans"/>
                <a:sym typeface="Open Sans"/>
              </a:rPr>
              <a:t>of housing is </a:t>
            </a:r>
            <a:r>
              <a:rPr b="1" lang="en" sz="2400">
                <a:solidFill>
                  <a:schemeClr val="dk1"/>
                </a:solidFill>
                <a:latin typeface="Open Sans"/>
                <a:ea typeface="Open Sans"/>
                <a:cs typeface="Open Sans"/>
                <a:sym typeface="Open Sans"/>
              </a:rPr>
              <a:t>wheelchair-accessible</a:t>
            </a:r>
            <a:endParaRPr b="1" sz="2400">
              <a:solidFill>
                <a:schemeClr val="dk1"/>
              </a:solidFill>
              <a:latin typeface="Open Sans"/>
              <a:ea typeface="Open Sans"/>
              <a:cs typeface="Open Sans"/>
              <a:sym typeface="Open Sans"/>
            </a:endParaRPr>
          </a:p>
        </p:txBody>
      </p:sp>
      <p:sp>
        <p:nvSpPr>
          <p:cNvPr id="137" name="Google Shape;137;p6"/>
          <p:cNvSpPr txBox="1"/>
          <p:nvPr/>
        </p:nvSpPr>
        <p:spPr>
          <a:xfrm>
            <a:off x="513300" y="299125"/>
            <a:ext cx="56682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990"/>
              <a:buFont typeface="Arial"/>
              <a:buNone/>
            </a:pPr>
            <a:r>
              <a:rPr b="1" i="0" lang="en" sz="3000" u="none" cap="none" strike="noStrike">
                <a:solidFill>
                  <a:schemeClr val="dk1"/>
                </a:solidFill>
                <a:latin typeface="Montserrat"/>
                <a:ea typeface="Montserrat"/>
                <a:cs typeface="Montserrat"/>
                <a:sym typeface="Montserrat"/>
              </a:rPr>
              <a:t>Accessible Housing Need</a:t>
            </a:r>
            <a:endParaRPr b="1" i="0" sz="3000" u="none" cap="none" strike="noStrike">
              <a:solidFill>
                <a:schemeClr val="dk1"/>
              </a:solidFill>
              <a:latin typeface="Montserrat"/>
              <a:ea typeface="Montserrat"/>
              <a:cs typeface="Montserrat"/>
              <a:sym typeface="Montserrat"/>
            </a:endParaRPr>
          </a:p>
        </p:txBody>
      </p:sp>
      <p:sp>
        <p:nvSpPr>
          <p:cNvPr id="138" name="Google Shape;138;p6"/>
          <p:cNvSpPr/>
          <p:nvPr/>
        </p:nvSpPr>
        <p:spPr>
          <a:xfrm>
            <a:off x="8603075" y="4768600"/>
            <a:ext cx="476700" cy="213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6"/>
          <p:cNvSpPr/>
          <p:nvPr/>
        </p:nvSpPr>
        <p:spPr>
          <a:xfrm>
            <a:off x="8536133" y="4730417"/>
            <a:ext cx="438300" cy="203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0" name="Google Shape;140;p6"/>
          <p:cNvPicPr preferRelativeResize="0"/>
          <p:nvPr/>
        </p:nvPicPr>
        <p:blipFill rotWithShape="1">
          <a:blip r:embed="rId3">
            <a:alphaModFix/>
          </a:blip>
          <a:srcRect b="35730" l="43814" r="35397" t="0"/>
          <a:stretch/>
        </p:blipFill>
        <p:spPr>
          <a:xfrm>
            <a:off x="8265553" y="4101851"/>
            <a:ext cx="615819" cy="831962"/>
          </a:xfrm>
          <a:prstGeom prst="rect">
            <a:avLst/>
          </a:prstGeom>
          <a:noFill/>
          <a:ln>
            <a:noFill/>
          </a:ln>
        </p:spPr>
      </p:pic>
      <p:sp>
        <p:nvSpPr>
          <p:cNvPr id="141" name="Google Shape;141;p6"/>
          <p:cNvSpPr/>
          <p:nvPr/>
        </p:nvSpPr>
        <p:spPr>
          <a:xfrm>
            <a:off x="8557609" y="4765629"/>
            <a:ext cx="385500" cy="24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6"/>
          <p:cNvSpPr txBox="1"/>
          <p:nvPr/>
        </p:nvSpPr>
        <p:spPr>
          <a:xfrm>
            <a:off x="8651351" y="4248333"/>
            <a:ext cx="333300" cy="26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274E13"/>
                </a:solidFill>
                <a:latin typeface="Arial"/>
                <a:ea typeface="Arial"/>
                <a:cs typeface="Arial"/>
                <a:sym typeface="Arial"/>
              </a:rPr>
              <a:t>™</a:t>
            </a:r>
            <a:endParaRPr b="0" i="0" sz="800" u="none" cap="none" strike="noStrike">
              <a:solidFill>
                <a:srgbClr val="274E13"/>
              </a:solidFill>
              <a:latin typeface="Arial"/>
              <a:ea typeface="Arial"/>
              <a:cs typeface="Arial"/>
              <a:sym typeface="Arial"/>
            </a:endParaRPr>
          </a:p>
        </p:txBody>
      </p:sp>
      <p:sp>
        <p:nvSpPr>
          <p:cNvPr id="143" name="Google Shape;143;p6"/>
          <p:cNvSpPr txBox="1"/>
          <p:nvPr/>
        </p:nvSpPr>
        <p:spPr>
          <a:xfrm>
            <a:off x="283500" y="4426950"/>
            <a:ext cx="4279500" cy="24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1" lang="en" sz="1100" u="none" cap="none" strike="noStrike">
                <a:solidFill>
                  <a:schemeClr val="dk1"/>
                </a:solidFill>
                <a:latin typeface="Open Sans"/>
                <a:ea typeface="Open Sans"/>
                <a:cs typeface="Open Sans"/>
                <a:sym typeface="Open Sans"/>
              </a:rPr>
              <a:t>Stats from the </a:t>
            </a:r>
            <a:r>
              <a:rPr b="0" i="1" lang="en" sz="1100" u="sng" cap="none" strike="noStrike">
                <a:solidFill>
                  <a:schemeClr val="dk1"/>
                </a:solidFill>
                <a:latin typeface="Open Sans"/>
                <a:ea typeface="Open Sans"/>
                <a:cs typeface="Open Sans"/>
                <a:sym typeface="Open Sans"/>
                <a:hlinkClick r:id="rId4">
                  <a:extLst>
                    <a:ext uri="{A12FA001-AC4F-418D-AE19-62706E023703}">
                      <ahyp:hlinkClr val="tx"/>
                    </a:ext>
                  </a:extLst>
                </a:hlinkClick>
              </a:rPr>
              <a:t>Fair Housing Center for Rights &amp; Research, 2024</a:t>
            </a:r>
            <a:endParaRPr b="0" i="1" sz="1100" u="none" cap="none" strike="noStrike">
              <a:solidFill>
                <a:schemeClr val="dk1"/>
              </a:solidFill>
              <a:latin typeface="Open Sans"/>
              <a:ea typeface="Open Sans"/>
              <a:cs typeface="Open Sans"/>
              <a:sym typeface="Open Sans"/>
            </a:endParaRPr>
          </a:p>
        </p:txBody>
      </p:sp>
      <p:sp>
        <p:nvSpPr>
          <p:cNvPr id="144" name="Google Shape;144;p6"/>
          <p:cNvSpPr txBox="1"/>
          <p:nvPr/>
        </p:nvSpPr>
        <p:spPr>
          <a:xfrm>
            <a:off x="103675" y="4825650"/>
            <a:ext cx="2685000" cy="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Open Sans"/>
                <a:ea typeface="Open Sans"/>
                <a:cs typeface="Open Sans"/>
                <a:sym typeface="Open Sans"/>
              </a:rPr>
              <a:t>Copyright 2025: 3i Housing of Maine.  All rights reserved.</a:t>
            </a:r>
            <a:endParaRPr b="0" i="0" sz="1300" u="none" cap="none" strike="noStrike">
              <a:solidFill>
                <a:srgbClr val="000000"/>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g35516eae57b_1_54"/>
          <p:cNvSpPr txBox="1"/>
          <p:nvPr/>
        </p:nvSpPr>
        <p:spPr>
          <a:xfrm>
            <a:off x="525900" y="870400"/>
            <a:ext cx="16176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990"/>
              <a:buFont typeface="Arial"/>
              <a:buNone/>
            </a:pPr>
            <a:r>
              <a:rPr b="1" i="0" lang="en" sz="3000" u="none" cap="none" strike="noStrike">
                <a:solidFill>
                  <a:srgbClr val="2A6559"/>
                </a:solidFill>
                <a:latin typeface="Montserrat"/>
                <a:ea typeface="Montserrat"/>
                <a:cs typeface="Montserrat"/>
                <a:sym typeface="Montserrat"/>
              </a:rPr>
              <a:t>6.8M</a:t>
            </a:r>
            <a:endParaRPr b="1" i="0" sz="3000" u="none" cap="none" strike="noStrike">
              <a:solidFill>
                <a:srgbClr val="2A6559"/>
              </a:solidFill>
              <a:latin typeface="Montserrat"/>
              <a:ea typeface="Montserrat"/>
              <a:cs typeface="Montserrat"/>
              <a:sym typeface="Montserrat"/>
            </a:endParaRPr>
          </a:p>
        </p:txBody>
      </p:sp>
      <p:sp>
        <p:nvSpPr>
          <p:cNvPr id="150" name="Google Shape;150;g35516eae57b_1_54"/>
          <p:cNvSpPr txBox="1"/>
          <p:nvPr>
            <p:ph idx="1" type="subTitle"/>
          </p:nvPr>
        </p:nvSpPr>
        <p:spPr>
          <a:xfrm>
            <a:off x="496678" y="1424725"/>
            <a:ext cx="5683800" cy="79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400">
                <a:solidFill>
                  <a:schemeClr val="dk1"/>
                </a:solidFill>
                <a:latin typeface="Open Sans"/>
                <a:ea typeface="Open Sans"/>
                <a:cs typeface="Open Sans"/>
                <a:sym typeface="Open Sans"/>
              </a:rPr>
              <a:t>Households experience accessibility challenges in their homes</a:t>
            </a:r>
            <a:endParaRPr sz="2400">
              <a:solidFill>
                <a:schemeClr val="dk1"/>
              </a:solidFill>
              <a:latin typeface="Open Sans"/>
              <a:ea typeface="Open Sans"/>
              <a:cs typeface="Open Sans"/>
              <a:sym typeface="Open Sans"/>
            </a:endParaRPr>
          </a:p>
        </p:txBody>
      </p:sp>
      <p:sp>
        <p:nvSpPr>
          <p:cNvPr id="151" name="Google Shape;151;g35516eae57b_1_54"/>
          <p:cNvSpPr txBox="1"/>
          <p:nvPr/>
        </p:nvSpPr>
        <p:spPr>
          <a:xfrm>
            <a:off x="513300" y="2469175"/>
            <a:ext cx="17814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990"/>
              <a:buFont typeface="Arial"/>
              <a:buNone/>
            </a:pPr>
            <a:r>
              <a:rPr b="1" i="0" lang="en" sz="3000" u="none" cap="none" strike="noStrike">
                <a:solidFill>
                  <a:srgbClr val="212121"/>
                </a:solidFill>
                <a:latin typeface="Montserrat"/>
                <a:ea typeface="Montserrat"/>
                <a:cs typeface="Montserrat"/>
                <a:sym typeface="Montserrat"/>
              </a:rPr>
              <a:t>3M-6M</a:t>
            </a:r>
            <a:endParaRPr b="1" i="0" sz="3000" u="none" cap="none" strike="noStrike">
              <a:solidFill>
                <a:srgbClr val="212121"/>
              </a:solidFill>
              <a:latin typeface="Montserrat"/>
              <a:ea typeface="Montserrat"/>
              <a:cs typeface="Montserrat"/>
              <a:sym typeface="Montserrat"/>
            </a:endParaRPr>
          </a:p>
        </p:txBody>
      </p:sp>
      <p:sp>
        <p:nvSpPr>
          <p:cNvPr id="152" name="Google Shape;152;g35516eae57b_1_54"/>
          <p:cNvSpPr txBox="1"/>
          <p:nvPr>
            <p:ph idx="1" type="subTitle"/>
          </p:nvPr>
        </p:nvSpPr>
        <p:spPr>
          <a:xfrm>
            <a:off x="449700" y="3039475"/>
            <a:ext cx="5900100" cy="79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400">
                <a:solidFill>
                  <a:schemeClr val="dk1"/>
                </a:solidFill>
                <a:latin typeface="Open Sans"/>
                <a:ea typeface="Open Sans"/>
                <a:cs typeface="Open Sans"/>
                <a:sym typeface="Open Sans"/>
              </a:rPr>
              <a:t>Is the number of </a:t>
            </a:r>
            <a:r>
              <a:rPr b="1" lang="en" sz="2400">
                <a:solidFill>
                  <a:schemeClr val="dk1"/>
                </a:solidFill>
                <a:latin typeface="Open Sans"/>
                <a:ea typeface="Open Sans"/>
                <a:cs typeface="Open Sans"/>
                <a:sym typeface="Open Sans"/>
              </a:rPr>
              <a:t>houses</a:t>
            </a:r>
            <a:r>
              <a:rPr lang="en" sz="2400">
                <a:solidFill>
                  <a:schemeClr val="dk1"/>
                </a:solidFill>
                <a:latin typeface="Open Sans"/>
                <a:ea typeface="Open Sans"/>
                <a:cs typeface="Open Sans"/>
                <a:sym typeface="Open Sans"/>
              </a:rPr>
              <a:t> the United States is </a:t>
            </a:r>
            <a:r>
              <a:rPr b="1" lang="en" sz="2400">
                <a:solidFill>
                  <a:schemeClr val="dk1"/>
                </a:solidFill>
                <a:latin typeface="Open Sans"/>
                <a:ea typeface="Open Sans"/>
                <a:cs typeface="Open Sans"/>
                <a:sym typeface="Open Sans"/>
              </a:rPr>
              <a:t>short to fill the accessible housing need.</a:t>
            </a:r>
            <a:endParaRPr b="1" sz="2400">
              <a:solidFill>
                <a:schemeClr val="dk1"/>
              </a:solidFill>
              <a:latin typeface="Open Sans"/>
              <a:ea typeface="Open Sans"/>
              <a:cs typeface="Open Sans"/>
              <a:sym typeface="Open Sans"/>
            </a:endParaRPr>
          </a:p>
        </p:txBody>
      </p:sp>
      <p:sp>
        <p:nvSpPr>
          <p:cNvPr id="153" name="Google Shape;153;g35516eae57b_1_54"/>
          <p:cNvSpPr txBox="1"/>
          <p:nvPr/>
        </p:nvSpPr>
        <p:spPr>
          <a:xfrm>
            <a:off x="513300" y="222925"/>
            <a:ext cx="56682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990"/>
              <a:buFont typeface="Arial"/>
              <a:buNone/>
            </a:pPr>
            <a:r>
              <a:rPr b="1" i="0" lang="en" sz="3000" u="none" cap="none" strike="noStrike">
                <a:solidFill>
                  <a:schemeClr val="dk1"/>
                </a:solidFill>
                <a:latin typeface="Montserrat"/>
                <a:ea typeface="Montserrat"/>
                <a:cs typeface="Montserrat"/>
                <a:sym typeface="Montserrat"/>
              </a:rPr>
              <a:t>Accessible Housing Need</a:t>
            </a:r>
            <a:endParaRPr b="1" i="0" sz="3000" u="none" cap="none" strike="noStrike">
              <a:solidFill>
                <a:schemeClr val="dk1"/>
              </a:solidFill>
              <a:latin typeface="Montserrat"/>
              <a:ea typeface="Montserrat"/>
              <a:cs typeface="Montserrat"/>
              <a:sym typeface="Montserrat"/>
            </a:endParaRPr>
          </a:p>
        </p:txBody>
      </p:sp>
      <p:sp>
        <p:nvSpPr>
          <p:cNvPr id="154" name="Google Shape;154;g35516eae57b_1_54"/>
          <p:cNvSpPr/>
          <p:nvPr/>
        </p:nvSpPr>
        <p:spPr>
          <a:xfrm>
            <a:off x="8603075" y="4768600"/>
            <a:ext cx="476700" cy="213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g35516eae57b_1_54"/>
          <p:cNvSpPr/>
          <p:nvPr/>
        </p:nvSpPr>
        <p:spPr>
          <a:xfrm>
            <a:off x="8536133" y="4730417"/>
            <a:ext cx="438300" cy="203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6" name="Google Shape;156;g35516eae57b_1_54"/>
          <p:cNvPicPr preferRelativeResize="0"/>
          <p:nvPr/>
        </p:nvPicPr>
        <p:blipFill rotWithShape="1">
          <a:blip r:embed="rId3">
            <a:alphaModFix/>
          </a:blip>
          <a:srcRect b="35728" l="43815" r="35395" t="0"/>
          <a:stretch/>
        </p:blipFill>
        <p:spPr>
          <a:xfrm>
            <a:off x="8265553" y="4101851"/>
            <a:ext cx="615819" cy="831962"/>
          </a:xfrm>
          <a:prstGeom prst="rect">
            <a:avLst/>
          </a:prstGeom>
          <a:noFill/>
          <a:ln>
            <a:noFill/>
          </a:ln>
        </p:spPr>
      </p:pic>
      <p:sp>
        <p:nvSpPr>
          <p:cNvPr id="157" name="Google Shape;157;g35516eae57b_1_54"/>
          <p:cNvSpPr/>
          <p:nvPr/>
        </p:nvSpPr>
        <p:spPr>
          <a:xfrm>
            <a:off x="8557609" y="4765629"/>
            <a:ext cx="385500" cy="24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g35516eae57b_1_54"/>
          <p:cNvSpPr txBox="1"/>
          <p:nvPr/>
        </p:nvSpPr>
        <p:spPr>
          <a:xfrm>
            <a:off x="8651351" y="4248333"/>
            <a:ext cx="333300" cy="26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274E13"/>
                </a:solidFill>
                <a:latin typeface="Arial"/>
                <a:ea typeface="Arial"/>
                <a:cs typeface="Arial"/>
                <a:sym typeface="Arial"/>
              </a:rPr>
              <a:t>™</a:t>
            </a:r>
            <a:endParaRPr b="0" i="0" sz="800" u="none" cap="none" strike="noStrike">
              <a:solidFill>
                <a:srgbClr val="274E13"/>
              </a:solidFill>
              <a:latin typeface="Arial"/>
              <a:ea typeface="Arial"/>
              <a:cs typeface="Arial"/>
              <a:sym typeface="Arial"/>
            </a:endParaRPr>
          </a:p>
        </p:txBody>
      </p:sp>
      <p:sp>
        <p:nvSpPr>
          <p:cNvPr id="159" name="Google Shape;159;g35516eae57b_1_54"/>
          <p:cNvSpPr txBox="1"/>
          <p:nvPr/>
        </p:nvSpPr>
        <p:spPr>
          <a:xfrm>
            <a:off x="283500" y="4426950"/>
            <a:ext cx="4279500" cy="24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1" lang="en" sz="1100" u="none" cap="none" strike="noStrike">
                <a:solidFill>
                  <a:schemeClr val="dk1"/>
                </a:solidFill>
                <a:latin typeface="Open Sans"/>
                <a:ea typeface="Open Sans"/>
                <a:cs typeface="Open Sans"/>
                <a:sym typeface="Open Sans"/>
              </a:rPr>
              <a:t>Stats from the </a:t>
            </a:r>
            <a:r>
              <a:rPr b="0" i="1" lang="en" sz="1100" u="sng" cap="none" strike="noStrike">
                <a:solidFill>
                  <a:schemeClr val="dk1"/>
                </a:solidFill>
                <a:latin typeface="Open Sans"/>
                <a:ea typeface="Open Sans"/>
                <a:cs typeface="Open Sans"/>
                <a:sym typeface="Open Sans"/>
                <a:hlinkClick r:id="rId4">
                  <a:extLst>
                    <a:ext uri="{A12FA001-AC4F-418D-AE19-62706E023703}">
                      <ahyp:hlinkClr val="tx"/>
                    </a:ext>
                  </a:extLst>
                </a:hlinkClick>
              </a:rPr>
              <a:t>Fair Housing Center for Rights &amp; Research, 2024</a:t>
            </a:r>
            <a:endParaRPr b="0" i="1" sz="1100" u="none" cap="none" strike="noStrike">
              <a:solidFill>
                <a:schemeClr val="dk1"/>
              </a:solidFill>
              <a:latin typeface="Open Sans"/>
              <a:ea typeface="Open Sans"/>
              <a:cs typeface="Open Sans"/>
              <a:sym typeface="Open Sans"/>
            </a:endParaRPr>
          </a:p>
        </p:txBody>
      </p:sp>
      <p:sp>
        <p:nvSpPr>
          <p:cNvPr id="160" name="Google Shape;160;g35516eae57b_1_54"/>
          <p:cNvSpPr txBox="1"/>
          <p:nvPr/>
        </p:nvSpPr>
        <p:spPr>
          <a:xfrm>
            <a:off x="103675" y="4825650"/>
            <a:ext cx="2685000" cy="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Open Sans"/>
                <a:ea typeface="Open Sans"/>
                <a:cs typeface="Open Sans"/>
                <a:sym typeface="Open Sans"/>
              </a:rPr>
              <a:t>Copyright 2025: 3i Housing of Maine.  All rights reserved.</a:t>
            </a:r>
            <a:endParaRPr b="0" i="0" sz="1300" u="none" cap="none" strike="noStrike">
              <a:solidFill>
                <a:srgbClr val="000000"/>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35516eae57b_1_0"/>
          <p:cNvSpPr txBox="1"/>
          <p:nvPr>
            <p:ph type="title"/>
          </p:nvPr>
        </p:nvSpPr>
        <p:spPr>
          <a:xfrm>
            <a:off x="451102" y="340100"/>
            <a:ext cx="48873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latin typeface="Montserrat SemiBold"/>
                <a:ea typeface="Montserrat SemiBold"/>
                <a:cs typeface="Montserrat SemiBold"/>
                <a:sym typeface="Montserrat SemiBold"/>
              </a:rPr>
              <a:t>The 3i HoME Solution</a:t>
            </a:r>
            <a:endParaRPr>
              <a:latin typeface="Montserrat"/>
              <a:ea typeface="Montserrat"/>
              <a:cs typeface="Montserrat"/>
              <a:sym typeface="Montserrat"/>
            </a:endParaRPr>
          </a:p>
        </p:txBody>
      </p:sp>
      <p:sp>
        <p:nvSpPr>
          <p:cNvPr id="166" name="Google Shape;166;g35516eae57b_1_0"/>
          <p:cNvSpPr txBox="1"/>
          <p:nvPr>
            <p:ph idx="1" type="body"/>
          </p:nvPr>
        </p:nvSpPr>
        <p:spPr>
          <a:xfrm>
            <a:off x="558300" y="1062025"/>
            <a:ext cx="8027400" cy="25107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1"/>
              </a:buClr>
              <a:buSzPts val="2400"/>
              <a:buFont typeface="Open Sans"/>
              <a:buChar char="●"/>
            </a:pPr>
            <a:r>
              <a:rPr lang="en" sz="2400">
                <a:solidFill>
                  <a:schemeClr val="dk1"/>
                </a:solidFill>
                <a:latin typeface="Open Sans"/>
                <a:ea typeface="Open Sans"/>
                <a:cs typeface="Open Sans"/>
                <a:sym typeface="Open Sans"/>
              </a:rPr>
              <a:t>Fully accessible homes and apartments, built with universal design principles equipped with smart assistive technologies and HCBS </a:t>
            </a:r>
            <a:endParaRPr sz="2400">
              <a:solidFill>
                <a:schemeClr val="dk1"/>
              </a:solidFill>
              <a:latin typeface="Open Sans"/>
              <a:ea typeface="Open Sans"/>
              <a:cs typeface="Open Sans"/>
              <a:sym typeface="Open Sans"/>
            </a:endParaRPr>
          </a:p>
          <a:p>
            <a:pPr indent="-381000" lvl="0" marL="457200" rtl="0" algn="l">
              <a:lnSpc>
                <a:spcPct val="100000"/>
              </a:lnSpc>
              <a:spcBef>
                <a:spcPts val="0"/>
              </a:spcBef>
              <a:spcAft>
                <a:spcPts val="0"/>
              </a:spcAft>
              <a:buClr>
                <a:schemeClr val="dk1"/>
              </a:buClr>
              <a:buSzPts val="2400"/>
              <a:buFont typeface="Open Sans"/>
              <a:buChar char="●"/>
            </a:pPr>
            <a:r>
              <a:rPr lang="en" sz="2400">
                <a:solidFill>
                  <a:schemeClr val="dk1"/>
                </a:solidFill>
                <a:latin typeface="Open Sans"/>
                <a:ea typeface="Open Sans"/>
                <a:cs typeface="Open Sans"/>
                <a:sym typeface="Open Sans"/>
              </a:rPr>
              <a:t>Housing options affordable at all economic levels</a:t>
            </a:r>
            <a:endParaRPr sz="2400">
              <a:solidFill>
                <a:schemeClr val="dk1"/>
              </a:solidFill>
              <a:latin typeface="Open Sans"/>
              <a:ea typeface="Open Sans"/>
              <a:cs typeface="Open Sans"/>
              <a:sym typeface="Open Sans"/>
            </a:endParaRPr>
          </a:p>
          <a:p>
            <a:pPr indent="-381000" lvl="0" marL="457200" rtl="0" algn="l">
              <a:lnSpc>
                <a:spcPct val="100000"/>
              </a:lnSpc>
              <a:spcBef>
                <a:spcPts val="0"/>
              </a:spcBef>
              <a:spcAft>
                <a:spcPts val="0"/>
              </a:spcAft>
              <a:buClr>
                <a:schemeClr val="dk1"/>
              </a:buClr>
              <a:buSzPts val="2400"/>
              <a:buFont typeface="Open Sans"/>
              <a:buChar char="●"/>
            </a:pPr>
            <a:r>
              <a:rPr lang="en" sz="2400">
                <a:solidFill>
                  <a:schemeClr val="dk1"/>
                </a:solidFill>
                <a:latin typeface="Open Sans"/>
                <a:ea typeface="Open Sans"/>
                <a:cs typeface="Open Sans"/>
                <a:sym typeface="Open Sans"/>
              </a:rPr>
              <a:t>Housing options suitable for urban or rural settings</a:t>
            </a:r>
            <a:endParaRPr sz="2400">
              <a:solidFill>
                <a:schemeClr val="dk1"/>
              </a:solidFill>
              <a:latin typeface="Open Sans"/>
              <a:ea typeface="Open Sans"/>
              <a:cs typeface="Open Sans"/>
              <a:sym typeface="Open Sans"/>
            </a:endParaRPr>
          </a:p>
        </p:txBody>
      </p:sp>
      <p:sp>
        <p:nvSpPr>
          <p:cNvPr id="167" name="Google Shape;167;g35516eae57b_1_0"/>
          <p:cNvSpPr txBox="1"/>
          <p:nvPr/>
        </p:nvSpPr>
        <p:spPr>
          <a:xfrm>
            <a:off x="103675" y="4749450"/>
            <a:ext cx="2685000" cy="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Open Sans"/>
                <a:ea typeface="Open Sans"/>
                <a:cs typeface="Open Sans"/>
                <a:sym typeface="Open Sans"/>
              </a:rPr>
              <a:t>Copyright 2025: 3i Housing of Maine.  All rights reserved.</a:t>
            </a:r>
            <a:endParaRPr b="0" i="0" sz="1300" u="none" cap="none" strike="noStrike">
              <a:solidFill>
                <a:schemeClr val="dk1"/>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g354018d88a1_2_102"/>
          <p:cNvSpPr txBox="1"/>
          <p:nvPr>
            <p:ph type="title"/>
          </p:nvPr>
        </p:nvSpPr>
        <p:spPr>
          <a:xfrm>
            <a:off x="451102" y="416300"/>
            <a:ext cx="48873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latin typeface="Montserrat SemiBold"/>
                <a:ea typeface="Montserrat SemiBold"/>
                <a:cs typeface="Montserrat SemiBold"/>
                <a:sym typeface="Montserrat SemiBold"/>
              </a:rPr>
              <a:t>The 3i HoME Solution</a:t>
            </a:r>
            <a:endParaRPr>
              <a:latin typeface="Montserrat"/>
              <a:ea typeface="Montserrat"/>
              <a:cs typeface="Montserrat"/>
              <a:sym typeface="Montserrat"/>
            </a:endParaRPr>
          </a:p>
        </p:txBody>
      </p:sp>
      <p:sp>
        <p:nvSpPr>
          <p:cNvPr id="173" name="Google Shape;173;g354018d88a1_2_102"/>
          <p:cNvSpPr txBox="1"/>
          <p:nvPr>
            <p:ph idx="1" type="body"/>
          </p:nvPr>
        </p:nvSpPr>
        <p:spPr>
          <a:xfrm>
            <a:off x="558300" y="1138225"/>
            <a:ext cx="8027400" cy="36144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1"/>
              </a:buClr>
              <a:buSzPts val="2400"/>
              <a:buFont typeface="Open Sans"/>
              <a:buChar char="●"/>
            </a:pPr>
            <a:r>
              <a:rPr b="1" lang="en" sz="2400">
                <a:solidFill>
                  <a:schemeClr val="dk1"/>
                </a:solidFill>
                <a:latin typeface="Open Sans"/>
                <a:ea typeface="Open Sans"/>
                <a:cs typeface="Open Sans"/>
                <a:sym typeface="Open Sans"/>
              </a:rPr>
              <a:t>Mobility Assistive Technology Hub (MATH)</a:t>
            </a:r>
            <a:r>
              <a:rPr lang="en" sz="2400">
                <a:solidFill>
                  <a:schemeClr val="dk1"/>
                </a:solidFill>
                <a:latin typeface="Open Sans"/>
                <a:ea typeface="Open Sans"/>
                <a:cs typeface="Open Sans"/>
                <a:sym typeface="Open Sans"/>
              </a:rPr>
              <a:t> providing spaces to partner with innovative assistive technology companies, academic institutions and community residents</a:t>
            </a:r>
            <a:endParaRPr sz="2400">
              <a:solidFill>
                <a:schemeClr val="dk1"/>
              </a:solidFill>
              <a:latin typeface="Open Sans"/>
              <a:ea typeface="Open Sans"/>
              <a:cs typeface="Open Sans"/>
              <a:sym typeface="Open Sans"/>
            </a:endParaRPr>
          </a:p>
          <a:p>
            <a:pPr indent="-381000" lvl="0" marL="457200" rtl="0" algn="l">
              <a:lnSpc>
                <a:spcPct val="100000"/>
              </a:lnSpc>
              <a:spcBef>
                <a:spcPts val="0"/>
              </a:spcBef>
              <a:spcAft>
                <a:spcPts val="0"/>
              </a:spcAft>
              <a:buClr>
                <a:schemeClr val="dk1"/>
              </a:buClr>
              <a:buSzPts val="2400"/>
              <a:buFont typeface="Open Sans"/>
              <a:buChar char="●"/>
            </a:pPr>
            <a:r>
              <a:rPr b="1" lang="en" sz="2400">
                <a:solidFill>
                  <a:schemeClr val="dk1"/>
                </a:solidFill>
                <a:latin typeface="Open Sans"/>
                <a:ea typeface="Open Sans"/>
                <a:cs typeface="Open Sans"/>
                <a:sym typeface="Open Sans"/>
              </a:rPr>
              <a:t>Assistive Technology Enhancement Center (ATEC)</a:t>
            </a:r>
            <a:r>
              <a:rPr lang="en" sz="2400">
                <a:solidFill>
                  <a:schemeClr val="dk1"/>
                </a:solidFill>
                <a:latin typeface="Open Sans"/>
                <a:ea typeface="Open Sans"/>
                <a:cs typeface="Open Sans"/>
                <a:sym typeface="Open Sans"/>
              </a:rPr>
              <a:t> is available to provide fixes and enhancements to assistive technologies.</a:t>
            </a:r>
            <a:endParaRPr sz="2400">
              <a:solidFill>
                <a:schemeClr val="dk1"/>
              </a:solidFill>
              <a:latin typeface="Open Sans"/>
              <a:ea typeface="Open Sans"/>
              <a:cs typeface="Open Sans"/>
              <a:sym typeface="Open Sans"/>
            </a:endParaRPr>
          </a:p>
        </p:txBody>
      </p:sp>
      <p:sp>
        <p:nvSpPr>
          <p:cNvPr id="174" name="Google Shape;174;g354018d88a1_2_102"/>
          <p:cNvSpPr txBox="1"/>
          <p:nvPr/>
        </p:nvSpPr>
        <p:spPr>
          <a:xfrm>
            <a:off x="103675" y="4749450"/>
            <a:ext cx="2685000" cy="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Open Sans"/>
                <a:ea typeface="Open Sans"/>
                <a:cs typeface="Open Sans"/>
                <a:sym typeface="Open Sans"/>
              </a:rPr>
              <a:t>Copyright 2025: 3i Housing of Maine.  All rights reserved.</a:t>
            </a:r>
            <a:endParaRPr b="0" i="0" sz="1300" u="none" cap="none" strike="noStrike">
              <a:solidFill>
                <a:schemeClr val="dk1"/>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g35516eae57b_0_31"/>
          <p:cNvSpPr txBox="1"/>
          <p:nvPr>
            <p:ph type="title"/>
          </p:nvPr>
        </p:nvSpPr>
        <p:spPr>
          <a:xfrm>
            <a:off x="374902" y="263900"/>
            <a:ext cx="48873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latin typeface="Montserrat SemiBold"/>
                <a:ea typeface="Montserrat SemiBold"/>
                <a:cs typeface="Montserrat SemiBold"/>
                <a:sym typeface="Montserrat SemiBold"/>
              </a:rPr>
              <a:t>The 3i HoME </a:t>
            </a:r>
            <a:endParaRPr>
              <a:latin typeface="Montserrat SemiBold"/>
              <a:ea typeface="Montserrat SemiBold"/>
              <a:cs typeface="Montserrat SemiBold"/>
              <a:sym typeface="Montserrat SemiBold"/>
            </a:endParaRPr>
          </a:p>
          <a:p>
            <a:pPr indent="0" lvl="0" marL="0" rtl="0" algn="l">
              <a:lnSpc>
                <a:spcPct val="100000"/>
              </a:lnSpc>
              <a:spcBef>
                <a:spcPts val="0"/>
              </a:spcBef>
              <a:spcAft>
                <a:spcPts val="0"/>
              </a:spcAft>
              <a:buSzPts val="3000"/>
              <a:buNone/>
            </a:pPr>
            <a:r>
              <a:rPr lang="en">
                <a:latin typeface="Montserrat SemiBold"/>
                <a:ea typeface="Montserrat SemiBold"/>
                <a:cs typeface="Montserrat SemiBold"/>
                <a:sym typeface="Montserrat SemiBold"/>
              </a:rPr>
              <a:t>Solution</a:t>
            </a:r>
            <a:endParaRPr>
              <a:latin typeface="Montserrat"/>
              <a:ea typeface="Montserrat"/>
              <a:cs typeface="Montserrat"/>
              <a:sym typeface="Montserrat"/>
            </a:endParaRPr>
          </a:p>
        </p:txBody>
      </p:sp>
      <p:pic>
        <p:nvPicPr>
          <p:cNvPr id="180" name="Google Shape;180;g35516eae57b_0_31"/>
          <p:cNvPicPr preferRelativeResize="0"/>
          <p:nvPr/>
        </p:nvPicPr>
        <p:blipFill rotWithShape="1">
          <a:blip r:embed="rId3">
            <a:alphaModFix/>
          </a:blip>
          <a:srcRect b="19000" l="0" r="0" t="7583"/>
          <a:stretch/>
        </p:blipFill>
        <p:spPr>
          <a:xfrm>
            <a:off x="3850075" y="-31525"/>
            <a:ext cx="5363676" cy="5211275"/>
          </a:xfrm>
          <a:prstGeom prst="rect">
            <a:avLst/>
          </a:prstGeom>
          <a:noFill/>
          <a:ln>
            <a:noFill/>
          </a:ln>
        </p:spPr>
      </p:pic>
      <p:sp>
        <p:nvSpPr>
          <p:cNvPr id="181" name="Google Shape;181;g35516eae57b_0_31"/>
          <p:cNvSpPr txBox="1"/>
          <p:nvPr/>
        </p:nvSpPr>
        <p:spPr>
          <a:xfrm>
            <a:off x="256075" y="4749450"/>
            <a:ext cx="2685000" cy="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Open Sans"/>
                <a:ea typeface="Open Sans"/>
                <a:cs typeface="Open Sans"/>
                <a:sym typeface="Open Sans"/>
              </a:rPr>
              <a:t>Copyright 2025: 3i Housing of Maine.  All rights reserved.</a:t>
            </a:r>
            <a:endParaRPr b="0" i="0" sz="1300" u="none" cap="none" strike="noStrike">
              <a:solidFill>
                <a:schemeClr val="dk1"/>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1"/>
          <p:cNvSpPr/>
          <p:nvPr/>
        </p:nvSpPr>
        <p:spPr>
          <a:xfrm>
            <a:off x="8612333" y="4730417"/>
            <a:ext cx="438300" cy="203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7" name="Google Shape;187;p11"/>
          <p:cNvPicPr preferRelativeResize="0"/>
          <p:nvPr/>
        </p:nvPicPr>
        <p:blipFill rotWithShape="1">
          <a:blip r:embed="rId3">
            <a:alphaModFix/>
          </a:blip>
          <a:srcRect b="35730" l="43814" r="35397" t="0"/>
          <a:stretch/>
        </p:blipFill>
        <p:spPr>
          <a:xfrm>
            <a:off x="8341753" y="4101851"/>
            <a:ext cx="615819" cy="831962"/>
          </a:xfrm>
          <a:prstGeom prst="rect">
            <a:avLst/>
          </a:prstGeom>
          <a:noFill/>
          <a:ln>
            <a:noFill/>
          </a:ln>
        </p:spPr>
      </p:pic>
      <p:sp>
        <p:nvSpPr>
          <p:cNvPr id="188" name="Google Shape;188;p11"/>
          <p:cNvSpPr/>
          <p:nvPr/>
        </p:nvSpPr>
        <p:spPr>
          <a:xfrm>
            <a:off x="8633809" y="4765629"/>
            <a:ext cx="385500" cy="246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11"/>
          <p:cNvSpPr txBox="1"/>
          <p:nvPr/>
        </p:nvSpPr>
        <p:spPr>
          <a:xfrm>
            <a:off x="8727551" y="4248333"/>
            <a:ext cx="333300" cy="26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274E13"/>
                </a:solidFill>
                <a:latin typeface="Arial"/>
                <a:ea typeface="Arial"/>
                <a:cs typeface="Arial"/>
                <a:sym typeface="Arial"/>
              </a:rPr>
              <a:t>™</a:t>
            </a:r>
            <a:endParaRPr b="0" i="0" sz="800" u="none" cap="none" strike="noStrike">
              <a:solidFill>
                <a:srgbClr val="274E13"/>
              </a:solidFill>
              <a:latin typeface="Arial"/>
              <a:ea typeface="Arial"/>
              <a:cs typeface="Arial"/>
              <a:sym typeface="Arial"/>
            </a:endParaRPr>
          </a:p>
        </p:txBody>
      </p:sp>
      <p:pic>
        <p:nvPicPr>
          <p:cNvPr id="190" name="Google Shape;190;p11"/>
          <p:cNvPicPr preferRelativeResize="0"/>
          <p:nvPr/>
        </p:nvPicPr>
        <p:blipFill rotWithShape="1">
          <a:blip r:embed="rId4">
            <a:alphaModFix/>
          </a:blip>
          <a:srcRect b="0" l="0" r="0" t="0"/>
          <a:stretch/>
        </p:blipFill>
        <p:spPr>
          <a:xfrm>
            <a:off x="152400" y="16334"/>
            <a:ext cx="8189348" cy="4874415"/>
          </a:xfrm>
          <a:prstGeom prst="rect">
            <a:avLst/>
          </a:prstGeom>
          <a:noFill/>
          <a:ln>
            <a:noFill/>
          </a:ln>
        </p:spPr>
      </p:pic>
      <p:sp>
        <p:nvSpPr>
          <p:cNvPr id="191" name="Google Shape;191;p11"/>
          <p:cNvSpPr txBox="1"/>
          <p:nvPr/>
        </p:nvSpPr>
        <p:spPr>
          <a:xfrm>
            <a:off x="103675" y="4825650"/>
            <a:ext cx="2685000" cy="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Open Sans"/>
                <a:ea typeface="Open Sans"/>
                <a:cs typeface="Open Sans"/>
                <a:sym typeface="Open Sans"/>
              </a:rPr>
              <a:t>Copyright 2025: 3i Housing of Maine.  All rights reserved.</a:t>
            </a:r>
            <a:endParaRPr b="0" i="0" sz="1300" u="none" cap="none" strike="noStrike">
              <a:solidFill>
                <a:srgbClr val="000000"/>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g354018d88a1_2_108"/>
          <p:cNvSpPr txBox="1"/>
          <p:nvPr>
            <p:ph type="title"/>
          </p:nvPr>
        </p:nvSpPr>
        <p:spPr>
          <a:xfrm>
            <a:off x="414800" y="4109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b="1" lang="en">
                <a:latin typeface="Montserrat"/>
                <a:ea typeface="Montserrat"/>
                <a:cs typeface="Montserrat"/>
                <a:sym typeface="Montserrat"/>
              </a:rPr>
              <a:t>How 3i HoME Works</a:t>
            </a:r>
            <a:endParaRPr b="1">
              <a:latin typeface="Montserrat"/>
              <a:ea typeface="Montserrat"/>
              <a:cs typeface="Montserrat"/>
              <a:sym typeface="Montserrat"/>
            </a:endParaRPr>
          </a:p>
        </p:txBody>
      </p:sp>
      <p:sp>
        <p:nvSpPr>
          <p:cNvPr id="197" name="Google Shape;197;g354018d88a1_2_108"/>
          <p:cNvSpPr txBox="1"/>
          <p:nvPr>
            <p:ph type="title"/>
          </p:nvPr>
        </p:nvSpPr>
        <p:spPr>
          <a:xfrm>
            <a:off x="414800" y="1455400"/>
            <a:ext cx="4972200" cy="393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b="1" lang="en" sz="2400">
                <a:latin typeface="Montserrat"/>
                <a:ea typeface="Montserrat"/>
                <a:cs typeface="Montserrat"/>
                <a:sym typeface="Montserrat"/>
              </a:rPr>
              <a:t>Sturgeon Place at The Downs</a:t>
            </a:r>
            <a:endParaRPr b="1" sz="2400">
              <a:solidFill>
                <a:schemeClr val="dk1"/>
              </a:solidFill>
              <a:latin typeface="Montserrat"/>
              <a:ea typeface="Montserrat"/>
              <a:cs typeface="Montserrat"/>
              <a:sym typeface="Montserrat"/>
            </a:endParaRPr>
          </a:p>
        </p:txBody>
      </p:sp>
      <p:sp>
        <p:nvSpPr>
          <p:cNvPr id="198" name="Google Shape;198;g354018d88a1_2_108"/>
          <p:cNvSpPr txBox="1"/>
          <p:nvPr>
            <p:ph idx="1" type="body"/>
          </p:nvPr>
        </p:nvSpPr>
        <p:spPr>
          <a:xfrm>
            <a:off x="414800" y="2104000"/>
            <a:ext cx="5055600" cy="103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1200"/>
              </a:spcAft>
              <a:buSzPts val="1018"/>
              <a:buNone/>
            </a:pPr>
            <a:r>
              <a:rPr lang="en" sz="2400">
                <a:solidFill>
                  <a:schemeClr val="dk1"/>
                </a:solidFill>
                <a:latin typeface="Open Sans"/>
                <a:ea typeface="Open Sans"/>
                <a:cs typeface="Open Sans"/>
                <a:sym typeface="Open Sans"/>
              </a:rPr>
              <a:t>Affordable housing with universal design, adaptive technology and supportive services and an innovation hub (MATH/ATEC)</a:t>
            </a:r>
            <a:endParaRPr sz="2400">
              <a:solidFill>
                <a:schemeClr val="dk1"/>
              </a:solidFill>
              <a:latin typeface="Open Sans"/>
              <a:ea typeface="Open Sans"/>
              <a:cs typeface="Open Sans"/>
              <a:sym typeface="Open Sans"/>
            </a:endParaRPr>
          </a:p>
        </p:txBody>
      </p:sp>
      <p:pic>
        <p:nvPicPr>
          <p:cNvPr id="199" name="Google Shape;199;g354018d88a1_2_108"/>
          <p:cNvPicPr preferRelativeResize="0"/>
          <p:nvPr/>
        </p:nvPicPr>
        <p:blipFill rotWithShape="1">
          <a:blip r:embed="rId3">
            <a:alphaModFix/>
          </a:blip>
          <a:srcRect b="13605" l="5165" r="9855" t="6206"/>
          <a:stretch/>
        </p:blipFill>
        <p:spPr>
          <a:xfrm>
            <a:off x="5539475" y="1096760"/>
            <a:ext cx="3199800" cy="2993700"/>
          </a:xfrm>
          <a:prstGeom prst="ellipse">
            <a:avLst/>
          </a:prstGeom>
          <a:noFill/>
          <a:ln>
            <a:noFill/>
          </a:ln>
        </p:spPr>
      </p:pic>
      <p:sp>
        <p:nvSpPr>
          <p:cNvPr id="200" name="Google Shape;200;g354018d88a1_2_108"/>
          <p:cNvSpPr txBox="1"/>
          <p:nvPr/>
        </p:nvSpPr>
        <p:spPr>
          <a:xfrm>
            <a:off x="103675" y="4825650"/>
            <a:ext cx="2685000" cy="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Open Sans"/>
                <a:ea typeface="Open Sans"/>
                <a:cs typeface="Open Sans"/>
                <a:sym typeface="Open Sans"/>
              </a:rPr>
              <a:t>Copyright 2025: 3i Housing of Maine.  All rights reserved.</a:t>
            </a:r>
            <a:endParaRPr b="0" i="0" sz="1300" u="none" cap="none" strike="noStrike">
              <a:solidFill>
                <a:schemeClr val="dk1"/>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Marilyn Gugliucci</dc:creator>
</cp:coreProperties>
</file>