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 id="2147483678" r:id="rId4"/>
    <p:sldMasterId id="2147483690" r:id="rId5"/>
    <p:sldMasterId id="2147483702" r:id="rId6"/>
  </p:sldMasterIdLst>
  <p:notesMasterIdLst>
    <p:notesMasterId r:id="rId47"/>
  </p:notesMasterIdLst>
  <p:sldIdLst>
    <p:sldId id="259" r:id="rId7"/>
    <p:sldId id="256" r:id="rId8"/>
    <p:sldId id="257" r:id="rId9"/>
    <p:sldId id="258" r:id="rId10"/>
    <p:sldId id="262" r:id="rId11"/>
    <p:sldId id="263" r:id="rId12"/>
    <p:sldId id="264" r:id="rId13"/>
    <p:sldId id="260" r:id="rId14"/>
    <p:sldId id="261" r:id="rId15"/>
    <p:sldId id="302" r:id="rId16"/>
    <p:sldId id="304" r:id="rId17"/>
    <p:sldId id="305" r:id="rId18"/>
    <p:sldId id="306" r:id="rId19"/>
    <p:sldId id="307" r:id="rId20"/>
    <p:sldId id="265" r:id="rId21"/>
    <p:sldId id="1138" r:id="rId22"/>
    <p:sldId id="1133" r:id="rId23"/>
    <p:sldId id="1143" r:id="rId24"/>
    <p:sldId id="1144" r:id="rId25"/>
    <p:sldId id="1128" r:id="rId26"/>
    <p:sldId id="1130" r:id="rId27"/>
    <p:sldId id="1145" r:id="rId28"/>
    <p:sldId id="1109" r:id="rId29"/>
    <p:sldId id="267" r:id="rId30"/>
    <p:sldId id="1146" r:id="rId31"/>
    <p:sldId id="279" r:id="rId32"/>
    <p:sldId id="294" r:id="rId33"/>
    <p:sldId id="1147" r:id="rId34"/>
    <p:sldId id="300" r:id="rId35"/>
    <p:sldId id="297" r:id="rId36"/>
    <p:sldId id="296" r:id="rId37"/>
    <p:sldId id="301" r:id="rId38"/>
    <p:sldId id="299" r:id="rId39"/>
    <p:sldId id="1148" r:id="rId40"/>
    <p:sldId id="1149" r:id="rId41"/>
    <p:sldId id="1150" r:id="rId42"/>
    <p:sldId id="1151" r:id="rId43"/>
    <p:sldId id="1154" r:id="rId44"/>
    <p:sldId id="1152" r:id="rId45"/>
    <p:sldId id="115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3864"/>
    <a:srgbClr val="05868B"/>
    <a:srgbClr val="04443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dirty="0">
                <a:solidFill>
                  <a:schemeClr val="tx1"/>
                </a:solidFill>
              </a:rPr>
              <a:t>Maine's loneliness is consistent with national levels (18+)</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Maine's loneliness is consistent with national levels (18+)</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DAAA-4594-ADB9-BB8A901ABAA4}"/>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DAAA-4594-ADB9-BB8A901ABAA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Sheet1!$A$2:$A$3</c:f>
              <c:strCache>
                <c:ptCount val="2"/>
                <c:pt idx="0">
                  <c:v>Lonely</c:v>
                </c:pt>
                <c:pt idx="1">
                  <c:v>Not lonely</c:v>
                </c:pt>
              </c:strCache>
            </c:strRef>
          </c:cat>
          <c:val>
            <c:numRef>
              <c:f>Sheet1!$B$2:$B$3</c:f>
              <c:numCache>
                <c:formatCode>General</c:formatCode>
                <c:ptCount val="2"/>
                <c:pt idx="0">
                  <c:v>41.9</c:v>
                </c:pt>
                <c:pt idx="1">
                  <c:v>58.1</c:v>
                </c:pt>
              </c:numCache>
            </c:numRef>
          </c:val>
          <c:extLst>
            <c:ext xmlns:c16="http://schemas.microsoft.com/office/drawing/2014/chart" uri="{C3380CC4-5D6E-409C-BE32-E72D297353CC}">
              <c16:uniqueId val="{00000000-ED04-44C8-8BF7-85847F522F5E}"/>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05D2BA-AD29-4B8B-8DC3-9DF449CF8297}" type="doc">
      <dgm:prSet loTypeId="urn:microsoft.com/office/officeart/2005/8/layout/list1" loCatId="list" qsTypeId="urn:microsoft.com/office/officeart/2005/8/quickstyle/simple4" qsCatId="simple" csTypeId="urn:microsoft.com/office/officeart/2005/8/colors/colorful5" csCatId="colorful" phldr="1"/>
      <dgm:spPr/>
      <dgm:t>
        <a:bodyPr/>
        <a:lstStyle/>
        <a:p>
          <a:endParaRPr lang="en-US"/>
        </a:p>
      </dgm:t>
    </dgm:pt>
    <dgm:pt modelId="{03E91A2F-94E3-472A-A228-7A22B459592D}">
      <dgm:prSet custT="1"/>
      <dgm:spPr>
        <a:solidFill>
          <a:srgbClr val="03039A"/>
        </a:solidFill>
      </dgm:spPr>
      <dgm:t>
        <a:bodyPr/>
        <a:lstStyle/>
        <a:p>
          <a:r>
            <a:rPr lang="en-US" sz="3600" dirty="0"/>
            <a:t>Zoom and Hybrid Offerings</a:t>
          </a:r>
        </a:p>
      </dgm:t>
    </dgm:pt>
    <dgm:pt modelId="{AD1694F8-146E-4CEE-BA10-18AB5340DD1E}" type="parTrans" cxnId="{C13A28A9-C826-40B3-9D2E-911132693B5F}">
      <dgm:prSet/>
      <dgm:spPr/>
      <dgm:t>
        <a:bodyPr/>
        <a:lstStyle/>
        <a:p>
          <a:endParaRPr lang="en-US"/>
        </a:p>
      </dgm:t>
    </dgm:pt>
    <dgm:pt modelId="{7E4B912A-61BA-480E-ABD1-99909A68E859}" type="sibTrans" cxnId="{C13A28A9-C826-40B3-9D2E-911132693B5F}">
      <dgm:prSet/>
      <dgm:spPr/>
      <dgm:t>
        <a:bodyPr/>
        <a:lstStyle/>
        <a:p>
          <a:endParaRPr lang="en-US"/>
        </a:p>
      </dgm:t>
    </dgm:pt>
    <dgm:pt modelId="{B245C53C-856B-4DC5-830E-CFCF928C1221}">
      <dgm:prSet custT="1">
        <dgm:style>
          <a:lnRef idx="2">
            <a:schemeClr val="accent4"/>
          </a:lnRef>
          <a:fillRef idx="1">
            <a:schemeClr val="lt1"/>
          </a:fillRef>
          <a:effectRef idx="0">
            <a:schemeClr val="accent4"/>
          </a:effectRef>
          <a:fontRef idx="minor">
            <a:schemeClr val="dk1"/>
          </a:fontRef>
        </dgm:style>
      </dgm:prSet>
      <dgm:spPr/>
      <dgm:t>
        <a:bodyPr/>
        <a:lstStyle/>
        <a:p>
          <a:r>
            <a:rPr lang="en-US" sz="3200" dirty="0"/>
            <a:t>Evidenced Based Workshops</a:t>
          </a:r>
        </a:p>
      </dgm:t>
    </dgm:pt>
    <dgm:pt modelId="{6EF1109A-0FC3-4553-9B2D-3719740083F2}" type="parTrans" cxnId="{E48AB73D-5423-4CCB-86CF-0134E38C0370}">
      <dgm:prSet/>
      <dgm:spPr/>
      <dgm:t>
        <a:bodyPr/>
        <a:lstStyle/>
        <a:p>
          <a:endParaRPr lang="en-US"/>
        </a:p>
      </dgm:t>
    </dgm:pt>
    <dgm:pt modelId="{DFA26632-6B9D-44F9-863D-D12EC4789D19}" type="sibTrans" cxnId="{E48AB73D-5423-4CCB-86CF-0134E38C0370}">
      <dgm:prSet/>
      <dgm:spPr/>
      <dgm:t>
        <a:bodyPr/>
        <a:lstStyle/>
        <a:p>
          <a:endParaRPr lang="en-US"/>
        </a:p>
      </dgm:t>
    </dgm:pt>
    <dgm:pt modelId="{358CC1EB-0DAE-489B-828D-B3BAE29DA4B8}">
      <dgm:prSet custT="1">
        <dgm:style>
          <a:lnRef idx="2">
            <a:schemeClr val="accent4"/>
          </a:lnRef>
          <a:fillRef idx="1">
            <a:schemeClr val="lt1"/>
          </a:fillRef>
          <a:effectRef idx="0">
            <a:schemeClr val="accent4"/>
          </a:effectRef>
          <a:fontRef idx="minor">
            <a:schemeClr val="dk1"/>
          </a:fontRef>
        </dgm:style>
      </dgm:prSet>
      <dgm:spPr/>
      <dgm:t>
        <a:bodyPr/>
        <a:lstStyle/>
        <a:p>
          <a:r>
            <a:rPr lang="en-US" sz="3200" dirty="0"/>
            <a:t>Writing Workshops</a:t>
          </a:r>
        </a:p>
      </dgm:t>
    </dgm:pt>
    <dgm:pt modelId="{95B737C1-DC7C-4B8B-ACD2-712A0AF8FB6D}" type="parTrans" cxnId="{43025FC8-0BD6-43FE-B56E-479F18A692F7}">
      <dgm:prSet/>
      <dgm:spPr/>
      <dgm:t>
        <a:bodyPr/>
        <a:lstStyle/>
        <a:p>
          <a:endParaRPr lang="en-US"/>
        </a:p>
      </dgm:t>
    </dgm:pt>
    <dgm:pt modelId="{9B6EDB99-852A-47C8-9CD4-3B56194E3D2A}" type="sibTrans" cxnId="{43025FC8-0BD6-43FE-B56E-479F18A692F7}">
      <dgm:prSet/>
      <dgm:spPr/>
      <dgm:t>
        <a:bodyPr/>
        <a:lstStyle/>
        <a:p>
          <a:endParaRPr lang="en-US"/>
        </a:p>
      </dgm:t>
    </dgm:pt>
    <dgm:pt modelId="{2F88B2F9-3655-4191-ABCE-D7B9AF361CE6}">
      <dgm:prSet custT="1">
        <dgm:style>
          <a:lnRef idx="2">
            <a:schemeClr val="accent4"/>
          </a:lnRef>
          <a:fillRef idx="1">
            <a:schemeClr val="lt1"/>
          </a:fillRef>
          <a:effectRef idx="0">
            <a:schemeClr val="accent4"/>
          </a:effectRef>
          <a:fontRef idx="minor">
            <a:schemeClr val="dk1"/>
          </a:fontRef>
        </dgm:style>
      </dgm:prSet>
      <dgm:spPr/>
      <dgm:t>
        <a:bodyPr/>
        <a:lstStyle/>
        <a:p>
          <a:r>
            <a:rPr lang="en-US" sz="3200" dirty="0"/>
            <a:t>Yoga Classes </a:t>
          </a:r>
        </a:p>
      </dgm:t>
    </dgm:pt>
    <dgm:pt modelId="{30C81AC3-844A-4508-A26B-1590F9AD5C1E}" type="parTrans" cxnId="{1F5C4BD2-E906-4ECB-A939-A6DD8B59077A}">
      <dgm:prSet/>
      <dgm:spPr/>
      <dgm:t>
        <a:bodyPr/>
        <a:lstStyle/>
        <a:p>
          <a:endParaRPr lang="en-US"/>
        </a:p>
      </dgm:t>
    </dgm:pt>
    <dgm:pt modelId="{155D400D-9D71-41F6-B380-7A109379F851}" type="sibTrans" cxnId="{1F5C4BD2-E906-4ECB-A939-A6DD8B59077A}">
      <dgm:prSet/>
      <dgm:spPr/>
      <dgm:t>
        <a:bodyPr/>
        <a:lstStyle/>
        <a:p>
          <a:endParaRPr lang="en-US"/>
        </a:p>
      </dgm:t>
    </dgm:pt>
    <dgm:pt modelId="{17E48C58-B741-4A98-B6C5-02304E2D152E}">
      <dgm:prSet custT="1">
        <dgm:style>
          <a:lnRef idx="2">
            <a:schemeClr val="accent4"/>
          </a:lnRef>
          <a:fillRef idx="1">
            <a:schemeClr val="lt1"/>
          </a:fillRef>
          <a:effectRef idx="0">
            <a:schemeClr val="accent4"/>
          </a:effectRef>
          <a:fontRef idx="minor">
            <a:schemeClr val="dk1"/>
          </a:fontRef>
        </dgm:style>
      </dgm:prSet>
      <dgm:spPr/>
      <dgm:t>
        <a:bodyPr/>
        <a:lstStyle/>
        <a:p>
          <a:r>
            <a:rPr lang="en-US" sz="3200" dirty="0"/>
            <a:t>Caregiver Support </a:t>
          </a:r>
        </a:p>
      </dgm:t>
    </dgm:pt>
    <dgm:pt modelId="{17657694-0823-4208-B06D-EC955FA57694}" type="parTrans" cxnId="{FCF7CBA9-DD13-42D2-B298-69CCFA6626E5}">
      <dgm:prSet/>
      <dgm:spPr/>
      <dgm:t>
        <a:bodyPr/>
        <a:lstStyle/>
        <a:p>
          <a:endParaRPr lang="en-US"/>
        </a:p>
      </dgm:t>
    </dgm:pt>
    <dgm:pt modelId="{56D3F7B5-4E9B-4766-835F-522ECAB426BA}" type="sibTrans" cxnId="{FCF7CBA9-DD13-42D2-B298-69CCFA6626E5}">
      <dgm:prSet/>
      <dgm:spPr/>
      <dgm:t>
        <a:bodyPr/>
        <a:lstStyle/>
        <a:p>
          <a:endParaRPr lang="en-US"/>
        </a:p>
      </dgm:t>
    </dgm:pt>
    <dgm:pt modelId="{1BF81E07-4994-41E0-BBDC-7D0506239B4D}">
      <dgm:prSet custT="1">
        <dgm:style>
          <a:lnRef idx="2">
            <a:schemeClr val="accent4"/>
          </a:lnRef>
          <a:fillRef idx="1">
            <a:schemeClr val="lt1"/>
          </a:fillRef>
          <a:effectRef idx="0">
            <a:schemeClr val="accent4"/>
          </a:effectRef>
          <a:fontRef idx="minor">
            <a:schemeClr val="dk1"/>
          </a:fontRef>
        </dgm:style>
      </dgm:prSet>
      <dgm:spPr/>
      <dgm:t>
        <a:bodyPr/>
        <a:lstStyle/>
        <a:p>
          <a:r>
            <a:rPr lang="en-US" sz="3200" dirty="0"/>
            <a:t>Discussion and listening sessions  </a:t>
          </a:r>
        </a:p>
      </dgm:t>
    </dgm:pt>
    <dgm:pt modelId="{DDBE0FB3-EEE5-4515-ADD0-C581A2E23837}" type="parTrans" cxnId="{F30339DA-858C-4AF6-AB6C-8BE6D7D53305}">
      <dgm:prSet/>
      <dgm:spPr/>
      <dgm:t>
        <a:bodyPr/>
        <a:lstStyle/>
        <a:p>
          <a:endParaRPr lang="en-US"/>
        </a:p>
      </dgm:t>
    </dgm:pt>
    <dgm:pt modelId="{382E534B-B79C-462A-A851-1FDDDEB0C6D5}" type="sibTrans" cxnId="{F30339DA-858C-4AF6-AB6C-8BE6D7D53305}">
      <dgm:prSet/>
      <dgm:spPr/>
      <dgm:t>
        <a:bodyPr/>
        <a:lstStyle/>
        <a:p>
          <a:endParaRPr lang="en-US"/>
        </a:p>
      </dgm:t>
    </dgm:pt>
    <dgm:pt modelId="{BB044F0F-9381-4EC0-ABE6-473706D229A3}" type="pres">
      <dgm:prSet presAssocID="{6705D2BA-AD29-4B8B-8DC3-9DF449CF8297}" presName="linear" presStyleCnt="0">
        <dgm:presLayoutVars>
          <dgm:dir/>
          <dgm:animLvl val="lvl"/>
          <dgm:resizeHandles val="exact"/>
        </dgm:presLayoutVars>
      </dgm:prSet>
      <dgm:spPr/>
    </dgm:pt>
    <dgm:pt modelId="{E730FC7F-B9B4-49D9-9E9B-7F6CCB1338A8}" type="pres">
      <dgm:prSet presAssocID="{03E91A2F-94E3-472A-A228-7A22B459592D}" presName="parentLin" presStyleCnt="0"/>
      <dgm:spPr/>
    </dgm:pt>
    <dgm:pt modelId="{C660656C-161F-4963-AB90-82F3BE85C2B5}" type="pres">
      <dgm:prSet presAssocID="{03E91A2F-94E3-472A-A228-7A22B459592D}" presName="parentLeftMargin" presStyleLbl="node1" presStyleIdx="0" presStyleCnt="1"/>
      <dgm:spPr/>
    </dgm:pt>
    <dgm:pt modelId="{6485C1B5-3C98-46EC-9A45-462C0068B915}" type="pres">
      <dgm:prSet presAssocID="{03E91A2F-94E3-472A-A228-7A22B459592D}" presName="parentText" presStyleLbl="node1" presStyleIdx="0" presStyleCnt="1" custScaleX="115528" custScaleY="55561">
        <dgm:presLayoutVars>
          <dgm:chMax val="0"/>
          <dgm:bulletEnabled val="1"/>
        </dgm:presLayoutVars>
      </dgm:prSet>
      <dgm:spPr/>
    </dgm:pt>
    <dgm:pt modelId="{959F0B4B-8F58-4BE0-8E18-9A8A986C7B21}" type="pres">
      <dgm:prSet presAssocID="{03E91A2F-94E3-472A-A228-7A22B459592D}" presName="negativeSpace" presStyleCnt="0"/>
      <dgm:spPr/>
    </dgm:pt>
    <dgm:pt modelId="{470BA6E3-D530-4120-9A78-7B31104DFCF8}" type="pres">
      <dgm:prSet presAssocID="{03E91A2F-94E3-472A-A228-7A22B459592D}" presName="childText" presStyleLbl="conFgAcc1" presStyleIdx="0" presStyleCnt="1">
        <dgm:presLayoutVars>
          <dgm:bulletEnabled val="1"/>
        </dgm:presLayoutVars>
      </dgm:prSet>
      <dgm:spPr/>
    </dgm:pt>
  </dgm:ptLst>
  <dgm:cxnLst>
    <dgm:cxn modelId="{E48AB73D-5423-4CCB-86CF-0134E38C0370}" srcId="{03E91A2F-94E3-472A-A228-7A22B459592D}" destId="{B245C53C-856B-4DC5-830E-CFCF928C1221}" srcOrd="0" destOrd="0" parTransId="{6EF1109A-0FC3-4553-9B2D-3719740083F2}" sibTransId="{DFA26632-6B9D-44F9-863D-D12EC4789D19}"/>
    <dgm:cxn modelId="{C0CA313F-736A-4EF9-84FE-EB7248E783CC}" type="presOf" srcId="{17E48C58-B741-4A98-B6C5-02304E2D152E}" destId="{470BA6E3-D530-4120-9A78-7B31104DFCF8}" srcOrd="0" destOrd="3" presId="urn:microsoft.com/office/officeart/2005/8/layout/list1"/>
    <dgm:cxn modelId="{5DC60860-5569-4438-9B34-9B6ED77B8BC7}" type="presOf" srcId="{358CC1EB-0DAE-489B-828D-B3BAE29DA4B8}" destId="{470BA6E3-D530-4120-9A78-7B31104DFCF8}" srcOrd="0" destOrd="1" presId="urn:microsoft.com/office/officeart/2005/8/layout/list1"/>
    <dgm:cxn modelId="{95FA1F97-5A07-45D6-B6C7-516616F6F462}" type="presOf" srcId="{1BF81E07-4994-41E0-BBDC-7D0506239B4D}" destId="{470BA6E3-D530-4120-9A78-7B31104DFCF8}" srcOrd="0" destOrd="4" presId="urn:microsoft.com/office/officeart/2005/8/layout/list1"/>
    <dgm:cxn modelId="{C13A28A9-C826-40B3-9D2E-911132693B5F}" srcId="{6705D2BA-AD29-4B8B-8DC3-9DF449CF8297}" destId="{03E91A2F-94E3-472A-A228-7A22B459592D}" srcOrd="0" destOrd="0" parTransId="{AD1694F8-146E-4CEE-BA10-18AB5340DD1E}" sibTransId="{7E4B912A-61BA-480E-ABD1-99909A68E859}"/>
    <dgm:cxn modelId="{FCF7CBA9-DD13-42D2-B298-69CCFA6626E5}" srcId="{03E91A2F-94E3-472A-A228-7A22B459592D}" destId="{17E48C58-B741-4A98-B6C5-02304E2D152E}" srcOrd="3" destOrd="0" parTransId="{17657694-0823-4208-B06D-EC955FA57694}" sibTransId="{56D3F7B5-4E9B-4766-835F-522ECAB426BA}"/>
    <dgm:cxn modelId="{0AAB3BBD-4035-4BA7-BF04-DA022D13E469}" type="presOf" srcId="{6705D2BA-AD29-4B8B-8DC3-9DF449CF8297}" destId="{BB044F0F-9381-4EC0-ABE6-473706D229A3}" srcOrd="0" destOrd="0" presId="urn:microsoft.com/office/officeart/2005/8/layout/list1"/>
    <dgm:cxn modelId="{0879CCC4-3273-4D7A-9A5E-7B0F48BD9F8C}" type="presOf" srcId="{2F88B2F9-3655-4191-ABCE-D7B9AF361CE6}" destId="{470BA6E3-D530-4120-9A78-7B31104DFCF8}" srcOrd="0" destOrd="2" presId="urn:microsoft.com/office/officeart/2005/8/layout/list1"/>
    <dgm:cxn modelId="{43025FC8-0BD6-43FE-B56E-479F18A692F7}" srcId="{03E91A2F-94E3-472A-A228-7A22B459592D}" destId="{358CC1EB-0DAE-489B-828D-B3BAE29DA4B8}" srcOrd="1" destOrd="0" parTransId="{95B737C1-DC7C-4B8B-ACD2-712A0AF8FB6D}" sibTransId="{9B6EDB99-852A-47C8-9CD4-3B56194E3D2A}"/>
    <dgm:cxn modelId="{1F5C4BD2-E906-4ECB-A939-A6DD8B59077A}" srcId="{03E91A2F-94E3-472A-A228-7A22B459592D}" destId="{2F88B2F9-3655-4191-ABCE-D7B9AF361CE6}" srcOrd="2" destOrd="0" parTransId="{30C81AC3-844A-4508-A26B-1590F9AD5C1E}" sibTransId="{155D400D-9D71-41F6-B380-7A109379F851}"/>
    <dgm:cxn modelId="{445845D4-9EC8-41D6-89DD-9C1870F24A3A}" type="presOf" srcId="{B245C53C-856B-4DC5-830E-CFCF928C1221}" destId="{470BA6E3-D530-4120-9A78-7B31104DFCF8}" srcOrd="0" destOrd="0" presId="urn:microsoft.com/office/officeart/2005/8/layout/list1"/>
    <dgm:cxn modelId="{F30339DA-858C-4AF6-AB6C-8BE6D7D53305}" srcId="{03E91A2F-94E3-472A-A228-7A22B459592D}" destId="{1BF81E07-4994-41E0-BBDC-7D0506239B4D}" srcOrd="4" destOrd="0" parTransId="{DDBE0FB3-EEE5-4515-ADD0-C581A2E23837}" sibTransId="{382E534B-B79C-462A-A851-1FDDDEB0C6D5}"/>
    <dgm:cxn modelId="{249A11EA-2907-4684-A386-9B7049E5FDC5}" type="presOf" srcId="{03E91A2F-94E3-472A-A228-7A22B459592D}" destId="{6485C1B5-3C98-46EC-9A45-462C0068B915}" srcOrd="1" destOrd="0" presId="urn:microsoft.com/office/officeart/2005/8/layout/list1"/>
    <dgm:cxn modelId="{47A9DEF3-6DB4-4974-B5C1-EB923BFBB571}" type="presOf" srcId="{03E91A2F-94E3-472A-A228-7A22B459592D}" destId="{C660656C-161F-4963-AB90-82F3BE85C2B5}" srcOrd="0" destOrd="0" presId="urn:microsoft.com/office/officeart/2005/8/layout/list1"/>
    <dgm:cxn modelId="{D2E1DB9A-9A2C-418F-8F53-871616936EA7}" type="presParOf" srcId="{BB044F0F-9381-4EC0-ABE6-473706D229A3}" destId="{E730FC7F-B9B4-49D9-9E9B-7F6CCB1338A8}" srcOrd="0" destOrd="0" presId="urn:microsoft.com/office/officeart/2005/8/layout/list1"/>
    <dgm:cxn modelId="{5C8DB0E4-A7BB-4823-BC7F-1D37AF1EA283}" type="presParOf" srcId="{E730FC7F-B9B4-49D9-9E9B-7F6CCB1338A8}" destId="{C660656C-161F-4963-AB90-82F3BE85C2B5}" srcOrd="0" destOrd="0" presId="urn:microsoft.com/office/officeart/2005/8/layout/list1"/>
    <dgm:cxn modelId="{4FEAE853-FF86-4570-85A3-A60228564249}" type="presParOf" srcId="{E730FC7F-B9B4-49D9-9E9B-7F6CCB1338A8}" destId="{6485C1B5-3C98-46EC-9A45-462C0068B915}" srcOrd="1" destOrd="0" presId="urn:microsoft.com/office/officeart/2005/8/layout/list1"/>
    <dgm:cxn modelId="{93A984A9-6822-43FC-8967-4030E9F2F922}" type="presParOf" srcId="{BB044F0F-9381-4EC0-ABE6-473706D229A3}" destId="{959F0B4B-8F58-4BE0-8E18-9A8A986C7B21}" srcOrd="1" destOrd="0" presId="urn:microsoft.com/office/officeart/2005/8/layout/list1"/>
    <dgm:cxn modelId="{7D6C0FA2-2D72-4A44-82FA-8E406BFE6D8F}" type="presParOf" srcId="{BB044F0F-9381-4EC0-ABE6-473706D229A3}" destId="{470BA6E3-D530-4120-9A78-7B31104DFCF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05D2BA-AD29-4B8B-8DC3-9DF449CF8297}" type="doc">
      <dgm:prSet loTypeId="urn:microsoft.com/office/officeart/2005/8/layout/list1" loCatId="list" qsTypeId="urn:microsoft.com/office/officeart/2005/8/quickstyle/simple4" qsCatId="simple" csTypeId="urn:microsoft.com/office/officeart/2005/8/colors/colorful5" csCatId="colorful" phldr="1"/>
      <dgm:spPr/>
      <dgm:t>
        <a:bodyPr/>
        <a:lstStyle/>
        <a:p>
          <a:endParaRPr lang="en-US"/>
        </a:p>
      </dgm:t>
    </dgm:pt>
    <dgm:pt modelId="{03E91A2F-94E3-472A-A228-7A22B459592D}">
      <dgm:prSet custT="1"/>
      <dgm:spPr>
        <a:solidFill>
          <a:srgbClr val="03039A"/>
        </a:solidFill>
      </dgm:spPr>
      <dgm:t>
        <a:bodyPr/>
        <a:lstStyle/>
        <a:p>
          <a:r>
            <a:rPr lang="en-US" sz="3600" dirty="0"/>
            <a:t>SeniorsPlus Education Center Offerings and Topics</a:t>
          </a:r>
        </a:p>
      </dgm:t>
    </dgm:pt>
    <dgm:pt modelId="{AD1694F8-146E-4CEE-BA10-18AB5340DD1E}" type="parTrans" cxnId="{C13A28A9-C826-40B3-9D2E-911132693B5F}">
      <dgm:prSet/>
      <dgm:spPr/>
      <dgm:t>
        <a:bodyPr/>
        <a:lstStyle/>
        <a:p>
          <a:endParaRPr lang="en-US"/>
        </a:p>
      </dgm:t>
    </dgm:pt>
    <dgm:pt modelId="{7E4B912A-61BA-480E-ABD1-99909A68E859}" type="sibTrans" cxnId="{C13A28A9-C826-40B3-9D2E-911132693B5F}">
      <dgm:prSet/>
      <dgm:spPr/>
      <dgm:t>
        <a:bodyPr/>
        <a:lstStyle/>
        <a:p>
          <a:endParaRPr lang="en-US"/>
        </a:p>
      </dgm:t>
    </dgm:pt>
    <dgm:pt modelId="{B245C53C-856B-4DC5-830E-CFCF928C1221}">
      <dgm:prSet custT="1">
        <dgm:style>
          <a:lnRef idx="2">
            <a:schemeClr val="accent4"/>
          </a:lnRef>
          <a:fillRef idx="1">
            <a:schemeClr val="lt1"/>
          </a:fillRef>
          <a:effectRef idx="0">
            <a:schemeClr val="accent4"/>
          </a:effectRef>
          <a:fontRef idx="minor">
            <a:schemeClr val="dk1"/>
          </a:fontRef>
        </dgm:style>
      </dgm:prSet>
      <dgm:spPr/>
      <dgm:t>
        <a:bodyPr/>
        <a:lstStyle/>
        <a:p>
          <a:r>
            <a:rPr lang="en-US" sz="3200" dirty="0"/>
            <a:t>Exercise</a:t>
          </a:r>
        </a:p>
      </dgm:t>
    </dgm:pt>
    <dgm:pt modelId="{6EF1109A-0FC3-4553-9B2D-3719740083F2}" type="parTrans" cxnId="{E48AB73D-5423-4CCB-86CF-0134E38C0370}">
      <dgm:prSet/>
      <dgm:spPr/>
      <dgm:t>
        <a:bodyPr/>
        <a:lstStyle/>
        <a:p>
          <a:endParaRPr lang="en-US"/>
        </a:p>
      </dgm:t>
    </dgm:pt>
    <dgm:pt modelId="{DFA26632-6B9D-44F9-863D-D12EC4789D19}" type="sibTrans" cxnId="{E48AB73D-5423-4CCB-86CF-0134E38C0370}">
      <dgm:prSet/>
      <dgm:spPr/>
      <dgm:t>
        <a:bodyPr/>
        <a:lstStyle/>
        <a:p>
          <a:endParaRPr lang="en-US"/>
        </a:p>
      </dgm:t>
    </dgm:pt>
    <dgm:pt modelId="{9C1741C8-3B2C-448E-BD8E-960D2E4471AD}">
      <dgm:prSet custT="1"/>
      <dgm:spPr/>
      <dgm:t>
        <a:bodyPr/>
        <a:lstStyle/>
        <a:p>
          <a:r>
            <a:rPr lang="en-US" sz="3200" dirty="0"/>
            <a:t>Arts &amp; Crafts</a:t>
          </a:r>
        </a:p>
      </dgm:t>
    </dgm:pt>
    <dgm:pt modelId="{F0053F6B-8771-4EB1-99CA-AD4CA0526DCC}" type="parTrans" cxnId="{CB16E6DD-BF9D-4185-8C02-E05C8CE88A00}">
      <dgm:prSet/>
      <dgm:spPr/>
      <dgm:t>
        <a:bodyPr/>
        <a:lstStyle/>
        <a:p>
          <a:endParaRPr lang="en-US"/>
        </a:p>
      </dgm:t>
    </dgm:pt>
    <dgm:pt modelId="{6E0B9537-56B4-411E-82E0-19BF84E3AB06}" type="sibTrans" cxnId="{CB16E6DD-BF9D-4185-8C02-E05C8CE88A00}">
      <dgm:prSet/>
      <dgm:spPr/>
      <dgm:t>
        <a:bodyPr/>
        <a:lstStyle/>
        <a:p>
          <a:endParaRPr lang="en-US"/>
        </a:p>
      </dgm:t>
    </dgm:pt>
    <dgm:pt modelId="{67E2E3D3-56B9-48D2-A55C-3D8EBFE4BB1E}">
      <dgm:prSet custT="1"/>
      <dgm:spPr/>
      <dgm:t>
        <a:bodyPr/>
        <a:lstStyle/>
        <a:p>
          <a:r>
            <a:rPr lang="en-US" sz="3200" dirty="0"/>
            <a:t>Medical and Health Education</a:t>
          </a:r>
        </a:p>
      </dgm:t>
    </dgm:pt>
    <dgm:pt modelId="{F273383B-A7FD-4A0F-A58E-14F77BE050E6}" type="parTrans" cxnId="{F54B7093-4570-410D-9F87-FAE3D6168FBA}">
      <dgm:prSet/>
      <dgm:spPr/>
      <dgm:t>
        <a:bodyPr/>
        <a:lstStyle/>
        <a:p>
          <a:endParaRPr lang="en-US"/>
        </a:p>
      </dgm:t>
    </dgm:pt>
    <dgm:pt modelId="{99A98410-A82D-4DD9-8001-95EE76DB9D9F}" type="sibTrans" cxnId="{F54B7093-4570-410D-9F87-FAE3D6168FBA}">
      <dgm:prSet/>
      <dgm:spPr/>
      <dgm:t>
        <a:bodyPr/>
        <a:lstStyle/>
        <a:p>
          <a:endParaRPr lang="en-US"/>
        </a:p>
      </dgm:t>
    </dgm:pt>
    <dgm:pt modelId="{1065EF08-84F7-43F6-8265-AD0F3BAC5EB6}">
      <dgm:prSet custT="1"/>
      <dgm:spPr/>
      <dgm:t>
        <a:bodyPr/>
        <a:lstStyle/>
        <a:p>
          <a:r>
            <a:rPr lang="en-US" sz="3200" dirty="0"/>
            <a:t>Love of traveling</a:t>
          </a:r>
        </a:p>
      </dgm:t>
    </dgm:pt>
    <dgm:pt modelId="{736C2B2B-463A-4B8E-BCA7-3585978ABB23}" type="parTrans" cxnId="{5B027083-904B-4FB3-8465-EE5332CC9ED6}">
      <dgm:prSet/>
      <dgm:spPr/>
      <dgm:t>
        <a:bodyPr/>
        <a:lstStyle/>
        <a:p>
          <a:endParaRPr lang="en-US"/>
        </a:p>
      </dgm:t>
    </dgm:pt>
    <dgm:pt modelId="{EC7521E3-5B37-4EA1-BDD6-5FF1DDD729AD}" type="sibTrans" cxnId="{5B027083-904B-4FB3-8465-EE5332CC9ED6}">
      <dgm:prSet/>
      <dgm:spPr/>
      <dgm:t>
        <a:bodyPr/>
        <a:lstStyle/>
        <a:p>
          <a:endParaRPr lang="en-US"/>
        </a:p>
      </dgm:t>
    </dgm:pt>
    <dgm:pt modelId="{2BBB2E18-5EE5-4609-BF1A-F6AD85073050}">
      <dgm:prSet custT="1"/>
      <dgm:spPr/>
      <dgm:t>
        <a:bodyPr/>
        <a:lstStyle/>
        <a:p>
          <a:r>
            <a:rPr lang="en-US" sz="3200" dirty="0"/>
            <a:t>Social Dining</a:t>
          </a:r>
        </a:p>
      </dgm:t>
    </dgm:pt>
    <dgm:pt modelId="{EBB7F4EB-174C-45DD-BAB0-9F4947657AB9}" type="parTrans" cxnId="{EF601560-FF11-4CEE-A46C-E205804B327A}">
      <dgm:prSet/>
      <dgm:spPr/>
      <dgm:t>
        <a:bodyPr/>
        <a:lstStyle/>
        <a:p>
          <a:endParaRPr lang="en-US"/>
        </a:p>
      </dgm:t>
    </dgm:pt>
    <dgm:pt modelId="{C25AC4AB-DAAD-4A97-87DF-BABACD9D016F}" type="sibTrans" cxnId="{EF601560-FF11-4CEE-A46C-E205804B327A}">
      <dgm:prSet/>
      <dgm:spPr/>
      <dgm:t>
        <a:bodyPr/>
        <a:lstStyle/>
        <a:p>
          <a:endParaRPr lang="en-US"/>
        </a:p>
      </dgm:t>
    </dgm:pt>
    <dgm:pt modelId="{21161DB3-F4B6-4788-AD6C-524201758515}">
      <dgm:prSet custT="1"/>
      <dgm:spPr/>
      <dgm:t>
        <a:bodyPr/>
        <a:lstStyle/>
        <a:p>
          <a:r>
            <a:rPr lang="en-US" sz="3200" dirty="0"/>
            <a:t>Many more!</a:t>
          </a:r>
        </a:p>
      </dgm:t>
    </dgm:pt>
    <dgm:pt modelId="{B481DA80-DC40-4CA4-B34E-D078C6FD34C6}" type="parTrans" cxnId="{5CC8EE9E-015A-4A87-9EAB-13BF22825C5A}">
      <dgm:prSet/>
      <dgm:spPr/>
      <dgm:t>
        <a:bodyPr/>
        <a:lstStyle/>
        <a:p>
          <a:endParaRPr lang="en-US"/>
        </a:p>
      </dgm:t>
    </dgm:pt>
    <dgm:pt modelId="{E272A3EE-1B5C-4228-803B-1C53868C60C2}" type="sibTrans" cxnId="{5CC8EE9E-015A-4A87-9EAB-13BF22825C5A}">
      <dgm:prSet/>
      <dgm:spPr/>
      <dgm:t>
        <a:bodyPr/>
        <a:lstStyle/>
        <a:p>
          <a:endParaRPr lang="en-US"/>
        </a:p>
      </dgm:t>
    </dgm:pt>
    <dgm:pt modelId="{BB044F0F-9381-4EC0-ABE6-473706D229A3}" type="pres">
      <dgm:prSet presAssocID="{6705D2BA-AD29-4B8B-8DC3-9DF449CF8297}" presName="linear" presStyleCnt="0">
        <dgm:presLayoutVars>
          <dgm:dir/>
          <dgm:animLvl val="lvl"/>
          <dgm:resizeHandles val="exact"/>
        </dgm:presLayoutVars>
      </dgm:prSet>
      <dgm:spPr/>
    </dgm:pt>
    <dgm:pt modelId="{E730FC7F-B9B4-49D9-9E9B-7F6CCB1338A8}" type="pres">
      <dgm:prSet presAssocID="{03E91A2F-94E3-472A-A228-7A22B459592D}" presName="parentLin" presStyleCnt="0"/>
      <dgm:spPr/>
    </dgm:pt>
    <dgm:pt modelId="{C660656C-161F-4963-AB90-82F3BE85C2B5}" type="pres">
      <dgm:prSet presAssocID="{03E91A2F-94E3-472A-A228-7A22B459592D}" presName="parentLeftMargin" presStyleLbl="node1" presStyleIdx="0" presStyleCnt="1"/>
      <dgm:spPr/>
    </dgm:pt>
    <dgm:pt modelId="{6485C1B5-3C98-46EC-9A45-462C0068B915}" type="pres">
      <dgm:prSet presAssocID="{03E91A2F-94E3-472A-A228-7A22B459592D}" presName="parentText" presStyleLbl="node1" presStyleIdx="0" presStyleCnt="1" custScaleX="128517" custScaleY="61143">
        <dgm:presLayoutVars>
          <dgm:chMax val="0"/>
          <dgm:bulletEnabled val="1"/>
        </dgm:presLayoutVars>
      </dgm:prSet>
      <dgm:spPr/>
    </dgm:pt>
    <dgm:pt modelId="{959F0B4B-8F58-4BE0-8E18-9A8A986C7B21}" type="pres">
      <dgm:prSet presAssocID="{03E91A2F-94E3-472A-A228-7A22B459592D}" presName="negativeSpace" presStyleCnt="0"/>
      <dgm:spPr/>
    </dgm:pt>
    <dgm:pt modelId="{470BA6E3-D530-4120-9A78-7B31104DFCF8}" type="pres">
      <dgm:prSet presAssocID="{03E91A2F-94E3-472A-A228-7A22B459592D}" presName="childText" presStyleLbl="conFgAcc1" presStyleIdx="0" presStyleCnt="1">
        <dgm:presLayoutVars>
          <dgm:bulletEnabled val="1"/>
        </dgm:presLayoutVars>
      </dgm:prSet>
      <dgm:spPr/>
    </dgm:pt>
  </dgm:ptLst>
  <dgm:cxnLst>
    <dgm:cxn modelId="{E48AB73D-5423-4CCB-86CF-0134E38C0370}" srcId="{03E91A2F-94E3-472A-A228-7A22B459592D}" destId="{B245C53C-856B-4DC5-830E-CFCF928C1221}" srcOrd="0" destOrd="0" parTransId="{6EF1109A-0FC3-4553-9B2D-3719740083F2}" sibTransId="{DFA26632-6B9D-44F9-863D-D12EC4789D19}"/>
    <dgm:cxn modelId="{EF601560-FF11-4CEE-A46C-E205804B327A}" srcId="{03E91A2F-94E3-472A-A228-7A22B459592D}" destId="{2BBB2E18-5EE5-4609-BF1A-F6AD85073050}" srcOrd="4" destOrd="0" parTransId="{EBB7F4EB-174C-45DD-BAB0-9F4947657AB9}" sibTransId="{C25AC4AB-DAAD-4A97-87DF-BABACD9D016F}"/>
    <dgm:cxn modelId="{A3D6EA46-9EA7-4ABD-8066-DEBB2095EBB8}" type="presOf" srcId="{67E2E3D3-56B9-48D2-A55C-3D8EBFE4BB1E}" destId="{470BA6E3-D530-4120-9A78-7B31104DFCF8}" srcOrd="0" destOrd="2" presId="urn:microsoft.com/office/officeart/2005/8/layout/list1"/>
    <dgm:cxn modelId="{0F572947-4B73-4977-A01A-1DDF2787ED44}" type="presOf" srcId="{2BBB2E18-5EE5-4609-BF1A-F6AD85073050}" destId="{470BA6E3-D530-4120-9A78-7B31104DFCF8}" srcOrd="0" destOrd="4" presId="urn:microsoft.com/office/officeart/2005/8/layout/list1"/>
    <dgm:cxn modelId="{5B027083-904B-4FB3-8465-EE5332CC9ED6}" srcId="{03E91A2F-94E3-472A-A228-7A22B459592D}" destId="{1065EF08-84F7-43F6-8265-AD0F3BAC5EB6}" srcOrd="3" destOrd="0" parTransId="{736C2B2B-463A-4B8E-BCA7-3585978ABB23}" sibTransId="{EC7521E3-5B37-4EA1-BDD6-5FF1DDD729AD}"/>
    <dgm:cxn modelId="{D711A28B-5943-4456-B52E-69EFE8E03EFB}" type="presOf" srcId="{9C1741C8-3B2C-448E-BD8E-960D2E4471AD}" destId="{470BA6E3-D530-4120-9A78-7B31104DFCF8}" srcOrd="0" destOrd="1" presId="urn:microsoft.com/office/officeart/2005/8/layout/list1"/>
    <dgm:cxn modelId="{F54B7093-4570-410D-9F87-FAE3D6168FBA}" srcId="{03E91A2F-94E3-472A-A228-7A22B459592D}" destId="{67E2E3D3-56B9-48D2-A55C-3D8EBFE4BB1E}" srcOrd="2" destOrd="0" parTransId="{F273383B-A7FD-4A0F-A58E-14F77BE050E6}" sibTransId="{99A98410-A82D-4DD9-8001-95EE76DB9D9F}"/>
    <dgm:cxn modelId="{E8498897-3EC8-426D-89E9-3A92038F3FC5}" type="presOf" srcId="{21161DB3-F4B6-4788-AD6C-524201758515}" destId="{470BA6E3-D530-4120-9A78-7B31104DFCF8}" srcOrd="0" destOrd="5" presId="urn:microsoft.com/office/officeart/2005/8/layout/list1"/>
    <dgm:cxn modelId="{5CC8EE9E-015A-4A87-9EAB-13BF22825C5A}" srcId="{03E91A2F-94E3-472A-A228-7A22B459592D}" destId="{21161DB3-F4B6-4788-AD6C-524201758515}" srcOrd="5" destOrd="0" parTransId="{B481DA80-DC40-4CA4-B34E-D078C6FD34C6}" sibTransId="{E272A3EE-1B5C-4228-803B-1C53868C60C2}"/>
    <dgm:cxn modelId="{32FD43A4-4955-44C7-ADF1-BD0799DCC093}" type="presOf" srcId="{1065EF08-84F7-43F6-8265-AD0F3BAC5EB6}" destId="{470BA6E3-D530-4120-9A78-7B31104DFCF8}" srcOrd="0" destOrd="3" presId="urn:microsoft.com/office/officeart/2005/8/layout/list1"/>
    <dgm:cxn modelId="{C13A28A9-C826-40B3-9D2E-911132693B5F}" srcId="{6705D2BA-AD29-4B8B-8DC3-9DF449CF8297}" destId="{03E91A2F-94E3-472A-A228-7A22B459592D}" srcOrd="0" destOrd="0" parTransId="{AD1694F8-146E-4CEE-BA10-18AB5340DD1E}" sibTransId="{7E4B912A-61BA-480E-ABD1-99909A68E859}"/>
    <dgm:cxn modelId="{0AAB3BBD-4035-4BA7-BF04-DA022D13E469}" type="presOf" srcId="{6705D2BA-AD29-4B8B-8DC3-9DF449CF8297}" destId="{BB044F0F-9381-4EC0-ABE6-473706D229A3}" srcOrd="0" destOrd="0" presId="urn:microsoft.com/office/officeart/2005/8/layout/list1"/>
    <dgm:cxn modelId="{445845D4-9EC8-41D6-89DD-9C1870F24A3A}" type="presOf" srcId="{B245C53C-856B-4DC5-830E-CFCF928C1221}" destId="{470BA6E3-D530-4120-9A78-7B31104DFCF8}" srcOrd="0" destOrd="0" presId="urn:microsoft.com/office/officeart/2005/8/layout/list1"/>
    <dgm:cxn modelId="{CB16E6DD-BF9D-4185-8C02-E05C8CE88A00}" srcId="{03E91A2F-94E3-472A-A228-7A22B459592D}" destId="{9C1741C8-3B2C-448E-BD8E-960D2E4471AD}" srcOrd="1" destOrd="0" parTransId="{F0053F6B-8771-4EB1-99CA-AD4CA0526DCC}" sibTransId="{6E0B9537-56B4-411E-82E0-19BF84E3AB06}"/>
    <dgm:cxn modelId="{249A11EA-2907-4684-A386-9B7049E5FDC5}" type="presOf" srcId="{03E91A2F-94E3-472A-A228-7A22B459592D}" destId="{6485C1B5-3C98-46EC-9A45-462C0068B915}" srcOrd="1" destOrd="0" presId="urn:microsoft.com/office/officeart/2005/8/layout/list1"/>
    <dgm:cxn modelId="{47A9DEF3-6DB4-4974-B5C1-EB923BFBB571}" type="presOf" srcId="{03E91A2F-94E3-472A-A228-7A22B459592D}" destId="{C660656C-161F-4963-AB90-82F3BE85C2B5}" srcOrd="0" destOrd="0" presId="urn:microsoft.com/office/officeart/2005/8/layout/list1"/>
    <dgm:cxn modelId="{D2E1DB9A-9A2C-418F-8F53-871616936EA7}" type="presParOf" srcId="{BB044F0F-9381-4EC0-ABE6-473706D229A3}" destId="{E730FC7F-B9B4-49D9-9E9B-7F6CCB1338A8}" srcOrd="0" destOrd="0" presId="urn:microsoft.com/office/officeart/2005/8/layout/list1"/>
    <dgm:cxn modelId="{5C8DB0E4-A7BB-4823-BC7F-1D37AF1EA283}" type="presParOf" srcId="{E730FC7F-B9B4-49D9-9E9B-7F6CCB1338A8}" destId="{C660656C-161F-4963-AB90-82F3BE85C2B5}" srcOrd="0" destOrd="0" presId="urn:microsoft.com/office/officeart/2005/8/layout/list1"/>
    <dgm:cxn modelId="{4FEAE853-FF86-4570-85A3-A60228564249}" type="presParOf" srcId="{E730FC7F-B9B4-49D9-9E9B-7F6CCB1338A8}" destId="{6485C1B5-3C98-46EC-9A45-462C0068B915}" srcOrd="1" destOrd="0" presId="urn:microsoft.com/office/officeart/2005/8/layout/list1"/>
    <dgm:cxn modelId="{93A984A9-6822-43FC-8967-4030E9F2F922}" type="presParOf" srcId="{BB044F0F-9381-4EC0-ABE6-473706D229A3}" destId="{959F0B4B-8F58-4BE0-8E18-9A8A986C7B21}" srcOrd="1" destOrd="0" presId="urn:microsoft.com/office/officeart/2005/8/layout/list1"/>
    <dgm:cxn modelId="{7D6C0FA2-2D72-4A44-82FA-8E406BFE6D8F}" type="presParOf" srcId="{BB044F0F-9381-4EC0-ABE6-473706D229A3}" destId="{470BA6E3-D530-4120-9A78-7B31104DFCF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0BA6E3-D530-4120-9A78-7B31104DFCF8}">
      <dsp:nvSpPr>
        <dsp:cNvPr id="0" name=""/>
        <dsp:cNvSpPr/>
      </dsp:nvSpPr>
      <dsp:spPr>
        <a:xfrm>
          <a:off x="0" y="801150"/>
          <a:ext cx="7275188" cy="4197375"/>
        </a:xfrm>
        <a:prstGeom prst="rect">
          <a:avLst/>
        </a:prstGeom>
        <a:solidFill>
          <a:schemeClr val="lt1"/>
        </a:solidFill>
        <a:ln w="1905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564635" tIns="1353820" rIns="564635" bIns="227584"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Evidenced Based Workshops</a:t>
          </a:r>
        </a:p>
        <a:p>
          <a:pPr marL="285750" lvl="1" indent="-285750" algn="l" defTabSz="1422400">
            <a:lnSpc>
              <a:spcPct val="90000"/>
            </a:lnSpc>
            <a:spcBef>
              <a:spcPct val="0"/>
            </a:spcBef>
            <a:spcAft>
              <a:spcPct val="15000"/>
            </a:spcAft>
            <a:buChar char="•"/>
          </a:pPr>
          <a:r>
            <a:rPr lang="en-US" sz="3200" kern="1200" dirty="0"/>
            <a:t>Writing Workshops</a:t>
          </a:r>
        </a:p>
        <a:p>
          <a:pPr marL="285750" lvl="1" indent="-285750" algn="l" defTabSz="1422400">
            <a:lnSpc>
              <a:spcPct val="90000"/>
            </a:lnSpc>
            <a:spcBef>
              <a:spcPct val="0"/>
            </a:spcBef>
            <a:spcAft>
              <a:spcPct val="15000"/>
            </a:spcAft>
            <a:buChar char="•"/>
          </a:pPr>
          <a:r>
            <a:rPr lang="en-US" sz="3200" kern="1200" dirty="0"/>
            <a:t>Yoga Classes </a:t>
          </a:r>
        </a:p>
        <a:p>
          <a:pPr marL="285750" lvl="1" indent="-285750" algn="l" defTabSz="1422400">
            <a:lnSpc>
              <a:spcPct val="90000"/>
            </a:lnSpc>
            <a:spcBef>
              <a:spcPct val="0"/>
            </a:spcBef>
            <a:spcAft>
              <a:spcPct val="15000"/>
            </a:spcAft>
            <a:buChar char="•"/>
          </a:pPr>
          <a:r>
            <a:rPr lang="en-US" sz="3200" kern="1200" dirty="0"/>
            <a:t>Caregiver Support </a:t>
          </a:r>
        </a:p>
        <a:p>
          <a:pPr marL="285750" lvl="1" indent="-285750" algn="l" defTabSz="1422400">
            <a:lnSpc>
              <a:spcPct val="90000"/>
            </a:lnSpc>
            <a:spcBef>
              <a:spcPct val="0"/>
            </a:spcBef>
            <a:spcAft>
              <a:spcPct val="15000"/>
            </a:spcAft>
            <a:buChar char="•"/>
          </a:pPr>
          <a:r>
            <a:rPr lang="en-US" sz="3200" kern="1200" dirty="0"/>
            <a:t>Discussion and listening sessions  </a:t>
          </a:r>
        </a:p>
      </dsp:txBody>
      <dsp:txXfrm>
        <a:off x="0" y="801150"/>
        <a:ext cx="7275188" cy="4197375"/>
      </dsp:txXfrm>
    </dsp:sp>
    <dsp:sp modelId="{6485C1B5-3C98-46EC-9A45-462C0068B915}">
      <dsp:nvSpPr>
        <dsp:cNvPr id="0" name=""/>
        <dsp:cNvSpPr/>
      </dsp:nvSpPr>
      <dsp:spPr>
        <a:xfrm>
          <a:off x="363759" y="694446"/>
          <a:ext cx="5883415" cy="1066104"/>
        </a:xfrm>
        <a:prstGeom prst="roundRect">
          <a:avLst/>
        </a:prstGeom>
        <a:solidFill>
          <a:srgbClr val="03039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489" tIns="0" rIns="192489" bIns="0" numCol="1" spcCol="1270" anchor="ctr" anchorCtr="0">
          <a:noAutofit/>
        </a:bodyPr>
        <a:lstStyle/>
        <a:p>
          <a:pPr marL="0" lvl="0" indent="0" algn="l" defTabSz="1600200">
            <a:lnSpc>
              <a:spcPct val="90000"/>
            </a:lnSpc>
            <a:spcBef>
              <a:spcPct val="0"/>
            </a:spcBef>
            <a:spcAft>
              <a:spcPct val="35000"/>
            </a:spcAft>
            <a:buNone/>
          </a:pPr>
          <a:r>
            <a:rPr lang="en-US" sz="3600" kern="1200" dirty="0"/>
            <a:t>Zoom and Hybrid Offerings</a:t>
          </a:r>
        </a:p>
      </dsp:txBody>
      <dsp:txXfrm>
        <a:off x="415802" y="746489"/>
        <a:ext cx="5779329" cy="9620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0BA6E3-D530-4120-9A78-7B31104DFCF8}">
      <dsp:nvSpPr>
        <dsp:cNvPr id="0" name=""/>
        <dsp:cNvSpPr/>
      </dsp:nvSpPr>
      <dsp:spPr>
        <a:xfrm>
          <a:off x="0" y="598766"/>
          <a:ext cx="7275188" cy="4709250"/>
        </a:xfrm>
        <a:prstGeom prst="rect">
          <a:avLst/>
        </a:prstGeom>
        <a:solidFill>
          <a:schemeClr val="lt1"/>
        </a:solidFill>
        <a:ln w="1905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564635" tIns="1353820" rIns="564635" bIns="227584"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Exercise</a:t>
          </a:r>
        </a:p>
        <a:p>
          <a:pPr marL="285750" lvl="1" indent="-285750" algn="l" defTabSz="1422400">
            <a:lnSpc>
              <a:spcPct val="90000"/>
            </a:lnSpc>
            <a:spcBef>
              <a:spcPct val="0"/>
            </a:spcBef>
            <a:spcAft>
              <a:spcPct val="15000"/>
            </a:spcAft>
            <a:buChar char="•"/>
          </a:pPr>
          <a:r>
            <a:rPr lang="en-US" sz="3200" kern="1200" dirty="0"/>
            <a:t>Arts &amp; Crafts</a:t>
          </a:r>
        </a:p>
        <a:p>
          <a:pPr marL="285750" lvl="1" indent="-285750" algn="l" defTabSz="1422400">
            <a:lnSpc>
              <a:spcPct val="90000"/>
            </a:lnSpc>
            <a:spcBef>
              <a:spcPct val="0"/>
            </a:spcBef>
            <a:spcAft>
              <a:spcPct val="15000"/>
            </a:spcAft>
            <a:buChar char="•"/>
          </a:pPr>
          <a:r>
            <a:rPr lang="en-US" sz="3200" kern="1200" dirty="0"/>
            <a:t>Medical and Health Education</a:t>
          </a:r>
        </a:p>
        <a:p>
          <a:pPr marL="285750" lvl="1" indent="-285750" algn="l" defTabSz="1422400">
            <a:lnSpc>
              <a:spcPct val="90000"/>
            </a:lnSpc>
            <a:spcBef>
              <a:spcPct val="0"/>
            </a:spcBef>
            <a:spcAft>
              <a:spcPct val="15000"/>
            </a:spcAft>
            <a:buChar char="•"/>
          </a:pPr>
          <a:r>
            <a:rPr lang="en-US" sz="3200" kern="1200" dirty="0"/>
            <a:t>Love of traveling</a:t>
          </a:r>
        </a:p>
        <a:p>
          <a:pPr marL="285750" lvl="1" indent="-285750" algn="l" defTabSz="1422400">
            <a:lnSpc>
              <a:spcPct val="90000"/>
            </a:lnSpc>
            <a:spcBef>
              <a:spcPct val="0"/>
            </a:spcBef>
            <a:spcAft>
              <a:spcPct val="15000"/>
            </a:spcAft>
            <a:buChar char="•"/>
          </a:pPr>
          <a:r>
            <a:rPr lang="en-US" sz="3200" kern="1200" dirty="0"/>
            <a:t>Social Dining</a:t>
          </a:r>
        </a:p>
        <a:p>
          <a:pPr marL="285750" lvl="1" indent="-285750" algn="l" defTabSz="1422400">
            <a:lnSpc>
              <a:spcPct val="90000"/>
            </a:lnSpc>
            <a:spcBef>
              <a:spcPct val="0"/>
            </a:spcBef>
            <a:spcAft>
              <a:spcPct val="15000"/>
            </a:spcAft>
            <a:buChar char="•"/>
          </a:pPr>
          <a:r>
            <a:rPr lang="en-US" sz="3200" kern="1200" dirty="0"/>
            <a:t>Many more!</a:t>
          </a:r>
        </a:p>
      </dsp:txBody>
      <dsp:txXfrm>
        <a:off x="0" y="598766"/>
        <a:ext cx="7275188" cy="4709250"/>
      </dsp:txXfrm>
    </dsp:sp>
    <dsp:sp modelId="{6485C1B5-3C98-46EC-9A45-462C0068B915}">
      <dsp:nvSpPr>
        <dsp:cNvPr id="0" name=""/>
        <dsp:cNvSpPr/>
      </dsp:nvSpPr>
      <dsp:spPr>
        <a:xfrm>
          <a:off x="363759" y="384955"/>
          <a:ext cx="6544897" cy="1173211"/>
        </a:xfrm>
        <a:prstGeom prst="roundRect">
          <a:avLst/>
        </a:prstGeom>
        <a:solidFill>
          <a:srgbClr val="03039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489" tIns="0" rIns="192489" bIns="0" numCol="1" spcCol="1270" anchor="ctr" anchorCtr="0">
          <a:noAutofit/>
        </a:bodyPr>
        <a:lstStyle/>
        <a:p>
          <a:pPr marL="0" lvl="0" indent="0" algn="l" defTabSz="1600200">
            <a:lnSpc>
              <a:spcPct val="90000"/>
            </a:lnSpc>
            <a:spcBef>
              <a:spcPct val="0"/>
            </a:spcBef>
            <a:spcAft>
              <a:spcPct val="35000"/>
            </a:spcAft>
            <a:buNone/>
          </a:pPr>
          <a:r>
            <a:rPr lang="en-US" sz="3600" kern="1200" dirty="0"/>
            <a:t>SeniorsPlus Education Center Offerings and Topics</a:t>
          </a:r>
        </a:p>
      </dsp:txBody>
      <dsp:txXfrm>
        <a:off x="421030" y="442226"/>
        <a:ext cx="6430355" cy="105866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3BAC94-E71F-4A87-AC13-F03C5E729277}" type="datetimeFigureOut">
              <a:rPr lang="en-US" smtClean="0"/>
              <a:t>5/16/2025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5DC8BF-E5B7-4321-B65B-56EE1972F02B}" type="slidenum">
              <a:rPr lang="en-US" smtClean="0"/>
              <a:t>‹#›</a:t>
            </a:fld>
            <a:endParaRPr lang="en-US"/>
          </a:p>
        </p:txBody>
      </p:sp>
    </p:spTree>
    <p:extLst>
      <p:ext uri="{BB962C8B-B14F-4D97-AF65-F5344CB8AC3E}">
        <p14:creationId xmlns:p14="http://schemas.microsoft.com/office/powerpoint/2010/main" val="4245066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10:17-10:18</a:t>
            </a:r>
          </a:p>
          <a:p>
            <a:endParaRPr lang="en-US"/>
          </a:p>
          <a:p>
            <a:r>
              <a:rPr lang="en-US"/>
              <a:t>Tabby</a:t>
            </a:r>
          </a:p>
          <a:p>
            <a:r>
              <a:rPr lang="en-US"/>
              <a:t>I'm sure you hear about challenges that impact older mainers through your work. This slide shares a few statistics specifics across the state. </a:t>
            </a:r>
          </a:p>
          <a:p>
            <a:endParaRPr lang="en-US"/>
          </a:p>
          <a:p>
            <a:r>
              <a:rPr lang="en-US"/>
              <a:t>I'll first quickly highlight the ones more specific to EAAA</a:t>
            </a:r>
          </a:p>
          <a:p>
            <a:endParaRPr lang="en-US"/>
          </a:p>
          <a:p>
            <a:r>
              <a:rPr lang="en-US"/>
              <a:t>In our 4 counties - 32% of our population is age 60+ that is higher than overall state.</a:t>
            </a:r>
          </a:p>
          <a:p>
            <a:endParaRPr lang="en-US"/>
          </a:p>
          <a:p>
            <a:r>
              <a:rPr lang="en-US"/>
              <a:t>60% of our Meals on Wheels consumers live alone</a:t>
            </a:r>
          </a:p>
          <a:p>
            <a:endParaRPr lang="en-US"/>
          </a:p>
          <a:p>
            <a:r>
              <a:rPr lang="en-US"/>
              <a:t>As a state in general, this highlights over half of our older maines lack income to pay for basic needs. </a:t>
            </a:r>
          </a:p>
          <a:p>
            <a:r>
              <a:rPr lang="en-US"/>
              <a:t>Almost 30% have a disability in addition to being older.</a:t>
            </a:r>
          </a:p>
          <a:p>
            <a:r>
              <a:rPr lang="en-US"/>
              <a:t>Then 10% report falls with injury and 10% don't have access to a vehicle.</a:t>
            </a:r>
          </a:p>
          <a:p>
            <a:endParaRPr lang="en-US"/>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35419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8B6B5C-36A9-4C8A-951F-C90F48CA305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16408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10:08-10:09</a:t>
            </a:r>
          </a:p>
          <a:p>
            <a:endParaRPr lang="en-US"/>
          </a:p>
          <a:p>
            <a:endParaRPr lang="en-US"/>
          </a:p>
          <a:p>
            <a:r>
              <a:rPr lang="en-US"/>
              <a:t>Tabby</a:t>
            </a:r>
          </a:p>
          <a:p>
            <a:r>
              <a:rPr lang="en-US"/>
              <a:t>In our mission, it highlights our 3 populations</a:t>
            </a:r>
          </a:p>
          <a:p>
            <a:r>
              <a:rPr lang="en-US"/>
              <a:t>1-Older adults</a:t>
            </a:r>
          </a:p>
          <a:p>
            <a:r>
              <a:rPr lang="en-US"/>
              <a:t>2-Adults with disabilities</a:t>
            </a:r>
          </a:p>
          <a:p>
            <a:r>
              <a:rPr lang="en-US"/>
              <a:t>3-Caregivers to both of those population</a:t>
            </a:r>
          </a:p>
          <a:p>
            <a:endParaRPr lang="en-US"/>
          </a:p>
          <a:p>
            <a:r>
              <a:rPr lang="en-US"/>
              <a:t>We cover 4 counties Hancock, Penobscot, Piscataquis, and Washington</a:t>
            </a:r>
          </a:p>
          <a:p>
            <a:endParaRPr lang="en-US"/>
          </a:p>
          <a:p>
            <a:r>
              <a:rPr lang="en-US"/>
              <a:t>Our mission is to provide these population in our coverage area  with the information and access to resources they need to be healthy, engaged, and supported in their communities. </a:t>
            </a:r>
          </a:p>
          <a:p>
            <a:endParaRPr lang="en-US"/>
          </a:p>
          <a:p>
            <a:r>
              <a:rPr lang="en-US"/>
              <a:t>I want to highlight few numbers to share a little more about us.</a:t>
            </a:r>
          </a:p>
          <a:p>
            <a:r>
              <a:rPr lang="en-US"/>
              <a:t>-As I mentioned we cover 4 counties</a:t>
            </a:r>
          </a:p>
          <a:p>
            <a:r>
              <a:rPr lang="en-US"/>
              <a:t>-We have been in service for over 50 years</a:t>
            </a:r>
          </a:p>
          <a:p>
            <a:r>
              <a:rPr lang="en-US"/>
              <a:t>-We have just under 50 staff members and around 500 volunteers - we could not provide the level of services we do without the volunteers</a:t>
            </a:r>
          </a:p>
          <a:p>
            <a:r>
              <a:rPr lang="en-US"/>
              <a:t>-And almost 10,000 people served annually</a:t>
            </a:r>
          </a:p>
          <a:p>
            <a:endParaRPr lang="en-US"/>
          </a:p>
          <a:p>
            <a:r>
              <a:rPr lang="en-US"/>
              <a:t>Now I'll transition it to Chris to do a brief overview of the services we provide.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Aptos" panose="02110004020202020204"/>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Chris</a:t>
            </a:r>
          </a:p>
          <a:p>
            <a:r>
              <a:rPr lang="en-US"/>
              <a:t>10:12 -10:13</a:t>
            </a:r>
          </a:p>
          <a:p>
            <a:r>
              <a:rPr lang="en-US"/>
              <a:t>One Minute</a:t>
            </a:r>
          </a:p>
          <a:p>
            <a:endParaRPr lang="en-US"/>
          </a:p>
          <a:p>
            <a:r>
              <a:rPr lang="en-US"/>
              <a:t>ADRC are some of our most vital members – as they truly connect consumers to internal and external resources:</a:t>
            </a:r>
          </a:p>
          <a:p>
            <a:r>
              <a:rPr lang="en-US"/>
              <a:t>Need we have in community: 13,500 inquiries for services/information were fielded in FY24 </a:t>
            </a:r>
          </a:p>
          <a:p>
            <a:endParaRPr lang="en-US"/>
          </a:p>
          <a:p>
            <a:r>
              <a:rPr lang="en-US"/>
              <a:t>Volunteers are the most vital aspect to the work we do. We have mobilized a volunteer base of 500 volunteers who logged 24,000 hours of service to this community.</a:t>
            </a:r>
          </a:p>
          <a:p>
            <a:endParaRPr lang="en-US"/>
          </a:p>
          <a:p>
            <a:r>
              <a:rPr lang="en-US"/>
              <a:t>Meals on Wheels: Last Year We distributed last year 215,000, helping to keep older adults fed and healthy.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Aptos" panose="02110004020202020204"/>
                <a:ea typeface="+mn-ea"/>
                <a:cs typeface="+mn-cs"/>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Aptos" panose="02110004020202020204"/>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Chris</a:t>
            </a:r>
          </a:p>
          <a:p>
            <a:r>
              <a:rPr lang="en-US"/>
              <a:t>10:12 -10:13</a:t>
            </a:r>
          </a:p>
          <a:p>
            <a:r>
              <a:rPr lang="en-US"/>
              <a:t>One Minute</a:t>
            </a:r>
          </a:p>
          <a:p>
            <a:endParaRPr lang="en-US"/>
          </a:p>
          <a:p>
            <a:r>
              <a:rPr lang="en-US"/>
              <a:t>ADRC are some of our most vital members – as they truly connect consumers to internal and external resources:</a:t>
            </a:r>
          </a:p>
          <a:p>
            <a:r>
              <a:rPr lang="en-US"/>
              <a:t>Need we have in community: 13,500 inquiries for services/information were fielded in FY24 </a:t>
            </a:r>
          </a:p>
          <a:p>
            <a:endParaRPr lang="en-US"/>
          </a:p>
          <a:p>
            <a:r>
              <a:rPr lang="en-US"/>
              <a:t>Volunteers are the most vital aspect to the work we do. We have mobilized a volunteer base of 500 volunteers who logged 24,000 hours of service to this community.</a:t>
            </a:r>
          </a:p>
          <a:p>
            <a:endParaRPr lang="en-US"/>
          </a:p>
          <a:p>
            <a:r>
              <a:rPr lang="en-US"/>
              <a:t>Meals on Wheels: Last Year We distributed last year 215,000, helping to keep older adults fed and healthy.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1847895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Aptos" panose="02110004020202020204"/>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Chris</a:t>
            </a:r>
          </a:p>
          <a:p>
            <a:r>
              <a:rPr lang="en-US"/>
              <a:t>10:12 -10:13</a:t>
            </a:r>
          </a:p>
          <a:p>
            <a:r>
              <a:rPr lang="en-US"/>
              <a:t>One Minute</a:t>
            </a:r>
          </a:p>
          <a:p>
            <a:endParaRPr lang="en-US"/>
          </a:p>
          <a:p>
            <a:r>
              <a:rPr lang="en-US"/>
              <a:t>ADRC are some of our most vital members – as they truly connect consumers to internal and external resources:</a:t>
            </a:r>
          </a:p>
          <a:p>
            <a:r>
              <a:rPr lang="en-US"/>
              <a:t>Need we have in community: 13,500 inquiries for services/information were fielded in FY24 </a:t>
            </a:r>
          </a:p>
          <a:p>
            <a:endParaRPr lang="en-US"/>
          </a:p>
          <a:p>
            <a:r>
              <a:rPr lang="en-US"/>
              <a:t>Volunteers are the most vital aspect to the work we do. We have mobilized a volunteer base of 500 volunteers who logged 24,000 hours of service to this community.</a:t>
            </a:r>
          </a:p>
          <a:p>
            <a:endParaRPr lang="en-US"/>
          </a:p>
          <a:p>
            <a:r>
              <a:rPr lang="en-US"/>
              <a:t>Meals on Wheels: Last Year We distributed last year 215,000, helping to keep older adults fed and healthy.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3866513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EDCDA-87FD-4865-92FD-32EACFDC3E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997D21-3CBA-46A2-87C9-FAF7F726B7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EA1702-F3E2-4E6D-A55A-2E406F12F893}"/>
              </a:ext>
            </a:extLst>
          </p:cNvPr>
          <p:cNvSpPr>
            <a:spLocks noGrp="1"/>
          </p:cNvSpPr>
          <p:nvPr>
            <p:ph type="dt" sz="half" idx="10"/>
          </p:nvPr>
        </p:nvSpPr>
        <p:spPr/>
        <p:txBody>
          <a:bodyPr/>
          <a:lstStyle/>
          <a:p>
            <a:fld id="{AAF37008-1136-4B50-A656-FEB50623D98C}" type="datetimeFigureOut">
              <a:rPr lang="en-US" smtClean="0"/>
              <a:t>5/16/2025</a:t>
            </a:fld>
            <a:endParaRPr lang="en-US"/>
          </a:p>
        </p:txBody>
      </p:sp>
      <p:sp>
        <p:nvSpPr>
          <p:cNvPr id="5" name="Footer Placeholder 4">
            <a:extLst>
              <a:ext uri="{FF2B5EF4-FFF2-40B4-BE49-F238E27FC236}">
                <a16:creationId xmlns:a16="http://schemas.microsoft.com/office/drawing/2014/main" id="{CAC0342C-5731-40D1-B7E0-5F0DE926EF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59C3C4-7F27-4B54-8983-12BAB298089A}"/>
              </a:ext>
            </a:extLst>
          </p:cNvPr>
          <p:cNvSpPr>
            <a:spLocks noGrp="1"/>
          </p:cNvSpPr>
          <p:nvPr>
            <p:ph type="sldNum" sz="quarter" idx="12"/>
          </p:nvPr>
        </p:nvSpPr>
        <p:spPr/>
        <p:txBody>
          <a:bodyPr/>
          <a:lstStyle/>
          <a:p>
            <a:fld id="{1E2AC007-AE7C-43B0-850B-8773DB8DED75}" type="slidenum">
              <a:rPr lang="en-US" smtClean="0"/>
              <a:t>‹#›</a:t>
            </a:fld>
            <a:endParaRPr lang="en-US"/>
          </a:p>
        </p:txBody>
      </p:sp>
    </p:spTree>
    <p:extLst>
      <p:ext uri="{BB962C8B-B14F-4D97-AF65-F5344CB8AC3E}">
        <p14:creationId xmlns:p14="http://schemas.microsoft.com/office/powerpoint/2010/main" val="983467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C1A36-5EBD-4585-993B-FD410736C5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98A542-46E9-434D-B8CA-9A994D3B388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3B2359-5A6A-4A58-9F83-E42DD07F3130}"/>
              </a:ext>
            </a:extLst>
          </p:cNvPr>
          <p:cNvSpPr>
            <a:spLocks noGrp="1"/>
          </p:cNvSpPr>
          <p:nvPr>
            <p:ph type="dt" sz="half" idx="10"/>
          </p:nvPr>
        </p:nvSpPr>
        <p:spPr/>
        <p:txBody>
          <a:bodyPr/>
          <a:lstStyle/>
          <a:p>
            <a:fld id="{AAF37008-1136-4B50-A656-FEB50623D98C}" type="datetimeFigureOut">
              <a:rPr lang="en-US" smtClean="0"/>
              <a:t>5/16/2025</a:t>
            </a:fld>
            <a:endParaRPr lang="en-US"/>
          </a:p>
        </p:txBody>
      </p:sp>
      <p:sp>
        <p:nvSpPr>
          <p:cNvPr id="5" name="Footer Placeholder 4">
            <a:extLst>
              <a:ext uri="{FF2B5EF4-FFF2-40B4-BE49-F238E27FC236}">
                <a16:creationId xmlns:a16="http://schemas.microsoft.com/office/drawing/2014/main" id="{18AF381B-0025-4CE2-B8EC-0514801A1D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605FFC-6B53-4E67-A6DB-F3F1B90BDE57}"/>
              </a:ext>
            </a:extLst>
          </p:cNvPr>
          <p:cNvSpPr>
            <a:spLocks noGrp="1"/>
          </p:cNvSpPr>
          <p:nvPr>
            <p:ph type="sldNum" sz="quarter" idx="12"/>
          </p:nvPr>
        </p:nvSpPr>
        <p:spPr/>
        <p:txBody>
          <a:bodyPr/>
          <a:lstStyle/>
          <a:p>
            <a:fld id="{1E2AC007-AE7C-43B0-850B-8773DB8DED75}" type="slidenum">
              <a:rPr lang="en-US" smtClean="0"/>
              <a:t>‹#›</a:t>
            </a:fld>
            <a:endParaRPr lang="en-US"/>
          </a:p>
        </p:txBody>
      </p:sp>
    </p:spTree>
    <p:extLst>
      <p:ext uri="{BB962C8B-B14F-4D97-AF65-F5344CB8AC3E}">
        <p14:creationId xmlns:p14="http://schemas.microsoft.com/office/powerpoint/2010/main" val="3128521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7473C0-ED10-4685-9EAE-35F190B9E5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D2C20F-14B8-4AB5-A5A1-5B37A3ECDAE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C29038-FCBF-401E-A78C-3A84F1EFC5CB}"/>
              </a:ext>
            </a:extLst>
          </p:cNvPr>
          <p:cNvSpPr>
            <a:spLocks noGrp="1"/>
          </p:cNvSpPr>
          <p:nvPr>
            <p:ph type="dt" sz="half" idx="10"/>
          </p:nvPr>
        </p:nvSpPr>
        <p:spPr/>
        <p:txBody>
          <a:bodyPr/>
          <a:lstStyle/>
          <a:p>
            <a:fld id="{AAF37008-1136-4B50-A656-FEB50623D98C}" type="datetimeFigureOut">
              <a:rPr lang="en-US" smtClean="0"/>
              <a:t>5/16/2025</a:t>
            </a:fld>
            <a:endParaRPr lang="en-US"/>
          </a:p>
        </p:txBody>
      </p:sp>
      <p:sp>
        <p:nvSpPr>
          <p:cNvPr id="5" name="Footer Placeholder 4">
            <a:extLst>
              <a:ext uri="{FF2B5EF4-FFF2-40B4-BE49-F238E27FC236}">
                <a16:creationId xmlns:a16="http://schemas.microsoft.com/office/drawing/2014/main" id="{45E3C7D1-B8D5-4F12-994B-732E4927A7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9BA9FD-9DDB-4C2F-A912-9535E1959E6B}"/>
              </a:ext>
            </a:extLst>
          </p:cNvPr>
          <p:cNvSpPr>
            <a:spLocks noGrp="1"/>
          </p:cNvSpPr>
          <p:nvPr>
            <p:ph type="sldNum" sz="quarter" idx="12"/>
          </p:nvPr>
        </p:nvSpPr>
        <p:spPr/>
        <p:txBody>
          <a:bodyPr/>
          <a:lstStyle/>
          <a:p>
            <a:fld id="{1E2AC007-AE7C-43B0-850B-8773DB8DED75}" type="slidenum">
              <a:rPr lang="en-US" smtClean="0"/>
              <a:t>‹#›</a:t>
            </a:fld>
            <a:endParaRPr lang="en-US"/>
          </a:p>
        </p:txBody>
      </p:sp>
    </p:spTree>
    <p:extLst>
      <p:ext uri="{BB962C8B-B14F-4D97-AF65-F5344CB8AC3E}">
        <p14:creationId xmlns:p14="http://schemas.microsoft.com/office/powerpoint/2010/main" val="2626289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714E7E-2E3E-A80D-3DBA-BCF0B29CBB91}"/>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een and black logo&#10;&#10;Description automatically generated">
            <a:extLst>
              <a:ext uri="{FF2B5EF4-FFF2-40B4-BE49-F238E27FC236}">
                <a16:creationId xmlns:a16="http://schemas.microsoft.com/office/drawing/2014/main" id="{4AB51585-20A1-DEFE-1BF2-1E3DFF7A3A3F}"/>
              </a:ext>
            </a:extLst>
          </p:cNvPr>
          <p:cNvPicPr>
            <a:picLocks noChangeAspect="1"/>
          </p:cNvPicPr>
          <p:nvPr userDrawn="1"/>
        </p:nvPicPr>
        <p:blipFill rotWithShape="1">
          <a:blip r:embed="rId2"/>
          <a:srcRect t="18652" r="47475" b="28941"/>
          <a:stretch/>
        </p:blipFill>
        <p:spPr>
          <a:xfrm>
            <a:off x="5318509" y="0"/>
            <a:ext cx="6873491" cy="6858000"/>
          </a:xfrm>
          <a:prstGeom prst="rect">
            <a:avLst/>
          </a:prstGeom>
        </p:spPr>
      </p:pic>
      <p:sp>
        <p:nvSpPr>
          <p:cNvPr id="9" name="Title 1">
            <a:extLst>
              <a:ext uri="{FF2B5EF4-FFF2-40B4-BE49-F238E27FC236}">
                <a16:creationId xmlns:a16="http://schemas.microsoft.com/office/drawing/2014/main" id="{E876A797-DE79-6264-3D80-96DFB4373C82}"/>
              </a:ext>
            </a:extLst>
          </p:cNvPr>
          <p:cNvSpPr>
            <a:spLocks noGrp="1"/>
          </p:cNvSpPr>
          <p:nvPr>
            <p:ph type="title" hasCustomPrompt="1"/>
          </p:nvPr>
        </p:nvSpPr>
        <p:spPr>
          <a:xfrm>
            <a:off x="838200" y="2644831"/>
            <a:ext cx="10515600" cy="1325563"/>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Header type</a:t>
            </a:r>
          </a:p>
        </p:txBody>
      </p:sp>
      <p:sp>
        <p:nvSpPr>
          <p:cNvPr id="14" name="Content Placeholder 13">
            <a:extLst>
              <a:ext uri="{FF2B5EF4-FFF2-40B4-BE49-F238E27FC236}">
                <a16:creationId xmlns:a16="http://schemas.microsoft.com/office/drawing/2014/main" id="{AF4945AC-F741-4B02-E7BE-6378F07356FF}"/>
              </a:ext>
            </a:extLst>
          </p:cNvPr>
          <p:cNvSpPr>
            <a:spLocks noGrp="1"/>
          </p:cNvSpPr>
          <p:nvPr>
            <p:ph sz="quarter" idx="10" hasCustomPrompt="1"/>
          </p:nvPr>
        </p:nvSpPr>
        <p:spPr>
          <a:xfrm>
            <a:off x="838200" y="3667500"/>
            <a:ext cx="9223692" cy="605789"/>
          </a:xfrm>
        </p:spPr>
        <p:txBody>
          <a:bodyPr>
            <a:normAutofit/>
          </a:bodyPr>
          <a:lstStyle>
            <a:lvl1pPr marL="0" indent="0">
              <a:buNone/>
              <a:defRPr sz="1800">
                <a:solidFill>
                  <a:schemeClr val="bg1"/>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Subhead</a:t>
            </a:r>
          </a:p>
        </p:txBody>
      </p:sp>
    </p:spTree>
    <p:extLst>
      <p:ext uri="{BB962C8B-B14F-4D97-AF65-F5344CB8AC3E}">
        <p14:creationId xmlns:p14="http://schemas.microsoft.com/office/powerpoint/2010/main" val="4110092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41C998-0F04-BB4E-F043-E55B46D77AD5}"/>
              </a:ext>
            </a:extLst>
          </p:cNvPr>
          <p:cNvSpPr>
            <a:spLocks noGrp="1"/>
          </p:cNvSpPr>
          <p:nvPr>
            <p:ph idx="1"/>
          </p:nvPr>
        </p:nvSpPr>
        <p:spPr>
          <a:xfrm>
            <a:off x="838200" y="1825625"/>
            <a:ext cx="10515600" cy="2938880"/>
          </a:xfrm>
        </p:spPr>
        <p:txBody>
          <a:bodyPr/>
          <a:lstStyle>
            <a:lvl1pPr>
              <a:buClr>
                <a:schemeClr val="accent1"/>
              </a:buClr>
              <a:defRPr>
                <a:solidFill>
                  <a:schemeClr val="tx1"/>
                </a:solidFill>
                <a:latin typeface="Arial" panose="020B0604020202020204" pitchFamily="34" charset="0"/>
                <a:cs typeface="Arial" panose="020B0604020202020204" pitchFamily="34" charset="0"/>
              </a:defRPr>
            </a:lvl1pPr>
            <a:lvl2pPr>
              <a:buClr>
                <a:schemeClr val="accent1"/>
              </a:buClr>
              <a:defRPr>
                <a:solidFill>
                  <a:schemeClr val="tx1"/>
                </a:solidFill>
                <a:latin typeface="Arial" panose="020B0604020202020204" pitchFamily="34" charset="0"/>
                <a:cs typeface="Arial" panose="020B0604020202020204" pitchFamily="34" charset="0"/>
              </a:defRPr>
            </a:lvl2pPr>
            <a:lvl3pPr>
              <a:buClr>
                <a:schemeClr val="accent1"/>
              </a:buClr>
              <a:defRPr>
                <a:solidFill>
                  <a:schemeClr val="tx1"/>
                </a:solidFill>
                <a:latin typeface="Arial" panose="020B0604020202020204" pitchFamily="34" charset="0"/>
                <a:cs typeface="Arial" panose="020B0604020202020204" pitchFamily="34" charset="0"/>
              </a:defRPr>
            </a:lvl3pPr>
            <a:lvl4pPr>
              <a:buClr>
                <a:schemeClr val="accent1"/>
              </a:buClr>
              <a:defRPr>
                <a:solidFill>
                  <a:schemeClr val="tx1"/>
                </a:solidFill>
                <a:latin typeface="Arial" panose="020B0604020202020204" pitchFamily="34" charset="0"/>
                <a:cs typeface="Arial" panose="020B0604020202020204" pitchFamily="34" charset="0"/>
              </a:defRPr>
            </a:lvl4pPr>
            <a:lvl5pPr>
              <a:buClr>
                <a:schemeClr val="accent1"/>
              </a:buClr>
              <a:defRPr>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levelz</a:t>
            </a:r>
            <a:endParaRPr lang="en-US" dirty="0"/>
          </a:p>
        </p:txBody>
      </p:sp>
      <p:sp>
        <p:nvSpPr>
          <p:cNvPr id="8" name="Rectangle 7">
            <a:extLst>
              <a:ext uri="{FF2B5EF4-FFF2-40B4-BE49-F238E27FC236}">
                <a16:creationId xmlns:a16="http://schemas.microsoft.com/office/drawing/2014/main" id="{F1DB02A7-1A0A-8FC2-36BC-54273B02E05A}"/>
              </a:ext>
            </a:extLst>
          </p:cNvPr>
          <p:cNvSpPr/>
          <p:nvPr userDrawn="1"/>
        </p:nvSpPr>
        <p:spPr>
          <a:xfrm>
            <a:off x="1" y="0"/>
            <a:ext cx="12192000" cy="127359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421A1-88C3-05B9-B292-5A4E194D11EF}"/>
              </a:ext>
            </a:extLst>
          </p:cNvPr>
          <p:cNvSpPr>
            <a:spLocks noGrp="1"/>
          </p:cNvSpPr>
          <p:nvPr>
            <p:ph type="title"/>
          </p:nvPr>
        </p:nvSpPr>
        <p:spPr>
          <a:xfrm>
            <a:off x="838200" y="0"/>
            <a:ext cx="7583905" cy="1273593"/>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7" name="Picture 16" descr="A logo for a company&#10;&#10;Description automatically generated">
            <a:extLst>
              <a:ext uri="{FF2B5EF4-FFF2-40B4-BE49-F238E27FC236}">
                <a16:creationId xmlns:a16="http://schemas.microsoft.com/office/drawing/2014/main" id="{C86A1A41-4EAC-8761-9E91-8290BF6EF317}"/>
              </a:ext>
            </a:extLst>
          </p:cNvPr>
          <p:cNvPicPr>
            <a:picLocks noChangeAspect="1"/>
          </p:cNvPicPr>
          <p:nvPr userDrawn="1"/>
        </p:nvPicPr>
        <p:blipFill>
          <a:blip r:embed="rId2"/>
          <a:stretch>
            <a:fillRect/>
          </a:stretch>
        </p:blipFill>
        <p:spPr>
          <a:xfrm>
            <a:off x="9393737" y="5501880"/>
            <a:ext cx="2798263" cy="1356120"/>
          </a:xfrm>
          <a:prstGeom prst="rect">
            <a:avLst/>
          </a:prstGeom>
        </p:spPr>
      </p:pic>
      <p:pic>
        <p:nvPicPr>
          <p:cNvPr id="19" name="Picture 18" descr="A green flower with black background&#10;&#10;Description automatically generated">
            <a:extLst>
              <a:ext uri="{FF2B5EF4-FFF2-40B4-BE49-F238E27FC236}">
                <a16:creationId xmlns:a16="http://schemas.microsoft.com/office/drawing/2014/main" id="{0F69A397-C95C-AD67-BEFC-193832607CC6}"/>
              </a:ext>
            </a:extLst>
          </p:cNvPr>
          <p:cNvPicPr>
            <a:picLocks noChangeAspect="1"/>
          </p:cNvPicPr>
          <p:nvPr userDrawn="1"/>
        </p:nvPicPr>
        <p:blipFill rotWithShape="1">
          <a:blip r:embed="rId3"/>
          <a:srcRect r="14138" b="59392"/>
          <a:stretch/>
        </p:blipFill>
        <p:spPr>
          <a:xfrm>
            <a:off x="9668629" y="80169"/>
            <a:ext cx="2523370" cy="1193424"/>
          </a:xfrm>
          <a:prstGeom prst="rect">
            <a:avLst/>
          </a:prstGeom>
        </p:spPr>
      </p:pic>
    </p:spTree>
    <p:extLst>
      <p:ext uri="{BB962C8B-B14F-4D97-AF65-F5344CB8AC3E}">
        <p14:creationId xmlns:p14="http://schemas.microsoft.com/office/powerpoint/2010/main" val="2509261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28EE1C-A789-7EAA-502D-0FDBB2179C8F}"/>
              </a:ext>
            </a:extLst>
          </p:cNvPr>
          <p:cNvSpPr/>
          <p:nvPr userDrawn="1"/>
        </p:nvSpPr>
        <p:spPr>
          <a:xfrm>
            <a:off x="0" y="0"/>
            <a:ext cx="12191999" cy="6858000"/>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97CE963-FFED-25B9-7239-F95E1E16A99B}"/>
              </a:ext>
            </a:extLst>
          </p:cNvPr>
          <p:cNvSpPr/>
          <p:nvPr userDrawn="1"/>
        </p:nvSpPr>
        <p:spPr>
          <a:xfrm>
            <a:off x="1" y="2155407"/>
            <a:ext cx="12192000" cy="243405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1F6224B2-EB74-79CB-5460-EC3E6D572464}"/>
              </a:ext>
            </a:extLst>
          </p:cNvPr>
          <p:cNvSpPr>
            <a:spLocks noGrp="1"/>
          </p:cNvSpPr>
          <p:nvPr>
            <p:ph type="title" hasCustomPrompt="1"/>
          </p:nvPr>
        </p:nvSpPr>
        <p:spPr>
          <a:xfrm>
            <a:off x="838200" y="2709653"/>
            <a:ext cx="10515600" cy="1325563"/>
          </a:xfrm>
        </p:spPr>
        <p:txBody>
          <a:bodyPr/>
          <a:lstStyle>
            <a:lvl1pPr>
              <a:defRPr b="1" i="0">
                <a:solidFill>
                  <a:schemeClr val="bg1"/>
                </a:solidFill>
                <a:latin typeface="Baskerville" panose="02020502070401020303" pitchFamily="18" charset="0"/>
                <a:ea typeface="Baskerville" panose="02020502070401020303" pitchFamily="18" charset="0"/>
                <a:cs typeface="Arial" panose="020B0604020202020204" pitchFamily="34" charset="0"/>
              </a:defRPr>
            </a:lvl1pPr>
          </a:lstStyle>
          <a:p>
            <a:r>
              <a:rPr lang="en-US" dirty="0"/>
              <a:t>Section Header</a:t>
            </a:r>
          </a:p>
        </p:txBody>
      </p:sp>
      <p:pic>
        <p:nvPicPr>
          <p:cNvPr id="9" name="Picture 8" descr="A green flower with black background&#10;&#10;Description automatically generated">
            <a:extLst>
              <a:ext uri="{FF2B5EF4-FFF2-40B4-BE49-F238E27FC236}">
                <a16:creationId xmlns:a16="http://schemas.microsoft.com/office/drawing/2014/main" id="{D8298297-37B5-E4EA-A316-39BA099524F7}"/>
              </a:ext>
            </a:extLst>
          </p:cNvPr>
          <p:cNvPicPr>
            <a:picLocks noChangeAspect="1"/>
          </p:cNvPicPr>
          <p:nvPr userDrawn="1"/>
        </p:nvPicPr>
        <p:blipFill rotWithShape="1">
          <a:blip r:embed="rId2"/>
          <a:srcRect l="1" t="19612" r="44941" b="22310"/>
          <a:stretch/>
        </p:blipFill>
        <p:spPr>
          <a:xfrm>
            <a:off x="9884465" y="2155407"/>
            <a:ext cx="2307534" cy="2434056"/>
          </a:xfrm>
          <a:prstGeom prst="rect">
            <a:avLst/>
          </a:prstGeom>
        </p:spPr>
      </p:pic>
    </p:spTree>
    <p:extLst>
      <p:ext uri="{BB962C8B-B14F-4D97-AF65-F5344CB8AC3E}">
        <p14:creationId xmlns:p14="http://schemas.microsoft.com/office/powerpoint/2010/main" val="554107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1379587-FB0A-438F-B222-090A66B81C25}"/>
              </a:ext>
            </a:extLst>
          </p:cNvPr>
          <p:cNvSpPr>
            <a:spLocks noGrp="1"/>
          </p:cNvSpPr>
          <p:nvPr>
            <p:ph sz="half" idx="2"/>
          </p:nvPr>
        </p:nvSpPr>
        <p:spPr>
          <a:xfrm>
            <a:off x="6172200" y="1639302"/>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3C596A4C-4E2C-CC89-2A69-4F33EBFE45C1}"/>
              </a:ext>
            </a:extLst>
          </p:cNvPr>
          <p:cNvSpPr/>
          <p:nvPr userDrawn="1"/>
        </p:nvSpPr>
        <p:spPr>
          <a:xfrm>
            <a:off x="1" y="0"/>
            <a:ext cx="12192000" cy="127359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65DE3CF-8F7B-0625-DFB8-BA96B7A1030A}"/>
              </a:ext>
            </a:extLst>
          </p:cNvPr>
          <p:cNvSpPr>
            <a:spLocks noGrp="1"/>
          </p:cNvSpPr>
          <p:nvPr>
            <p:ph type="title"/>
          </p:nvPr>
        </p:nvSpPr>
        <p:spPr>
          <a:xfrm>
            <a:off x="838200" y="0"/>
            <a:ext cx="7583905" cy="1273593"/>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8" name="Content Placeholder 3">
            <a:extLst>
              <a:ext uri="{FF2B5EF4-FFF2-40B4-BE49-F238E27FC236}">
                <a16:creationId xmlns:a16="http://schemas.microsoft.com/office/drawing/2014/main" id="{0A713EAE-964E-9A6C-0315-F36BA8DAC63A}"/>
              </a:ext>
            </a:extLst>
          </p:cNvPr>
          <p:cNvSpPr>
            <a:spLocks noGrp="1"/>
          </p:cNvSpPr>
          <p:nvPr>
            <p:ph sz="half" idx="10"/>
          </p:nvPr>
        </p:nvSpPr>
        <p:spPr>
          <a:xfrm>
            <a:off x="838200" y="1639302"/>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green flower with black background&#10;&#10;Description automatically generated">
            <a:extLst>
              <a:ext uri="{FF2B5EF4-FFF2-40B4-BE49-F238E27FC236}">
                <a16:creationId xmlns:a16="http://schemas.microsoft.com/office/drawing/2014/main" id="{2D8382FD-0DA8-F1B9-FC77-C25057264968}"/>
              </a:ext>
            </a:extLst>
          </p:cNvPr>
          <p:cNvPicPr>
            <a:picLocks noChangeAspect="1"/>
          </p:cNvPicPr>
          <p:nvPr userDrawn="1"/>
        </p:nvPicPr>
        <p:blipFill rotWithShape="1">
          <a:blip r:embed="rId2"/>
          <a:srcRect r="14138" b="59392"/>
          <a:stretch/>
        </p:blipFill>
        <p:spPr>
          <a:xfrm>
            <a:off x="9668629" y="80169"/>
            <a:ext cx="2523370" cy="1193424"/>
          </a:xfrm>
          <a:prstGeom prst="rect">
            <a:avLst/>
          </a:prstGeom>
        </p:spPr>
      </p:pic>
      <p:pic>
        <p:nvPicPr>
          <p:cNvPr id="9" name="Picture 8" descr="A logo for an older age&#10;&#10;Description automatically generated">
            <a:extLst>
              <a:ext uri="{FF2B5EF4-FFF2-40B4-BE49-F238E27FC236}">
                <a16:creationId xmlns:a16="http://schemas.microsoft.com/office/drawing/2014/main" id="{AE6F7B16-74EA-1CCB-07A0-8CD94E75DD64}"/>
              </a:ext>
            </a:extLst>
          </p:cNvPr>
          <p:cNvPicPr>
            <a:picLocks noChangeAspect="1"/>
          </p:cNvPicPr>
          <p:nvPr userDrawn="1"/>
        </p:nvPicPr>
        <p:blipFill>
          <a:blip r:embed="rId3"/>
          <a:stretch>
            <a:fillRect/>
          </a:stretch>
        </p:blipFill>
        <p:spPr>
          <a:xfrm>
            <a:off x="9241336" y="5583878"/>
            <a:ext cx="2722063" cy="1054652"/>
          </a:xfrm>
          <a:prstGeom prst="rect">
            <a:avLst/>
          </a:prstGeom>
        </p:spPr>
      </p:pic>
    </p:spTree>
    <p:extLst>
      <p:ext uri="{BB962C8B-B14F-4D97-AF65-F5344CB8AC3E}">
        <p14:creationId xmlns:p14="http://schemas.microsoft.com/office/powerpoint/2010/main" val="2543097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DAF7E33D-BEAF-D5C8-8370-CAC4C1678229}"/>
              </a:ext>
            </a:extLst>
          </p:cNvPr>
          <p:cNvSpPr>
            <a:spLocks noGrp="1"/>
          </p:cNvSpPr>
          <p:nvPr>
            <p:ph type="title"/>
          </p:nvPr>
        </p:nvSpPr>
        <p:spPr>
          <a:xfrm>
            <a:off x="838200" y="0"/>
            <a:ext cx="7583905" cy="1273593"/>
          </a:xfrm>
        </p:spPr>
        <p:txBody>
          <a:bodyPr/>
          <a:lstStyle>
            <a:lvl1pPr>
              <a:defRPr>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descr="A logo with green and grey text&#10;&#10;Description automatically generated">
            <a:extLst>
              <a:ext uri="{FF2B5EF4-FFF2-40B4-BE49-F238E27FC236}">
                <a16:creationId xmlns:a16="http://schemas.microsoft.com/office/drawing/2014/main" id="{B3CE219C-EBA9-56AA-2FA5-FA45D82D5C23}"/>
              </a:ext>
            </a:extLst>
          </p:cNvPr>
          <p:cNvPicPr>
            <a:picLocks noChangeAspect="1"/>
          </p:cNvPicPr>
          <p:nvPr userDrawn="1"/>
        </p:nvPicPr>
        <p:blipFill>
          <a:blip r:embed="rId2"/>
          <a:stretch>
            <a:fillRect/>
          </a:stretch>
        </p:blipFill>
        <p:spPr>
          <a:xfrm>
            <a:off x="10865655" y="128053"/>
            <a:ext cx="976289" cy="1371600"/>
          </a:xfrm>
          <a:prstGeom prst="rect">
            <a:avLst/>
          </a:prstGeom>
        </p:spPr>
      </p:pic>
    </p:spTree>
    <p:extLst>
      <p:ext uri="{BB962C8B-B14F-4D97-AF65-F5344CB8AC3E}">
        <p14:creationId xmlns:p14="http://schemas.microsoft.com/office/powerpoint/2010/main" val="2658651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5/16/2025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736708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5/16/2025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34009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6DFF08F-DC6B-4601-B491-B0F83F6DD2DA}" type="datetimeFigureOut">
              <a:rPr lang="en-US" dirty="0"/>
              <a:pPr/>
              <a:t>5/16/2025</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1971145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C45FD-5C4E-44B9-8DF5-5101E6AB18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10EE02-206C-4EC8-B79A-64A26EA742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D941E0-BC66-407A-A001-09CDD287778A}"/>
              </a:ext>
            </a:extLst>
          </p:cNvPr>
          <p:cNvSpPr>
            <a:spLocks noGrp="1"/>
          </p:cNvSpPr>
          <p:nvPr>
            <p:ph type="dt" sz="half" idx="10"/>
          </p:nvPr>
        </p:nvSpPr>
        <p:spPr/>
        <p:txBody>
          <a:bodyPr/>
          <a:lstStyle/>
          <a:p>
            <a:fld id="{AAF37008-1136-4B50-A656-FEB50623D98C}" type="datetimeFigureOut">
              <a:rPr lang="en-US" smtClean="0"/>
              <a:t>5/16/2025</a:t>
            </a:fld>
            <a:endParaRPr lang="en-US"/>
          </a:p>
        </p:txBody>
      </p:sp>
      <p:sp>
        <p:nvSpPr>
          <p:cNvPr id="5" name="Footer Placeholder 4">
            <a:extLst>
              <a:ext uri="{FF2B5EF4-FFF2-40B4-BE49-F238E27FC236}">
                <a16:creationId xmlns:a16="http://schemas.microsoft.com/office/drawing/2014/main" id="{1CE95891-64D1-44E1-84C9-B958D7E2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F5997D-0ADC-497A-B058-2D8D93BEDEC2}"/>
              </a:ext>
            </a:extLst>
          </p:cNvPr>
          <p:cNvSpPr>
            <a:spLocks noGrp="1"/>
          </p:cNvSpPr>
          <p:nvPr>
            <p:ph type="sldNum" sz="quarter" idx="12"/>
          </p:nvPr>
        </p:nvSpPr>
        <p:spPr/>
        <p:txBody>
          <a:bodyPr/>
          <a:lstStyle/>
          <a:p>
            <a:fld id="{1E2AC007-AE7C-43B0-850B-8773DB8DED75}" type="slidenum">
              <a:rPr lang="en-US" smtClean="0"/>
              <a:t>‹#›</a:t>
            </a:fld>
            <a:endParaRPr lang="en-US"/>
          </a:p>
        </p:txBody>
      </p:sp>
    </p:spTree>
    <p:extLst>
      <p:ext uri="{BB962C8B-B14F-4D97-AF65-F5344CB8AC3E}">
        <p14:creationId xmlns:p14="http://schemas.microsoft.com/office/powerpoint/2010/main" val="3700663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5/16/2025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669160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5/16/2025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759530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5/16/2025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278894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5/16/2025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6384564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5/16/2025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964156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5/16/2025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6625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5/16/2025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401197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96DFF08F-DC6B-4601-B491-B0F83F6DD2DA}" type="datetimeFigureOut">
              <a:rPr lang="en-US" dirty="0"/>
              <a:t>5/16/2025</a:t>
            </a:fld>
            <a:endParaRPr lang="en-US" dirty="0"/>
          </a:p>
        </p:txBody>
      </p:sp>
      <p:sp>
        <p:nvSpPr>
          <p:cNvPr id="5" name="Footer Placeholder 4"/>
          <p:cNvSpPr>
            <a:spLocks noGrp="1"/>
          </p:cNvSpPr>
          <p:nvPr>
            <p:ph type="ftr" sz="quarter" idx="11"/>
          </p:nvPr>
        </p:nvSpPr>
        <p:spPr>
          <a:xfrm>
            <a:off x="3776135" y="6422854"/>
            <a:ext cx="4279669" cy="365125"/>
          </a:xfrm>
        </p:spPr>
        <p:txBody>
          <a:bodyPr/>
          <a:lstStyle/>
          <a:p>
            <a:endParaRPr lang="en-US" dirty="0"/>
          </a:p>
        </p:txBody>
      </p:sp>
      <p:sp>
        <p:nvSpPr>
          <p:cNvPr id="6" name="Slide Number Placeholder 5"/>
          <p:cNvSpPr>
            <a:spLocks noGrp="1"/>
          </p:cNvSpPr>
          <p:nvPr>
            <p:ph type="sldNum" sz="quarter" idx="12"/>
          </p:nvPr>
        </p:nvSpPr>
        <p:spPr>
          <a:xfrm>
            <a:off x="8073048" y="6422854"/>
            <a:ext cx="879759" cy="365125"/>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961180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5/16/2025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17753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5/16/2025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278306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0F8F6-1009-4481-ABB6-2A220C01E3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DDB93C-3D02-40F9-B2D3-266BB15CD0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8D9ACE8-EB13-48EE-8F97-203C833BCB32}"/>
              </a:ext>
            </a:extLst>
          </p:cNvPr>
          <p:cNvSpPr>
            <a:spLocks noGrp="1"/>
          </p:cNvSpPr>
          <p:nvPr>
            <p:ph type="dt" sz="half" idx="10"/>
          </p:nvPr>
        </p:nvSpPr>
        <p:spPr/>
        <p:txBody>
          <a:bodyPr/>
          <a:lstStyle/>
          <a:p>
            <a:fld id="{AAF37008-1136-4B50-A656-FEB50623D98C}" type="datetimeFigureOut">
              <a:rPr lang="en-US" smtClean="0"/>
              <a:t>5/16/2025</a:t>
            </a:fld>
            <a:endParaRPr lang="en-US"/>
          </a:p>
        </p:txBody>
      </p:sp>
      <p:sp>
        <p:nvSpPr>
          <p:cNvPr id="5" name="Footer Placeholder 4">
            <a:extLst>
              <a:ext uri="{FF2B5EF4-FFF2-40B4-BE49-F238E27FC236}">
                <a16:creationId xmlns:a16="http://schemas.microsoft.com/office/drawing/2014/main" id="{B68483B0-3E99-4ACD-9D16-B8BB7A8D8A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CE829F-FAAA-4D41-9FD1-861343D49744}"/>
              </a:ext>
            </a:extLst>
          </p:cNvPr>
          <p:cNvSpPr>
            <a:spLocks noGrp="1"/>
          </p:cNvSpPr>
          <p:nvPr>
            <p:ph type="sldNum" sz="quarter" idx="12"/>
          </p:nvPr>
        </p:nvSpPr>
        <p:spPr/>
        <p:txBody>
          <a:bodyPr/>
          <a:lstStyle/>
          <a:p>
            <a:fld id="{1E2AC007-AE7C-43B0-850B-8773DB8DED75}" type="slidenum">
              <a:rPr lang="en-US" smtClean="0"/>
              <a:t>‹#›</a:t>
            </a:fld>
            <a:endParaRPr lang="en-US"/>
          </a:p>
        </p:txBody>
      </p:sp>
    </p:spTree>
    <p:extLst>
      <p:ext uri="{BB962C8B-B14F-4D97-AF65-F5344CB8AC3E}">
        <p14:creationId xmlns:p14="http://schemas.microsoft.com/office/powerpoint/2010/main" val="3381143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6DFF08F-DC6B-4601-B491-B0F83F6DD2DA}" type="datetimeFigureOut">
              <a:rPr lang="en-US" dirty="0"/>
              <a:pPr/>
              <a:t>5/16/2025</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33263942"/>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5/16/2025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125313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5/16/2025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1750497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5/16/2025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828408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5/16/2025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230613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5/16/2025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0705982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5/16/2025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9768479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5/16/2025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879360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96DFF08F-DC6B-4601-B491-B0F83F6DD2DA}" type="datetimeFigureOut">
              <a:rPr lang="en-US" dirty="0"/>
              <a:t>5/16/2025</a:t>
            </a:fld>
            <a:endParaRPr lang="en-US" dirty="0"/>
          </a:p>
        </p:txBody>
      </p:sp>
      <p:sp>
        <p:nvSpPr>
          <p:cNvPr id="5" name="Footer Placeholder 4"/>
          <p:cNvSpPr>
            <a:spLocks noGrp="1"/>
          </p:cNvSpPr>
          <p:nvPr>
            <p:ph type="ftr" sz="quarter" idx="11"/>
          </p:nvPr>
        </p:nvSpPr>
        <p:spPr>
          <a:xfrm>
            <a:off x="3776135" y="6422854"/>
            <a:ext cx="4279669" cy="365125"/>
          </a:xfrm>
        </p:spPr>
        <p:txBody>
          <a:bodyPr/>
          <a:lstStyle/>
          <a:p>
            <a:endParaRPr lang="en-US" dirty="0"/>
          </a:p>
        </p:txBody>
      </p:sp>
      <p:sp>
        <p:nvSpPr>
          <p:cNvPr id="6" name="Slide Number Placeholder 5"/>
          <p:cNvSpPr>
            <a:spLocks noGrp="1"/>
          </p:cNvSpPr>
          <p:nvPr>
            <p:ph type="sldNum" sz="quarter" idx="12"/>
          </p:nvPr>
        </p:nvSpPr>
        <p:spPr>
          <a:xfrm>
            <a:off x="8073048" y="6422854"/>
            <a:ext cx="879759" cy="365125"/>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1922452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C1DBE-4FAE-E5B0-FA4E-463F492475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C4E5B1-5623-8A66-C418-10F14F0C7B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BE6346-1264-D006-1D6F-F8FE29C5E749}"/>
              </a:ext>
            </a:extLst>
          </p:cNvPr>
          <p:cNvSpPr>
            <a:spLocks noGrp="1"/>
          </p:cNvSpPr>
          <p:nvPr>
            <p:ph type="dt" sz="half" idx="10"/>
          </p:nvPr>
        </p:nvSpPr>
        <p:spPr/>
        <p:txBody>
          <a:bodyPr/>
          <a:lstStyle/>
          <a:p>
            <a:fld id="{96DFF08F-DC6B-4601-B491-B0F83F6DD2DA}" type="datetimeFigureOut">
              <a:rPr lang="en-US" smtClean="0"/>
              <a:t>5/16/2025</a:t>
            </a:fld>
            <a:endParaRPr lang="en-US" dirty="0"/>
          </a:p>
        </p:txBody>
      </p:sp>
      <p:sp>
        <p:nvSpPr>
          <p:cNvPr id="5" name="Footer Placeholder 4">
            <a:extLst>
              <a:ext uri="{FF2B5EF4-FFF2-40B4-BE49-F238E27FC236}">
                <a16:creationId xmlns:a16="http://schemas.microsoft.com/office/drawing/2014/main" id="{CB37AF40-5043-B8BB-76CC-52F339D10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F26FDA-6333-7E46-0D48-1D31A1BE3E29}"/>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592218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C20B7-33ED-4021-90C5-8B810F2072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CB06C8-7867-40BB-8FC3-0A03EDAB74B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B2049C-0ECF-4265-A590-B367B8F904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55A495-8775-4CC0-AC9F-AB5F3FCCA0B5}"/>
              </a:ext>
            </a:extLst>
          </p:cNvPr>
          <p:cNvSpPr>
            <a:spLocks noGrp="1"/>
          </p:cNvSpPr>
          <p:nvPr>
            <p:ph type="dt" sz="half" idx="10"/>
          </p:nvPr>
        </p:nvSpPr>
        <p:spPr/>
        <p:txBody>
          <a:bodyPr/>
          <a:lstStyle/>
          <a:p>
            <a:fld id="{AAF37008-1136-4B50-A656-FEB50623D98C}" type="datetimeFigureOut">
              <a:rPr lang="en-US" smtClean="0"/>
              <a:t>5/16/2025</a:t>
            </a:fld>
            <a:endParaRPr lang="en-US"/>
          </a:p>
        </p:txBody>
      </p:sp>
      <p:sp>
        <p:nvSpPr>
          <p:cNvPr id="6" name="Footer Placeholder 5">
            <a:extLst>
              <a:ext uri="{FF2B5EF4-FFF2-40B4-BE49-F238E27FC236}">
                <a16:creationId xmlns:a16="http://schemas.microsoft.com/office/drawing/2014/main" id="{D78138D8-24A8-40BF-A0F6-9238BBB127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1EEDD4-EA5C-407C-A6B2-535F380F53ED}"/>
              </a:ext>
            </a:extLst>
          </p:cNvPr>
          <p:cNvSpPr>
            <a:spLocks noGrp="1"/>
          </p:cNvSpPr>
          <p:nvPr>
            <p:ph type="sldNum" sz="quarter" idx="12"/>
          </p:nvPr>
        </p:nvSpPr>
        <p:spPr/>
        <p:txBody>
          <a:bodyPr/>
          <a:lstStyle/>
          <a:p>
            <a:fld id="{1E2AC007-AE7C-43B0-850B-8773DB8DED75}" type="slidenum">
              <a:rPr lang="en-US" smtClean="0"/>
              <a:t>‹#›</a:t>
            </a:fld>
            <a:endParaRPr lang="en-US"/>
          </a:p>
        </p:txBody>
      </p:sp>
    </p:spTree>
    <p:extLst>
      <p:ext uri="{BB962C8B-B14F-4D97-AF65-F5344CB8AC3E}">
        <p14:creationId xmlns:p14="http://schemas.microsoft.com/office/powerpoint/2010/main" val="4240789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6752E-0EC5-40AC-FA72-8941DAE056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CC8CE1-9F9A-E260-BC85-4CD341B428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186949-2B66-D7FB-2C58-6A6C8D2FBC46}"/>
              </a:ext>
            </a:extLst>
          </p:cNvPr>
          <p:cNvSpPr>
            <a:spLocks noGrp="1"/>
          </p:cNvSpPr>
          <p:nvPr>
            <p:ph type="dt" sz="half" idx="10"/>
          </p:nvPr>
        </p:nvSpPr>
        <p:spPr/>
        <p:txBody>
          <a:bodyPr/>
          <a:lstStyle/>
          <a:p>
            <a:fld id="{96DFF08F-DC6B-4601-B491-B0F83F6DD2DA}" type="datetimeFigureOut">
              <a:rPr lang="en-US" smtClean="0"/>
              <a:t>5/16/2025</a:t>
            </a:fld>
            <a:endParaRPr lang="en-US" dirty="0"/>
          </a:p>
        </p:txBody>
      </p:sp>
      <p:sp>
        <p:nvSpPr>
          <p:cNvPr id="5" name="Footer Placeholder 4">
            <a:extLst>
              <a:ext uri="{FF2B5EF4-FFF2-40B4-BE49-F238E27FC236}">
                <a16:creationId xmlns:a16="http://schemas.microsoft.com/office/drawing/2014/main" id="{688FAB63-B402-B306-5A27-1D65191C18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4E11A0F-7C7C-14C2-E175-A6396B1EDDC7}"/>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746048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0242F-9502-DF8B-E2AA-0D8817656F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CE431A-D248-5F52-6E40-E16DDB9FE8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7473A1-DB49-7570-C9BA-2687EC834494}"/>
              </a:ext>
            </a:extLst>
          </p:cNvPr>
          <p:cNvSpPr>
            <a:spLocks noGrp="1"/>
          </p:cNvSpPr>
          <p:nvPr>
            <p:ph type="dt" sz="half" idx="10"/>
          </p:nvPr>
        </p:nvSpPr>
        <p:spPr/>
        <p:txBody>
          <a:bodyPr/>
          <a:lstStyle/>
          <a:p>
            <a:fld id="{96DFF08F-DC6B-4601-B491-B0F83F6DD2DA}" type="datetimeFigureOut">
              <a:rPr lang="en-US" smtClean="0"/>
              <a:pPr/>
              <a:t>5/16/2025</a:t>
            </a:fld>
            <a:endParaRPr lang="en-US" dirty="0"/>
          </a:p>
        </p:txBody>
      </p:sp>
      <p:sp>
        <p:nvSpPr>
          <p:cNvPr id="5" name="Footer Placeholder 4">
            <a:extLst>
              <a:ext uri="{FF2B5EF4-FFF2-40B4-BE49-F238E27FC236}">
                <a16:creationId xmlns:a16="http://schemas.microsoft.com/office/drawing/2014/main" id="{A577D680-506E-00B4-1C43-CA238FAF5C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14B0DA-9178-EA5B-EB3D-6C2E1C21FA0B}"/>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539496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46C61-96E0-82D5-0179-B8F50E68B4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18F935-7E28-5CE3-F636-598674E9D9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ED5AC6-2F3F-2326-812E-C339B0441D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7D0DDE-7A79-13FF-4287-BB3AE18F6428}"/>
              </a:ext>
            </a:extLst>
          </p:cNvPr>
          <p:cNvSpPr>
            <a:spLocks noGrp="1"/>
          </p:cNvSpPr>
          <p:nvPr>
            <p:ph type="dt" sz="half" idx="10"/>
          </p:nvPr>
        </p:nvSpPr>
        <p:spPr/>
        <p:txBody>
          <a:bodyPr/>
          <a:lstStyle/>
          <a:p>
            <a:fld id="{96DFF08F-DC6B-4601-B491-B0F83F6DD2DA}" type="datetimeFigureOut">
              <a:rPr lang="en-US" smtClean="0"/>
              <a:t>5/16/2025</a:t>
            </a:fld>
            <a:endParaRPr lang="en-US" dirty="0"/>
          </a:p>
        </p:txBody>
      </p:sp>
      <p:sp>
        <p:nvSpPr>
          <p:cNvPr id="6" name="Footer Placeholder 5">
            <a:extLst>
              <a:ext uri="{FF2B5EF4-FFF2-40B4-BE49-F238E27FC236}">
                <a16:creationId xmlns:a16="http://schemas.microsoft.com/office/drawing/2014/main" id="{8878795D-0B42-FA9C-1665-23C5C328B2C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24FA339-7264-5105-7998-BDDDD671D079}"/>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60663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8ECB6-39F9-36F7-B272-113837C5DA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22342B-9C4A-BBA5-07D2-8EC94539DB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45311F-B491-C860-09BA-B3EA939302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D9D22C-A582-298A-6330-DE0029D6E3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D861B2-E95F-71F8-61A7-DCF3D8AEFC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B41CF0-49C1-DD85-2787-8C06ADA52E99}"/>
              </a:ext>
            </a:extLst>
          </p:cNvPr>
          <p:cNvSpPr>
            <a:spLocks noGrp="1"/>
          </p:cNvSpPr>
          <p:nvPr>
            <p:ph type="dt" sz="half" idx="10"/>
          </p:nvPr>
        </p:nvSpPr>
        <p:spPr/>
        <p:txBody>
          <a:bodyPr/>
          <a:lstStyle/>
          <a:p>
            <a:fld id="{96DFF08F-DC6B-4601-B491-B0F83F6DD2DA}" type="datetimeFigureOut">
              <a:rPr lang="en-US" smtClean="0"/>
              <a:t>5/16/2025</a:t>
            </a:fld>
            <a:endParaRPr lang="en-US" dirty="0"/>
          </a:p>
        </p:txBody>
      </p:sp>
      <p:sp>
        <p:nvSpPr>
          <p:cNvPr id="8" name="Footer Placeholder 7">
            <a:extLst>
              <a:ext uri="{FF2B5EF4-FFF2-40B4-BE49-F238E27FC236}">
                <a16:creationId xmlns:a16="http://schemas.microsoft.com/office/drawing/2014/main" id="{049A3254-99DB-79E7-7A3A-2AA9683F31B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DB8B51E-9960-180C-1D5E-77CF935C7CFE}"/>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814023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F2424-124A-420B-B1E1-D6576D99AB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E6176E-BB56-C94A-7E22-2225E8CF4C6D}"/>
              </a:ext>
            </a:extLst>
          </p:cNvPr>
          <p:cNvSpPr>
            <a:spLocks noGrp="1"/>
          </p:cNvSpPr>
          <p:nvPr>
            <p:ph type="dt" sz="half" idx="10"/>
          </p:nvPr>
        </p:nvSpPr>
        <p:spPr/>
        <p:txBody>
          <a:bodyPr/>
          <a:lstStyle/>
          <a:p>
            <a:fld id="{96DFF08F-DC6B-4601-B491-B0F83F6DD2DA}" type="datetimeFigureOut">
              <a:rPr lang="en-US" smtClean="0"/>
              <a:t>5/16/2025</a:t>
            </a:fld>
            <a:endParaRPr lang="en-US" dirty="0"/>
          </a:p>
        </p:txBody>
      </p:sp>
      <p:sp>
        <p:nvSpPr>
          <p:cNvPr id="4" name="Footer Placeholder 3">
            <a:extLst>
              <a:ext uri="{FF2B5EF4-FFF2-40B4-BE49-F238E27FC236}">
                <a16:creationId xmlns:a16="http://schemas.microsoft.com/office/drawing/2014/main" id="{06E6F926-C764-5758-B1FD-9330846837E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0B54621-75C7-BCDE-0171-78510189E000}"/>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729556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BD4B42-6121-E8F8-9F04-4A8145572E30}"/>
              </a:ext>
            </a:extLst>
          </p:cNvPr>
          <p:cNvSpPr>
            <a:spLocks noGrp="1"/>
          </p:cNvSpPr>
          <p:nvPr>
            <p:ph type="dt" sz="half" idx="10"/>
          </p:nvPr>
        </p:nvSpPr>
        <p:spPr/>
        <p:txBody>
          <a:bodyPr/>
          <a:lstStyle/>
          <a:p>
            <a:fld id="{96DFF08F-DC6B-4601-B491-B0F83F6DD2DA}" type="datetimeFigureOut">
              <a:rPr lang="en-US" smtClean="0"/>
              <a:t>5/16/2025</a:t>
            </a:fld>
            <a:endParaRPr lang="en-US" dirty="0"/>
          </a:p>
        </p:txBody>
      </p:sp>
      <p:sp>
        <p:nvSpPr>
          <p:cNvPr id="3" name="Footer Placeholder 2">
            <a:extLst>
              <a:ext uri="{FF2B5EF4-FFF2-40B4-BE49-F238E27FC236}">
                <a16:creationId xmlns:a16="http://schemas.microsoft.com/office/drawing/2014/main" id="{321E040A-1798-EF5C-D156-BE56C7ED09E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EC4D2C2-7133-D00C-7A95-018824EB4231}"/>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923857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752E4-5CB0-D0EB-402D-348F6BC92F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4BE403-309F-0FAD-3A4F-2F7973B16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2A73EA-C96A-1077-BD95-CC6C8A48A8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08437F-9766-A908-F752-FFFD50B2D3BE}"/>
              </a:ext>
            </a:extLst>
          </p:cNvPr>
          <p:cNvSpPr>
            <a:spLocks noGrp="1"/>
          </p:cNvSpPr>
          <p:nvPr>
            <p:ph type="dt" sz="half" idx="10"/>
          </p:nvPr>
        </p:nvSpPr>
        <p:spPr/>
        <p:txBody>
          <a:bodyPr/>
          <a:lstStyle/>
          <a:p>
            <a:fld id="{96DFF08F-DC6B-4601-B491-B0F83F6DD2DA}" type="datetimeFigureOut">
              <a:rPr lang="en-US" smtClean="0"/>
              <a:t>5/16/2025</a:t>
            </a:fld>
            <a:endParaRPr lang="en-US" dirty="0"/>
          </a:p>
        </p:txBody>
      </p:sp>
      <p:sp>
        <p:nvSpPr>
          <p:cNvPr id="6" name="Footer Placeholder 5">
            <a:extLst>
              <a:ext uri="{FF2B5EF4-FFF2-40B4-BE49-F238E27FC236}">
                <a16:creationId xmlns:a16="http://schemas.microsoft.com/office/drawing/2014/main" id="{26FA5BC9-FB0E-BA30-4221-22DF6764EDB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8EA99A-BDBD-C948-7084-87A924CFD766}"/>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626755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42006-8E9E-A716-931A-37851946CA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BA155E-C3A6-EE05-5FD6-7FD6A8DC4F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CD6247-A6BB-EE6D-C9D9-FD9F833C58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E34A9B-08B8-7B05-B236-4C846AB84006}"/>
              </a:ext>
            </a:extLst>
          </p:cNvPr>
          <p:cNvSpPr>
            <a:spLocks noGrp="1"/>
          </p:cNvSpPr>
          <p:nvPr>
            <p:ph type="dt" sz="half" idx="10"/>
          </p:nvPr>
        </p:nvSpPr>
        <p:spPr/>
        <p:txBody>
          <a:bodyPr/>
          <a:lstStyle/>
          <a:p>
            <a:fld id="{96DFF08F-DC6B-4601-B491-B0F83F6DD2DA}" type="datetimeFigureOut">
              <a:rPr lang="en-US" smtClean="0"/>
              <a:t>5/16/2025</a:t>
            </a:fld>
            <a:endParaRPr lang="en-US" dirty="0"/>
          </a:p>
        </p:txBody>
      </p:sp>
      <p:sp>
        <p:nvSpPr>
          <p:cNvPr id="6" name="Footer Placeholder 5">
            <a:extLst>
              <a:ext uri="{FF2B5EF4-FFF2-40B4-BE49-F238E27FC236}">
                <a16:creationId xmlns:a16="http://schemas.microsoft.com/office/drawing/2014/main" id="{8E36D3BF-C7F8-B6BA-85CB-4A3E554E02D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0BDD72-B2BC-8CD1-F93D-D91F85A61B84}"/>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554175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6F40-6660-E6C5-8846-83F720DEE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4637B6-C91A-2180-1DEA-5EFF3A2E57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AB13D9-02D4-CA72-8813-8ED713800A9C}"/>
              </a:ext>
            </a:extLst>
          </p:cNvPr>
          <p:cNvSpPr>
            <a:spLocks noGrp="1"/>
          </p:cNvSpPr>
          <p:nvPr>
            <p:ph type="dt" sz="half" idx="10"/>
          </p:nvPr>
        </p:nvSpPr>
        <p:spPr/>
        <p:txBody>
          <a:bodyPr/>
          <a:lstStyle/>
          <a:p>
            <a:fld id="{96DFF08F-DC6B-4601-B491-B0F83F6DD2DA}" type="datetimeFigureOut">
              <a:rPr lang="en-US" smtClean="0"/>
              <a:t>5/16/2025</a:t>
            </a:fld>
            <a:endParaRPr lang="en-US" dirty="0"/>
          </a:p>
        </p:txBody>
      </p:sp>
      <p:sp>
        <p:nvSpPr>
          <p:cNvPr id="5" name="Footer Placeholder 4">
            <a:extLst>
              <a:ext uri="{FF2B5EF4-FFF2-40B4-BE49-F238E27FC236}">
                <a16:creationId xmlns:a16="http://schemas.microsoft.com/office/drawing/2014/main" id="{ACB1B253-8C51-6876-A177-9938759359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B0C2B3-E4B6-7C5F-739C-F92B09C433BF}"/>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11110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2ECB92-CFD7-DAC2-B357-CE3C6DB56D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D8BA10-9D21-FAB0-32B4-C1D80613E6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DBD84E-66F5-5178-B487-B90F15ED04B1}"/>
              </a:ext>
            </a:extLst>
          </p:cNvPr>
          <p:cNvSpPr>
            <a:spLocks noGrp="1"/>
          </p:cNvSpPr>
          <p:nvPr>
            <p:ph type="dt" sz="half" idx="10"/>
          </p:nvPr>
        </p:nvSpPr>
        <p:spPr/>
        <p:txBody>
          <a:bodyPr/>
          <a:lstStyle/>
          <a:p>
            <a:fld id="{96DFF08F-DC6B-4601-B491-B0F83F6DD2DA}" type="datetimeFigureOut">
              <a:rPr lang="en-US" smtClean="0"/>
              <a:t>5/16/2025</a:t>
            </a:fld>
            <a:endParaRPr lang="en-US" dirty="0"/>
          </a:p>
        </p:txBody>
      </p:sp>
      <p:sp>
        <p:nvSpPr>
          <p:cNvPr id="5" name="Footer Placeholder 4">
            <a:extLst>
              <a:ext uri="{FF2B5EF4-FFF2-40B4-BE49-F238E27FC236}">
                <a16:creationId xmlns:a16="http://schemas.microsoft.com/office/drawing/2014/main" id="{C96E2CF8-887C-7798-B69C-409BC7BAFC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B35405D-0552-2C7A-3D1E-6B7CBCD63D7E}"/>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24615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3798E-660E-43A5-8020-39D2414CD5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DA4E8E-933C-4ECE-A267-81FE878F58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0DA72B-6190-487A-A2B2-FDB28FA7AA5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71B75-4C8C-41C0-A340-8CFC388D18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0B67675-3632-444C-A851-1F33AFEFA8F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79CB13-6DBF-46F1-A4A2-878724A9A9CA}"/>
              </a:ext>
            </a:extLst>
          </p:cNvPr>
          <p:cNvSpPr>
            <a:spLocks noGrp="1"/>
          </p:cNvSpPr>
          <p:nvPr>
            <p:ph type="dt" sz="half" idx="10"/>
          </p:nvPr>
        </p:nvSpPr>
        <p:spPr/>
        <p:txBody>
          <a:bodyPr/>
          <a:lstStyle/>
          <a:p>
            <a:fld id="{AAF37008-1136-4B50-A656-FEB50623D98C}" type="datetimeFigureOut">
              <a:rPr lang="en-US" smtClean="0"/>
              <a:t>5/16/2025</a:t>
            </a:fld>
            <a:endParaRPr lang="en-US"/>
          </a:p>
        </p:txBody>
      </p:sp>
      <p:sp>
        <p:nvSpPr>
          <p:cNvPr id="8" name="Footer Placeholder 7">
            <a:extLst>
              <a:ext uri="{FF2B5EF4-FFF2-40B4-BE49-F238E27FC236}">
                <a16:creationId xmlns:a16="http://schemas.microsoft.com/office/drawing/2014/main" id="{04905FF4-610E-4362-8C04-7C186C8F31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57C404-8264-4B3E-8DC2-0EB6FBBBB6FD}"/>
              </a:ext>
            </a:extLst>
          </p:cNvPr>
          <p:cNvSpPr>
            <a:spLocks noGrp="1"/>
          </p:cNvSpPr>
          <p:nvPr>
            <p:ph type="sldNum" sz="quarter" idx="12"/>
          </p:nvPr>
        </p:nvSpPr>
        <p:spPr/>
        <p:txBody>
          <a:bodyPr/>
          <a:lstStyle/>
          <a:p>
            <a:fld id="{1E2AC007-AE7C-43B0-850B-8773DB8DED75}" type="slidenum">
              <a:rPr lang="en-US" smtClean="0"/>
              <a:t>‹#›</a:t>
            </a:fld>
            <a:endParaRPr lang="en-US"/>
          </a:p>
        </p:txBody>
      </p:sp>
    </p:spTree>
    <p:extLst>
      <p:ext uri="{BB962C8B-B14F-4D97-AF65-F5344CB8AC3E}">
        <p14:creationId xmlns:p14="http://schemas.microsoft.com/office/powerpoint/2010/main" val="5544749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6462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96136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66952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79789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41718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8388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94947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93518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21826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215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C377-C469-4D56-A5EA-5F6062C153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D8917E-6340-4F05-92FC-BD4C4D05ABEB}"/>
              </a:ext>
            </a:extLst>
          </p:cNvPr>
          <p:cNvSpPr>
            <a:spLocks noGrp="1"/>
          </p:cNvSpPr>
          <p:nvPr>
            <p:ph type="dt" sz="half" idx="10"/>
          </p:nvPr>
        </p:nvSpPr>
        <p:spPr/>
        <p:txBody>
          <a:bodyPr/>
          <a:lstStyle/>
          <a:p>
            <a:fld id="{AAF37008-1136-4B50-A656-FEB50623D98C}" type="datetimeFigureOut">
              <a:rPr lang="en-US" smtClean="0"/>
              <a:t>5/16/2025</a:t>
            </a:fld>
            <a:endParaRPr lang="en-US"/>
          </a:p>
        </p:txBody>
      </p:sp>
      <p:sp>
        <p:nvSpPr>
          <p:cNvPr id="4" name="Footer Placeholder 3">
            <a:extLst>
              <a:ext uri="{FF2B5EF4-FFF2-40B4-BE49-F238E27FC236}">
                <a16:creationId xmlns:a16="http://schemas.microsoft.com/office/drawing/2014/main" id="{8BB814AF-E03C-4595-A284-BD7E429D01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2608AA-7F2E-4DFA-96E8-0000D4088B6F}"/>
              </a:ext>
            </a:extLst>
          </p:cNvPr>
          <p:cNvSpPr>
            <a:spLocks noGrp="1"/>
          </p:cNvSpPr>
          <p:nvPr>
            <p:ph type="sldNum" sz="quarter" idx="12"/>
          </p:nvPr>
        </p:nvSpPr>
        <p:spPr/>
        <p:txBody>
          <a:bodyPr/>
          <a:lstStyle/>
          <a:p>
            <a:fld id="{1E2AC007-AE7C-43B0-850B-8773DB8DED75}" type="slidenum">
              <a:rPr lang="en-US" smtClean="0"/>
              <a:t>‹#›</a:t>
            </a:fld>
            <a:endParaRPr lang="en-US"/>
          </a:p>
        </p:txBody>
      </p:sp>
    </p:spTree>
    <p:extLst>
      <p:ext uri="{BB962C8B-B14F-4D97-AF65-F5344CB8AC3E}">
        <p14:creationId xmlns:p14="http://schemas.microsoft.com/office/powerpoint/2010/main" val="42780127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4510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E3386E-017C-4786-B3EA-C8F969121602}"/>
              </a:ext>
            </a:extLst>
          </p:cNvPr>
          <p:cNvSpPr>
            <a:spLocks noGrp="1"/>
          </p:cNvSpPr>
          <p:nvPr>
            <p:ph type="dt" sz="half" idx="10"/>
          </p:nvPr>
        </p:nvSpPr>
        <p:spPr/>
        <p:txBody>
          <a:bodyPr/>
          <a:lstStyle/>
          <a:p>
            <a:fld id="{AAF37008-1136-4B50-A656-FEB50623D98C}" type="datetimeFigureOut">
              <a:rPr lang="en-US" smtClean="0"/>
              <a:t>5/16/2025</a:t>
            </a:fld>
            <a:endParaRPr lang="en-US"/>
          </a:p>
        </p:txBody>
      </p:sp>
      <p:sp>
        <p:nvSpPr>
          <p:cNvPr id="3" name="Footer Placeholder 2">
            <a:extLst>
              <a:ext uri="{FF2B5EF4-FFF2-40B4-BE49-F238E27FC236}">
                <a16:creationId xmlns:a16="http://schemas.microsoft.com/office/drawing/2014/main" id="{7E08AB32-A583-492F-9BAB-31AB028DAF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49DAF3-0D2C-4680-A4EB-12D362DBEBA8}"/>
              </a:ext>
            </a:extLst>
          </p:cNvPr>
          <p:cNvSpPr>
            <a:spLocks noGrp="1"/>
          </p:cNvSpPr>
          <p:nvPr>
            <p:ph type="sldNum" sz="quarter" idx="12"/>
          </p:nvPr>
        </p:nvSpPr>
        <p:spPr/>
        <p:txBody>
          <a:bodyPr/>
          <a:lstStyle/>
          <a:p>
            <a:fld id="{1E2AC007-AE7C-43B0-850B-8773DB8DED75}" type="slidenum">
              <a:rPr lang="en-US" smtClean="0"/>
              <a:t>‹#›</a:t>
            </a:fld>
            <a:endParaRPr lang="en-US"/>
          </a:p>
        </p:txBody>
      </p:sp>
    </p:spTree>
    <p:extLst>
      <p:ext uri="{BB962C8B-B14F-4D97-AF65-F5344CB8AC3E}">
        <p14:creationId xmlns:p14="http://schemas.microsoft.com/office/powerpoint/2010/main" val="1752904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1DB79-73A2-4F3C-A766-CB66458D96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C9F08A-E295-471A-9B99-5755434519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8FD6A0-7E81-40C2-B161-829306A0E2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CD33299-ADE8-4AE1-969D-B9ADE84959C4}"/>
              </a:ext>
            </a:extLst>
          </p:cNvPr>
          <p:cNvSpPr>
            <a:spLocks noGrp="1"/>
          </p:cNvSpPr>
          <p:nvPr>
            <p:ph type="dt" sz="half" idx="10"/>
          </p:nvPr>
        </p:nvSpPr>
        <p:spPr/>
        <p:txBody>
          <a:bodyPr/>
          <a:lstStyle/>
          <a:p>
            <a:fld id="{AAF37008-1136-4B50-A656-FEB50623D98C}" type="datetimeFigureOut">
              <a:rPr lang="en-US" smtClean="0"/>
              <a:t>5/16/2025</a:t>
            </a:fld>
            <a:endParaRPr lang="en-US"/>
          </a:p>
        </p:txBody>
      </p:sp>
      <p:sp>
        <p:nvSpPr>
          <p:cNvPr id="6" name="Footer Placeholder 5">
            <a:extLst>
              <a:ext uri="{FF2B5EF4-FFF2-40B4-BE49-F238E27FC236}">
                <a16:creationId xmlns:a16="http://schemas.microsoft.com/office/drawing/2014/main" id="{42273A8F-424D-4E47-94C8-B9CB43F683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282379-8A30-4CB5-A2ED-5A5FEE1CDE71}"/>
              </a:ext>
            </a:extLst>
          </p:cNvPr>
          <p:cNvSpPr>
            <a:spLocks noGrp="1"/>
          </p:cNvSpPr>
          <p:nvPr>
            <p:ph type="sldNum" sz="quarter" idx="12"/>
          </p:nvPr>
        </p:nvSpPr>
        <p:spPr/>
        <p:txBody>
          <a:bodyPr/>
          <a:lstStyle/>
          <a:p>
            <a:fld id="{1E2AC007-AE7C-43B0-850B-8773DB8DED75}" type="slidenum">
              <a:rPr lang="en-US" smtClean="0"/>
              <a:t>‹#›</a:t>
            </a:fld>
            <a:endParaRPr lang="en-US"/>
          </a:p>
        </p:txBody>
      </p:sp>
    </p:spTree>
    <p:extLst>
      <p:ext uri="{BB962C8B-B14F-4D97-AF65-F5344CB8AC3E}">
        <p14:creationId xmlns:p14="http://schemas.microsoft.com/office/powerpoint/2010/main" val="3334234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7E2D2-A209-456D-9280-A44A6F21D3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DC2312-B0C7-42EA-969C-6F8AD10BF4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589C2-413D-40C9-AB7D-7251A6B6F1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03C6C9F-1E4C-4578-A1DE-756462A2ACE4}"/>
              </a:ext>
            </a:extLst>
          </p:cNvPr>
          <p:cNvSpPr>
            <a:spLocks noGrp="1"/>
          </p:cNvSpPr>
          <p:nvPr>
            <p:ph type="dt" sz="half" idx="10"/>
          </p:nvPr>
        </p:nvSpPr>
        <p:spPr/>
        <p:txBody>
          <a:bodyPr/>
          <a:lstStyle/>
          <a:p>
            <a:fld id="{AAF37008-1136-4B50-A656-FEB50623D98C}" type="datetimeFigureOut">
              <a:rPr lang="en-US" smtClean="0"/>
              <a:t>5/16/2025</a:t>
            </a:fld>
            <a:endParaRPr lang="en-US"/>
          </a:p>
        </p:txBody>
      </p:sp>
      <p:sp>
        <p:nvSpPr>
          <p:cNvPr id="6" name="Footer Placeholder 5">
            <a:extLst>
              <a:ext uri="{FF2B5EF4-FFF2-40B4-BE49-F238E27FC236}">
                <a16:creationId xmlns:a16="http://schemas.microsoft.com/office/drawing/2014/main" id="{F4947894-F521-4CE7-ADB8-89E8B22CF8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8741F1-138A-431B-9535-25028863E79D}"/>
              </a:ext>
            </a:extLst>
          </p:cNvPr>
          <p:cNvSpPr>
            <a:spLocks noGrp="1"/>
          </p:cNvSpPr>
          <p:nvPr>
            <p:ph type="sldNum" sz="quarter" idx="12"/>
          </p:nvPr>
        </p:nvSpPr>
        <p:spPr/>
        <p:txBody>
          <a:bodyPr/>
          <a:lstStyle/>
          <a:p>
            <a:fld id="{1E2AC007-AE7C-43B0-850B-8773DB8DED75}" type="slidenum">
              <a:rPr lang="en-US" smtClean="0"/>
              <a:t>‹#›</a:t>
            </a:fld>
            <a:endParaRPr lang="en-US"/>
          </a:p>
        </p:txBody>
      </p:sp>
    </p:spTree>
    <p:extLst>
      <p:ext uri="{BB962C8B-B14F-4D97-AF65-F5344CB8AC3E}">
        <p14:creationId xmlns:p14="http://schemas.microsoft.com/office/powerpoint/2010/main" val="176534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371113-8361-437E-976A-F2EEC31163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84546B-F26A-42E0-8F5C-50BF7FA8F0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0A47DF-0E2F-496B-985B-F19D94B5FF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F37008-1136-4B50-A656-FEB50623D98C}" type="datetimeFigureOut">
              <a:rPr lang="en-US" smtClean="0"/>
              <a:t>5/16/2025</a:t>
            </a:fld>
            <a:endParaRPr lang="en-US"/>
          </a:p>
        </p:txBody>
      </p:sp>
      <p:sp>
        <p:nvSpPr>
          <p:cNvPr id="5" name="Footer Placeholder 4">
            <a:extLst>
              <a:ext uri="{FF2B5EF4-FFF2-40B4-BE49-F238E27FC236}">
                <a16:creationId xmlns:a16="http://schemas.microsoft.com/office/drawing/2014/main" id="{04857C7B-4D2A-4530-B694-B7ACD44AAC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224C0D-2BAD-490A-A9A2-63EA8B139F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2AC007-AE7C-43B0-850B-8773DB8DED75}" type="slidenum">
              <a:rPr lang="en-US" smtClean="0"/>
              <a:t>‹#›</a:t>
            </a:fld>
            <a:endParaRPr lang="en-US"/>
          </a:p>
        </p:txBody>
      </p:sp>
    </p:spTree>
    <p:extLst>
      <p:ext uri="{BB962C8B-B14F-4D97-AF65-F5344CB8AC3E}">
        <p14:creationId xmlns:p14="http://schemas.microsoft.com/office/powerpoint/2010/main" val="1653088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186D99-B44B-6712-8F95-CEBC40902B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F693670-5EE3-63AD-62FD-858C3B4C7F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740359C-A1D4-6044-06E0-7F439D461F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C40EBB-F366-F547-A4FA-B492936D4EE4}" type="datetimeFigureOut">
              <a:rPr lang="en-US" smtClean="0"/>
              <a:t>5/16/2025</a:t>
            </a:fld>
            <a:endParaRPr lang="en-US"/>
          </a:p>
        </p:txBody>
      </p:sp>
      <p:sp>
        <p:nvSpPr>
          <p:cNvPr id="5" name="Footer Placeholder 4">
            <a:extLst>
              <a:ext uri="{FF2B5EF4-FFF2-40B4-BE49-F238E27FC236}">
                <a16:creationId xmlns:a16="http://schemas.microsoft.com/office/drawing/2014/main" id="{BFE1F16D-857B-BC73-D587-0C75807B12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875567-C897-62E4-805B-990058D812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95631-B88B-AA4C-971E-2F21E5EB88ED}" type="slidenum">
              <a:rPr lang="en-US" smtClean="0"/>
              <a:t>‹#›</a:t>
            </a:fld>
            <a:endParaRPr lang="en-US"/>
          </a:p>
        </p:txBody>
      </p:sp>
    </p:spTree>
    <p:extLst>
      <p:ext uri="{BB962C8B-B14F-4D97-AF65-F5344CB8AC3E}">
        <p14:creationId xmlns:p14="http://schemas.microsoft.com/office/powerpoint/2010/main" val="29850186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96DFF08F-DC6B-4601-B491-B0F83F6DD2DA}" type="datetimeFigureOut">
              <a:rPr lang="en-US" dirty="0"/>
              <a:pPr/>
              <a:t>5/16/2025</a:t>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675734375"/>
      </p:ext>
    </p:extLst>
  </p:cSld>
  <p:clrMap bg1="dk1" tx1="lt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96DFF08F-DC6B-4601-B491-B0F83F6DD2DA}" type="datetimeFigureOut">
              <a:rPr lang="en-US" dirty="0"/>
              <a:pPr/>
              <a:t>5/16/2025</a:t>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841223005"/>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CD599D-4706-6101-86DF-A58E057A12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F08A0E-9101-608C-878D-8D00AC84EE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29F922-B1D4-47C5-DA3E-EA014BE6A0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6DFF08F-DC6B-4601-B491-B0F83F6DD2DA}" type="datetimeFigureOut">
              <a:rPr lang="en-US" smtClean="0"/>
              <a:pPr/>
              <a:t>5/16/2025</a:t>
            </a:fld>
            <a:endParaRPr lang="en-US" dirty="0"/>
          </a:p>
        </p:txBody>
      </p:sp>
      <p:sp>
        <p:nvSpPr>
          <p:cNvPr id="5" name="Footer Placeholder 4">
            <a:extLst>
              <a:ext uri="{FF2B5EF4-FFF2-40B4-BE49-F238E27FC236}">
                <a16:creationId xmlns:a16="http://schemas.microsoft.com/office/drawing/2014/main" id="{551090AD-4BBF-5F64-9F9D-16929DCD46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DE1BB305-78AB-3E69-E8E3-D568D2E425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3270949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1055380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3.xml"/><Relationship Id="rId1" Type="http://schemas.openxmlformats.org/officeDocument/2006/relationships/video" Target="https://www.youtube.com/embed/B463mSygodk?feature=oembed"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3.jp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5.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FFA2A-A1E0-4372-9E78-C4BB725D7206}"/>
              </a:ext>
            </a:extLst>
          </p:cNvPr>
          <p:cNvSpPr>
            <a:spLocks noGrp="1"/>
          </p:cNvSpPr>
          <p:nvPr>
            <p:ph type="ctrTitle"/>
          </p:nvPr>
        </p:nvSpPr>
        <p:spPr>
          <a:xfrm>
            <a:off x="1524000" y="1635852"/>
            <a:ext cx="9144000" cy="1161046"/>
          </a:xfrm>
        </p:spPr>
        <p:txBody>
          <a:bodyPr/>
          <a:lstStyle/>
          <a:p>
            <a:pPr algn="r"/>
            <a:r>
              <a:rPr lang="en-US" dirty="0"/>
              <a:t>Empowering Older Adults</a:t>
            </a:r>
          </a:p>
        </p:txBody>
      </p:sp>
      <p:sp>
        <p:nvSpPr>
          <p:cNvPr id="3" name="Subtitle 2">
            <a:extLst>
              <a:ext uri="{FF2B5EF4-FFF2-40B4-BE49-F238E27FC236}">
                <a16:creationId xmlns:a16="http://schemas.microsoft.com/office/drawing/2014/main" id="{69A87257-6286-45A1-82A1-BA5CB97DF2A7}"/>
              </a:ext>
            </a:extLst>
          </p:cNvPr>
          <p:cNvSpPr>
            <a:spLocks noGrp="1"/>
          </p:cNvSpPr>
          <p:nvPr>
            <p:ph type="subTitle" idx="1"/>
          </p:nvPr>
        </p:nvSpPr>
        <p:spPr>
          <a:xfrm>
            <a:off x="1524000" y="2679452"/>
            <a:ext cx="9144000" cy="1655762"/>
          </a:xfrm>
        </p:spPr>
        <p:txBody>
          <a:bodyPr>
            <a:normAutofit/>
          </a:bodyPr>
          <a:lstStyle/>
          <a:p>
            <a:pPr algn="r"/>
            <a:r>
              <a:rPr lang="en-US" dirty="0"/>
              <a:t>Reducing Isolation Through Accessible Community Services</a:t>
            </a:r>
            <a:br>
              <a:rPr lang="en-US" dirty="0"/>
            </a:br>
            <a:br>
              <a:rPr lang="en-US" dirty="0"/>
            </a:br>
            <a:r>
              <a:rPr lang="en-US" sz="2000" dirty="0"/>
              <a:t>Chris Street, Nutrition Director – Eastern Area Agency on Aging</a:t>
            </a:r>
            <a:br>
              <a:rPr lang="en-US" sz="2000" dirty="0"/>
            </a:br>
            <a:r>
              <a:rPr lang="en-US" sz="2000" dirty="0"/>
              <a:t>Megan Walton, CEO – Southern Maine Agency on Aging</a:t>
            </a:r>
            <a:br>
              <a:rPr lang="en-US" sz="2000" dirty="0"/>
            </a:br>
            <a:r>
              <a:rPr lang="en-US" sz="2000" dirty="0"/>
              <a:t>Betsy Sawyer-</a:t>
            </a:r>
            <a:r>
              <a:rPr lang="en-US" sz="2000" dirty="0" err="1"/>
              <a:t>Manter</a:t>
            </a:r>
            <a:r>
              <a:rPr lang="en-US" sz="2000" dirty="0"/>
              <a:t>, CEO – Seniors Plus</a:t>
            </a:r>
            <a:endParaRPr lang="en-US" dirty="0"/>
          </a:p>
        </p:txBody>
      </p:sp>
      <p:pic>
        <p:nvPicPr>
          <p:cNvPr id="5" name="Picture 4">
            <a:extLst>
              <a:ext uri="{FF2B5EF4-FFF2-40B4-BE49-F238E27FC236}">
                <a16:creationId xmlns:a16="http://schemas.microsoft.com/office/drawing/2014/main" id="{4F6AAE3F-D4B4-4B51-9C2D-CC77A59039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3020" y="5165725"/>
            <a:ext cx="8125959" cy="1590897"/>
          </a:xfrm>
          <a:prstGeom prst="rect">
            <a:avLst/>
          </a:prstGeom>
        </p:spPr>
      </p:pic>
    </p:spTree>
    <p:extLst>
      <p:ext uri="{BB962C8B-B14F-4D97-AF65-F5344CB8AC3E}">
        <p14:creationId xmlns:p14="http://schemas.microsoft.com/office/powerpoint/2010/main" val="2519383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618677" y="3074294"/>
            <a:ext cx="6040919" cy="3872509"/>
          </a:xfrm>
          <a:custGeom>
            <a:avLst/>
            <a:gdLst/>
            <a:ahLst/>
            <a:cxnLst/>
            <a:rect l="l" t="t" r="r" b="b"/>
            <a:pathLst>
              <a:path w="9061379" h="5808763">
                <a:moveTo>
                  <a:pt x="9061379" y="0"/>
                </a:moveTo>
                <a:lnTo>
                  <a:pt x="0" y="0"/>
                </a:lnTo>
                <a:lnTo>
                  <a:pt x="0" y="5808763"/>
                </a:lnTo>
                <a:lnTo>
                  <a:pt x="9061379" y="5808763"/>
                </a:lnTo>
                <a:lnTo>
                  <a:pt x="9061379" y="0"/>
                </a:lnTo>
                <a:close/>
              </a:path>
            </a:pathLst>
          </a:custGeom>
          <a:blipFill>
            <a:blip r:embed="rId3"/>
            <a:stretch>
              <a:fillRect t="-9391"/>
            </a:stretch>
          </a:blipFill>
        </p:spPr>
      </p:sp>
      <p:sp>
        <p:nvSpPr>
          <p:cNvPr id="3" name="Freeform 3"/>
          <p:cNvSpPr/>
          <p:nvPr/>
        </p:nvSpPr>
        <p:spPr>
          <a:xfrm>
            <a:off x="6953851" y="238361"/>
            <a:ext cx="5090812" cy="2691625"/>
          </a:xfrm>
          <a:custGeom>
            <a:avLst/>
            <a:gdLst/>
            <a:ahLst/>
            <a:cxnLst/>
            <a:rect l="l" t="t" r="r" b="b"/>
            <a:pathLst>
              <a:path w="7636218" h="4037438">
                <a:moveTo>
                  <a:pt x="0" y="0"/>
                </a:moveTo>
                <a:lnTo>
                  <a:pt x="7636218" y="0"/>
                </a:lnTo>
                <a:lnTo>
                  <a:pt x="7636218" y="4037438"/>
                </a:lnTo>
                <a:lnTo>
                  <a:pt x="0" y="4037438"/>
                </a:lnTo>
                <a:lnTo>
                  <a:pt x="0" y="0"/>
                </a:lnTo>
                <a:close/>
              </a:path>
            </a:pathLst>
          </a:custGeom>
          <a:blipFill>
            <a:blip r:embed="rId4"/>
            <a:stretch>
              <a:fillRect l="-102" r="-868"/>
            </a:stretch>
          </a:blipFill>
        </p:spPr>
      </p:sp>
      <p:grpSp>
        <p:nvGrpSpPr>
          <p:cNvPr id="4" name="Group 4"/>
          <p:cNvGrpSpPr/>
          <p:nvPr/>
        </p:nvGrpSpPr>
        <p:grpSpPr>
          <a:xfrm>
            <a:off x="-556842" y="607867"/>
            <a:ext cx="7032103" cy="1470319"/>
            <a:chOff x="0" y="0"/>
            <a:chExt cx="2778115" cy="580867"/>
          </a:xfrm>
        </p:grpSpPr>
        <p:sp>
          <p:nvSpPr>
            <p:cNvPr id="5" name="Freeform 5"/>
            <p:cNvSpPr/>
            <p:nvPr/>
          </p:nvSpPr>
          <p:spPr>
            <a:xfrm>
              <a:off x="0" y="0"/>
              <a:ext cx="2778115" cy="580867"/>
            </a:xfrm>
            <a:custGeom>
              <a:avLst/>
              <a:gdLst/>
              <a:ahLst/>
              <a:cxnLst/>
              <a:rect l="l" t="t" r="r" b="b"/>
              <a:pathLst>
                <a:path w="2778115" h="580867">
                  <a:moveTo>
                    <a:pt x="0" y="0"/>
                  </a:moveTo>
                  <a:lnTo>
                    <a:pt x="2574915" y="0"/>
                  </a:lnTo>
                  <a:lnTo>
                    <a:pt x="2778115" y="290433"/>
                  </a:lnTo>
                  <a:lnTo>
                    <a:pt x="2574915" y="580867"/>
                  </a:lnTo>
                  <a:lnTo>
                    <a:pt x="0" y="580867"/>
                  </a:lnTo>
                  <a:lnTo>
                    <a:pt x="203200" y="290433"/>
                  </a:lnTo>
                  <a:lnTo>
                    <a:pt x="0" y="0"/>
                  </a:lnTo>
                  <a:close/>
                </a:path>
              </a:pathLst>
            </a:custGeom>
            <a:solidFill>
              <a:srgbClr val="1B3864"/>
            </a:solidFill>
          </p:spPr>
        </p:sp>
        <p:sp>
          <p:nvSpPr>
            <p:cNvPr id="6" name="TextBox 6"/>
            <p:cNvSpPr txBox="1"/>
            <p:nvPr/>
          </p:nvSpPr>
          <p:spPr>
            <a:xfrm>
              <a:off x="177800" y="-19050"/>
              <a:ext cx="2524115" cy="599917"/>
            </a:xfrm>
            <a:prstGeom prst="rect">
              <a:avLst/>
            </a:prstGeom>
          </p:spPr>
          <p:txBody>
            <a:bodyPr lIns="33867" tIns="33867" rIns="33867" bIns="33867" rtlCol="0" anchor="ctr"/>
            <a:lstStyle/>
            <a:p>
              <a:pPr algn="ctr" defTabSz="609630">
                <a:lnSpc>
                  <a:spcPts val="2080"/>
                </a:lnSpc>
              </a:pPr>
              <a:endParaRPr sz="1200">
                <a:solidFill>
                  <a:prstClr val="black"/>
                </a:solidFill>
                <a:latin typeface="Calibri"/>
              </a:endParaRPr>
            </a:p>
          </p:txBody>
        </p:sp>
      </p:grpSp>
      <p:sp>
        <p:nvSpPr>
          <p:cNvPr id="7" name="TextBox 7"/>
          <p:cNvSpPr txBox="1"/>
          <p:nvPr/>
        </p:nvSpPr>
        <p:spPr>
          <a:xfrm>
            <a:off x="335103" y="2432179"/>
            <a:ext cx="5631009" cy="3636765"/>
          </a:xfrm>
          <a:prstGeom prst="rect">
            <a:avLst/>
          </a:prstGeom>
        </p:spPr>
        <p:txBody>
          <a:bodyPr lIns="0" tIns="0" rIns="0" bIns="0" rtlCol="0" anchor="t">
            <a:spAutoFit/>
          </a:bodyPr>
          <a:lstStyle/>
          <a:p>
            <a:pPr marL="374245" lvl="1" indent="-187122" defTabSz="609630">
              <a:lnSpc>
                <a:spcPts val="2253"/>
              </a:lnSpc>
              <a:buFont typeface="Arial"/>
              <a:buChar char="•"/>
            </a:pPr>
            <a:r>
              <a:rPr lang="en-US" sz="1733" dirty="0">
                <a:solidFill>
                  <a:srgbClr val="000000"/>
                </a:solidFill>
                <a:latin typeface="Open Sans"/>
                <a:ea typeface="Open Sans"/>
                <a:cs typeface="Open Sans"/>
                <a:sym typeface="Open Sans"/>
              </a:rPr>
              <a:t>30% of Maine’s population is age 60+</a:t>
            </a:r>
          </a:p>
          <a:p>
            <a:pPr defTabSz="609630">
              <a:lnSpc>
                <a:spcPts val="1300"/>
              </a:lnSpc>
            </a:pPr>
            <a:endParaRPr lang="en-US" sz="1733" dirty="0">
              <a:solidFill>
                <a:srgbClr val="000000"/>
              </a:solidFill>
              <a:latin typeface="Open Sans"/>
              <a:ea typeface="Open Sans"/>
              <a:cs typeface="Open Sans"/>
              <a:sym typeface="Open Sans"/>
            </a:endParaRPr>
          </a:p>
          <a:p>
            <a:pPr marL="374245" lvl="1" indent="-187122" defTabSz="609630">
              <a:lnSpc>
                <a:spcPts val="2253"/>
              </a:lnSpc>
              <a:buFont typeface="Arial"/>
              <a:buChar char="•"/>
            </a:pPr>
            <a:r>
              <a:rPr lang="en-US" sz="1733" dirty="0">
                <a:solidFill>
                  <a:srgbClr val="000000"/>
                </a:solidFill>
                <a:latin typeface="Open Sans"/>
                <a:ea typeface="Open Sans"/>
                <a:cs typeface="Open Sans"/>
                <a:sym typeface="Open Sans"/>
              </a:rPr>
              <a:t>52% of single older Mainers and 22% of older couples lack income to pay for basic needs</a:t>
            </a:r>
          </a:p>
          <a:p>
            <a:pPr defTabSz="609630">
              <a:lnSpc>
                <a:spcPts val="1300"/>
              </a:lnSpc>
            </a:pPr>
            <a:endParaRPr lang="en-US" sz="1733" dirty="0">
              <a:solidFill>
                <a:srgbClr val="000000"/>
              </a:solidFill>
              <a:latin typeface="Open Sans"/>
              <a:ea typeface="Open Sans"/>
              <a:cs typeface="Open Sans"/>
              <a:sym typeface="Open Sans"/>
            </a:endParaRPr>
          </a:p>
          <a:p>
            <a:pPr marL="374245" lvl="1" indent="-187122" defTabSz="609630">
              <a:lnSpc>
                <a:spcPts val="2253"/>
              </a:lnSpc>
              <a:buFont typeface="Arial"/>
              <a:buChar char="•"/>
            </a:pPr>
            <a:r>
              <a:rPr lang="en-US" sz="1733" dirty="0">
                <a:solidFill>
                  <a:srgbClr val="000000"/>
                </a:solidFill>
                <a:latin typeface="Open Sans"/>
                <a:ea typeface="Open Sans"/>
                <a:cs typeface="Open Sans"/>
                <a:sym typeface="Open Sans"/>
              </a:rPr>
              <a:t>26% live alone</a:t>
            </a:r>
          </a:p>
          <a:p>
            <a:pPr defTabSz="609630">
              <a:lnSpc>
                <a:spcPts val="1300"/>
              </a:lnSpc>
            </a:pPr>
            <a:endParaRPr lang="en-US" sz="1733" dirty="0">
              <a:solidFill>
                <a:srgbClr val="000000"/>
              </a:solidFill>
              <a:latin typeface="Open Sans"/>
              <a:ea typeface="Open Sans"/>
              <a:cs typeface="Open Sans"/>
              <a:sym typeface="Open Sans"/>
            </a:endParaRPr>
          </a:p>
          <a:p>
            <a:pPr marL="374245" lvl="1" indent="-187122" defTabSz="609630">
              <a:lnSpc>
                <a:spcPts val="2253"/>
              </a:lnSpc>
              <a:buFont typeface="Arial"/>
              <a:buChar char="•"/>
            </a:pPr>
            <a:r>
              <a:rPr lang="en-US" sz="1733" dirty="0">
                <a:solidFill>
                  <a:srgbClr val="000000"/>
                </a:solidFill>
                <a:latin typeface="Open Sans"/>
                <a:ea typeface="Open Sans"/>
                <a:cs typeface="Open Sans"/>
                <a:sym typeface="Open Sans"/>
              </a:rPr>
              <a:t>29% have a disability </a:t>
            </a:r>
          </a:p>
          <a:p>
            <a:pPr defTabSz="609630">
              <a:lnSpc>
                <a:spcPts val="1300"/>
              </a:lnSpc>
            </a:pPr>
            <a:endParaRPr lang="en-US" sz="1733" dirty="0">
              <a:solidFill>
                <a:srgbClr val="000000"/>
              </a:solidFill>
              <a:latin typeface="Open Sans"/>
              <a:ea typeface="Open Sans"/>
              <a:cs typeface="Open Sans"/>
              <a:sym typeface="Open Sans"/>
            </a:endParaRPr>
          </a:p>
          <a:p>
            <a:pPr marL="374245" lvl="1" indent="-187122" defTabSz="609630">
              <a:lnSpc>
                <a:spcPts val="2253"/>
              </a:lnSpc>
              <a:buFont typeface="Arial"/>
              <a:buChar char="•"/>
            </a:pPr>
            <a:r>
              <a:rPr lang="en-US" sz="1733" dirty="0">
                <a:solidFill>
                  <a:srgbClr val="000000"/>
                </a:solidFill>
                <a:latin typeface="Open Sans"/>
                <a:ea typeface="Open Sans"/>
                <a:cs typeface="Open Sans"/>
                <a:sym typeface="Open Sans"/>
              </a:rPr>
              <a:t>10% experience a fall with injury in any given year</a:t>
            </a:r>
          </a:p>
          <a:p>
            <a:pPr defTabSz="609630">
              <a:lnSpc>
                <a:spcPts val="1300"/>
              </a:lnSpc>
            </a:pPr>
            <a:endParaRPr lang="en-US" sz="1733" dirty="0">
              <a:solidFill>
                <a:srgbClr val="000000"/>
              </a:solidFill>
              <a:latin typeface="Open Sans"/>
              <a:ea typeface="Open Sans"/>
              <a:cs typeface="Open Sans"/>
              <a:sym typeface="Open Sans"/>
            </a:endParaRPr>
          </a:p>
          <a:p>
            <a:pPr marL="374245" lvl="1" indent="-187122" defTabSz="609630">
              <a:lnSpc>
                <a:spcPts val="2253"/>
              </a:lnSpc>
              <a:buFont typeface="Arial"/>
              <a:buChar char="•"/>
            </a:pPr>
            <a:r>
              <a:rPr lang="en-US" sz="1733" dirty="0">
                <a:solidFill>
                  <a:srgbClr val="000000"/>
                </a:solidFill>
                <a:latin typeface="Open Sans"/>
                <a:ea typeface="Open Sans"/>
                <a:cs typeface="Open Sans"/>
                <a:sym typeface="Open Sans"/>
              </a:rPr>
              <a:t>10% live in a household without access to a vehicle</a:t>
            </a:r>
          </a:p>
          <a:p>
            <a:pPr algn="ctr" defTabSz="609630">
              <a:lnSpc>
                <a:spcPts val="2080"/>
              </a:lnSpc>
              <a:spcBef>
                <a:spcPct val="0"/>
              </a:spcBef>
            </a:pPr>
            <a:endParaRPr lang="en-US" sz="1733" dirty="0">
              <a:solidFill>
                <a:srgbClr val="000000"/>
              </a:solidFill>
              <a:latin typeface="Open Sans"/>
              <a:ea typeface="Open Sans"/>
              <a:cs typeface="Open Sans"/>
              <a:sym typeface="Open Sans"/>
            </a:endParaRPr>
          </a:p>
          <a:p>
            <a:pPr algn="ctr" defTabSz="609630">
              <a:lnSpc>
                <a:spcPts val="1907"/>
              </a:lnSpc>
              <a:spcBef>
                <a:spcPct val="0"/>
              </a:spcBef>
            </a:pPr>
            <a:r>
              <a:rPr lang="en-US" sz="1467" i="1" dirty="0">
                <a:solidFill>
                  <a:srgbClr val="000000"/>
                </a:solidFill>
                <a:latin typeface="Open Sans Italics"/>
                <a:ea typeface="Open Sans Italics"/>
                <a:cs typeface="Open Sans Italics"/>
                <a:sym typeface="Open Sans Italics"/>
              </a:rPr>
              <a:t>Sources: Meals on Wheels of America 2024 Maine Fact Sheet; Maine Department of Health and Human Services</a:t>
            </a:r>
          </a:p>
        </p:txBody>
      </p:sp>
      <p:sp>
        <p:nvSpPr>
          <p:cNvPr id="8" name="TextBox 8"/>
          <p:cNvSpPr txBox="1"/>
          <p:nvPr/>
        </p:nvSpPr>
        <p:spPr>
          <a:xfrm>
            <a:off x="498388" y="785093"/>
            <a:ext cx="5102350" cy="1043812"/>
          </a:xfrm>
          <a:prstGeom prst="rect">
            <a:avLst/>
          </a:prstGeom>
        </p:spPr>
        <p:txBody>
          <a:bodyPr lIns="0" tIns="0" rIns="0" bIns="0" rtlCol="0" anchor="t">
            <a:spAutoFit/>
          </a:bodyPr>
          <a:lstStyle/>
          <a:p>
            <a:pPr algn="ctr" defTabSz="609630">
              <a:lnSpc>
                <a:spcPts val="4160"/>
              </a:lnSpc>
            </a:pPr>
            <a:r>
              <a:rPr lang="en-US" sz="3466">
                <a:solidFill>
                  <a:srgbClr val="FFFFFF"/>
                </a:solidFill>
                <a:latin typeface="Futura 1"/>
                <a:ea typeface="Futura 1"/>
                <a:cs typeface="Futura 1"/>
                <a:sym typeface="Futura 1"/>
              </a:rPr>
              <a:t>Challenges Impacting Older Mainers</a:t>
            </a:r>
          </a:p>
        </p:txBody>
      </p:sp>
    </p:spTree>
    <p:extLst>
      <p:ext uri="{BB962C8B-B14F-4D97-AF65-F5344CB8AC3E}">
        <p14:creationId xmlns:p14="http://schemas.microsoft.com/office/powerpoint/2010/main" val="3505157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7BA6075-0C5F-43CE-B0BB-D16F1DB19BE9}"/>
              </a:ext>
            </a:extLst>
          </p:cNvPr>
          <p:cNvGrpSpPr/>
          <p:nvPr/>
        </p:nvGrpSpPr>
        <p:grpSpPr>
          <a:xfrm>
            <a:off x="2252443" y="1449443"/>
            <a:ext cx="3066177" cy="3306778"/>
            <a:chOff x="633368" y="1742454"/>
            <a:chExt cx="3066177" cy="3306778"/>
          </a:xfrm>
        </p:grpSpPr>
        <p:sp>
          <p:nvSpPr>
            <p:cNvPr id="4" name="Rectangle: Rounded Corners 3">
              <a:extLst>
                <a:ext uri="{FF2B5EF4-FFF2-40B4-BE49-F238E27FC236}">
                  <a16:creationId xmlns:a16="http://schemas.microsoft.com/office/drawing/2014/main" id="{5FAF4DBF-59A2-4139-BB11-C720780F3C06}"/>
                </a:ext>
              </a:extLst>
            </p:cNvPr>
            <p:cNvSpPr/>
            <p:nvPr/>
          </p:nvSpPr>
          <p:spPr>
            <a:xfrm>
              <a:off x="633368" y="1742454"/>
              <a:ext cx="3066177" cy="3306778"/>
            </a:xfrm>
            <a:prstGeom prst="roundRect">
              <a:avLst/>
            </a:prstGeom>
            <a:gradFill flip="none" rotWithShape="1">
              <a:gsLst>
                <a:gs pos="0">
                  <a:srgbClr val="04443B">
                    <a:lumMod val="100000"/>
                  </a:srgbClr>
                </a:gs>
                <a:gs pos="100000">
                  <a:srgbClr val="1B3864"/>
                </a:gs>
              </a:gsLst>
              <a:lin ang="5400000" scaled="1"/>
              <a:tileRect/>
            </a:gradFill>
            <a:ln>
              <a:solidFill>
                <a:srgbClr val="044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C753608-9FAD-40E2-8825-C1CD3B928F40}"/>
                </a:ext>
              </a:extLst>
            </p:cNvPr>
            <p:cNvSpPr txBox="1"/>
            <p:nvPr/>
          </p:nvSpPr>
          <p:spPr>
            <a:xfrm>
              <a:off x="763397" y="1879134"/>
              <a:ext cx="2835479" cy="2616101"/>
            </a:xfrm>
            <a:prstGeom prst="rect">
              <a:avLst/>
            </a:prstGeom>
            <a:noFill/>
          </p:spPr>
          <p:txBody>
            <a:bodyPr wrap="square" rtlCol="0">
              <a:spAutoFit/>
            </a:bodyPr>
            <a:lstStyle/>
            <a:p>
              <a:r>
                <a:rPr lang="en-US" sz="3200" b="1" dirty="0">
                  <a:solidFill>
                    <a:schemeClr val="bg1"/>
                  </a:solidFill>
                  <a:latin typeface="Bodoni MT" panose="02070603080606020203" pitchFamily="18" charset="0"/>
                </a:rPr>
                <a:t>02</a:t>
              </a:r>
              <a:br>
                <a:rPr lang="en-US" sz="4800" b="1" dirty="0">
                  <a:solidFill>
                    <a:schemeClr val="bg1"/>
                  </a:solidFill>
                  <a:latin typeface="Bodoni MT" panose="02070603080606020203" pitchFamily="18" charset="0"/>
                </a:rPr>
              </a:br>
              <a:r>
                <a:rPr lang="en-US" sz="2400" b="1" dirty="0">
                  <a:solidFill>
                    <a:schemeClr val="bg1"/>
                  </a:solidFill>
                  <a:latin typeface="Bodoni MT" panose="02070603080606020203" pitchFamily="18" charset="0"/>
                </a:rPr>
                <a:t>Explore the solutions</a:t>
              </a:r>
              <a:br>
                <a:rPr lang="en-US" sz="4000" b="1" dirty="0">
                  <a:solidFill>
                    <a:schemeClr val="bg1"/>
                  </a:solidFill>
                  <a:latin typeface="Bodoni MT" panose="02070603080606020203" pitchFamily="18" charset="0"/>
                </a:rPr>
              </a:br>
              <a:r>
                <a:rPr lang="en-US" b="1" dirty="0">
                  <a:solidFill>
                    <a:schemeClr val="bg1"/>
                  </a:solidFill>
                  <a:latin typeface="Bodoni MT" panose="02070603080606020203" pitchFamily="18" charset="0"/>
                </a:rPr>
                <a:t>Present effective strategies and technologies that enhance service accessibility and promote social engagement for older adults.</a:t>
              </a:r>
              <a:endParaRPr lang="en-US" sz="4800" b="1" dirty="0">
                <a:solidFill>
                  <a:schemeClr val="bg1"/>
                </a:solidFill>
                <a:latin typeface="Bodoni MT" panose="02070603080606020203" pitchFamily="18" charset="0"/>
              </a:endParaRPr>
            </a:p>
          </p:txBody>
        </p:sp>
      </p:grpSp>
      <p:grpSp>
        <p:nvGrpSpPr>
          <p:cNvPr id="3" name="Group 2">
            <a:extLst>
              <a:ext uri="{FF2B5EF4-FFF2-40B4-BE49-F238E27FC236}">
                <a16:creationId xmlns:a16="http://schemas.microsoft.com/office/drawing/2014/main" id="{8CDE5E69-4DC6-4F1A-80BE-5A2CD9DC8781}"/>
              </a:ext>
            </a:extLst>
          </p:cNvPr>
          <p:cNvGrpSpPr/>
          <p:nvPr/>
        </p:nvGrpSpPr>
        <p:grpSpPr>
          <a:xfrm>
            <a:off x="6427015" y="1773173"/>
            <a:ext cx="3066177" cy="563121"/>
            <a:chOff x="6096000" y="1742454"/>
            <a:chExt cx="3066177" cy="563121"/>
          </a:xfrm>
        </p:grpSpPr>
        <p:sp>
          <p:nvSpPr>
            <p:cNvPr id="9" name="Rectangle: Rounded Corners 8">
              <a:extLst>
                <a:ext uri="{FF2B5EF4-FFF2-40B4-BE49-F238E27FC236}">
                  <a16:creationId xmlns:a16="http://schemas.microsoft.com/office/drawing/2014/main" id="{067067EA-2930-4E03-ABEA-C4B417B077D7}"/>
                </a:ext>
              </a:extLst>
            </p:cNvPr>
            <p:cNvSpPr/>
            <p:nvPr/>
          </p:nvSpPr>
          <p:spPr>
            <a:xfrm>
              <a:off x="6096000" y="1742454"/>
              <a:ext cx="3066177" cy="563121"/>
            </a:xfrm>
            <a:prstGeom prst="roundRect">
              <a:avLst/>
            </a:prstGeom>
            <a:gradFill flip="none" rotWithShape="1">
              <a:gsLst>
                <a:gs pos="0">
                  <a:srgbClr val="04443B">
                    <a:lumMod val="100000"/>
                  </a:srgbClr>
                </a:gs>
                <a:gs pos="100000">
                  <a:srgbClr val="1B3864"/>
                </a:gs>
              </a:gsLst>
              <a:lin ang="5400000" scaled="1"/>
              <a:tileRect/>
            </a:gradFill>
            <a:ln>
              <a:solidFill>
                <a:srgbClr val="044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4250A42-7E64-4C08-AB37-F3C78909B60E}"/>
                </a:ext>
              </a:extLst>
            </p:cNvPr>
            <p:cNvSpPr txBox="1"/>
            <p:nvPr/>
          </p:nvSpPr>
          <p:spPr>
            <a:xfrm>
              <a:off x="6655965" y="1823959"/>
              <a:ext cx="2337034" cy="400110"/>
            </a:xfrm>
            <a:prstGeom prst="rect">
              <a:avLst/>
            </a:prstGeom>
            <a:noFill/>
          </p:spPr>
          <p:txBody>
            <a:bodyPr wrap="square" rtlCol="0">
              <a:spAutoFit/>
            </a:bodyPr>
            <a:lstStyle/>
            <a:p>
              <a:r>
                <a:rPr lang="en-US" sz="2000" b="1" dirty="0">
                  <a:solidFill>
                    <a:schemeClr val="bg1"/>
                  </a:solidFill>
                  <a:latin typeface="Bodoni MT" panose="02070603080606020203" pitchFamily="18" charset="0"/>
                </a:rPr>
                <a:t>1. SMAA</a:t>
              </a:r>
            </a:p>
          </p:txBody>
        </p:sp>
      </p:grpSp>
      <p:sp>
        <p:nvSpPr>
          <p:cNvPr id="13" name="TextBox 12">
            <a:extLst>
              <a:ext uri="{FF2B5EF4-FFF2-40B4-BE49-F238E27FC236}">
                <a16:creationId xmlns:a16="http://schemas.microsoft.com/office/drawing/2014/main" id="{635967EC-B3C7-4ADB-9501-4984A36FA28B}"/>
              </a:ext>
            </a:extLst>
          </p:cNvPr>
          <p:cNvSpPr txBox="1"/>
          <p:nvPr/>
        </p:nvSpPr>
        <p:spPr>
          <a:xfrm>
            <a:off x="6986980" y="2902777"/>
            <a:ext cx="2337034" cy="400110"/>
          </a:xfrm>
          <a:prstGeom prst="rect">
            <a:avLst/>
          </a:prstGeom>
          <a:noFill/>
        </p:spPr>
        <p:txBody>
          <a:bodyPr wrap="square" rtlCol="0">
            <a:spAutoFit/>
          </a:bodyPr>
          <a:lstStyle/>
          <a:p>
            <a:r>
              <a:rPr lang="en-US" sz="2000" b="1" dirty="0">
                <a:solidFill>
                  <a:schemeClr val="bg1"/>
                </a:solidFill>
                <a:latin typeface="Bodoni MT" panose="02070603080606020203" pitchFamily="18" charset="0"/>
              </a:rPr>
              <a:t>2. Seniors Plus</a:t>
            </a:r>
          </a:p>
        </p:txBody>
      </p:sp>
      <p:sp>
        <p:nvSpPr>
          <p:cNvPr id="16" name="TextBox 15">
            <a:extLst>
              <a:ext uri="{FF2B5EF4-FFF2-40B4-BE49-F238E27FC236}">
                <a16:creationId xmlns:a16="http://schemas.microsoft.com/office/drawing/2014/main" id="{8CA5B04A-7DA5-42C0-931A-CBD8B2524638}"/>
              </a:ext>
            </a:extLst>
          </p:cNvPr>
          <p:cNvSpPr txBox="1"/>
          <p:nvPr/>
        </p:nvSpPr>
        <p:spPr>
          <a:xfrm>
            <a:off x="6986980" y="3950876"/>
            <a:ext cx="2337034" cy="400110"/>
          </a:xfrm>
          <a:prstGeom prst="rect">
            <a:avLst/>
          </a:prstGeom>
          <a:noFill/>
        </p:spPr>
        <p:txBody>
          <a:bodyPr wrap="square" rtlCol="0">
            <a:spAutoFit/>
          </a:bodyPr>
          <a:lstStyle/>
          <a:p>
            <a:r>
              <a:rPr lang="en-US" sz="2000" b="1" dirty="0">
                <a:solidFill>
                  <a:schemeClr val="bg1"/>
                </a:solidFill>
                <a:latin typeface="Bodoni MT" panose="02070603080606020203" pitchFamily="18" charset="0"/>
              </a:rPr>
              <a:t>3. EAAA</a:t>
            </a:r>
          </a:p>
        </p:txBody>
      </p:sp>
    </p:spTree>
    <p:extLst>
      <p:ext uri="{BB962C8B-B14F-4D97-AF65-F5344CB8AC3E}">
        <p14:creationId xmlns:p14="http://schemas.microsoft.com/office/powerpoint/2010/main" val="4266656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7BA6075-0C5F-43CE-B0BB-D16F1DB19BE9}"/>
              </a:ext>
            </a:extLst>
          </p:cNvPr>
          <p:cNvGrpSpPr/>
          <p:nvPr/>
        </p:nvGrpSpPr>
        <p:grpSpPr>
          <a:xfrm>
            <a:off x="2252443" y="1449443"/>
            <a:ext cx="3066177" cy="3306778"/>
            <a:chOff x="633368" y="1742454"/>
            <a:chExt cx="3066177" cy="3306778"/>
          </a:xfrm>
        </p:grpSpPr>
        <p:sp>
          <p:nvSpPr>
            <p:cNvPr id="4" name="Rectangle: Rounded Corners 3">
              <a:extLst>
                <a:ext uri="{FF2B5EF4-FFF2-40B4-BE49-F238E27FC236}">
                  <a16:creationId xmlns:a16="http://schemas.microsoft.com/office/drawing/2014/main" id="{5FAF4DBF-59A2-4139-BB11-C720780F3C06}"/>
                </a:ext>
              </a:extLst>
            </p:cNvPr>
            <p:cNvSpPr/>
            <p:nvPr/>
          </p:nvSpPr>
          <p:spPr>
            <a:xfrm>
              <a:off x="633368" y="1742454"/>
              <a:ext cx="3066177" cy="3306778"/>
            </a:xfrm>
            <a:prstGeom prst="roundRect">
              <a:avLst/>
            </a:prstGeom>
            <a:gradFill flip="none" rotWithShape="1">
              <a:gsLst>
                <a:gs pos="0">
                  <a:srgbClr val="04443B">
                    <a:lumMod val="100000"/>
                  </a:srgbClr>
                </a:gs>
                <a:gs pos="100000">
                  <a:srgbClr val="1B3864"/>
                </a:gs>
              </a:gsLst>
              <a:lin ang="5400000" scaled="1"/>
              <a:tileRect/>
            </a:gradFill>
            <a:ln>
              <a:solidFill>
                <a:srgbClr val="044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C753608-9FAD-40E2-8825-C1CD3B928F40}"/>
                </a:ext>
              </a:extLst>
            </p:cNvPr>
            <p:cNvSpPr txBox="1"/>
            <p:nvPr/>
          </p:nvSpPr>
          <p:spPr>
            <a:xfrm>
              <a:off x="763397" y="1879134"/>
              <a:ext cx="2835479" cy="2616101"/>
            </a:xfrm>
            <a:prstGeom prst="rect">
              <a:avLst/>
            </a:prstGeom>
            <a:noFill/>
          </p:spPr>
          <p:txBody>
            <a:bodyPr wrap="square" rtlCol="0">
              <a:spAutoFit/>
            </a:bodyPr>
            <a:lstStyle/>
            <a:p>
              <a:r>
                <a:rPr lang="en-US" sz="3200" b="1" dirty="0">
                  <a:solidFill>
                    <a:schemeClr val="bg1"/>
                  </a:solidFill>
                  <a:latin typeface="Bodoni MT" panose="02070603080606020203" pitchFamily="18" charset="0"/>
                </a:rPr>
                <a:t>02</a:t>
              </a:r>
              <a:br>
                <a:rPr lang="en-US" sz="4800" b="1" dirty="0">
                  <a:solidFill>
                    <a:schemeClr val="bg1"/>
                  </a:solidFill>
                  <a:latin typeface="Bodoni MT" panose="02070603080606020203" pitchFamily="18" charset="0"/>
                </a:rPr>
              </a:br>
              <a:r>
                <a:rPr lang="en-US" sz="2400" b="1" dirty="0">
                  <a:solidFill>
                    <a:schemeClr val="bg1"/>
                  </a:solidFill>
                  <a:latin typeface="Bodoni MT" panose="02070603080606020203" pitchFamily="18" charset="0"/>
                </a:rPr>
                <a:t>Explore the solutions</a:t>
              </a:r>
              <a:br>
                <a:rPr lang="en-US" sz="4000" b="1" dirty="0">
                  <a:solidFill>
                    <a:schemeClr val="bg1"/>
                  </a:solidFill>
                  <a:latin typeface="Bodoni MT" panose="02070603080606020203" pitchFamily="18" charset="0"/>
                </a:rPr>
              </a:br>
              <a:r>
                <a:rPr lang="en-US" b="1" dirty="0">
                  <a:solidFill>
                    <a:schemeClr val="bg1"/>
                  </a:solidFill>
                  <a:latin typeface="Bodoni MT" panose="02070603080606020203" pitchFamily="18" charset="0"/>
                </a:rPr>
                <a:t>Present effective strategies and technologies that enhance service accessibility and promote social engagement for older adults.</a:t>
              </a:r>
              <a:endParaRPr lang="en-US" sz="4800" b="1" dirty="0">
                <a:solidFill>
                  <a:schemeClr val="bg1"/>
                </a:solidFill>
                <a:latin typeface="Bodoni MT" panose="02070603080606020203" pitchFamily="18" charset="0"/>
              </a:endParaRPr>
            </a:p>
          </p:txBody>
        </p:sp>
      </p:grpSp>
      <p:sp>
        <p:nvSpPr>
          <p:cNvPr id="9" name="Rectangle: Rounded Corners 8">
            <a:extLst>
              <a:ext uri="{FF2B5EF4-FFF2-40B4-BE49-F238E27FC236}">
                <a16:creationId xmlns:a16="http://schemas.microsoft.com/office/drawing/2014/main" id="{067067EA-2930-4E03-ABEA-C4B417B077D7}"/>
              </a:ext>
            </a:extLst>
          </p:cNvPr>
          <p:cNvSpPr/>
          <p:nvPr/>
        </p:nvSpPr>
        <p:spPr>
          <a:xfrm>
            <a:off x="6427015" y="2830187"/>
            <a:ext cx="3066177" cy="563121"/>
          </a:xfrm>
          <a:prstGeom prst="roundRect">
            <a:avLst/>
          </a:prstGeom>
          <a:gradFill flip="none" rotWithShape="1">
            <a:gsLst>
              <a:gs pos="0">
                <a:srgbClr val="04443B">
                  <a:lumMod val="100000"/>
                </a:srgbClr>
              </a:gs>
              <a:gs pos="100000">
                <a:srgbClr val="1B3864"/>
              </a:gs>
            </a:gsLst>
            <a:lin ang="5400000" scaled="1"/>
            <a:tileRect/>
          </a:gradFill>
          <a:ln>
            <a:solidFill>
              <a:srgbClr val="044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4250A42-7E64-4C08-AB37-F3C78909B60E}"/>
              </a:ext>
            </a:extLst>
          </p:cNvPr>
          <p:cNvSpPr txBox="1"/>
          <p:nvPr/>
        </p:nvSpPr>
        <p:spPr>
          <a:xfrm>
            <a:off x="6986980" y="1854678"/>
            <a:ext cx="2337034" cy="400110"/>
          </a:xfrm>
          <a:prstGeom prst="rect">
            <a:avLst/>
          </a:prstGeom>
          <a:noFill/>
        </p:spPr>
        <p:txBody>
          <a:bodyPr wrap="square" rtlCol="0">
            <a:spAutoFit/>
          </a:bodyPr>
          <a:lstStyle/>
          <a:p>
            <a:r>
              <a:rPr lang="en-US" sz="2000" b="1" dirty="0">
                <a:latin typeface="Bodoni MT" panose="02070603080606020203" pitchFamily="18" charset="0"/>
              </a:rPr>
              <a:t>1. SMAA</a:t>
            </a:r>
          </a:p>
        </p:txBody>
      </p:sp>
      <p:sp>
        <p:nvSpPr>
          <p:cNvPr id="13" name="TextBox 12">
            <a:extLst>
              <a:ext uri="{FF2B5EF4-FFF2-40B4-BE49-F238E27FC236}">
                <a16:creationId xmlns:a16="http://schemas.microsoft.com/office/drawing/2014/main" id="{635967EC-B3C7-4ADB-9501-4984A36FA28B}"/>
              </a:ext>
            </a:extLst>
          </p:cNvPr>
          <p:cNvSpPr txBox="1"/>
          <p:nvPr/>
        </p:nvSpPr>
        <p:spPr>
          <a:xfrm>
            <a:off x="6986980" y="2902777"/>
            <a:ext cx="2337034" cy="400110"/>
          </a:xfrm>
          <a:prstGeom prst="rect">
            <a:avLst/>
          </a:prstGeom>
          <a:noFill/>
        </p:spPr>
        <p:txBody>
          <a:bodyPr wrap="square" rtlCol="0">
            <a:spAutoFit/>
          </a:bodyPr>
          <a:lstStyle/>
          <a:p>
            <a:r>
              <a:rPr lang="en-US" sz="2000" b="1" dirty="0">
                <a:solidFill>
                  <a:schemeClr val="bg1"/>
                </a:solidFill>
                <a:latin typeface="Bodoni MT" panose="02070603080606020203" pitchFamily="18" charset="0"/>
              </a:rPr>
              <a:t>2. Seniors Plus</a:t>
            </a:r>
          </a:p>
        </p:txBody>
      </p:sp>
      <p:sp>
        <p:nvSpPr>
          <p:cNvPr id="16" name="TextBox 15">
            <a:extLst>
              <a:ext uri="{FF2B5EF4-FFF2-40B4-BE49-F238E27FC236}">
                <a16:creationId xmlns:a16="http://schemas.microsoft.com/office/drawing/2014/main" id="{8CA5B04A-7DA5-42C0-931A-CBD8B2524638}"/>
              </a:ext>
            </a:extLst>
          </p:cNvPr>
          <p:cNvSpPr txBox="1"/>
          <p:nvPr/>
        </p:nvSpPr>
        <p:spPr>
          <a:xfrm>
            <a:off x="6986980" y="3950876"/>
            <a:ext cx="2337034" cy="400110"/>
          </a:xfrm>
          <a:prstGeom prst="rect">
            <a:avLst/>
          </a:prstGeom>
          <a:noFill/>
        </p:spPr>
        <p:txBody>
          <a:bodyPr wrap="square" rtlCol="0">
            <a:spAutoFit/>
          </a:bodyPr>
          <a:lstStyle/>
          <a:p>
            <a:r>
              <a:rPr lang="en-US" sz="2000" b="1" dirty="0">
                <a:solidFill>
                  <a:schemeClr val="bg1"/>
                </a:solidFill>
                <a:latin typeface="Bodoni MT" panose="02070603080606020203" pitchFamily="18" charset="0"/>
              </a:rPr>
              <a:t>3. EAAA</a:t>
            </a:r>
          </a:p>
        </p:txBody>
      </p:sp>
    </p:spTree>
    <p:extLst>
      <p:ext uri="{BB962C8B-B14F-4D97-AF65-F5344CB8AC3E}">
        <p14:creationId xmlns:p14="http://schemas.microsoft.com/office/powerpoint/2010/main" val="27084780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7BA6075-0C5F-43CE-B0BB-D16F1DB19BE9}"/>
              </a:ext>
            </a:extLst>
          </p:cNvPr>
          <p:cNvGrpSpPr/>
          <p:nvPr/>
        </p:nvGrpSpPr>
        <p:grpSpPr>
          <a:xfrm>
            <a:off x="2252443" y="1449443"/>
            <a:ext cx="3066177" cy="3306778"/>
            <a:chOff x="633368" y="1742454"/>
            <a:chExt cx="3066177" cy="3306778"/>
          </a:xfrm>
        </p:grpSpPr>
        <p:sp>
          <p:nvSpPr>
            <p:cNvPr id="4" name="Rectangle: Rounded Corners 3">
              <a:extLst>
                <a:ext uri="{FF2B5EF4-FFF2-40B4-BE49-F238E27FC236}">
                  <a16:creationId xmlns:a16="http://schemas.microsoft.com/office/drawing/2014/main" id="{5FAF4DBF-59A2-4139-BB11-C720780F3C06}"/>
                </a:ext>
              </a:extLst>
            </p:cNvPr>
            <p:cNvSpPr/>
            <p:nvPr/>
          </p:nvSpPr>
          <p:spPr>
            <a:xfrm>
              <a:off x="633368" y="1742454"/>
              <a:ext cx="3066177" cy="3306778"/>
            </a:xfrm>
            <a:prstGeom prst="roundRect">
              <a:avLst/>
            </a:prstGeom>
            <a:gradFill flip="none" rotWithShape="1">
              <a:gsLst>
                <a:gs pos="0">
                  <a:srgbClr val="04443B">
                    <a:lumMod val="100000"/>
                  </a:srgbClr>
                </a:gs>
                <a:gs pos="100000">
                  <a:srgbClr val="1B3864"/>
                </a:gs>
              </a:gsLst>
              <a:lin ang="5400000" scaled="1"/>
              <a:tileRect/>
            </a:gradFill>
            <a:ln>
              <a:solidFill>
                <a:srgbClr val="044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C753608-9FAD-40E2-8825-C1CD3B928F40}"/>
                </a:ext>
              </a:extLst>
            </p:cNvPr>
            <p:cNvSpPr txBox="1"/>
            <p:nvPr/>
          </p:nvSpPr>
          <p:spPr>
            <a:xfrm>
              <a:off x="763397" y="1879134"/>
              <a:ext cx="2835479" cy="2616101"/>
            </a:xfrm>
            <a:prstGeom prst="rect">
              <a:avLst/>
            </a:prstGeom>
            <a:noFill/>
          </p:spPr>
          <p:txBody>
            <a:bodyPr wrap="square" rtlCol="0">
              <a:spAutoFit/>
            </a:bodyPr>
            <a:lstStyle/>
            <a:p>
              <a:r>
                <a:rPr lang="en-US" sz="3200" b="1" dirty="0">
                  <a:solidFill>
                    <a:schemeClr val="bg1"/>
                  </a:solidFill>
                  <a:latin typeface="Bodoni MT" panose="02070603080606020203" pitchFamily="18" charset="0"/>
                </a:rPr>
                <a:t>02</a:t>
              </a:r>
              <a:br>
                <a:rPr lang="en-US" sz="4800" b="1" dirty="0">
                  <a:solidFill>
                    <a:schemeClr val="bg1"/>
                  </a:solidFill>
                  <a:latin typeface="Bodoni MT" panose="02070603080606020203" pitchFamily="18" charset="0"/>
                </a:rPr>
              </a:br>
              <a:r>
                <a:rPr lang="en-US" sz="2400" b="1" dirty="0">
                  <a:solidFill>
                    <a:schemeClr val="bg1"/>
                  </a:solidFill>
                  <a:latin typeface="Bodoni MT" panose="02070603080606020203" pitchFamily="18" charset="0"/>
                </a:rPr>
                <a:t>Explore the solutions</a:t>
              </a:r>
              <a:br>
                <a:rPr lang="en-US" sz="4000" b="1" dirty="0">
                  <a:solidFill>
                    <a:schemeClr val="bg1"/>
                  </a:solidFill>
                  <a:latin typeface="Bodoni MT" panose="02070603080606020203" pitchFamily="18" charset="0"/>
                </a:rPr>
              </a:br>
              <a:r>
                <a:rPr lang="en-US" b="1" dirty="0">
                  <a:solidFill>
                    <a:schemeClr val="bg1"/>
                  </a:solidFill>
                  <a:latin typeface="Bodoni MT" panose="02070603080606020203" pitchFamily="18" charset="0"/>
                </a:rPr>
                <a:t>Present effective strategies and technologies that enhance service accessibility and promote social engagement for older adults.</a:t>
              </a:r>
              <a:endParaRPr lang="en-US" sz="4800" b="1" dirty="0">
                <a:solidFill>
                  <a:schemeClr val="bg1"/>
                </a:solidFill>
                <a:latin typeface="Bodoni MT" panose="02070603080606020203" pitchFamily="18" charset="0"/>
              </a:endParaRPr>
            </a:p>
          </p:txBody>
        </p:sp>
      </p:grpSp>
      <p:sp>
        <p:nvSpPr>
          <p:cNvPr id="9" name="Rectangle: Rounded Corners 8">
            <a:extLst>
              <a:ext uri="{FF2B5EF4-FFF2-40B4-BE49-F238E27FC236}">
                <a16:creationId xmlns:a16="http://schemas.microsoft.com/office/drawing/2014/main" id="{067067EA-2930-4E03-ABEA-C4B417B077D7}"/>
              </a:ext>
            </a:extLst>
          </p:cNvPr>
          <p:cNvSpPr/>
          <p:nvPr/>
        </p:nvSpPr>
        <p:spPr>
          <a:xfrm>
            <a:off x="6427015" y="3870423"/>
            <a:ext cx="3066177" cy="563121"/>
          </a:xfrm>
          <a:prstGeom prst="roundRect">
            <a:avLst/>
          </a:prstGeom>
          <a:gradFill flip="none" rotWithShape="1">
            <a:gsLst>
              <a:gs pos="0">
                <a:srgbClr val="04443B">
                  <a:lumMod val="100000"/>
                </a:srgbClr>
              </a:gs>
              <a:gs pos="100000">
                <a:srgbClr val="1B3864"/>
              </a:gs>
            </a:gsLst>
            <a:lin ang="5400000" scaled="1"/>
            <a:tileRect/>
          </a:gradFill>
          <a:ln>
            <a:solidFill>
              <a:srgbClr val="044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4250A42-7E64-4C08-AB37-F3C78909B60E}"/>
              </a:ext>
            </a:extLst>
          </p:cNvPr>
          <p:cNvSpPr txBox="1"/>
          <p:nvPr/>
        </p:nvSpPr>
        <p:spPr>
          <a:xfrm>
            <a:off x="6986980" y="1854678"/>
            <a:ext cx="2337034" cy="400110"/>
          </a:xfrm>
          <a:prstGeom prst="rect">
            <a:avLst/>
          </a:prstGeom>
          <a:noFill/>
        </p:spPr>
        <p:txBody>
          <a:bodyPr wrap="square" rtlCol="0">
            <a:spAutoFit/>
          </a:bodyPr>
          <a:lstStyle/>
          <a:p>
            <a:r>
              <a:rPr lang="en-US" sz="2000" b="1" dirty="0">
                <a:latin typeface="Bodoni MT" panose="02070603080606020203" pitchFamily="18" charset="0"/>
              </a:rPr>
              <a:t>1. SMAA</a:t>
            </a:r>
          </a:p>
        </p:txBody>
      </p:sp>
      <p:sp>
        <p:nvSpPr>
          <p:cNvPr id="13" name="TextBox 12">
            <a:extLst>
              <a:ext uri="{FF2B5EF4-FFF2-40B4-BE49-F238E27FC236}">
                <a16:creationId xmlns:a16="http://schemas.microsoft.com/office/drawing/2014/main" id="{635967EC-B3C7-4ADB-9501-4984A36FA28B}"/>
              </a:ext>
            </a:extLst>
          </p:cNvPr>
          <p:cNvSpPr txBox="1"/>
          <p:nvPr/>
        </p:nvSpPr>
        <p:spPr>
          <a:xfrm>
            <a:off x="6986980" y="2902777"/>
            <a:ext cx="2337034" cy="400110"/>
          </a:xfrm>
          <a:prstGeom prst="rect">
            <a:avLst/>
          </a:prstGeom>
          <a:noFill/>
        </p:spPr>
        <p:txBody>
          <a:bodyPr wrap="square" rtlCol="0">
            <a:spAutoFit/>
          </a:bodyPr>
          <a:lstStyle/>
          <a:p>
            <a:r>
              <a:rPr lang="en-US" sz="2000" b="1" dirty="0">
                <a:latin typeface="Bodoni MT" panose="02070603080606020203" pitchFamily="18" charset="0"/>
              </a:rPr>
              <a:t>2. Seniors Plus</a:t>
            </a:r>
          </a:p>
        </p:txBody>
      </p:sp>
      <p:sp>
        <p:nvSpPr>
          <p:cNvPr id="16" name="TextBox 15">
            <a:extLst>
              <a:ext uri="{FF2B5EF4-FFF2-40B4-BE49-F238E27FC236}">
                <a16:creationId xmlns:a16="http://schemas.microsoft.com/office/drawing/2014/main" id="{8CA5B04A-7DA5-42C0-931A-CBD8B2524638}"/>
              </a:ext>
            </a:extLst>
          </p:cNvPr>
          <p:cNvSpPr txBox="1"/>
          <p:nvPr/>
        </p:nvSpPr>
        <p:spPr>
          <a:xfrm>
            <a:off x="6986980" y="3950876"/>
            <a:ext cx="2337034" cy="400110"/>
          </a:xfrm>
          <a:prstGeom prst="rect">
            <a:avLst/>
          </a:prstGeom>
          <a:noFill/>
        </p:spPr>
        <p:txBody>
          <a:bodyPr wrap="square" rtlCol="0">
            <a:spAutoFit/>
          </a:bodyPr>
          <a:lstStyle/>
          <a:p>
            <a:r>
              <a:rPr lang="en-US" sz="2000" b="1" dirty="0">
                <a:solidFill>
                  <a:schemeClr val="bg1"/>
                </a:solidFill>
                <a:latin typeface="Bodoni MT" panose="02070603080606020203" pitchFamily="18" charset="0"/>
              </a:rPr>
              <a:t>3. EAAA</a:t>
            </a:r>
          </a:p>
        </p:txBody>
      </p:sp>
    </p:spTree>
    <p:extLst>
      <p:ext uri="{BB962C8B-B14F-4D97-AF65-F5344CB8AC3E}">
        <p14:creationId xmlns:p14="http://schemas.microsoft.com/office/powerpoint/2010/main" val="33019170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76D8F-C082-0FC8-6FE0-60A8E7FD3EB9}"/>
              </a:ext>
            </a:extLst>
          </p:cNvPr>
          <p:cNvSpPr>
            <a:spLocks noGrp="1"/>
          </p:cNvSpPr>
          <p:nvPr>
            <p:ph type="title"/>
          </p:nvPr>
        </p:nvSpPr>
        <p:spPr>
          <a:xfrm>
            <a:off x="838200" y="2644831"/>
            <a:ext cx="8255000" cy="1325563"/>
          </a:xfrm>
        </p:spPr>
        <p:txBody>
          <a:bodyPr>
            <a:normAutofit fontScale="90000"/>
          </a:bodyPr>
          <a:lstStyle/>
          <a:p>
            <a:r>
              <a:rPr lang="en-US" b="1" dirty="0">
                <a:latin typeface="Baskerville"/>
                <a:ea typeface="Baskerville" panose="02020502070401020303" pitchFamily="18" charset="0"/>
                <a:cs typeface="Arial"/>
              </a:rPr>
              <a:t>Southern Maine Agency on Aging:</a:t>
            </a:r>
            <a:br>
              <a:rPr lang="en-US" b="1" dirty="0">
                <a:latin typeface="Baskerville"/>
                <a:ea typeface="Baskerville" panose="02020502070401020303" pitchFamily="18" charset="0"/>
                <a:cs typeface="Arial"/>
              </a:rPr>
            </a:br>
            <a:r>
              <a:rPr lang="en-US" b="1" dirty="0">
                <a:latin typeface="Baskerville"/>
                <a:ea typeface="Baskerville" panose="02020502070401020303" pitchFamily="18" charset="0"/>
                <a:cs typeface="Arial"/>
              </a:rPr>
              <a:t>A Case Study on Integrating Social Connection </a:t>
            </a:r>
            <a:endParaRPr lang="en-US" b="1" dirty="0">
              <a:latin typeface="Baskerville"/>
              <a:ea typeface="Baskerville" panose="02020502070401020303" pitchFamily="18" charset="0"/>
            </a:endParaRPr>
          </a:p>
        </p:txBody>
      </p:sp>
      <p:sp>
        <p:nvSpPr>
          <p:cNvPr id="3" name="Content Placeholder 2">
            <a:extLst>
              <a:ext uri="{FF2B5EF4-FFF2-40B4-BE49-F238E27FC236}">
                <a16:creationId xmlns:a16="http://schemas.microsoft.com/office/drawing/2014/main" id="{4652EF84-21DD-2986-C678-70E837BC808C}"/>
              </a:ext>
            </a:extLst>
          </p:cNvPr>
          <p:cNvSpPr>
            <a:spLocks noGrp="1"/>
          </p:cNvSpPr>
          <p:nvPr>
            <p:ph sz="quarter" idx="10"/>
          </p:nvPr>
        </p:nvSpPr>
        <p:spPr>
          <a:xfrm>
            <a:off x="838200" y="5181672"/>
            <a:ext cx="9223692" cy="605789"/>
          </a:xfrm>
        </p:spPr>
        <p:txBody>
          <a:bodyPr vert="horz" lIns="91440" tIns="45720" rIns="91440" bIns="45720" rtlCol="0" anchor="t">
            <a:normAutofit/>
          </a:bodyPr>
          <a:lstStyle/>
          <a:p>
            <a:r>
              <a:rPr lang="en-US" dirty="0">
                <a:latin typeface="Baskerville" panose="02020502070401020303"/>
                <a:cs typeface="Arial"/>
              </a:rPr>
              <a:t>Megan Walton, CEO, Southern Maine Agency on Aging</a:t>
            </a:r>
          </a:p>
          <a:p>
            <a:endParaRPr lang="en-US" dirty="0">
              <a:latin typeface="Baskerville" panose="02020502070401020303"/>
            </a:endParaRPr>
          </a:p>
        </p:txBody>
      </p:sp>
    </p:spTree>
    <p:extLst>
      <p:ext uri="{BB962C8B-B14F-4D97-AF65-F5344CB8AC3E}">
        <p14:creationId xmlns:p14="http://schemas.microsoft.com/office/powerpoint/2010/main" val="2047340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F4EF58-77D0-7003-2112-2B672EC6E2ED}"/>
              </a:ext>
            </a:extLst>
          </p:cNvPr>
          <p:cNvSpPr>
            <a:spLocks noGrp="1"/>
          </p:cNvSpPr>
          <p:nvPr>
            <p:ph type="title"/>
          </p:nvPr>
        </p:nvSpPr>
        <p:spPr/>
        <p:txBody>
          <a:bodyPr/>
          <a:lstStyle/>
          <a:p>
            <a:r>
              <a:rPr lang="en-US" dirty="0">
                <a:latin typeface="Arial"/>
                <a:cs typeface="Arial"/>
              </a:rPr>
              <a:t>Hank's Story</a:t>
            </a:r>
            <a:endParaRPr lang="en-US" dirty="0"/>
          </a:p>
        </p:txBody>
      </p:sp>
      <p:pic>
        <p:nvPicPr>
          <p:cNvPr id="7" name="Online Media 6" title="Phone Pals: Helping Older Mainers Stay Connected">
            <a:hlinkClick r:id="" action="ppaction://media"/>
            <a:extLst>
              <a:ext uri="{FF2B5EF4-FFF2-40B4-BE49-F238E27FC236}">
                <a16:creationId xmlns:a16="http://schemas.microsoft.com/office/drawing/2014/main" id="{6EFBB7D0-B435-15E9-969E-40E43270AB21}"/>
              </a:ext>
            </a:extLst>
          </p:cNvPr>
          <p:cNvPicPr>
            <a:picLocks noGrp="1" noRot="1" noChangeAspect="1"/>
          </p:cNvPicPr>
          <p:nvPr>
            <p:ph idx="1"/>
            <a:videoFile r:link="rId1"/>
          </p:nvPr>
        </p:nvPicPr>
        <p:blipFill>
          <a:blip r:embed="rId3"/>
          <a:stretch>
            <a:fillRect/>
          </a:stretch>
        </p:blipFill>
        <p:spPr>
          <a:xfrm>
            <a:off x="2367443" y="1683859"/>
            <a:ext cx="6895951" cy="3877670"/>
          </a:xfrm>
        </p:spPr>
      </p:pic>
      <p:sp>
        <p:nvSpPr>
          <p:cNvPr id="8" name="TextBox 7">
            <a:extLst>
              <a:ext uri="{FF2B5EF4-FFF2-40B4-BE49-F238E27FC236}">
                <a16:creationId xmlns:a16="http://schemas.microsoft.com/office/drawing/2014/main" id="{EAD75A9E-4633-2931-6587-E26CA238D85A}"/>
              </a:ext>
            </a:extLst>
          </p:cNvPr>
          <p:cNvSpPr txBox="1"/>
          <p:nvPr/>
        </p:nvSpPr>
        <p:spPr>
          <a:xfrm>
            <a:off x="3035004" y="5693144"/>
            <a:ext cx="51650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24242"/>
                </a:solidFill>
                <a:effectLst/>
                <a:uLnTx/>
                <a:uFillTx/>
                <a:latin typeface="Calibri" panose="020F0502020204030204"/>
                <a:ea typeface="+mn-ea"/>
                <a:cs typeface="+mn-cs"/>
              </a:rPr>
              <a:t>https://www.youtube.com/watch?v=B463mSygodk</a:t>
            </a:r>
          </a:p>
        </p:txBody>
      </p:sp>
    </p:spTree>
    <p:extLst>
      <p:ext uri="{BB962C8B-B14F-4D97-AF65-F5344CB8AC3E}">
        <p14:creationId xmlns:p14="http://schemas.microsoft.com/office/powerpoint/2010/main" val="1060662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D0C23-F19F-5F94-BAE4-CED9518B38C5}"/>
              </a:ext>
            </a:extLst>
          </p:cNvPr>
          <p:cNvSpPr>
            <a:spLocks noGrp="1"/>
          </p:cNvSpPr>
          <p:nvPr>
            <p:ph type="title"/>
          </p:nvPr>
        </p:nvSpPr>
        <p:spPr/>
        <p:txBody>
          <a:bodyPr/>
          <a:lstStyle/>
          <a:p>
            <a:r>
              <a:rPr lang="en-US" dirty="0">
                <a:latin typeface="Baskerville"/>
                <a:cs typeface="Arial"/>
              </a:rPr>
              <a:t>Shifting Landscape </a:t>
            </a:r>
            <a:endParaRPr lang="en-US" sz="3200" dirty="0"/>
          </a:p>
        </p:txBody>
      </p:sp>
      <p:sp>
        <p:nvSpPr>
          <p:cNvPr id="4" name="Slide Number Placeholder 3">
            <a:extLst>
              <a:ext uri="{FF2B5EF4-FFF2-40B4-BE49-F238E27FC236}">
                <a16:creationId xmlns:a16="http://schemas.microsoft.com/office/drawing/2014/main" id="{000D5145-00F2-12B5-729B-FB4CCA1771B1}"/>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3B6364-2063-844E-8F01-CAE7E22F2966}" type="slidenum">
              <a:rPr kumimoji="0" lang="en-US" sz="1200" b="0" i="0" u="none" strike="noStrike" kern="1200" cap="none" spc="0" normalizeH="0" baseline="0" noProof="0" smtClean="0">
                <a:ln>
                  <a:noFill/>
                </a:ln>
                <a:solidFill>
                  <a:srgbClr val="424242">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424242">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663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8D22A758-B5CC-276E-48DB-591ECA17FF35}"/>
              </a:ext>
            </a:extLst>
          </p:cNvPr>
          <p:cNvGraphicFramePr>
            <a:graphicFrameLocks noGrp="1"/>
          </p:cNvGraphicFramePr>
          <p:nvPr>
            <p:ph idx="1"/>
          </p:nvPr>
        </p:nvGraphicFramePr>
        <p:xfrm>
          <a:off x="572728" y="1451996"/>
          <a:ext cx="10515600" cy="4683331"/>
        </p:xfrm>
        <a:graphic>
          <a:graphicData uri="http://schemas.openxmlformats.org/drawingml/2006/table">
            <a:tbl>
              <a:tblPr bandRow="1">
                <a:tableStyleId>{3B4B98B0-60AC-42C2-AFA5-B58CD77FA1E5}</a:tableStyleId>
              </a:tblPr>
              <a:tblGrid>
                <a:gridCol w="2612923">
                  <a:extLst>
                    <a:ext uri="{9D8B030D-6E8A-4147-A177-3AD203B41FA5}">
                      <a16:colId xmlns:a16="http://schemas.microsoft.com/office/drawing/2014/main" val="1082040803"/>
                    </a:ext>
                  </a:extLst>
                </a:gridCol>
                <a:gridCol w="7902677">
                  <a:extLst>
                    <a:ext uri="{9D8B030D-6E8A-4147-A177-3AD203B41FA5}">
                      <a16:colId xmlns:a16="http://schemas.microsoft.com/office/drawing/2014/main" val="18491488"/>
                    </a:ext>
                  </a:extLst>
                </a:gridCol>
              </a:tblGrid>
              <a:tr h="1241792">
                <a:tc>
                  <a:txBody>
                    <a:bodyPr/>
                    <a:lstStyle/>
                    <a:p>
                      <a:r>
                        <a:rPr lang="en-US" b="1" dirty="0"/>
                        <a:t>Sheer numbers</a:t>
                      </a:r>
                    </a:p>
                  </a:txBody>
                  <a:tcPr/>
                </a:tc>
                <a:tc>
                  <a:txBody>
                    <a:bodyPr/>
                    <a:lstStyle/>
                    <a:p>
                      <a:pPr marL="285750" indent="-285750">
                        <a:buFont typeface="Arial" panose="020B0604020202020204" pitchFamily="34" charset="0"/>
                        <a:buChar char="•"/>
                      </a:pPr>
                      <a:r>
                        <a:rPr lang="en-US" sz="1600" dirty="0"/>
                        <a:t>From 2022-2050, 47% increase in Americans 65+ to 82 million</a:t>
                      </a:r>
                    </a:p>
                    <a:p>
                      <a:pPr marL="285750" indent="-285750">
                        <a:buFont typeface="Arial" panose="020B0604020202020204" pitchFamily="34" charset="0"/>
                        <a:buChar char="•"/>
                      </a:pPr>
                      <a:r>
                        <a:rPr lang="en-US" sz="1600" dirty="0"/>
                        <a:t>From 1980-2022, median age has increased from 30 to 38.9</a:t>
                      </a:r>
                    </a:p>
                    <a:p>
                      <a:pPr marL="742950" lvl="1" indent="-285750">
                        <a:buFont typeface="Arial" panose="020B0604020202020204" pitchFamily="34" charset="0"/>
                        <a:buChar char="•"/>
                      </a:pPr>
                      <a:r>
                        <a:rPr lang="en-US" sz="1600" dirty="0"/>
                        <a:t>1/3 of states have a median age &gt;40</a:t>
                      </a:r>
                    </a:p>
                    <a:p>
                      <a:pPr marL="742950" lvl="1" indent="-285750">
                        <a:buFont typeface="Arial" panose="020B0604020202020204" pitchFamily="34" charset="0"/>
                        <a:buChar char="•"/>
                      </a:pPr>
                      <a:r>
                        <a:rPr lang="en-US" sz="1600" dirty="0"/>
                        <a:t>Maine’s median age of 44.8 is highest in the U.S.</a:t>
                      </a:r>
                    </a:p>
                  </a:txBody>
                  <a:tcPr/>
                </a:tc>
                <a:extLst>
                  <a:ext uri="{0D108BD9-81ED-4DB2-BD59-A6C34878D82A}">
                    <a16:rowId xmlns:a16="http://schemas.microsoft.com/office/drawing/2014/main" val="3671415007"/>
                  </a:ext>
                </a:extLst>
              </a:tr>
              <a:tr h="674116">
                <a:tc>
                  <a:txBody>
                    <a:bodyPr/>
                    <a:lstStyle/>
                    <a:p>
                      <a:r>
                        <a:rPr lang="en-US" b="1" dirty="0"/>
                        <a:t>Social isolation</a:t>
                      </a:r>
                    </a:p>
                  </a:txBody>
                  <a:tcPr/>
                </a:tc>
                <a:tc>
                  <a:txBody>
                    <a:bodyPr/>
                    <a:lstStyle/>
                    <a:p>
                      <a:pPr marL="285750" indent="-285750">
                        <a:buFont typeface="Arial" panose="020B0604020202020204" pitchFamily="34" charset="0"/>
                        <a:buChar char="•"/>
                      </a:pPr>
                      <a:r>
                        <a:rPr lang="en-US" sz="1600" dirty="0"/>
                        <a:t>From 1980-2023, divorced women 65+ grew from 3% to 15%, and men 4% to 12%</a:t>
                      </a:r>
                    </a:p>
                    <a:p>
                      <a:pPr marL="285750" indent="-285750">
                        <a:buFont typeface="Arial" panose="020B0604020202020204" pitchFamily="34" charset="0"/>
                        <a:buChar char="•"/>
                      </a:pPr>
                      <a:r>
                        <a:rPr lang="en-US" sz="1600" dirty="0"/>
                        <a:t>More women live alone:  27% (65-74), 39% (75-84), 50% (85+)</a:t>
                      </a:r>
                    </a:p>
                  </a:txBody>
                  <a:tcPr/>
                </a:tc>
                <a:extLst>
                  <a:ext uri="{0D108BD9-81ED-4DB2-BD59-A6C34878D82A}">
                    <a16:rowId xmlns:a16="http://schemas.microsoft.com/office/drawing/2014/main" val="3103544963"/>
                  </a:ext>
                </a:extLst>
              </a:tr>
              <a:tr h="674116">
                <a:tc>
                  <a:txBody>
                    <a:bodyPr/>
                    <a:lstStyle/>
                    <a:p>
                      <a:r>
                        <a:rPr lang="en-US" b="1" dirty="0"/>
                        <a:t>Caregiving gap</a:t>
                      </a:r>
                    </a:p>
                  </a:txBody>
                  <a:tcPr/>
                </a:tc>
                <a:tc>
                  <a:txBody>
                    <a:bodyPr/>
                    <a:lstStyle/>
                    <a:p>
                      <a:pPr marL="0" indent="0">
                        <a:buFont typeface="Arial" panose="020B0604020202020204" pitchFamily="34" charset="0"/>
                        <a:buNone/>
                      </a:pPr>
                      <a:r>
                        <a:rPr lang="en-US" sz="1600" dirty="0"/>
                        <a:t>Caregiver shortage, especially for those with low incomes and dementia</a:t>
                      </a:r>
                    </a:p>
                    <a:p>
                      <a:pPr marL="285750" lvl="0" indent="-285750">
                        <a:buFont typeface="Arial" panose="020B0604020202020204" pitchFamily="34" charset="0"/>
                        <a:buChar char="•"/>
                      </a:pPr>
                      <a:r>
                        <a:rPr lang="en-US" sz="1600" dirty="0"/>
                        <a:t>Americans with Alzheimer’s will more than double from 6M in 2023 to 13M by 2050</a:t>
                      </a:r>
                    </a:p>
                  </a:txBody>
                  <a:tcPr/>
                </a:tc>
                <a:extLst>
                  <a:ext uri="{0D108BD9-81ED-4DB2-BD59-A6C34878D82A}">
                    <a16:rowId xmlns:a16="http://schemas.microsoft.com/office/drawing/2014/main" val="834909661"/>
                  </a:ext>
                </a:extLst>
              </a:tr>
              <a:tr h="674116">
                <a:tc>
                  <a:txBody>
                    <a:bodyPr/>
                    <a:lstStyle/>
                    <a:p>
                      <a:r>
                        <a:rPr lang="en-US" b="1" dirty="0"/>
                        <a:t>Obesity prevalence</a:t>
                      </a:r>
                    </a:p>
                  </a:txBody>
                  <a:tcPr/>
                </a:tc>
                <a:tc>
                  <a:txBody>
                    <a:bodyPr/>
                    <a:lstStyle/>
                    <a:p>
                      <a:r>
                        <a:rPr lang="en-US" sz="1600" dirty="0"/>
                        <a:t>In a single generation, Adults 65+ with obesity nearly doubled from 1988-94 (22%) to 2015-18 (40%)</a:t>
                      </a:r>
                    </a:p>
                  </a:txBody>
                  <a:tcPr/>
                </a:tc>
                <a:extLst>
                  <a:ext uri="{0D108BD9-81ED-4DB2-BD59-A6C34878D82A}">
                    <a16:rowId xmlns:a16="http://schemas.microsoft.com/office/drawing/2014/main" val="3556557214"/>
                  </a:ext>
                </a:extLst>
              </a:tr>
              <a:tr h="745075">
                <a:tc>
                  <a:txBody>
                    <a:bodyPr/>
                    <a:lstStyle/>
                    <a:p>
                      <a:r>
                        <a:rPr lang="en-US" b="1" dirty="0"/>
                        <a:t>Economic disparities across population groups</a:t>
                      </a:r>
                    </a:p>
                  </a:txBody>
                  <a:tcPr/>
                </a:tc>
                <a:tc>
                  <a:txBody>
                    <a:bodyPr/>
                    <a:lstStyle/>
                    <a:p>
                      <a:r>
                        <a:rPr lang="en-US" sz="1600" dirty="0"/>
                        <a:t>65+ poverty rates are more than double for Latino (17% ) and black (18%) than non-Hispanic white (8%)</a:t>
                      </a:r>
                    </a:p>
                  </a:txBody>
                  <a:tcPr/>
                </a:tc>
                <a:extLst>
                  <a:ext uri="{0D108BD9-81ED-4DB2-BD59-A6C34878D82A}">
                    <a16:rowId xmlns:a16="http://schemas.microsoft.com/office/drawing/2014/main" val="2568989690"/>
                  </a:ext>
                </a:extLst>
              </a:tr>
              <a:tr h="674116">
                <a:tc>
                  <a:txBody>
                    <a:bodyPr/>
                    <a:lstStyle/>
                    <a:p>
                      <a:r>
                        <a:rPr lang="en-US" b="1" dirty="0"/>
                        <a:t>Diversity gap</a:t>
                      </a:r>
                    </a:p>
                  </a:txBody>
                  <a:tcPr/>
                </a:tc>
                <a:tc>
                  <a:txBody>
                    <a:bodyPr/>
                    <a:lstStyle/>
                    <a:p>
                      <a:pPr marL="285750" indent="-285750">
                        <a:buFont typeface="Arial" panose="020B0604020202020204" pitchFamily="34" charset="0"/>
                        <a:buChar char="•"/>
                      </a:pPr>
                      <a:r>
                        <a:rPr lang="en-US" sz="1600" dirty="0"/>
                        <a:t>From 2022-2050, non-Hispanic white population share will drop from 75% to 60%</a:t>
                      </a:r>
                    </a:p>
                    <a:p>
                      <a:pPr marL="285750" indent="-285750">
                        <a:buFont typeface="Arial" panose="020B0604020202020204" pitchFamily="34" charset="0"/>
                        <a:buChar char="•"/>
                      </a:pPr>
                      <a:r>
                        <a:rPr lang="en-US" sz="1600" dirty="0"/>
                        <a:t>In 2022, 51% of children identified as other than non-Hispanic white</a:t>
                      </a:r>
                    </a:p>
                  </a:txBody>
                  <a:tcPr/>
                </a:tc>
                <a:extLst>
                  <a:ext uri="{0D108BD9-81ED-4DB2-BD59-A6C34878D82A}">
                    <a16:rowId xmlns:a16="http://schemas.microsoft.com/office/drawing/2014/main" val="3781296706"/>
                  </a:ext>
                </a:extLst>
              </a:tr>
            </a:tbl>
          </a:graphicData>
        </a:graphic>
      </p:graphicFrame>
      <p:sp>
        <p:nvSpPr>
          <p:cNvPr id="3" name="Title 2">
            <a:extLst>
              <a:ext uri="{FF2B5EF4-FFF2-40B4-BE49-F238E27FC236}">
                <a16:creationId xmlns:a16="http://schemas.microsoft.com/office/drawing/2014/main" id="{4CC74E48-D42C-1570-ED79-06B615551CC1}"/>
              </a:ext>
            </a:extLst>
          </p:cNvPr>
          <p:cNvSpPr>
            <a:spLocks noGrp="1"/>
          </p:cNvSpPr>
          <p:nvPr>
            <p:ph type="title"/>
          </p:nvPr>
        </p:nvSpPr>
        <p:spPr>
          <a:xfrm>
            <a:off x="572728" y="0"/>
            <a:ext cx="7583905" cy="1273593"/>
          </a:xfrm>
        </p:spPr>
        <p:txBody>
          <a:bodyPr>
            <a:normAutofit fontScale="90000"/>
          </a:bodyPr>
          <a:lstStyle/>
          <a:p>
            <a:r>
              <a:rPr lang="en-US" dirty="0"/>
              <a:t>National themes impacting AAAs</a:t>
            </a:r>
          </a:p>
        </p:txBody>
      </p:sp>
      <p:sp>
        <p:nvSpPr>
          <p:cNvPr id="4" name="Slide Number Placeholder 3">
            <a:extLst>
              <a:ext uri="{FF2B5EF4-FFF2-40B4-BE49-F238E27FC236}">
                <a16:creationId xmlns:a16="http://schemas.microsoft.com/office/drawing/2014/main" id="{32CF71CB-E615-03B0-1B61-485AE436698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3B6364-2063-844E-8F01-CAE7E22F2966}" type="slidenum">
              <a:rPr kumimoji="0" lang="en-US" sz="1800" b="0" i="0" u="none" strike="noStrike" kern="1200" cap="none" spc="0" normalizeH="0" baseline="0" noProof="0" smtClean="0">
                <a:ln>
                  <a:noFill/>
                </a:ln>
                <a:solidFill>
                  <a:srgbClr val="424242"/>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dirty="0">
              <a:ln>
                <a:noFill/>
              </a:ln>
              <a:solidFill>
                <a:srgbClr val="42424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162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F95784D-9A1F-4455-CCB9-B7104D54A6D1}"/>
              </a:ext>
            </a:extLst>
          </p:cNvPr>
          <p:cNvGraphicFramePr>
            <a:graphicFrameLocks noGrp="1"/>
          </p:cNvGraphicFramePr>
          <p:nvPr>
            <p:ph idx="1"/>
          </p:nvPr>
        </p:nvGraphicFramePr>
        <p:xfrm>
          <a:off x="412955" y="1915871"/>
          <a:ext cx="11366089" cy="4450080"/>
        </p:xfrm>
        <a:graphic>
          <a:graphicData uri="http://schemas.openxmlformats.org/drawingml/2006/table">
            <a:tbl>
              <a:tblPr bandRow="1">
                <a:tableStyleId>{68D230F3-CF80-4859-8CE7-A43EE81993B5}</a:tableStyleId>
              </a:tblPr>
              <a:tblGrid>
                <a:gridCol w="2218487">
                  <a:extLst>
                    <a:ext uri="{9D8B030D-6E8A-4147-A177-3AD203B41FA5}">
                      <a16:colId xmlns:a16="http://schemas.microsoft.com/office/drawing/2014/main" val="540387195"/>
                    </a:ext>
                  </a:extLst>
                </a:gridCol>
                <a:gridCol w="9147602">
                  <a:extLst>
                    <a:ext uri="{9D8B030D-6E8A-4147-A177-3AD203B41FA5}">
                      <a16:colId xmlns:a16="http://schemas.microsoft.com/office/drawing/2014/main" val="2546613965"/>
                    </a:ext>
                  </a:extLst>
                </a:gridCol>
              </a:tblGrid>
              <a:tr h="370840">
                <a:tc>
                  <a:txBody>
                    <a:bodyPr/>
                    <a:lstStyle/>
                    <a:p>
                      <a:r>
                        <a:rPr lang="en-US" sz="1600" b="1" dirty="0"/>
                        <a:t>CMS</a:t>
                      </a:r>
                    </a:p>
                  </a:txBody>
                  <a:tcPr/>
                </a:tc>
                <a:tc>
                  <a:txBody>
                    <a:bodyPr/>
                    <a:lstStyle/>
                    <a:p>
                      <a:pPr marL="285750" indent="-285750">
                        <a:buFont typeface="Arial" panose="020B0604020202020204" pitchFamily="34" charset="0"/>
                        <a:buChar char="•"/>
                      </a:pPr>
                      <a:r>
                        <a:rPr lang="en-US" sz="1400" dirty="0"/>
                        <a:t>ICD-10:  since 2016, added SDOH codes Z55-65 (only one reimbursable)</a:t>
                      </a:r>
                    </a:p>
                    <a:p>
                      <a:pPr marL="285750" indent="-285750">
                        <a:buFont typeface="Arial" panose="020B0604020202020204" pitchFamily="34" charset="0"/>
                        <a:buChar char="•"/>
                      </a:pPr>
                      <a:r>
                        <a:rPr lang="en-US" sz="1400" dirty="0"/>
                        <a:t>Quality reporting:  since 2024, hospitals must screen inpatients 18+ for SDOH</a:t>
                      </a:r>
                    </a:p>
                    <a:p>
                      <a:pPr marL="285750" indent="-285750">
                        <a:buFont typeface="Arial" panose="020B0604020202020204" pitchFamily="34" charset="0"/>
                        <a:buChar char="•"/>
                      </a:pPr>
                      <a:r>
                        <a:rPr lang="en-US" sz="1400" dirty="0"/>
                        <a:t>Physician reimbursement:  since 2024, health equity billing codes and reimbursement for health equity services</a:t>
                      </a:r>
                    </a:p>
                  </a:txBody>
                  <a:tcPr/>
                </a:tc>
                <a:extLst>
                  <a:ext uri="{0D108BD9-81ED-4DB2-BD59-A6C34878D82A}">
                    <a16:rowId xmlns:a16="http://schemas.microsoft.com/office/drawing/2014/main" val="2572965058"/>
                  </a:ext>
                </a:extLst>
              </a:tr>
              <a:tr h="370840">
                <a:tc>
                  <a:txBody>
                    <a:bodyPr/>
                    <a:lstStyle/>
                    <a:p>
                      <a:r>
                        <a:rPr lang="en-US" sz="1600" b="1" dirty="0"/>
                        <a:t>Medicare</a:t>
                      </a:r>
                    </a:p>
                  </a:txBody>
                  <a:tcPr/>
                </a:tc>
                <a:tc>
                  <a:txBody>
                    <a:bodyPr/>
                    <a:lstStyle/>
                    <a:p>
                      <a:pPr marL="0" indent="0">
                        <a:buFont typeface="Arial" panose="020B0604020202020204" pitchFamily="34" charset="0"/>
                        <a:buNone/>
                      </a:pPr>
                      <a:r>
                        <a:rPr lang="en-US" sz="1400" dirty="0"/>
                        <a:t>Hospital Readmissions Reduction Program (HHRP) imposes up to 3% financial penalties for excessive rehospitalizations within 30 days of discharge</a:t>
                      </a:r>
                    </a:p>
                    <a:p>
                      <a:pPr marL="285750" indent="-285750">
                        <a:buFont typeface="Arial" panose="020B0604020202020204" pitchFamily="34" charset="0"/>
                        <a:buChar char="•"/>
                      </a:pPr>
                      <a:r>
                        <a:rPr lang="en-US" sz="1400" dirty="0"/>
                        <a:t>SDOH has a significant impact on readmissions, encouraging providers to screen for SDOH and navigate to resources</a:t>
                      </a:r>
                    </a:p>
                  </a:txBody>
                  <a:tcPr/>
                </a:tc>
                <a:extLst>
                  <a:ext uri="{0D108BD9-81ED-4DB2-BD59-A6C34878D82A}">
                    <a16:rowId xmlns:a16="http://schemas.microsoft.com/office/drawing/2014/main" val="2385234496"/>
                  </a:ext>
                </a:extLst>
              </a:tr>
              <a:tr h="370840">
                <a:tc>
                  <a:txBody>
                    <a:bodyPr/>
                    <a:lstStyle/>
                    <a:p>
                      <a:r>
                        <a:rPr lang="en-US" sz="1600" b="1" dirty="0"/>
                        <a:t>Medicaid</a:t>
                      </a:r>
                    </a:p>
                  </a:txBody>
                  <a:tcPr/>
                </a:tc>
                <a:tc>
                  <a:txBody>
                    <a:bodyPr/>
                    <a:lstStyle/>
                    <a:p>
                      <a:r>
                        <a:rPr lang="en-US" sz="1400" dirty="0"/>
                        <a:t>Since 2022, added Section 1115 waiver framework to expand tools available for states to address HRSN</a:t>
                      </a:r>
                    </a:p>
                    <a:p>
                      <a:pPr marL="285750" indent="-285750">
                        <a:buFont typeface="Arial" panose="020B0604020202020204" pitchFamily="34" charset="0"/>
                        <a:buChar char="•"/>
                      </a:pPr>
                      <a:r>
                        <a:rPr lang="en-US" sz="1400" dirty="0"/>
                        <a:t>25 states with HRSN waiver’s approved or pending</a:t>
                      </a:r>
                    </a:p>
                    <a:p>
                      <a:pPr marL="285750" indent="-285750">
                        <a:buFont typeface="Arial" panose="020B0604020202020204" pitchFamily="34" charset="0"/>
                        <a:buChar char="•"/>
                      </a:pPr>
                      <a:r>
                        <a:rPr lang="en-US" sz="1400" dirty="0"/>
                        <a:t>HRSN matched funding capped at 3% of state’s Medicaid spending</a:t>
                      </a:r>
                    </a:p>
                    <a:p>
                      <a:pPr marL="285750" indent="-285750">
                        <a:buFont typeface="Arial" panose="020B0604020202020204" pitchFamily="34" charset="0"/>
                        <a:buChar char="•"/>
                      </a:pPr>
                      <a:r>
                        <a:rPr lang="en-US" sz="1400" dirty="0"/>
                        <a:t>Maine’s pending waiver with HRSN elements is focused on SUD</a:t>
                      </a:r>
                    </a:p>
                  </a:txBody>
                  <a:tcPr/>
                </a:tc>
                <a:extLst>
                  <a:ext uri="{0D108BD9-81ED-4DB2-BD59-A6C34878D82A}">
                    <a16:rowId xmlns:a16="http://schemas.microsoft.com/office/drawing/2014/main" val="2066924262"/>
                  </a:ext>
                </a:extLst>
              </a:tr>
              <a:tr h="370840">
                <a:tc>
                  <a:txBody>
                    <a:bodyPr/>
                    <a:lstStyle/>
                    <a:p>
                      <a:r>
                        <a:rPr lang="en-US" sz="1600" b="1" dirty="0"/>
                        <a:t>Accreditation:</a:t>
                      </a:r>
                      <a:br>
                        <a:rPr lang="en-US" sz="1600" b="1" dirty="0"/>
                      </a:br>
                      <a:r>
                        <a:rPr lang="en-US" sz="1600" b="1" dirty="0"/>
                        <a:t>Joint Commission</a:t>
                      </a:r>
                    </a:p>
                  </a:txBody>
                  <a:tcPr/>
                </a:tc>
                <a:tc>
                  <a:txBody>
                    <a:bodyPr/>
                    <a:lstStyle/>
                    <a:p>
                      <a:r>
                        <a:rPr lang="en-US" sz="1400" dirty="0"/>
                        <a:t>Since 2023, added requirements to address health care disparities</a:t>
                      </a:r>
                    </a:p>
                    <a:p>
                      <a:pPr marL="285750" indent="-285750">
                        <a:buFont typeface="Arial" panose="020B0604020202020204" pitchFamily="34" charset="0"/>
                        <a:buChar char="•"/>
                      </a:pPr>
                      <a:r>
                        <a:rPr lang="en-US" sz="1400" dirty="0"/>
                        <a:t>Elevated to National Patient Safety Goal since July 2023</a:t>
                      </a:r>
                    </a:p>
                    <a:p>
                      <a:pPr marL="285750" indent="-285750">
                        <a:buFont typeface="Arial" panose="020B0604020202020204" pitchFamily="34" charset="0"/>
                        <a:buChar char="•"/>
                      </a:pPr>
                      <a:r>
                        <a:rPr lang="en-US" sz="1400" dirty="0"/>
                        <a:t>Applies to hospital, primary care, ambulatory health &amp; behavioral health</a:t>
                      </a:r>
                    </a:p>
                  </a:txBody>
                  <a:tcPr/>
                </a:tc>
                <a:extLst>
                  <a:ext uri="{0D108BD9-81ED-4DB2-BD59-A6C34878D82A}">
                    <a16:rowId xmlns:a16="http://schemas.microsoft.com/office/drawing/2014/main" val="1749979946"/>
                  </a:ext>
                </a:extLst>
              </a:tr>
              <a:tr h="370840">
                <a:tc>
                  <a:txBody>
                    <a:bodyPr/>
                    <a:lstStyle/>
                    <a:p>
                      <a:r>
                        <a:rPr lang="en-US" sz="1600" b="1" dirty="0"/>
                        <a:t>Business</a:t>
                      </a:r>
                    </a:p>
                  </a:txBody>
                  <a:tcPr/>
                </a:tc>
                <a:tc>
                  <a:txBody>
                    <a:bodyPr/>
                    <a:lstStyle/>
                    <a:p>
                      <a:pPr marL="285750" indent="-285750">
                        <a:buFont typeface="Arial" panose="020B0604020202020204" pitchFamily="34" charset="0"/>
                        <a:buChar char="•"/>
                      </a:pPr>
                      <a:r>
                        <a:rPr lang="en-US" sz="1400" dirty="0"/>
                        <a:t>VC and PE investment focus</a:t>
                      </a:r>
                    </a:p>
                    <a:p>
                      <a:pPr marL="285750" indent="-285750">
                        <a:buFont typeface="Arial" panose="020B0604020202020204" pitchFamily="34" charset="0"/>
                        <a:buChar char="•"/>
                      </a:pPr>
                      <a:r>
                        <a:rPr lang="en-US" sz="1400" dirty="0"/>
                        <a:t>UniteUs and FindHelp national directories for social care navigation</a:t>
                      </a:r>
                    </a:p>
                    <a:p>
                      <a:pPr marL="285750" indent="-285750">
                        <a:buFont typeface="Arial" panose="020B0604020202020204" pitchFamily="34" charset="0"/>
                        <a:buChar char="•"/>
                      </a:pPr>
                      <a:r>
                        <a:rPr lang="en-US" sz="1400" dirty="0"/>
                        <a:t>Get Well and TrueLite digital outreach and SDOH assessment</a:t>
                      </a:r>
                    </a:p>
                  </a:txBody>
                  <a:tcPr/>
                </a:tc>
                <a:extLst>
                  <a:ext uri="{0D108BD9-81ED-4DB2-BD59-A6C34878D82A}">
                    <a16:rowId xmlns:a16="http://schemas.microsoft.com/office/drawing/2014/main" val="3162976384"/>
                  </a:ext>
                </a:extLst>
              </a:tr>
              <a:tr h="370840">
                <a:tc>
                  <a:txBody>
                    <a:bodyPr/>
                    <a:lstStyle/>
                    <a:p>
                      <a:r>
                        <a:rPr lang="en-US" sz="1600" b="1" dirty="0"/>
                        <a:t>Post-COVID funding ends in 2024</a:t>
                      </a:r>
                    </a:p>
                  </a:txBody>
                  <a:tcPr/>
                </a:tc>
                <a:tc>
                  <a:txBody>
                    <a:bodyPr/>
                    <a:lstStyle/>
                    <a:p>
                      <a:pPr marL="285750" indent="-285750">
                        <a:buFont typeface="Arial" panose="020B0604020202020204" pitchFamily="34" charset="0"/>
                        <a:buChar char="•"/>
                      </a:pPr>
                      <a:r>
                        <a:rPr lang="en-US" sz="1400" dirty="0"/>
                        <a:t>ARP $1.4B for older adults; Maine received $7.0M</a:t>
                      </a:r>
                    </a:p>
                    <a:p>
                      <a:pPr marL="285750" indent="-285750">
                        <a:buFont typeface="Arial" panose="020B0604020202020204" pitchFamily="34" charset="0"/>
                        <a:buChar char="•"/>
                      </a:pPr>
                      <a:r>
                        <a:rPr lang="en-US" sz="1400" dirty="0"/>
                        <a:t>CARES $955M; Maine received $5.0M</a:t>
                      </a:r>
                    </a:p>
                  </a:txBody>
                  <a:tcPr/>
                </a:tc>
                <a:extLst>
                  <a:ext uri="{0D108BD9-81ED-4DB2-BD59-A6C34878D82A}">
                    <a16:rowId xmlns:a16="http://schemas.microsoft.com/office/drawing/2014/main" val="3878941145"/>
                  </a:ext>
                </a:extLst>
              </a:tr>
            </a:tbl>
          </a:graphicData>
        </a:graphic>
      </p:graphicFrame>
      <p:sp>
        <p:nvSpPr>
          <p:cNvPr id="3" name="Title 2">
            <a:extLst>
              <a:ext uri="{FF2B5EF4-FFF2-40B4-BE49-F238E27FC236}">
                <a16:creationId xmlns:a16="http://schemas.microsoft.com/office/drawing/2014/main" id="{7CF75ED0-3AA0-7125-3947-85C9DC450A6C}"/>
              </a:ext>
            </a:extLst>
          </p:cNvPr>
          <p:cNvSpPr>
            <a:spLocks noGrp="1"/>
          </p:cNvSpPr>
          <p:nvPr>
            <p:ph type="title"/>
          </p:nvPr>
        </p:nvSpPr>
        <p:spPr>
          <a:xfrm>
            <a:off x="412955" y="0"/>
            <a:ext cx="9301315" cy="1273593"/>
          </a:xfrm>
        </p:spPr>
        <p:txBody>
          <a:bodyPr>
            <a:normAutofit/>
          </a:bodyPr>
          <a:lstStyle/>
          <a:p>
            <a:r>
              <a:rPr lang="en-US" sz="3200" dirty="0"/>
              <a:t>Policy reactions:  Increased focus on social care</a:t>
            </a:r>
          </a:p>
        </p:txBody>
      </p:sp>
      <p:sp>
        <p:nvSpPr>
          <p:cNvPr id="4" name="Slide Number Placeholder 3">
            <a:extLst>
              <a:ext uri="{FF2B5EF4-FFF2-40B4-BE49-F238E27FC236}">
                <a16:creationId xmlns:a16="http://schemas.microsoft.com/office/drawing/2014/main" id="{248DA35B-AC17-8A2A-DC53-9B470B3897B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3B6364-2063-844E-8F01-CAE7E22F2966}" type="slidenum">
              <a:rPr kumimoji="0" lang="en-US" sz="1800" b="0" i="0" u="none" strike="noStrike" kern="1200" cap="none" spc="0" normalizeH="0" baseline="0" noProof="0" smtClean="0">
                <a:ln>
                  <a:noFill/>
                </a:ln>
                <a:solidFill>
                  <a:srgbClr val="424242"/>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dirty="0">
              <a:ln>
                <a:noFill/>
              </a:ln>
              <a:solidFill>
                <a:srgbClr val="424242"/>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09F8644-FC37-369E-AF55-0A13931E75F8}"/>
              </a:ext>
            </a:extLst>
          </p:cNvPr>
          <p:cNvSpPr txBox="1"/>
          <p:nvPr/>
        </p:nvSpPr>
        <p:spPr>
          <a:xfrm>
            <a:off x="412955" y="1384165"/>
            <a:ext cx="115234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24242"/>
                </a:solidFill>
                <a:effectLst/>
                <a:uLnTx/>
                <a:uFillTx/>
                <a:latin typeface="Calibri" panose="020F0502020204030204"/>
                <a:ea typeface="+mn-ea"/>
                <a:cs typeface="+mn-cs"/>
              </a:rPr>
              <a:t>Implement tools into the healthcare ecosystem to address health inequities that plague older adults</a:t>
            </a:r>
          </a:p>
        </p:txBody>
      </p:sp>
    </p:spTree>
    <p:extLst>
      <p:ext uri="{BB962C8B-B14F-4D97-AF65-F5344CB8AC3E}">
        <p14:creationId xmlns:p14="http://schemas.microsoft.com/office/powerpoint/2010/main" val="3952288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D13C9-B782-C1D1-3B9D-15A3B69221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C09D53-16B8-6040-532F-320DFD669598}"/>
              </a:ext>
            </a:extLst>
          </p:cNvPr>
          <p:cNvSpPr>
            <a:spLocks noGrp="1"/>
          </p:cNvSpPr>
          <p:nvPr>
            <p:ph type="title"/>
          </p:nvPr>
        </p:nvSpPr>
        <p:spPr/>
        <p:txBody>
          <a:bodyPr>
            <a:normAutofit/>
          </a:bodyPr>
          <a:lstStyle/>
          <a:p>
            <a:r>
              <a:rPr lang="en-US" sz="3600" dirty="0">
                <a:latin typeface="Baskerville"/>
                <a:cs typeface="Arial"/>
              </a:rPr>
              <a:t>Social Isolation in Maine &amp; Why It Matters</a:t>
            </a:r>
            <a:endParaRPr lang="en-US" sz="3600" dirty="0"/>
          </a:p>
        </p:txBody>
      </p:sp>
      <p:sp>
        <p:nvSpPr>
          <p:cNvPr id="4" name="Slide Number Placeholder 3">
            <a:extLst>
              <a:ext uri="{FF2B5EF4-FFF2-40B4-BE49-F238E27FC236}">
                <a16:creationId xmlns:a16="http://schemas.microsoft.com/office/drawing/2014/main" id="{E03122A6-6359-E4CD-65E8-ABA1CBBDF2D3}"/>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3B6364-2063-844E-8F01-CAE7E22F2966}" type="slidenum">
              <a:rPr kumimoji="0" lang="en-US" sz="1200" b="0" i="0" u="none" strike="noStrike" kern="1200" cap="none" spc="0" normalizeH="0" baseline="0" noProof="0" smtClean="0">
                <a:ln>
                  <a:noFill/>
                </a:ln>
                <a:solidFill>
                  <a:srgbClr val="424242">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424242">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414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FAF4DBF-59A2-4139-BB11-C720780F3C06}"/>
              </a:ext>
            </a:extLst>
          </p:cNvPr>
          <p:cNvSpPr/>
          <p:nvPr/>
        </p:nvSpPr>
        <p:spPr>
          <a:xfrm>
            <a:off x="633368" y="1742454"/>
            <a:ext cx="3066177" cy="3306778"/>
          </a:xfrm>
          <a:prstGeom prst="roundRect">
            <a:avLst/>
          </a:prstGeom>
          <a:gradFill flip="none" rotWithShape="1">
            <a:gsLst>
              <a:gs pos="0">
                <a:srgbClr val="04443B">
                  <a:lumMod val="100000"/>
                </a:srgbClr>
              </a:gs>
              <a:gs pos="100000">
                <a:srgbClr val="1B3864"/>
              </a:gs>
            </a:gsLst>
            <a:lin ang="5400000" scaled="1"/>
            <a:tileRect/>
          </a:gradFill>
          <a:ln>
            <a:solidFill>
              <a:srgbClr val="044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C753608-9FAD-40E2-8825-C1CD3B928F40}"/>
              </a:ext>
            </a:extLst>
          </p:cNvPr>
          <p:cNvSpPr txBox="1"/>
          <p:nvPr/>
        </p:nvSpPr>
        <p:spPr>
          <a:xfrm>
            <a:off x="763398" y="1879134"/>
            <a:ext cx="2743200" cy="2339102"/>
          </a:xfrm>
          <a:prstGeom prst="rect">
            <a:avLst/>
          </a:prstGeom>
          <a:noFill/>
        </p:spPr>
        <p:txBody>
          <a:bodyPr wrap="square" rtlCol="0">
            <a:spAutoFit/>
          </a:bodyPr>
          <a:lstStyle/>
          <a:p>
            <a:r>
              <a:rPr lang="en-US" sz="3200" b="1" dirty="0">
                <a:solidFill>
                  <a:schemeClr val="bg1"/>
                </a:solidFill>
                <a:latin typeface="Bodoni MT" panose="02070603080606020203" pitchFamily="18" charset="0"/>
              </a:rPr>
              <a:t>01</a:t>
            </a:r>
            <a:br>
              <a:rPr lang="en-US" sz="3200" b="1" dirty="0">
                <a:solidFill>
                  <a:schemeClr val="bg1"/>
                </a:solidFill>
                <a:latin typeface="Bodoni MT" panose="02070603080606020203" pitchFamily="18" charset="0"/>
              </a:rPr>
            </a:br>
            <a:r>
              <a:rPr lang="en-US" sz="2400" b="1" dirty="0">
                <a:solidFill>
                  <a:schemeClr val="bg1"/>
                </a:solidFill>
                <a:latin typeface="Bodoni MT" panose="02070603080606020203" pitchFamily="18" charset="0"/>
              </a:rPr>
              <a:t>Identify the barriers</a:t>
            </a:r>
            <a:br>
              <a:rPr lang="en-US" sz="2400" b="1" dirty="0">
                <a:solidFill>
                  <a:schemeClr val="bg1"/>
                </a:solidFill>
                <a:latin typeface="Bodoni MT" panose="02070603080606020203" pitchFamily="18" charset="0"/>
              </a:rPr>
            </a:br>
            <a:r>
              <a:rPr lang="en-US" b="1" dirty="0">
                <a:solidFill>
                  <a:schemeClr val="bg1"/>
                </a:solidFill>
                <a:latin typeface="Bodoni MT" panose="02070603080606020203" pitchFamily="18" charset="0"/>
              </a:rPr>
              <a:t>Understand the primary factors contributing to social isolation and lack of access to services among older adults</a:t>
            </a:r>
            <a:endParaRPr lang="en-US" sz="3200" b="1" dirty="0">
              <a:solidFill>
                <a:schemeClr val="bg1"/>
              </a:solidFill>
              <a:latin typeface="Bodoni MT" panose="02070603080606020203" pitchFamily="18" charset="0"/>
            </a:endParaRPr>
          </a:p>
        </p:txBody>
      </p:sp>
      <p:sp>
        <p:nvSpPr>
          <p:cNvPr id="6" name="TextBox 5">
            <a:extLst>
              <a:ext uri="{FF2B5EF4-FFF2-40B4-BE49-F238E27FC236}">
                <a16:creationId xmlns:a16="http://schemas.microsoft.com/office/drawing/2014/main" id="{5B883EDE-6546-47E8-B857-9040B7D37F86}"/>
              </a:ext>
            </a:extLst>
          </p:cNvPr>
          <p:cNvSpPr txBox="1"/>
          <p:nvPr/>
        </p:nvSpPr>
        <p:spPr>
          <a:xfrm>
            <a:off x="532699" y="268448"/>
            <a:ext cx="2038525" cy="769441"/>
          </a:xfrm>
          <a:prstGeom prst="rect">
            <a:avLst/>
          </a:prstGeom>
          <a:noFill/>
        </p:spPr>
        <p:txBody>
          <a:bodyPr wrap="square" rtlCol="0">
            <a:spAutoFit/>
          </a:bodyPr>
          <a:lstStyle/>
          <a:p>
            <a:r>
              <a:rPr lang="en-US" sz="4400" b="1" dirty="0">
                <a:latin typeface="FuturaConMed" panose="00000600000000000000" pitchFamily="50" charset="0"/>
              </a:rPr>
              <a:t>AGENDA</a:t>
            </a:r>
          </a:p>
        </p:txBody>
      </p:sp>
      <p:sp>
        <p:nvSpPr>
          <p:cNvPr id="7" name="TextBox 6">
            <a:extLst>
              <a:ext uri="{FF2B5EF4-FFF2-40B4-BE49-F238E27FC236}">
                <a16:creationId xmlns:a16="http://schemas.microsoft.com/office/drawing/2014/main" id="{9B291FE8-2BA7-4699-ADA6-E3E166E5DEF8}"/>
              </a:ext>
            </a:extLst>
          </p:cNvPr>
          <p:cNvSpPr txBox="1"/>
          <p:nvPr/>
        </p:nvSpPr>
        <p:spPr>
          <a:xfrm>
            <a:off x="4409812" y="1879133"/>
            <a:ext cx="2821497" cy="2616101"/>
          </a:xfrm>
          <a:prstGeom prst="rect">
            <a:avLst/>
          </a:prstGeom>
          <a:noFill/>
        </p:spPr>
        <p:txBody>
          <a:bodyPr wrap="square" rtlCol="0">
            <a:spAutoFit/>
          </a:bodyPr>
          <a:lstStyle/>
          <a:p>
            <a:r>
              <a:rPr lang="en-US" sz="3200" b="1" dirty="0">
                <a:solidFill>
                  <a:schemeClr val="bg1"/>
                </a:solidFill>
                <a:latin typeface="Bodoni MT" panose="02070603080606020203" pitchFamily="18" charset="0"/>
              </a:rPr>
              <a:t>02</a:t>
            </a:r>
            <a:br>
              <a:rPr lang="en-US" sz="3200" b="1" dirty="0">
                <a:solidFill>
                  <a:schemeClr val="bg1"/>
                </a:solidFill>
                <a:latin typeface="Bodoni MT" panose="02070603080606020203" pitchFamily="18" charset="0"/>
              </a:rPr>
            </a:br>
            <a:r>
              <a:rPr lang="en-US" sz="2400" b="1" dirty="0">
                <a:solidFill>
                  <a:schemeClr val="bg1"/>
                </a:solidFill>
                <a:latin typeface="Bodoni MT" panose="02070603080606020203" pitchFamily="18" charset="0"/>
              </a:rPr>
              <a:t>Explore the solutions</a:t>
            </a:r>
            <a:br>
              <a:rPr lang="en-US" sz="2400" b="1" dirty="0">
                <a:solidFill>
                  <a:schemeClr val="bg1"/>
                </a:solidFill>
                <a:latin typeface="Bodoni MT" panose="02070603080606020203" pitchFamily="18" charset="0"/>
              </a:rPr>
            </a:br>
            <a:r>
              <a:rPr lang="en-US" b="1" dirty="0">
                <a:solidFill>
                  <a:schemeClr val="bg1"/>
                </a:solidFill>
                <a:latin typeface="Bodoni MT" panose="02070603080606020203" pitchFamily="18" charset="0"/>
              </a:rPr>
              <a:t>Present effective strategies and technologies that enhance service accessibility and promote social engagement for older adults.</a:t>
            </a:r>
            <a:endParaRPr lang="en-US" sz="3200" b="1" dirty="0">
              <a:solidFill>
                <a:schemeClr val="bg1"/>
              </a:solidFill>
              <a:latin typeface="Bodoni MT" panose="02070603080606020203" pitchFamily="18" charset="0"/>
            </a:endParaRPr>
          </a:p>
        </p:txBody>
      </p:sp>
      <p:sp>
        <p:nvSpPr>
          <p:cNvPr id="8" name="TextBox 7">
            <a:extLst>
              <a:ext uri="{FF2B5EF4-FFF2-40B4-BE49-F238E27FC236}">
                <a16:creationId xmlns:a16="http://schemas.microsoft.com/office/drawing/2014/main" id="{F07309A2-5448-422F-B2FC-E2EDE80052B5}"/>
              </a:ext>
            </a:extLst>
          </p:cNvPr>
          <p:cNvSpPr txBox="1"/>
          <p:nvPr/>
        </p:nvSpPr>
        <p:spPr>
          <a:xfrm>
            <a:off x="8056228" y="1879132"/>
            <a:ext cx="3372374" cy="2616101"/>
          </a:xfrm>
          <a:prstGeom prst="rect">
            <a:avLst/>
          </a:prstGeom>
          <a:noFill/>
        </p:spPr>
        <p:txBody>
          <a:bodyPr wrap="square" rtlCol="0">
            <a:spAutoFit/>
          </a:bodyPr>
          <a:lstStyle/>
          <a:p>
            <a:r>
              <a:rPr lang="en-US" sz="3200" b="1" dirty="0">
                <a:solidFill>
                  <a:schemeClr val="bg1"/>
                </a:solidFill>
                <a:latin typeface="Bodoni MT" panose="02070603080606020203" pitchFamily="18" charset="0"/>
              </a:rPr>
              <a:t>03</a:t>
            </a:r>
            <a:br>
              <a:rPr lang="en-US" sz="3200" b="1" dirty="0">
                <a:solidFill>
                  <a:schemeClr val="bg1"/>
                </a:solidFill>
                <a:latin typeface="Bodoni MT" panose="02070603080606020203" pitchFamily="18" charset="0"/>
              </a:rPr>
            </a:br>
            <a:r>
              <a:rPr lang="en-US" sz="2400" b="1" dirty="0">
                <a:solidFill>
                  <a:schemeClr val="bg1"/>
                </a:solidFill>
                <a:latin typeface="Bodoni MT" panose="02070603080606020203" pitchFamily="18" charset="0"/>
              </a:rPr>
              <a:t>Promote implementation</a:t>
            </a:r>
            <a:br>
              <a:rPr lang="en-US" sz="2400" b="1" dirty="0">
                <a:solidFill>
                  <a:schemeClr val="bg1"/>
                </a:solidFill>
                <a:latin typeface="Bodoni MT" panose="02070603080606020203" pitchFamily="18" charset="0"/>
              </a:rPr>
            </a:br>
            <a:r>
              <a:rPr lang="en-US" b="1" dirty="0">
                <a:solidFill>
                  <a:schemeClr val="bg1"/>
                </a:solidFill>
                <a:latin typeface="Bodoni MT" panose="02070603080606020203" pitchFamily="18" charset="0"/>
              </a:rPr>
              <a:t>Discuss actionable steps for community organizations to create inclusive, accessible services that reduce isolation and improve the well-being of older adults.</a:t>
            </a:r>
            <a:endParaRPr lang="en-US" sz="3200" b="1" dirty="0">
              <a:solidFill>
                <a:schemeClr val="bg1"/>
              </a:solidFill>
              <a:latin typeface="Bodoni MT" panose="02070603080606020203" pitchFamily="18" charset="0"/>
            </a:endParaRPr>
          </a:p>
        </p:txBody>
      </p:sp>
    </p:spTree>
    <p:extLst>
      <p:ext uri="{BB962C8B-B14F-4D97-AF65-F5344CB8AC3E}">
        <p14:creationId xmlns:p14="http://schemas.microsoft.com/office/powerpoint/2010/main" val="1615542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ontent Placeholder 18">
            <a:extLst>
              <a:ext uri="{FF2B5EF4-FFF2-40B4-BE49-F238E27FC236}">
                <a16:creationId xmlns:a16="http://schemas.microsoft.com/office/drawing/2014/main" id="{432B7FA6-B0DA-CAFF-4564-A4A45BC12067}"/>
              </a:ext>
            </a:extLst>
          </p:cNvPr>
          <p:cNvGraphicFramePr>
            <a:graphicFrameLocks noGrp="1"/>
          </p:cNvGraphicFramePr>
          <p:nvPr>
            <p:ph sz="half" idx="2"/>
          </p:nvPr>
        </p:nvGraphicFramePr>
        <p:xfrm>
          <a:off x="351504" y="4589231"/>
          <a:ext cx="5181600" cy="1483360"/>
        </p:xfrm>
        <a:graphic>
          <a:graphicData uri="http://schemas.openxmlformats.org/drawingml/2006/table">
            <a:tbl>
              <a:tblPr firstRow="1" bandRow="1">
                <a:tableStyleId>{69CF1AB2-1976-4502-BF36-3FF5EA218861}</a:tableStyleId>
              </a:tblPr>
              <a:tblGrid>
                <a:gridCol w="3306097">
                  <a:extLst>
                    <a:ext uri="{9D8B030D-6E8A-4147-A177-3AD203B41FA5}">
                      <a16:colId xmlns:a16="http://schemas.microsoft.com/office/drawing/2014/main" val="2746059376"/>
                    </a:ext>
                  </a:extLst>
                </a:gridCol>
                <a:gridCol w="1875503">
                  <a:extLst>
                    <a:ext uri="{9D8B030D-6E8A-4147-A177-3AD203B41FA5}">
                      <a16:colId xmlns:a16="http://schemas.microsoft.com/office/drawing/2014/main" val="2677918309"/>
                    </a:ext>
                  </a:extLst>
                </a:gridCol>
              </a:tblGrid>
              <a:tr h="370840">
                <a:tc>
                  <a:txBody>
                    <a:bodyPr/>
                    <a:lstStyle/>
                    <a:p>
                      <a:r>
                        <a:rPr lang="en-US" sz="1600" b="0" dirty="0"/>
                        <a:t>Socially Isolated Mainers 65+</a:t>
                      </a:r>
                    </a:p>
                  </a:txBody>
                  <a:tcPr/>
                </a:tc>
                <a:tc>
                  <a:txBody>
                    <a:bodyPr/>
                    <a:lstStyle/>
                    <a:p>
                      <a:r>
                        <a:rPr lang="en-US" sz="1600" b="0" dirty="0"/>
                        <a:t>78,000 - 131,000</a:t>
                      </a:r>
                    </a:p>
                  </a:txBody>
                  <a:tcPr/>
                </a:tc>
                <a:extLst>
                  <a:ext uri="{0D108BD9-81ED-4DB2-BD59-A6C34878D82A}">
                    <a16:rowId xmlns:a16="http://schemas.microsoft.com/office/drawing/2014/main" val="515756980"/>
                  </a:ext>
                </a:extLst>
              </a:tr>
              <a:tr h="370840">
                <a:tc>
                  <a:txBody>
                    <a:bodyPr/>
                    <a:lstStyle/>
                    <a:p>
                      <a:r>
                        <a:rPr lang="en-US" sz="1600" b="0" dirty="0"/>
                        <a:t>Cumberland &amp; York Counties</a:t>
                      </a:r>
                    </a:p>
                  </a:txBody>
                  <a:tcPr/>
                </a:tc>
                <a:tc>
                  <a:txBody>
                    <a:bodyPr/>
                    <a:lstStyle/>
                    <a:p>
                      <a:r>
                        <a:rPr lang="en-US" sz="1600" b="0" dirty="0"/>
                        <a:t>28,000 - 47,000</a:t>
                      </a:r>
                    </a:p>
                  </a:txBody>
                  <a:tcPr/>
                </a:tc>
                <a:extLst>
                  <a:ext uri="{0D108BD9-81ED-4DB2-BD59-A6C34878D82A}">
                    <a16:rowId xmlns:a16="http://schemas.microsoft.com/office/drawing/2014/main" val="2584788995"/>
                  </a:ext>
                </a:extLst>
              </a:tr>
              <a:tr h="370840">
                <a:tc>
                  <a:txBody>
                    <a:bodyPr/>
                    <a:lstStyle/>
                    <a:p>
                      <a:r>
                        <a:rPr lang="en-US" sz="1600" b="0" dirty="0"/>
                        <a:t>Annual income</a:t>
                      </a:r>
                      <a:r>
                        <a:rPr lang="en-US" sz="1600" b="0" baseline="0" dirty="0"/>
                        <a:t> &lt;$25,000</a:t>
                      </a:r>
                      <a:endParaRPr lang="en-US" sz="1600" b="0" dirty="0"/>
                    </a:p>
                  </a:txBody>
                  <a:tcPr/>
                </a:tc>
                <a:tc>
                  <a:txBody>
                    <a:bodyPr/>
                    <a:lstStyle/>
                    <a:p>
                      <a:r>
                        <a:rPr lang="en-US" sz="1600" b="0" dirty="0"/>
                        <a:t>50%</a:t>
                      </a:r>
                    </a:p>
                  </a:txBody>
                  <a:tcPr/>
                </a:tc>
                <a:extLst>
                  <a:ext uri="{0D108BD9-81ED-4DB2-BD59-A6C34878D82A}">
                    <a16:rowId xmlns:a16="http://schemas.microsoft.com/office/drawing/2014/main" val="1484529881"/>
                  </a:ext>
                </a:extLst>
              </a:tr>
              <a:tr h="370840">
                <a:tc>
                  <a:txBody>
                    <a:bodyPr/>
                    <a:lstStyle/>
                    <a:p>
                      <a:r>
                        <a:rPr lang="en-US" sz="1600" b="0" dirty="0"/>
                        <a:t>LGBTQ+</a:t>
                      </a:r>
                    </a:p>
                  </a:txBody>
                  <a:tcPr/>
                </a:tc>
                <a:tc>
                  <a:txBody>
                    <a:bodyPr/>
                    <a:lstStyle/>
                    <a:p>
                      <a:r>
                        <a:rPr lang="en-US" sz="1600" b="0" dirty="0"/>
                        <a:t>49%</a:t>
                      </a:r>
                    </a:p>
                  </a:txBody>
                  <a:tcPr/>
                </a:tc>
                <a:extLst>
                  <a:ext uri="{0D108BD9-81ED-4DB2-BD59-A6C34878D82A}">
                    <a16:rowId xmlns:a16="http://schemas.microsoft.com/office/drawing/2014/main" val="250760807"/>
                  </a:ext>
                </a:extLst>
              </a:tr>
            </a:tbl>
          </a:graphicData>
        </a:graphic>
      </p:graphicFrame>
      <p:sp>
        <p:nvSpPr>
          <p:cNvPr id="3" name="Title 2">
            <a:extLst>
              <a:ext uri="{FF2B5EF4-FFF2-40B4-BE49-F238E27FC236}">
                <a16:creationId xmlns:a16="http://schemas.microsoft.com/office/drawing/2014/main" id="{9018DE34-8EB7-C69D-3C32-26F901106B27}"/>
              </a:ext>
            </a:extLst>
          </p:cNvPr>
          <p:cNvSpPr>
            <a:spLocks noGrp="1"/>
          </p:cNvSpPr>
          <p:nvPr>
            <p:ph type="title"/>
          </p:nvPr>
        </p:nvSpPr>
        <p:spPr>
          <a:xfrm>
            <a:off x="511278" y="0"/>
            <a:ext cx="9085006" cy="1273593"/>
          </a:xfrm>
        </p:spPr>
        <p:txBody>
          <a:bodyPr>
            <a:noAutofit/>
          </a:bodyPr>
          <a:lstStyle/>
          <a:p>
            <a:r>
              <a:rPr lang="en-US" sz="3600" dirty="0"/>
              <a:t>Older adults face significant social isolation with high impact on health outcomes</a:t>
            </a:r>
          </a:p>
        </p:txBody>
      </p:sp>
      <p:graphicFrame>
        <p:nvGraphicFramePr>
          <p:cNvPr id="18" name="Content Placeholder 17">
            <a:extLst>
              <a:ext uri="{FF2B5EF4-FFF2-40B4-BE49-F238E27FC236}">
                <a16:creationId xmlns:a16="http://schemas.microsoft.com/office/drawing/2014/main" id="{C5EA791F-F7F7-C67C-012F-7C07995A2DF7}"/>
              </a:ext>
            </a:extLst>
          </p:cNvPr>
          <p:cNvGraphicFramePr>
            <a:graphicFrameLocks noGrp="1"/>
          </p:cNvGraphicFramePr>
          <p:nvPr>
            <p:ph sz="half" idx="10"/>
          </p:nvPr>
        </p:nvGraphicFramePr>
        <p:xfrm>
          <a:off x="735781" y="1456740"/>
          <a:ext cx="4308168" cy="2692473"/>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2B04090-7BEB-CB62-7F76-73C3E799E104}"/>
              </a:ext>
            </a:extLst>
          </p:cNvPr>
          <p:cNvSpPr>
            <a:spLocks noGrp="1"/>
          </p:cNvSpPr>
          <p:nvPr>
            <p:ph type="sldNum" sz="quarter" idx="4294967295"/>
          </p:nvPr>
        </p:nvSpPr>
        <p:spPr>
          <a:xfrm>
            <a:off x="254000" y="6356350"/>
            <a:ext cx="284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3B6364-2063-844E-8F01-CAE7E22F2966}" type="slidenum">
              <a:rPr kumimoji="0" lang="en-US" sz="1200" b="0" i="0" u="none" strike="noStrike" kern="1200" cap="none" spc="0" normalizeH="0" baseline="0" noProof="0" smtClean="0">
                <a:ln>
                  <a:noFill/>
                </a:ln>
                <a:solidFill>
                  <a:srgbClr val="424242">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424242">
                  <a:tint val="75000"/>
                </a:srgbClr>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C11AE636-2CD0-727E-F3B4-BA52752466F1}"/>
              </a:ext>
            </a:extLst>
          </p:cNvPr>
          <p:cNvSpPr txBox="1"/>
          <p:nvPr/>
        </p:nvSpPr>
        <p:spPr>
          <a:xfrm>
            <a:off x="1350821" y="3974635"/>
            <a:ext cx="307808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24242"/>
                </a:solidFill>
                <a:effectLst/>
                <a:uLnTx/>
                <a:uFillTx/>
                <a:latin typeface="Calibri" panose="020F0502020204030204"/>
                <a:ea typeface="+mn-ea"/>
                <a:cs typeface="+mn-cs"/>
              </a:rPr>
              <a:t>Source: 2024 Census Bureau Household Pulse Survey</a:t>
            </a:r>
          </a:p>
        </p:txBody>
      </p:sp>
      <p:graphicFrame>
        <p:nvGraphicFramePr>
          <p:cNvPr id="23" name="Content Placeholder 18">
            <a:extLst>
              <a:ext uri="{FF2B5EF4-FFF2-40B4-BE49-F238E27FC236}">
                <a16:creationId xmlns:a16="http://schemas.microsoft.com/office/drawing/2014/main" id="{A0AC0010-93D9-9A0A-B288-D51A614CF2C3}"/>
              </a:ext>
            </a:extLst>
          </p:cNvPr>
          <p:cNvGraphicFramePr>
            <a:graphicFrameLocks/>
          </p:cNvGraphicFramePr>
          <p:nvPr/>
        </p:nvGraphicFramePr>
        <p:xfrm>
          <a:off x="6184491" y="1403225"/>
          <a:ext cx="5751871" cy="4093005"/>
        </p:xfrm>
        <a:graphic>
          <a:graphicData uri="http://schemas.openxmlformats.org/drawingml/2006/table">
            <a:tbl>
              <a:tblPr firstRow="1" bandRow="1">
                <a:tableStyleId>{5A111915-BE36-4E01-A7E5-04B1672EAD32}</a:tableStyleId>
              </a:tblPr>
              <a:tblGrid>
                <a:gridCol w="2330245">
                  <a:extLst>
                    <a:ext uri="{9D8B030D-6E8A-4147-A177-3AD203B41FA5}">
                      <a16:colId xmlns:a16="http://schemas.microsoft.com/office/drawing/2014/main" val="2746059376"/>
                    </a:ext>
                  </a:extLst>
                </a:gridCol>
                <a:gridCol w="3421626">
                  <a:extLst>
                    <a:ext uri="{9D8B030D-6E8A-4147-A177-3AD203B41FA5}">
                      <a16:colId xmlns:a16="http://schemas.microsoft.com/office/drawing/2014/main" val="2677918309"/>
                    </a:ext>
                  </a:extLst>
                </a:gridCol>
              </a:tblGrid>
              <a:tr h="620600">
                <a:tc>
                  <a:txBody>
                    <a:bodyPr/>
                    <a:lstStyle/>
                    <a:p>
                      <a:r>
                        <a:rPr lang="en-US" sz="1600" dirty="0"/>
                        <a:t>Adverse health effects of social isolation</a:t>
                      </a:r>
                    </a:p>
                  </a:txBody>
                  <a:tcPr anchor="ctr"/>
                </a:tc>
                <a:tc>
                  <a:txBody>
                    <a:bodyPr/>
                    <a:lstStyle/>
                    <a:p>
                      <a:r>
                        <a:rPr lang="en-US" sz="1600" dirty="0"/>
                        <a:t>Risk increase</a:t>
                      </a:r>
                    </a:p>
                  </a:txBody>
                  <a:tcPr anchor="ctr"/>
                </a:tc>
                <a:extLst>
                  <a:ext uri="{0D108BD9-81ED-4DB2-BD59-A6C34878D82A}">
                    <a16:rowId xmlns:a16="http://schemas.microsoft.com/office/drawing/2014/main" val="515756980"/>
                  </a:ext>
                </a:extLst>
              </a:tr>
              <a:tr h="620600">
                <a:tc>
                  <a:txBody>
                    <a:bodyPr/>
                    <a:lstStyle/>
                    <a:p>
                      <a:r>
                        <a:rPr lang="en-US" sz="1600" dirty="0"/>
                        <a:t>Premature death</a:t>
                      </a:r>
                    </a:p>
                  </a:txBody>
                  <a:tcPr anchor="ctr"/>
                </a:tc>
                <a:tc>
                  <a:txBody>
                    <a:bodyPr/>
                    <a:lstStyle/>
                    <a:p>
                      <a:r>
                        <a:rPr lang="en-US" sz="1600" dirty="0"/>
                        <a:t>Rivals smoking, obesity &amp; physical inactivity</a:t>
                      </a:r>
                    </a:p>
                  </a:txBody>
                  <a:tcPr anchor="ctr"/>
                </a:tc>
                <a:extLst>
                  <a:ext uri="{0D108BD9-81ED-4DB2-BD59-A6C34878D82A}">
                    <a16:rowId xmlns:a16="http://schemas.microsoft.com/office/drawing/2014/main" val="2584788995"/>
                  </a:ext>
                </a:extLst>
              </a:tr>
              <a:tr h="359554">
                <a:tc>
                  <a:txBody>
                    <a:bodyPr/>
                    <a:lstStyle/>
                    <a:p>
                      <a:r>
                        <a:rPr lang="en-US" sz="1600" dirty="0"/>
                        <a:t>Dementia</a:t>
                      </a:r>
                    </a:p>
                  </a:txBody>
                  <a:tcPr anchor="ctr"/>
                </a:tc>
                <a:tc>
                  <a:txBody>
                    <a:bodyPr/>
                    <a:lstStyle/>
                    <a:p>
                      <a:r>
                        <a:rPr lang="en-US" sz="1600" dirty="0"/>
                        <a:t>50%</a:t>
                      </a:r>
                    </a:p>
                  </a:txBody>
                  <a:tcPr anchor="ctr"/>
                </a:tc>
                <a:extLst>
                  <a:ext uri="{0D108BD9-81ED-4DB2-BD59-A6C34878D82A}">
                    <a16:rowId xmlns:a16="http://schemas.microsoft.com/office/drawing/2014/main" val="931545890"/>
                  </a:ext>
                </a:extLst>
              </a:tr>
              <a:tr h="359554">
                <a:tc>
                  <a:txBody>
                    <a:bodyPr/>
                    <a:lstStyle/>
                    <a:p>
                      <a:r>
                        <a:rPr lang="en-US" sz="1600" dirty="0"/>
                        <a:t>Heart disease</a:t>
                      </a:r>
                    </a:p>
                  </a:txBody>
                  <a:tcPr anchor="ctr"/>
                </a:tc>
                <a:tc>
                  <a:txBody>
                    <a:bodyPr/>
                    <a:lstStyle/>
                    <a:p>
                      <a:r>
                        <a:rPr lang="en-US" sz="1600" dirty="0"/>
                        <a:t>29%</a:t>
                      </a:r>
                    </a:p>
                  </a:txBody>
                  <a:tcPr anchor="ctr"/>
                </a:tc>
                <a:extLst>
                  <a:ext uri="{0D108BD9-81ED-4DB2-BD59-A6C34878D82A}">
                    <a16:rowId xmlns:a16="http://schemas.microsoft.com/office/drawing/2014/main" val="3205610999"/>
                  </a:ext>
                </a:extLst>
              </a:tr>
              <a:tr h="359554">
                <a:tc>
                  <a:txBody>
                    <a:bodyPr/>
                    <a:lstStyle/>
                    <a:p>
                      <a:r>
                        <a:rPr lang="en-US" sz="1600" dirty="0"/>
                        <a:t>Stroke</a:t>
                      </a:r>
                    </a:p>
                  </a:txBody>
                  <a:tcPr anchor="ctr"/>
                </a:tc>
                <a:tc>
                  <a:txBody>
                    <a:bodyPr/>
                    <a:lstStyle/>
                    <a:p>
                      <a:r>
                        <a:rPr lang="en-US" sz="1600" dirty="0"/>
                        <a:t>32%</a:t>
                      </a:r>
                    </a:p>
                  </a:txBody>
                  <a:tcPr anchor="ctr"/>
                </a:tc>
                <a:extLst>
                  <a:ext uri="{0D108BD9-81ED-4DB2-BD59-A6C34878D82A}">
                    <a16:rowId xmlns:a16="http://schemas.microsoft.com/office/drawing/2014/main" val="2678094415"/>
                  </a:ext>
                </a:extLst>
              </a:tr>
              <a:tr h="620600">
                <a:tc>
                  <a:txBody>
                    <a:bodyPr/>
                    <a:lstStyle/>
                    <a:p>
                      <a:r>
                        <a:rPr lang="en-US" sz="1600" dirty="0"/>
                        <a:t>Mental health</a:t>
                      </a:r>
                    </a:p>
                  </a:txBody>
                  <a:tcPr anchor="ctr"/>
                </a:tc>
                <a:tc>
                  <a:txBody>
                    <a:bodyPr/>
                    <a:lstStyle/>
                    <a:p>
                      <a:r>
                        <a:rPr lang="en-US" sz="1600" dirty="0"/>
                        <a:t>More depression, anxiety &amp; suicide</a:t>
                      </a:r>
                    </a:p>
                  </a:txBody>
                  <a:tcPr anchor="ctr"/>
                </a:tc>
                <a:extLst>
                  <a:ext uri="{0D108BD9-81ED-4DB2-BD59-A6C34878D82A}">
                    <a16:rowId xmlns:a16="http://schemas.microsoft.com/office/drawing/2014/main" val="4257794942"/>
                  </a:ext>
                </a:extLst>
              </a:tr>
              <a:tr h="1152543">
                <a:tc>
                  <a:txBody>
                    <a:bodyPr/>
                    <a:lstStyle/>
                    <a:p>
                      <a:r>
                        <a:rPr lang="en-US" sz="1600" dirty="0"/>
                        <a:t>Heart failure</a:t>
                      </a:r>
                    </a:p>
                  </a:txBody>
                  <a:tcPr anchor="ctr"/>
                </a:tc>
                <a:tc>
                  <a:txBody>
                    <a:bodyPr/>
                    <a:lstStyle/>
                    <a:p>
                      <a:r>
                        <a:rPr lang="en-US" sz="1600" dirty="0"/>
                        <a:t>57% increased risk of ED visit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68% increased risk of hospitalization</a:t>
                      </a:r>
                    </a:p>
                    <a:p>
                      <a:r>
                        <a:rPr lang="en-US" sz="1600" dirty="0"/>
                        <a:t>4x increased risk of death</a:t>
                      </a:r>
                    </a:p>
                  </a:txBody>
                  <a:tcPr anchor="ctr"/>
                </a:tc>
                <a:extLst>
                  <a:ext uri="{0D108BD9-81ED-4DB2-BD59-A6C34878D82A}">
                    <a16:rowId xmlns:a16="http://schemas.microsoft.com/office/drawing/2014/main" val="2813439502"/>
                  </a:ext>
                </a:extLst>
              </a:tr>
            </a:tbl>
          </a:graphicData>
        </a:graphic>
      </p:graphicFrame>
      <p:sp>
        <p:nvSpPr>
          <p:cNvPr id="24" name="TextBox 23">
            <a:extLst>
              <a:ext uri="{FF2B5EF4-FFF2-40B4-BE49-F238E27FC236}">
                <a16:creationId xmlns:a16="http://schemas.microsoft.com/office/drawing/2014/main" id="{9B1B7D62-DACC-078E-A09D-0D8C963041D2}"/>
              </a:ext>
            </a:extLst>
          </p:cNvPr>
          <p:cNvSpPr txBox="1"/>
          <p:nvPr/>
        </p:nvSpPr>
        <p:spPr>
          <a:xfrm>
            <a:off x="254000" y="6102434"/>
            <a:ext cx="2388795"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24242"/>
                </a:solidFill>
                <a:effectLst/>
                <a:uLnTx/>
                <a:uFillTx/>
                <a:latin typeface="Calibri" panose="020F0502020204030204"/>
                <a:ea typeface="+mn-ea"/>
                <a:cs typeface="+mn-cs"/>
              </a:rPr>
              <a:t>Extrapolated from AARP national figures</a:t>
            </a:r>
          </a:p>
        </p:txBody>
      </p:sp>
    </p:spTree>
    <p:extLst>
      <p:ext uri="{BB962C8B-B14F-4D97-AF65-F5344CB8AC3E}">
        <p14:creationId xmlns:p14="http://schemas.microsoft.com/office/powerpoint/2010/main" val="2818334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5DE09AE-CE9F-FF42-F696-42BD9AFBF323}"/>
              </a:ext>
            </a:extLst>
          </p:cNvPr>
          <p:cNvSpPr>
            <a:spLocks noGrp="1"/>
          </p:cNvSpPr>
          <p:nvPr>
            <p:ph idx="1"/>
          </p:nvPr>
        </p:nvSpPr>
        <p:spPr>
          <a:xfrm>
            <a:off x="353961" y="1494503"/>
            <a:ext cx="11572568" cy="4920842"/>
          </a:xfrm>
        </p:spPr>
        <p:txBody>
          <a:bodyPr>
            <a:normAutofit fontScale="85000" lnSpcReduction="20000"/>
          </a:bodyPr>
          <a:lstStyle/>
          <a:p>
            <a:pPr marL="0" indent="0">
              <a:buNone/>
            </a:pPr>
            <a:r>
              <a:rPr lang="en-US" sz="2400" dirty="0"/>
              <a:t>…so we are focusing our long-term directional North Star on reducing social isolation</a:t>
            </a:r>
          </a:p>
          <a:p>
            <a:pPr marL="0" indent="0">
              <a:buNone/>
            </a:pPr>
            <a:endParaRPr lang="en-US" sz="2100" dirty="0"/>
          </a:p>
          <a:p>
            <a:pPr marL="0" indent="0">
              <a:buNone/>
            </a:pPr>
            <a:endParaRPr lang="en-US" sz="2100" dirty="0"/>
          </a:p>
          <a:p>
            <a:pPr marL="0" indent="0">
              <a:buNone/>
            </a:pPr>
            <a:r>
              <a:rPr lang="en-US" dirty="0">
                <a:solidFill>
                  <a:schemeClr val="accent6"/>
                </a:solidFill>
              </a:rPr>
              <a:t>“</a:t>
            </a:r>
            <a:r>
              <a:rPr lang="en-US" b="1" i="0" u="none" strike="noStrike" dirty="0">
                <a:solidFill>
                  <a:schemeClr val="accent6"/>
                </a:solidFill>
                <a:effectLst/>
                <a:latin typeface="Arial" panose="020B0604020202020204" pitchFamily="34" charset="0"/>
              </a:rPr>
              <a:t>In ten years, all older adults in Maine will have a source of social connection.”</a:t>
            </a:r>
          </a:p>
          <a:p>
            <a:pPr marL="0" indent="0">
              <a:buNone/>
            </a:pPr>
            <a:endParaRPr lang="en-US" sz="2100" b="1" dirty="0">
              <a:solidFill>
                <a:schemeClr val="accent5"/>
              </a:solidFill>
            </a:endParaRPr>
          </a:p>
          <a:p>
            <a:pPr marL="0" indent="0">
              <a:buNone/>
            </a:pPr>
            <a:endParaRPr lang="en-US" sz="2100" b="1" dirty="0">
              <a:solidFill>
                <a:schemeClr val="accent5"/>
              </a:solidFill>
            </a:endParaRPr>
          </a:p>
          <a:p>
            <a:pPr>
              <a:spcAft>
                <a:spcPts val="600"/>
              </a:spcAft>
              <a:buFont typeface="Wingdings" panose="05000000000000000000" pitchFamily="2" charset="2"/>
              <a:buChar char="ü"/>
            </a:pPr>
            <a:r>
              <a:rPr lang="en-US" sz="2200" dirty="0">
                <a:solidFill>
                  <a:srgbClr val="000000"/>
                </a:solidFill>
              </a:rPr>
              <a:t>Improves health outcomes</a:t>
            </a:r>
          </a:p>
          <a:p>
            <a:pPr>
              <a:spcAft>
                <a:spcPts val="600"/>
              </a:spcAft>
              <a:buFont typeface="Wingdings" panose="05000000000000000000" pitchFamily="2" charset="2"/>
              <a:buChar char="ü"/>
            </a:pPr>
            <a:r>
              <a:rPr lang="en-US" sz="2200" dirty="0">
                <a:solidFill>
                  <a:srgbClr val="000000"/>
                </a:solidFill>
              </a:rPr>
              <a:t>Centers SMAA as a cornerstone source for connection among older adults</a:t>
            </a:r>
          </a:p>
          <a:p>
            <a:pPr>
              <a:spcAft>
                <a:spcPts val="600"/>
              </a:spcAft>
              <a:buFont typeface="Wingdings" panose="05000000000000000000" pitchFamily="2" charset="2"/>
              <a:buChar char="ü"/>
            </a:pPr>
            <a:r>
              <a:rPr lang="en-US" sz="2200" dirty="0">
                <a:solidFill>
                  <a:srgbClr val="000000"/>
                </a:solidFill>
              </a:rPr>
              <a:t>Informs SMAA’s strategic direction to emphasize social connection</a:t>
            </a:r>
          </a:p>
          <a:p>
            <a:pPr lvl="1">
              <a:lnSpc>
                <a:spcPct val="120000"/>
              </a:lnSpc>
            </a:pPr>
            <a:r>
              <a:rPr lang="en-US" sz="2200" dirty="0">
                <a:solidFill>
                  <a:srgbClr val="000000"/>
                </a:solidFill>
              </a:rPr>
              <a:t>Community hubs</a:t>
            </a:r>
          </a:p>
          <a:p>
            <a:pPr lvl="1">
              <a:lnSpc>
                <a:spcPct val="120000"/>
              </a:lnSpc>
            </a:pPr>
            <a:r>
              <a:rPr lang="en-US" sz="2200" dirty="0">
                <a:solidFill>
                  <a:srgbClr val="000000"/>
                </a:solidFill>
              </a:rPr>
              <a:t>Sustaining connectivity in care transitions</a:t>
            </a:r>
          </a:p>
          <a:p>
            <a:pPr lvl="1">
              <a:lnSpc>
                <a:spcPct val="120000"/>
              </a:lnSpc>
            </a:pPr>
            <a:r>
              <a:rPr lang="en-US" sz="2200" dirty="0"/>
              <a:t>Guiding older adults to the services they need</a:t>
            </a:r>
          </a:p>
          <a:p>
            <a:pPr lvl="1">
              <a:lnSpc>
                <a:spcPct val="120000"/>
              </a:lnSpc>
            </a:pPr>
            <a:r>
              <a:rPr lang="en-US" sz="2200" dirty="0"/>
              <a:t>Directly providing services that open moments of human touch</a:t>
            </a:r>
          </a:p>
        </p:txBody>
      </p:sp>
      <p:sp>
        <p:nvSpPr>
          <p:cNvPr id="3" name="Title 2">
            <a:extLst>
              <a:ext uri="{FF2B5EF4-FFF2-40B4-BE49-F238E27FC236}">
                <a16:creationId xmlns:a16="http://schemas.microsoft.com/office/drawing/2014/main" id="{96067F5D-E8FC-CDF1-368C-DB72F91A203B}"/>
              </a:ext>
            </a:extLst>
          </p:cNvPr>
          <p:cNvSpPr>
            <a:spLocks noGrp="1"/>
          </p:cNvSpPr>
          <p:nvPr>
            <p:ph type="title"/>
          </p:nvPr>
        </p:nvSpPr>
        <p:spPr>
          <a:xfrm>
            <a:off x="580103" y="0"/>
            <a:ext cx="7583905" cy="1273593"/>
          </a:xfrm>
        </p:spPr>
        <p:txBody>
          <a:bodyPr>
            <a:normAutofit fontScale="90000"/>
          </a:bodyPr>
          <a:lstStyle/>
          <a:p>
            <a:r>
              <a:rPr lang="en-US" dirty="0"/>
              <a:t>We believe we can do better…</a:t>
            </a:r>
          </a:p>
        </p:txBody>
      </p:sp>
      <p:sp>
        <p:nvSpPr>
          <p:cNvPr id="6" name="Slide Number Placeholder 5">
            <a:extLst>
              <a:ext uri="{FF2B5EF4-FFF2-40B4-BE49-F238E27FC236}">
                <a16:creationId xmlns:a16="http://schemas.microsoft.com/office/drawing/2014/main" id="{08562ECD-C83F-1D34-9CE0-C76EE9D3A3B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3B6364-2063-844E-8F01-CAE7E22F2966}" type="slidenum">
              <a:rPr kumimoji="0" lang="en-US" sz="1800" b="0" i="0" u="none" strike="noStrike" kern="1200" cap="none" spc="0" normalizeH="0" baseline="0" noProof="0" smtClean="0">
                <a:ln>
                  <a:noFill/>
                </a:ln>
                <a:solidFill>
                  <a:srgbClr val="424242"/>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dirty="0">
              <a:ln>
                <a:noFill/>
              </a:ln>
              <a:solidFill>
                <a:srgbClr val="42424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793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F60BF-8944-1B41-2395-4B3372F9DC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390F9A-2598-993C-9041-F512410F23FF}"/>
              </a:ext>
            </a:extLst>
          </p:cNvPr>
          <p:cNvSpPr>
            <a:spLocks noGrp="1"/>
          </p:cNvSpPr>
          <p:nvPr>
            <p:ph type="title"/>
          </p:nvPr>
        </p:nvSpPr>
        <p:spPr/>
        <p:txBody>
          <a:bodyPr>
            <a:normAutofit/>
          </a:bodyPr>
          <a:lstStyle/>
          <a:p>
            <a:r>
              <a:rPr lang="en-US" sz="3600" dirty="0">
                <a:latin typeface="Baskerville"/>
                <a:cs typeface="Arial"/>
              </a:rPr>
              <a:t>SMAA's Response</a:t>
            </a:r>
            <a:endParaRPr lang="en-US" sz="3600" dirty="0"/>
          </a:p>
        </p:txBody>
      </p:sp>
      <p:sp>
        <p:nvSpPr>
          <p:cNvPr id="4" name="Slide Number Placeholder 3">
            <a:extLst>
              <a:ext uri="{FF2B5EF4-FFF2-40B4-BE49-F238E27FC236}">
                <a16:creationId xmlns:a16="http://schemas.microsoft.com/office/drawing/2014/main" id="{2A4AD955-F28D-0E29-FA22-EB4089BA93FF}"/>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3B6364-2063-844E-8F01-CAE7E22F2966}" type="slidenum">
              <a:rPr kumimoji="0" lang="en-US" sz="1200" b="0" i="0" u="none" strike="noStrike" kern="1200" cap="none" spc="0" normalizeH="0" baseline="0" noProof="0" smtClean="0">
                <a:ln>
                  <a:noFill/>
                </a:ln>
                <a:solidFill>
                  <a:srgbClr val="424242">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424242">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019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2F6E58-C0C6-43CD-BC53-A3FE5A02E4AF}"/>
              </a:ext>
            </a:extLst>
          </p:cNvPr>
          <p:cNvSpPr/>
          <p:nvPr/>
        </p:nvSpPr>
        <p:spPr>
          <a:xfrm>
            <a:off x="9374819" y="5619565"/>
            <a:ext cx="2610035" cy="1100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3C8609CE-76D4-1DA7-A706-9268A83C5568}"/>
              </a:ext>
            </a:extLst>
          </p:cNvPr>
          <p:cNvSpPr>
            <a:spLocks noGrp="1"/>
          </p:cNvSpPr>
          <p:nvPr>
            <p:ph type="title"/>
          </p:nvPr>
        </p:nvSpPr>
        <p:spPr>
          <a:xfrm>
            <a:off x="562708" y="0"/>
            <a:ext cx="9671538" cy="1273593"/>
          </a:xfrm>
        </p:spPr>
        <p:txBody>
          <a:bodyPr>
            <a:normAutofit fontScale="90000"/>
          </a:bodyPr>
          <a:lstStyle/>
          <a:p>
            <a:r>
              <a:rPr lang="en-US" sz="2000" dirty="0"/>
              <a:t>2025-2028 Strategic Plan KPIs</a:t>
            </a:r>
            <a:br>
              <a:rPr lang="en-US" sz="3200" dirty="0"/>
            </a:br>
            <a:br>
              <a:rPr lang="en-US" sz="1050" dirty="0"/>
            </a:br>
            <a:r>
              <a:rPr lang="en-US" sz="3100" dirty="0"/>
              <a:t>North Star: Building Social Connection – Broad Indicators</a:t>
            </a:r>
          </a:p>
        </p:txBody>
      </p:sp>
      <p:graphicFrame>
        <p:nvGraphicFramePr>
          <p:cNvPr id="9" name="Table 8">
            <a:extLst>
              <a:ext uri="{FF2B5EF4-FFF2-40B4-BE49-F238E27FC236}">
                <a16:creationId xmlns:a16="http://schemas.microsoft.com/office/drawing/2014/main" id="{5D7AE0A1-624E-4100-BD66-BAC39E2FAA8C}"/>
              </a:ext>
            </a:extLst>
          </p:cNvPr>
          <p:cNvGraphicFramePr>
            <a:graphicFrameLocks noGrp="1"/>
          </p:cNvGraphicFramePr>
          <p:nvPr/>
        </p:nvGraphicFramePr>
        <p:xfrm>
          <a:off x="656948" y="1847138"/>
          <a:ext cx="10877827" cy="4731218"/>
        </p:xfrm>
        <a:graphic>
          <a:graphicData uri="http://schemas.openxmlformats.org/drawingml/2006/table">
            <a:tbl>
              <a:tblPr/>
              <a:tblGrid>
                <a:gridCol w="1689376">
                  <a:extLst>
                    <a:ext uri="{9D8B030D-6E8A-4147-A177-3AD203B41FA5}">
                      <a16:colId xmlns:a16="http://schemas.microsoft.com/office/drawing/2014/main" val="3220105585"/>
                    </a:ext>
                  </a:extLst>
                </a:gridCol>
                <a:gridCol w="1693016">
                  <a:extLst>
                    <a:ext uri="{9D8B030D-6E8A-4147-A177-3AD203B41FA5}">
                      <a16:colId xmlns:a16="http://schemas.microsoft.com/office/drawing/2014/main" val="167003611"/>
                    </a:ext>
                  </a:extLst>
                </a:gridCol>
                <a:gridCol w="577048">
                  <a:extLst>
                    <a:ext uri="{9D8B030D-6E8A-4147-A177-3AD203B41FA5}">
                      <a16:colId xmlns:a16="http://schemas.microsoft.com/office/drawing/2014/main" val="300397162"/>
                    </a:ext>
                  </a:extLst>
                </a:gridCol>
                <a:gridCol w="984312">
                  <a:extLst>
                    <a:ext uri="{9D8B030D-6E8A-4147-A177-3AD203B41FA5}">
                      <a16:colId xmlns:a16="http://schemas.microsoft.com/office/drawing/2014/main" val="919963328"/>
                    </a:ext>
                  </a:extLst>
                </a:gridCol>
                <a:gridCol w="609600">
                  <a:extLst>
                    <a:ext uri="{9D8B030D-6E8A-4147-A177-3AD203B41FA5}">
                      <a16:colId xmlns:a16="http://schemas.microsoft.com/office/drawing/2014/main" val="1336770258"/>
                    </a:ext>
                  </a:extLst>
                </a:gridCol>
                <a:gridCol w="1019175">
                  <a:extLst>
                    <a:ext uri="{9D8B030D-6E8A-4147-A177-3AD203B41FA5}">
                      <a16:colId xmlns:a16="http://schemas.microsoft.com/office/drawing/2014/main" val="1781969837"/>
                    </a:ext>
                  </a:extLst>
                </a:gridCol>
                <a:gridCol w="876300">
                  <a:extLst>
                    <a:ext uri="{9D8B030D-6E8A-4147-A177-3AD203B41FA5}">
                      <a16:colId xmlns:a16="http://schemas.microsoft.com/office/drawing/2014/main" val="435300524"/>
                    </a:ext>
                  </a:extLst>
                </a:gridCol>
                <a:gridCol w="422473">
                  <a:extLst>
                    <a:ext uri="{9D8B030D-6E8A-4147-A177-3AD203B41FA5}">
                      <a16:colId xmlns:a16="http://schemas.microsoft.com/office/drawing/2014/main" val="1520933960"/>
                    </a:ext>
                  </a:extLst>
                </a:gridCol>
                <a:gridCol w="3006527">
                  <a:extLst>
                    <a:ext uri="{9D8B030D-6E8A-4147-A177-3AD203B41FA5}">
                      <a16:colId xmlns:a16="http://schemas.microsoft.com/office/drawing/2014/main" val="4020879107"/>
                    </a:ext>
                  </a:extLst>
                </a:gridCol>
              </a:tblGrid>
              <a:tr h="255916">
                <a:tc rowSpan="2" gridSpan="2">
                  <a:txBody>
                    <a:bodyPr/>
                    <a:lstStyle/>
                    <a:p>
                      <a:pPr algn="ctr" fontAlgn="ctr"/>
                      <a:r>
                        <a:rPr lang="en-US" sz="1600" b="1" i="0" u="none" strike="noStrike" dirty="0">
                          <a:solidFill>
                            <a:schemeClr val="bg1"/>
                          </a:solidFill>
                          <a:effectLst/>
                          <a:latin typeface="Calibri" panose="020F0502020204030204" pitchFamily="34" charset="0"/>
                        </a:rPr>
                        <a:t>Population Level Indicator</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tc rowSpan="2" hMerge="1">
                  <a:txBody>
                    <a:bodyPr/>
                    <a:lstStyle/>
                    <a:p>
                      <a:endParaRPr lang="en-US"/>
                    </a:p>
                  </a:txBody>
                  <a:tcPr/>
                </a:tc>
                <a:tc gridSpan="2">
                  <a:txBody>
                    <a:bodyPr/>
                    <a:lstStyle/>
                    <a:p>
                      <a:pPr algn="ctr" fontAlgn="ctr"/>
                      <a:r>
                        <a:rPr lang="en-US" sz="1600" b="1" i="0" u="none" strike="noStrike" dirty="0">
                          <a:solidFill>
                            <a:schemeClr val="bg1"/>
                          </a:solidFill>
                          <a:effectLst/>
                          <a:latin typeface="Calibri" panose="020F0502020204030204" pitchFamily="34" charset="0"/>
                        </a:rPr>
                        <a:t>Baseline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tc hMerge="1">
                  <a:txBody>
                    <a:bodyPr/>
                    <a:lstStyle/>
                    <a:p>
                      <a:endParaRPr lang="en-US"/>
                    </a:p>
                  </a:txBody>
                  <a:tcPr/>
                </a:tc>
                <a:tc gridSpan="2">
                  <a:txBody>
                    <a:bodyPr/>
                    <a:lstStyle/>
                    <a:p>
                      <a:pPr algn="ctr"/>
                      <a:r>
                        <a:rPr lang="en-US" sz="1600" b="1" i="0" u="none" strike="noStrike" dirty="0">
                          <a:solidFill>
                            <a:schemeClr val="bg1"/>
                          </a:solidFill>
                          <a:effectLst/>
                          <a:latin typeface="Calibri" panose="020F0502020204030204" pitchFamily="34" charset="0"/>
                        </a:rPr>
                        <a:t>Comparison</a:t>
                      </a:r>
                      <a:endParaRPr lang="en-US" sz="2000" dirty="0"/>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tc hMerge="1">
                  <a:txBody>
                    <a:bodyPr/>
                    <a:lstStyle/>
                    <a:p>
                      <a:endParaRPr lang="en-US"/>
                    </a:p>
                  </a:txBody>
                  <a:tcPr/>
                </a:tc>
                <a:tc rowSpan="2">
                  <a:txBody>
                    <a:bodyPr/>
                    <a:lstStyle/>
                    <a:p>
                      <a:pPr algn="ctr"/>
                      <a:r>
                        <a:rPr lang="en-US" sz="1600" b="1" i="0" u="none" strike="noStrike" dirty="0">
                          <a:solidFill>
                            <a:schemeClr val="bg1"/>
                          </a:solidFill>
                          <a:effectLst/>
                          <a:latin typeface="Calibri" panose="020F0502020204030204" pitchFamily="34" charset="0"/>
                        </a:rPr>
                        <a:t>Maine Trend</a:t>
                      </a:r>
                      <a:endParaRPr lang="en-US" sz="2000" dirty="0"/>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tc rowSpan="2" gridSpan="2">
                  <a:txBody>
                    <a:bodyPr/>
                    <a:lstStyle/>
                    <a:p>
                      <a:pPr algn="ctr"/>
                      <a:r>
                        <a:rPr lang="en-US" sz="1600" b="1" i="0" u="none" strike="noStrike" dirty="0">
                          <a:solidFill>
                            <a:schemeClr val="bg1"/>
                          </a:solidFill>
                          <a:effectLst/>
                          <a:latin typeface="Calibri" panose="020F0502020204030204" pitchFamily="34" charset="0"/>
                        </a:rPr>
                        <a:t>Source</a:t>
                      </a:r>
                      <a:endParaRPr lang="en-US" sz="2000" dirty="0"/>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tc rowSpan="2" hMerge="1">
                  <a:txBody>
                    <a:bodyPr/>
                    <a:lstStyle/>
                    <a:p>
                      <a:pPr algn="ctr" fontAlgn="b"/>
                      <a:r>
                        <a:rPr lang="en-US" sz="1400" b="1" i="0" u="none" strike="noStrike" dirty="0">
                          <a:solidFill>
                            <a:schemeClr val="bg1"/>
                          </a:solidFill>
                          <a:effectLst/>
                          <a:latin typeface="Calibri" panose="020F0502020204030204" pitchFamily="34" charset="0"/>
                        </a:rPr>
                        <a:t>Source</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extLst>
                  <a:ext uri="{0D108BD9-81ED-4DB2-BD59-A6C34878D82A}">
                    <a16:rowId xmlns:a16="http://schemas.microsoft.com/office/drawing/2014/main" val="2996516696"/>
                  </a:ext>
                </a:extLst>
              </a:tr>
              <a:tr h="255916">
                <a:tc gridSpan="2" vMerge="1">
                  <a:txBody>
                    <a:bodyPr/>
                    <a:lstStyle/>
                    <a:p>
                      <a:endParaRPr lang="en-US"/>
                    </a:p>
                  </a:txBody>
                  <a:tcPr/>
                </a:tc>
                <a:tc hMerge="1" vMerge="1">
                  <a:txBody>
                    <a:bodyPr/>
                    <a:lstStyle/>
                    <a:p>
                      <a:endParaRPr lang="en-US"/>
                    </a:p>
                  </a:txBody>
                  <a:tcPr/>
                </a:tc>
                <a:tc>
                  <a:txBody>
                    <a:bodyPr/>
                    <a:lstStyle/>
                    <a:p>
                      <a:pPr algn="ctr" fontAlgn="ctr"/>
                      <a:r>
                        <a:rPr lang="en-US" sz="1400" b="1" i="0" u="none" strike="noStrike" dirty="0">
                          <a:solidFill>
                            <a:schemeClr val="bg1"/>
                          </a:solidFill>
                          <a:effectLst/>
                          <a:latin typeface="Calibri" panose="020F0502020204030204" pitchFamily="34" charset="0"/>
                        </a:rPr>
                        <a:t>Year</a:t>
                      </a:r>
                    </a:p>
                  </a:txBody>
                  <a:tcPr marL="0" marR="0" marT="0" marB="0" anchor="ctr">
                    <a:lnL w="12700" cap="flat" cmpd="sng" algn="ctr">
                      <a:solidFill>
                        <a:srgbClr val="FFFFFF"/>
                      </a:solidFill>
                      <a:prstDash val="solid"/>
                      <a:round/>
                      <a:headEnd type="none" w="med" len="med"/>
                      <a:tailEnd type="none" w="med" len="med"/>
                    </a:lnL>
                    <a:lnR w="6350" cap="flat" cmpd="sng" algn="ctr">
                      <a:solidFill>
                        <a:srgbClr val="D9D9D9"/>
                      </a:solidFill>
                      <a:prstDash val="dot"/>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tc>
                  <a:txBody>
                    <a:bodyPr/>
                    <a:lstStyle/>
                    <a:p>
                      <a:pPr algn="ctr" fontAlgn="ctr"/>
                      <a:r>
                        <a:rPr lang="en-US" sz="1400" b="1" i="0" u="none" strike="noStrike" dirty="0">
                          <a:solidFill>
                            <a:schemeClr val="bg1"/>
                          </a:solidFill>
                          <a:effectLst/>
                          <a:latin typeface="Calibri" panose="020F0502020204030204" pitchFamily="34" charset="0"/>
                        </a:rPr>
                        <a:t>US  /  ME</a:t>
                      </a:r>
                    </a:p>
                  </a:txBody>
                  <a:tcPr marL="0" marR="0" marT="0" marB="0" anchor="ctr">
                    <a:lnL w="6350" cap="flat" cmpd="sng" algn="ctr">
                      <a:solidFill>
                        <a:srgbClr val="D9D9D9"/>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tc>
                  <a:txBody>
                    <a:bodyPr/>
                    <a:lstStyle/>
                    <a:p>
                      <a:pPr algn="ctr"/>
                      <a:r>
                        <a:rPr lang="en-US" sz="1400" b="1" i="0" u="none" strike="noStrike" dirty="0">
                          <a:solidFill>
                            <a:schemeClr val="bg1"/>
                          </a:solidFill>
                          <a:effectLst/>
                          <a:latin typeface="Calibri" panose="020F0502020204030204" pitchFamily="34" charset="0"/>
                        </a:rPr>
                        <a:t>Year</a:t>
                      </a:r>
                      <a:endParaRPr lang="en-US" dirty="0"/>
                    </a:p>
                  </a:txBody>
                  <a:tcPr marL="0" marR="0" marT="0" marB="0" anchor="ctr">
                    <a:lnL w="12700" cap="flat" cmpd="sng" algn="ctr">
                      <a:solidFill>
                        <a:srgbClr val="FFFFFF"/>
                      </a:solidFill>
                      <a:prstDash val="solid"/>
                      <a:round/>
                      <a:headEnd type="none" w="med" len="med"/>
                      <a:tailEnd type="none" w="med" len="med"/>
                    </a:lnL>
                    <a:lnR w="6350" cap="flat" cmpd="sng" algn="ctr">
                      <a:solidFill>
                        <a:srgbClr val="D9D9D9"/>
                      </a:solidFill>
                      <a:prstDash val="dot"/>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tc>
                  <a:txBody>
                    <a:bodyPr/>
                    <a:lstStyle/>
                    <a:p>
                      <a:pPr algn="ctr"/>
                      <a:r>
                        <a:rPr lang="en-US" sz="1400" b="1" i="0" u="none" strike="noStrike" dirty="0">
                          <a:solidFill>
                            <a:schemeClr val="bg1"/>
                          </a:solidFill>
                          <a:effectLst/>
                          <a:latin typeface="Calibri" panose="020F0502020204030204" pitchFamily="34" charset="0"/>
                        </a:rPr>
                        <a:t>US  /  ME</a:t>
                      </a:r>
                      <a:endParaRPr lang="en-US" dirty="0"/>
                    </a:p>
                  </a:txBody>
                  <a:tcPr marL="0" marR="0" marT="0" marB="0" anchor="ctr">
                    <a:lnL w="6350" cap="flat" cmpd="sng" algn="ctr">
                      <a:solidFill>
                        <a:srgbClr val="D9D9D9"/>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tc vMerge="1">
                  <a:txBody>
                    <a:bodyPr/>
                    <a:lstStyle/>
                    <a:p>
                      <a:pPr algn="ctr"/>
                      <a:endParaRPr lang="en-US" dirty="0"/>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3668017708"/>
                  </a:ext>
                </a:extLst>
              </a:tr>
              <a:tr h="383875">
                <a:tc gridSpan="2">
                  <a:txBody>
                    <a:bodyPr/>
                    <a:lstStyle/>
                    <a:p>
                      <a:pPr algn="l" fontAlgn="ctr"/>
                      <a:r>
                        <a:rPr lang="en-US" sz="1100" b="0" i="0" u="none" strike="noStrike" dirty="0">
                          <a:solidFill>
                            <a:srgbClr val="000000"/>
                          </a:solidFill>
                          <a:effectLst/>
                          <a:latin typeface="Calibri" panose="020F0502020204030204" pitchFamily="34" charset="0"/>
                        </a:rPr>
                        <a:t> Social Isolation Risk Index in 65+ Adults (1-100)</a:t>
                      </a:r>
                      <a:r>
                        <a:rPr lang="en-US" sz="1100" b="0" i="0" u="none" strike="noStrike" baseline="30000" dirty="0">
                          <a:solidFill>
                            <a:srgbClr val="000000"/>
                          </a:solidFill>
                          <a:effectLst/>
                          <a:latin typeface="Calibri" panose="020F0502020204030204" pitchFamily="34" charset="0"/>
                        </a:rPr>
                        <a:t>1</a:t>
                      </a:r>
                      <a:endParaRPr lang="en-US" sz="1100" b="0" i="0" u="none" strike="noStrike" dirty="0">
                        <a:solidFill>
                          <a:srgbClr val="000000"/>
                        </a:solidFill>
                        <a:effectLst/>
                        <a:latin typeface="Calibri" panose="020F0502020204030204" pitchFamily="34" charset="0"/>
                      </a:endParaRPr>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E9"/>
                    </a:solidFill>
                  </a:tcPr>
                </a:tc>
                <a:tc hMerge="1">
                  <a:txBody>
                    <a:bodyPr/>
                    <a:lstStyle/>
                    <a:p>
                      <a:endParaRPr lang="en-US"/>
                    </a:p>
                  </a:txBody>
                  <a:tcPr/>
                </a:tc>
                <a:tc>
                  <a:txBody>
                    <a:bodyPr/>
                    <a:lstStyle/>
                    <a:p>
                      <a:pPr algn="ctr" fontAlgn="ctr"/>
                      <a:r>
                        <a:rPr lang="en-US" sz="1100" b="0" i="0" u="none" strike="noStrike" dirty="0">
                          <a:solidFill>
                            <a:srgbClr val="000000"/>
                          </a:solidFill>
                          <a:effectLst/>
                          <a:latin typeface="Calibri" panose="020F0502020204030204" pitchFamily="34" charset="0"/>
                        </a:rPr>
                        <a:t>2020</a:t>
                      </a:r>
                    </a:p>
                  </a:txBody>
                  <a:tcPr marL="0" marR="0" marT="0" marB="0" anchor="ctr">
                    <a:lnL w="12700" cap="flat" cmpd="sng" algn="ctr">
                      <a:solidFill>
                        <a:srgbClr val="FFFFFF"/>
                      </a:solidFill>
                      <a:prstDash val="solid"/>
                      <a:round/>
                      <a:headEnd type="none" w="med" len="med"/>
                      <a:tailEnd type="none" w="med" len="med"/>
                    </a:lnL>
                    <a:lnR w="6350" cap="flat" cmpd="sng" algn="ctr">
                      <a:solidFill>
                        <a:srgbClr val="DDEBF7"/>
                      </a:solidFill>
                      <a:prstDash val="dot"/>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E9"/>
                    </a:solidFill>
                  </a:tcPr>
                </a:tc>
                <a:tc>
                  <a:txBody>
                    <a:bodyPr/>
                    <a:lstStyle/>
                    <a:p>
                      <a:pPr algn="ctr" fontAlgn="ctr"/>
                      <a:r>
                        <a:rPr lang="en-US" sz="1100" b="0" i="0" u="none" strike="noStrike" dirty="0">
                          <a:solidFill>
                            <a:srgbClr val="000000"/>
                          </a:solidFill>
                          <a:effectLst/>
                          <a:latin typeface="Calibri" panose="020F0502020204030204" pitchFamily="34" charset="0"/>
                        </a:rPr>
                        <a:t>NA  /  43</a:t>
                      </a:r>
                    </a:p>
                  </a:txBody>
                  <a:tcPr marL="0" marR="0" marT="0" marB="0" anchor="ctr">
                    <a:lnL w="6350" cap="flat" cmpd="sng" algn="ctr">
                      <a:solidFill>
                        <a:srgbClr val="DDEBF7"/>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E9"/>
                    </a:solidFill>
                  </a:tcPr>
                </a:tc>
                <a:tc>
                  <a:txBody>
                    <a:bodyPr/>
                    <a:lstStyle/>
                    <a:p>
                      <a:pPr algn="ctr"/>
                      <a:r>
                        <a:rPr lang="en-US" sz="1100" b="0" i="0" u="none" strike="noStrike" dirty="0">
                          <a:solidFill>
                            <a:srgbClr val="000000"/>
                          </a:solidFill>
                          <a:effectLst/>
                          <a:latin typeface="Calibri" panose="020F0502020204030204" pitchFamily="34" charset="0"/>
                        </a:rPr>
                        <a:t>2022</a:t>
                      </a:r>
                      <a:endParaRPr lang="en-US" sz="1800" dirty="0"/>
                    </a:p>
                  </a:txBody>
                  <a:tcPr marL="0" marR="0" marT="0" marB="0" anchor="ctr">
                    <a:lnL w="12700" cap="flat" cmpd="sng" algn="ctr">
                      <a:solidFill>
                        <a:srgbClr val="FFFFFF"/>
                      </a:solidFill>
                      <a:prstDash val="solid"/>
                      <a:round/>
                      <a:headEnd type="none" w="med" len="med"/>
                      <a:tailEnd type="none" w="med" len="med"/>
                    </a:lnL>
                    <a:lnR w="6350" cap="flat" cmpd="sng" algn="ctr">
                      <a:solidFill>
                        <a:srgbClr val="DDEBF7"/>
                      </a:solidFill>
                      <a:prstDash val="dot"/>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E9"/>
                    </a:solidFill>
                  </a:tcPr>
                </a:tc>
                <a:tc>
                  <a:txBody>
                    <a:bodyPr/>
                    <a:lstStyle/>
                    <a:p>
                      <a:pPr algn="ctr"/>
                      <a:r>
                        <a:rPr lang="en-US" sz="1100" b="0" i="0" u="none" strike="noStrike" dirty="0">
                          <a:solidFill>
                            <a:srgbClr val="000000"/>
                          </a:solidFill>
                          <a:effectLst/>
                          <a:latin typeface="Calibri" panose="020F0502020204030204" pitchFamily="34" charset="0"/>
                        </a:rPr>
                        <a:t>NA  /  46</a:t>
                      </a:r>
                      <a:endParaRPr lang="en-US" sz="1800" dirty="0"/>
                    </a:p>
                  </a:txBody>
                  <a:tcPr marL="0" marR="0" marT="0" marB="0" anchor="ctr">
                    <a:lnL w="6350" cap="flat" cmpd="sng" algn="ctr">
                      <a:solidFill>
                        <a:srgbClr val="DDEBF7"/>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E9"/>
                    </a:solidFill>
                  </a:tcPr>
                </a:tc>
                <a:tc>
                  <a:txBody>
                    <a:bodyPr/>
                    <a:lstStyle/>
                    <a:p>
                      <a:pPr algn="ctr"/>
                      <a:r>
                        <a:rPr lang="en-US" sz="2400" b="0" i="0" u="none" strike="noStrike">
                          <a:solidFill>
                            <a:srgbClr val="FF0000"/>
                          </a:solidFill>
                          <a:effectLst/>
                          <a:latin typeface="Wingdings" panose="05000000000000000000" pitchFamily="2" charset="2"/>
                        </a:rPr>
                        <a:t>Ý</a:t>
                      </a:r>
                      <a:endParaRPr lang="en-US" dirty="0"/>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E9"/>
                    </a:solidFill>
                  </a:tcPr>
                </a:tc>
                <a:tc gridSpan="2">
                  <a:txBody>
                    <a:bodyPr/>
                    <a:lstStyle/>
                    <a:p>
                      <a:pPr algn="l"/>
                      <a:r>
                        <a:rPr lang="en-US" sz="1100" b="0" i="0" u="none" strike="noStrike" dirty="0">
                          <a:solidFill>
                            <a:srgbClr val="000000"/>
                          </a:solidFill>
                          <a:effectLst/>
                          <a:latin typeface="Calibri" panose="020F0502020204030204" pitchFamily="34" charset="0"/>
                        </a:rPr>
                        <a:t>United Health Foundation, America's Health Rankings, Senior Report.</a:t>
                      </a:r>
                      <a:endParaRPr lang="en-US" dirty="0"/>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E9"/>
                    </a:solidFill>
                  </a:tcPr>
                </a:tc>
                <a:tc hMerge="1">
                  <a:txBody>
                    <a:bodyPr/>
                    <a:lstStyle/>
                    <a:p>
                      <a:pPr algn="l" fontAlgn="ctr"/>
                      <a:r>
                        <a:rPr lang="en-US" sz="1100" b="0" i="0" u="none" strike="noStrike" dirty="0">
                          <a:solidFill>
                            <a:srgbClr val="000000"/>
                          </a:solidFill>
                          <a:effectLst/>
                          <a:latin typeface="Calibri" panose="020F0502020204030204" pitchFamily="34" charset="0"/>
                        </a:rPr>
                        <a:t>United Health Foundation, America's Health Rankings, Senior Report.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E9"/>
                    </a:solidFill>
                  </a:tcPr>
                </a:tc>
                <a:extLst>
                  <a:ext uri="{0D108BD9-81ED-4DB2-BD59-A6C34878D82A}">
                    <a16:rowId xmlns:a16="http://schemas.microsoft.com/office/drawing/2014/main" val="237285381"/>
                  </a:ext>
                </a:extLst>
              </a:tr>
              <a:tr h="383875">
                <a:tc gridSpan="2">
                  <a:txBody>
                    <a:bodyPr/>
                    <a:lstStyle/>
                    <a:p>
                      <a:pPr algn="l" fontAlgn="ctr"/>
                      <a:r>
                        <a:rPr lang="en-US" sz="1100" b="0" i="0" u="none" strike="noStrike" dirty="0">
                          <a:solidFill>
                            <a:srgbClr val="000000"/>
                          </a:solidFill>
                          <a:effectLst/>
                          <a:latin typeface="Calibri" panose="020F0502020204030204" pitchFamily="34" charset="0"/>
                        </a:rPr>
                        <a:t> Community Support Expenditures ($ per 60+ Adult)</a:t>
                      </a:r>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CD0"/>
                    </a:solidFill>
                  </a:tcPr>
                </a:tc>
                <a:tc hMerge="1">
                  <a:txBody>
                    <a:bodyPr/>
                    <a:lstStyle/>
                    <a:p>
                      <a:endParaRPr lang="en-US"/>
                    </a:p>
                  </a:txBody>
                  <a:tcPr/>
                </a:tc>
                <a:tc>
                  <a:txBody>
                    <a:bodyPr/>
                    <a:lstStyle/>
                    <a:p>
                      <a:pPr algn="ctr" fontAlgn="ctr"/>
                      <a:r>
                        <a:rPr lang="en-US" sz="1100" b="0" i="0" u="none" strike="noStrike" dirty="0">
                          <a:solidFill>
                            <a:srgbClr val="000000"/>
                          </a:solidFill>
                          <a:effectLst/>
                          <a:latin typeface="Calibri" panose="020F0502020204030204" pitchFamily="34" charset="0"/>
                        </a:rPr>
                        <a:t>2019</a:t>
                      </a:r>
                    </a:p>
                  </a:txBody>
                  <a:tcPr marL="0" marR="0" marT="0" marB="0" anchor="ctr">
                    <a:lnL w="12700" cap="flat" cmpd="sng" algn="ctr">
                      <a:solidFill>
                        <a:srgbClr val="FFFFFF"/>
                      </a:solidFill>
                      <a:prstDash val="solid"/>
                      <a:round/>
                      <a:headEnd type="none" w="med" len="med"/>
                      <a:tailEnd type="none" w="med" len="med"/>
                    </a:lnL>
                    <a:lnR w="6350" cap="flat" cmpd="sng" algn="ctr">
                      <a:solidFill>
                        <a:srgbClr val="DDEBF7"/>
                      </a:solidFill>
                      <a:prstDash val="dot"/>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CD0"/>
                    </a:solidFill>
                  </a:tcPr>
                </a:tc>
                <a:tc>
                  <a:txBody>
                    <a:bodyPr/>
                    <a:lstStyle/>
                    <a:p>
                      <a:pPr algn="ctr" fontAlgn="ctr"/>
                      <a:r>
                        <a:rPr lang="en-US" sz="1100" b="0" i="0" u="none" strike="noStrike" dirty="0">
                          <a:solidFill>
                            <a:srgbClr val="000000"/>
                          </a:solidFill>
                          <a:effectLst/>
                          <a:latin typeface="Calibri" panose="020F0502020204030204" pitchFamily="34" charset="0"/>
                        </a:rPr>
                        <a:t>$57  /  $28</a:t>
                      </a:r>
                    </a:p>
                  </a:txBody>
                  <a:tcPr marL="0" marR="0" marT="0" marB="0" anchor="ctr">
                    <a:lnL w="6350" cap="flat" cmpd="sng" algn="ctr">
                      <a:solidFill>
                        <a:srgbClr val="DDEBF7"/>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CD0"/>
                    </a:solidFill>
                  </a:tcPr>
                </a:tc>
                <a:tc>
                  <a:txBody>
                    <a:bodyPr/>
                    <a:lstStyle/>
                    <a:p>
                      <a:pPr algn="ctr"/>
                      <a:r>
                        <a:rPr lang="en-US" sz="1100" b="0" i="0" u="none" strike="noStrike" dirty="0">
                          <a:solidFill>
                            <a:srgbClr val="000000"/>
                          </a:solidFill>
                          <a:effectLst/>
                          <a:latin typeface="Calibri" panose="020F0502020204030204" pitchFamily="34" charset="0"/>
                        </a:rPr>
                        <a:t>2021</a:t>
                      </a:r>
                      <a:endParaRPr lang="en-US" sz="1800" dirty="0"/>
                    </a:p>
                  </a:txBody>
                  <a:tcPr marL="0" marR="0" marT="0" marB="0" anchor="ctr">
                    <a:lnL w="12700" cap="flat" cmpd="sng" algn="ctr">
                      <a:solidFill>
                        <a:srgbClr val="FFFFFF"/>
                      </a:solidFill>
                      <a:prstDash val="solid"/>
                      <a:round/>
                      <a:headEnd type="none" w="med" len="med"/>
                      <a:tailEnd type="none" w="med" len="med"/>
                    </a:lnL>
                    <a:lnR w="6350" cap="flat" cmpd="sng" algn="ctr">
                      <a:solidFill>
                        <a:srgbClr val="DDEBF7"/>
                      </a:solidFill>
                      <a:prstDash val="dot"/>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CD0"/>
                    </a:solidFill>
                  </a:tcPr>
                </a:tc>
                <a:tc>
                  <a:txBody>
                    <a:bodyPr/>
                    <a:lstStyle/>
                    <a:p>
                      <a:pPr algn="ctr"/>
                      <a:r>
                        <a:rPr lang="en-US" sz="1100" b="0" i="0" u="none" strike="noStrike" dirty="0">
                          <a:solidFill>
                            <a:srgbClr val="000000"/>
                          </a:solidFill>
                          <a:effectLst/>
                          <a:latin typeface="Calibri" panose="020F0502020204030204" pitchFamily="34" charset="0"/>
                        </a:rPr>
                        <a:t>$62  /  $39</a:t>
                      </a:r>
                      <a:endParaRPr lang="en-US" sz="1800" dirty="0"/>
                    </a:p>
                  </a:txBody>
                  <a:tcPr marL="0" marR="0" marT="0" marB="0" anchor="ctr">
                    <a:lnL w="6350" cap="flat" cmpd="sng" algn="ctr">
                      <a:solidFill>
                        <a:srgbClr val="DDEBF7"/>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CD0"/>
                    </a:solidFill>
                  </a:tcPr>
                </a:tc>
                <a:tc>
                  <a:txBody>
                    <a:bodyPr/>
                    <a:lstStyle/>
                    <a:p>
                      <a:pPr algn="ctr"/>
                      <a:r>
                        <a:rPr lang="en-US" sz="2400" b="0" i="0" u="none" strike="noStrike">
                          <a:solidFill>
                            <a:srgbClr val="00B050"/>
                          </a:solidFill>
                          <a:effectLst/>
                          <a:latin typeface="Wingdings" panose="05000000000000000000" pitchFamily="2" charset="2"/>
                        </a:rPr>
                        <a:t>Ý</a:t>
                      </a:r>
                      <a:endParaRPr lang="en-US" dirty="0"/>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CD0"/>
                    </a:solidFill>
                  </a:tcPr>
                </a:tc>
                <a:tc gridSpan="2">
                  <a:txBody>
                    <a:bodyPr/>
                    <a:lstStyle/>
                    <a:p>
                      <a:pPr algn="l"/>
                      <a:r>
                        <a:rPr lang="en-US" sz="1100" b="0" i="0" u="none" strike="noStrike" dirty="0">
                          <a:solidFill>
                            <a:srgbClr val="000000"/>
                          </a:solidFill>
                          <a:effectLst/>
                          <a:latin typeface="Calibri" panose="020F0502020204030204" pitchFamily="34" charset="0"/>
                        </a:rPr>
                        <a:t>Administration for Community Living, State Program Reports</a:t>
                      </a:r>
                      <a:endParaRPr lang="en-US" dirty="0"/>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CD0"/>
                    </a:solidFill>
                  </a:tcPr>
                </a:tc>
                <a:tc hMerge="1">
                  <a:txBody>
                    <a:bodyPr/>
                    <a:lstStyle/>
                    <a:p>
                      <a:pPr algn="l" fontAlgn="ctr"/>
                      <a:r>
                        <a:rPr lang="en-US" sz="1100" b="0" i="0" u="none" strike="noStrike" dirty="0">
                          <a:solidFill>
                            <a:srgbClr val="000000"/>
                          </a:solidFill>
                          <a:effectLst/>
                          <a:latin typeface="Calibri" panose="020F0502020204030204" pitchFamily="34" charset="0"/>
                        </a:rPr>
                        <a:t>Administration for Community Living, State Program Reports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CD0"/>
                    </a:solidFill>
                  </a:tcPr>
                </a:tc>
                <a:extLst>
                  <a:ext uri="{0D108BD9-81ED-4DB2-BD59-A6C34878D82A}">
                    <a16:rowId xmlns:a16="http://schemas.microsoft.com/office/drawing/2014/main" val="3826076498"/>
                  </a:ext>
                </a:extLst>
              </a:tr>
              <a:tr h="383875">
                <a:tc gridSpan="2">
                  <a:txBody>
                    <a:bodyPr/>
                    <a:lstStyle/>
                    <a:p>
                      <a:pPr algn="l" fontAlgn="ctr"/>
                      <a:r>
                        <a:rPr lang="en-US" sz="1100" b="0" i="0" u="none" strike="noStrike" dirty="0">
                          <a:solidFill>
                            <a:srgbClr val="000000"/>
                          </a:solidFill>
                          <a:effectLst/>
                          <a:latin typeface="Calibri" panose="020F0502020204030204" pitchFamily="34" charset="0"/>
                        </a:rPr>
                        <a:t> Frequent Mental Distress (% 65+ Adults)</a:t>
                      </a:r>
                      <a:r>
                        <a:rPr lang="en-US" sz="1100" b="0" i="0" u="none" strike="noStrike" baseline="30000" dirty="0">
                          <a:solidFill>
                            <a:srgbClr val="000000"/>
                          </a:solidFill>
                          <a:effectLst/>
                          <a:latin typeface="Calibri" panose="020F0502020204030204" pitchFamily="34" charset="0"/>
                        </a:rPr>
                        <a:t>2</a:t>
                      </a:r>
                      <a:endParaRPr lang="en-US" sz="1100" b="0" i="0" u="none" strike="noStrike" dirty="0">
                        <a:solidFill>
                          <a:srgbClr val="000000"/>
                        </a:solidFill>
                        <a:effectLst/>
                        <a:latin typeface="Calibri" panose="020F0502020204030204" pitchFamily="34" charset="0"/>
                      </a:endParaRPr>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E9"/>
                    </a:solidFill>
                  </a:tcPr>
                </a:tc>
                <a:tc hMerge="1">
                  <a:txBody>
                    <a:bodyPr/>
                    <a:lstStyle/>
                    <a:p>
                      <a:endParaRPr lang="en-US"/>
                    </a:p>
                  </a:txBody>
                  <a:tcPr/>
                </a:tc>
                <a:tc>
                  <a:txBody>
                    <a:bodyPr/>
                    <a:lstStyle/>
                    <a:p>
                      <a:pPr algn="ctr" fontAlgn="ctr"/>
                      <a:r>
                        <a:rPr lang="en-US" sz="1100" b="0" i="0" u="none" strike="noStrike" dirty="0">
                          <a:solidFill>
                            <a:srgbClr val="000000"/>
                          </a:solidFill>
                          <a:effectLst/>
                          <a:latin typeface="Calibri" panose="020F0502020204030204" pitchFamily="34" charset="0"/>
                        </a:rPr>
                        <a:t>2021</a:t>
                      </a:r>
                    </a:p>
                  </a:txBody>
                  <a:tcPr marL="0" marR="0" marT="0" marB="0" anchor="ctr">
                    <a:lnL w="12700" cap="flat" cmpd="sng" algn="ctr">
                      <a:solidFill>
                        <a:srgbClr val="FFFFFF"/>
                      </a:solidFill>
                      <a:prstDash val="solid"/>
                      <a:round/>
                      <a:headEnd type="none" w="med" len="med"/>
                      <a:tailEnd type="none" w="med" len="med"/>
                    </a:lnL>
                    <a:lnR w="6350" cap="flat" cmpd="sng" algn="ctr">
                      <a:solidFill>
                        <a:srgbClr val="DDEBF7"/>
                      </a:solidFill>
                      <a:prstDash val="dot"/>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E9"/>
                    </a:solidFill>
                  </a:tcPr>
                </a:tc>
                <a:tc>
                  <a:txBody>
                    <a:bodyPr/>
                    <a:lstStyle/>
                    <a:p>
                      <a:pPr algn="ctr" fontAlgn="ctr"/>
                      <a:r>
                        <a:rPr lang="en-US" sz="1100" b="0" i="0" u="none" strike="noStrike" dirty="0">
                          <a:solidFill>
                            <a:srgbClr val="000000"/>
                          </a:solidFill>
                          <a:effectLst/>
                          <a:latin typeface="Calibri" panose="020F0502020204030204" pitchFamily="34" charset="0"/>
                        </a:rPr>
                        <a:t>8.5%  /  7.6%</a:t>
                      </a:r>
                    </a:p>
                  </a:txBody>
                  <a:tcPr marL="0" marR="0" marT="0" marB="0" anchor="ctr">
                    <a:lnL w="6350" cap="flat" cmpd="sng" algn="ctr">
                      <a:solidFill>
                        <a:srgbClr val="DDEBF7"/>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E9"/>
                    </a:solidFill>
                  </a:tcPr>
                </a:tc>
                <a:tc>
                  <a:txBody>
                    <a:bodyPr/>
                    <a:lstStyle/>
                    <a:p>
                      <a:pPr algn="ctr"/>
                      <a:r>
                        <a:rPr lang="en-US" sz="1100" b="0" i="0" u="none" strike="noStrike">
                          <a:solidFill>
                            <a:srgbClr val="000000"/>
                          </a:solidFill>
                          <a:effectLst/>
                          <a:latin typeface="Calibri" panose="020F0502020204030204" pitchFamily="34" charset="0"/>
                        </a:rPr>
                        <a:t>2022</a:t>
                      </a:r>
                      <a:endParaRPr lang="en-US" sz="1800"/>
                    </a:p>
                  </a:txBody>
                  <a:tcPr marL="0" marR="0" marT="0" marB="0" anchor="ctr">
                    <a:lnL w="12700" cap="flat" cmpd="sng" algn="ctr">
                      <a:solidFill>
                        <a:srgbClr val="FFFFFF"/>
                      </a:solidFill>
                      <a:prstDash val="solid"/>
                      <a:round/>
                      <a:headEnd type="none" w="med" len="med"/>
                      <a:tailEnd type="none" w="med" len="med"/>
                    </a:lnL>
                    <a:lnR w="6350" cap="flat" cmpd="sng" algn="ctr">
                      <a:solidFill>
                        <a:srgbClr val="DDEBF7"/>
                      </a:solidFill>
                      <a:prstDash val="dot"/>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E9"/>
                    </a:solidFill>
                  </a:tcPr>
                </a:tc>
                <a:tc>
                  <a:txBody>
                    <a:bodyPr/>
                    <a:lstStyle/>
                    <a:p>
                      <a:pPr algn="ctr"/>
                      <a:r>
                        <a:rPr lang="en-US" sz="1100" b="0" i="0" u="none" strike="noStrike" dirty="0">
                          <a:solidFill>
                            <a:srgbClr val="000000"/>
                          </a:solidFill>
                          <a:effectLst/>
                          <a:latin typeface="Calibri" panose="020F0502020204030204" pitchFamily="34" charset="0"/>
                        </a:rPr>
                        <a:t>9.4%  /  8.9%</a:t>
                      </a:r>
                      <a:endParaRPr lang="en-US" sz="1800" dirty="0"/>
                    </a:p>
                  </a:txBody>
                  <a:tcPr marL="0" marR="0" marT="0" marB="0" anchor="ctr">
                    <a:lnL w="6350" cap="flat" cmpd="sng" algn="ctr">
                      <a:solidFill>
                        <a:srgbClr val="DDEBF7"/>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E9"/>
                    </a:solidFill>
                  </a:tcPr>
                </a:tc>
                <a:tc>
                  <a:txBody>
                    <a:bodyPr/>
                    <a:lstStyle/>
                    <a:p>
                      <a:pPr algn="ctr"/>
                      <a:r>
                        <a:rPr lang="en-US" sz="2400" b="0" i="0" u="none" strike="noStrike" dirty="0">
                          <a:solidFill>
                            <a:srgbClr val="FF0000"/>
                          </a:solidFill>
                          <a:effectLst/>
                          <a:latin typeface="Wingdings" panose="05000000000000000000" pitchFamily="2" charset="2"/>
                        </a:rPr>
                        <a:t>Ý</a:t>
                      </a:r>
                      <a:endParaRPr lang="en-US" dirty="0"/>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E9"/>
                    </a:solidFill>
                  </a:tcPr>
                </a:tc>
                <a:tc gridSpan="2">
                  <a:txBody>
                    <a:bodyPr/>
                    <a:lstStyle/>
                    <a:p>
                      <a:pPr algn="l"/>
                      <a:r>
                        <a:rPr lang="en-US" sz="1100" b="0" i="0" u="none" strike="noStrike" dirty="0">
                          <a:solidFill>
                            <a:srgbClr val="000000"/>
                          </a:solidFill>
                          <a:effectLst/>
                          <a:latin typeface="Calibri" panose="020F0502020204030204" pitchFamily="34" charset="0"/>
                        </a:rPr>
                        <a:t>CDC, Behavioral Risk Factor Surveillance System</a:t>
                      </a:r>
                      <a:endParaRPr lang="en-US" dirty="0"/>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E9"/>
                    </a:solidFill>
                  </a:tcPr>
                </a:tc>
                <a:tc hMerge="1">
                  <a:txBody>
                    <a:bodyPr/>
                    <a:lstStyle/>
                    <a:p>
                      <a:pPr algn="l" fontAlgn="ctr"/>
                      <a:r>
                        <a:rPr lang="en-US" sz="1100" b="0" i="0" u="none" strike="noStrike" dirty="0">
                          <a:solidFill>
                            <a:srgbClr val="000000"/>
                          </a:solidFill>
                          <a:effectLst/>
                          <a:latin typeface="Calibri" panose="020F0502020204030204" pitchFamily="34" charset="0"/>
                        </a:rPr>
                        <a:t>CDC, Behavioral Risk Factor Surveillance System</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E9"/>
                    </a:solidFill>
                  </a:tcPr>
                </a:tc>
                <a:extLst>
                  <a:ext uri="{0D108BD9-81ED-4DB2-BD59-A6C34878D82A}">
                    <a16:rowId xmlns:a16="http://schemas.microsoft.com/office/drawing/2014/main" val="2829274627"/>
                  </a:ext>
                </a:extLst>
              </a:tr>
              <a:tr h="383875">
                <a:tc gridSpan="2">
                  <a:txBody>
                    <a:bodyPr/>
                    <a:lstStyle/>
                    <a:p>
                      <a:pPr algn="l" fontAlgn="ctr"/>
                      <a:r>
                        <a:rPr lang="en-US" sz="1100" b="0" i="0" u="none" strike="noStrike" dirty="0">
                          <a:solidFill>
                            <a:srgbClr val="000000"/>
                          </a:solidFill>
                          <a:effectLst/>
                          <a:latin typeface="Calibri" panose="020F0502020204030204" pitchFamily="34" charset="0"/>
                        </a:rPr>
                        <a:t> Physical Inactivity (% 65+ Adults)</a:t>
                      </a:r>
                      <a:r>
                        <a:rPr lang="en-US" sz="1100" b="0" i="0" u="none" strike="noStrike" baseline="30000" dirty="0">
                          <a:solidFill>
                            <a:srgbClr val="000000"/>
                          </a:solidFill>
                          <a:effectLst/>
                          <a:latin typeface="Calibri" panose="020F0502020204030204" pitchFamily="34" charset="0"/>
                        </a:rPr>
                        <a:t>3</a:t>
                      </a:r>
                      <a:endParaRPr lang="en-US" sz="1100" b="0" i="0" u="none" strike="noStrike" dirty="0">
                        <a:solidFill>
                          <a:srgbClr val="000000"/>
                        </a:solidFill>
                        <a:effectLst/>
                        <a:latin typeface="Calibri" panose="020F0502020204030204" pitchFamily="34" charset="0"/>
                      </a:endParaRPr>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CD0"/>
                    </a:solidFill>
                  </a:tcPr>
                </a:tc>
                <a:tc hMerge="1">
                  <a:txBody>
                    <a:bodyPr/>
                    <a:lstStyle/>
                    <a:p>
                      <a:endParaRPr lang="en-US"/>
                    </a:p>
                  </a:txBody>
                  <a:tcPr/>
                </a:tc>
                <a:tc>
                  <a:txBody>
                    <a:bodyPr/>
                    <a:lstStyle/>
                    <a:p>
                      <a:pPr algn="ctr" fontAlgn="ctr"/>
                      <a:r>
                        <a:rPr lang="en-US" sz="1100" b="0" i="0" u="none" strike="noStrike" dirty="0">
                          <a:solidFill>
                            <a:srgbClr val="000000"/>
                          </a:solidFill>
                          <a:effectLst/>
                          <a:latin typeface="Calibri" panose="020F0502020204030204" pitchFamily="34" charset="0"/>
                        </a:rPr>
                        <a:t>2021</a:t>
                      </a:r>
                    </a:p>
                  </a:txBody>
                  <a:tcPr marL="0" marR="0" marT="0" marB="0" anchor="ctr">
                    <a:lnL w="12700" cap="flat" cmpd="sng" algn="ctr">
                      <a:solidFill>
                        <a:srgbClr val="FFFFFF"/>
                      </a:solidFill>
                      <a:prstDash val="solid"/>
                      <a:round/>
                      <a:headEnd type="none" w="med" len="med"/>
                      <a:tailEnd type="none" w="med" len="med"/>
                    </a:lnL>
                    <a:lnR w="6350" cap="flat" cmpd="sng" algn="ctr">
                      <a:solidFill>
                        <a:srgbClr val="DDEBF7"/>
                      </a:solidFill>
                      <a:prstDash val="dot"/>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CD0"/>
                    </a:solidFill>
                  </a:tcPr>
                </a:tc>
                <a:tc>
                  <a:txBody>
                    <a:bodyPr/>
                    <a:lstStyle/>
                    <a:p>
                      <a:pPr algn="ctr" fontAlgn="ctr"/>
                      <a:r>
                        <a:rPr lang="en-US" sz="1100" b="0" i="0" u="none" strike="noStrike" dirty="0">
                          <a:solidFill>
                            <a:srgbClr val="000000"/>
                          </a:solidFill>
                          <a:effectLst/>
                          <a:latin typeface="Calibri" panose="020F0502020204030204" pitchFamily="34" charset="0"/>
                        </a:rPr>
                        <a:t>31.2% / 35.1%</a:t>
                      </a:r>
                    </a:p>
                  </a:txBody>
                  <a:tcPr marL="0" marR="0" marT="0" marB="0" anchor="ctr">
                    <a:lnL w="6350" cap="flat" cmpd="sng" algn="ctr">
                      <a:solidFill>
                        <a:srgbClr val="DDEBF7"/>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CD0"/>
                    </a:solidFill>
                  </a:tcPr>
                </a:tc>
                <a:tc>
                  <a:txBody>
                    <a:bodyPr/>
                    <a:lstStyle/>
                    <a:p>
                      <a:pPr algn="ctr"/>
                      <a:r>
                        <a:rPr lang="en-US" sz="1100" b="0" i="0" u="none" strike="noStrike" dirty="0">
                          <a:solidFill>
                            <a:srgbClr val="000000"/>
                          </a:solidFill>
                          <a:effectLst/>
                          <a:latin typeface="Calibri" panose="020F0502020204030204" pitchFamily="34" charset="0"/>
                        </a:rPr>
                        <a:t>2022</a:t>
                      </a:r>
                      <a:endParaRPr lang="en-US" sz="1800" dirty="0"/>
                    </a:p>
                  </a:txBody>
                  <a:tcPr marL="0" marR="0" marT="0" marB="0" anchor="ctr">
                    <a:lnL w="12700" cap="flat" cmpd="sng" algn="ctr">
                      <a:solidFill>
                        <a:srgbClr val="FFFFFF"/>
                      </a:solidFill>
                      <a:prstDash val="solid"/>
                      <a:round/>
                      <a:headEnd type="none" w="med" len="med"/>
                      <a:tailEnd type="none" w="med" len="med"/>
                    </a:lnL>
                    <a:lnR w="6350" cap="flat" cmpd="sng" algn="ctr">
                      <a:solidFill>
                        <a:srgbClr val="DDEBF7"/>
                      </a:solidFill>
                      <a:prstDash val="dot"/>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CD0"/>
                    </a:solidFill>
                  </a:tcPr>
                </a:tc>
                <a:tc>
                  <a:txBody>
                    <a:bodyPr/>
                    <a:lstStyle/>
                    <a:p>
                      <a:pPr algn="ctr"/>
                      <a:r>
                        <a:rPr lang="en-US" sz="1100" b="0" i="0" u="none" strike="noStrike" dirty="0">
                          <a:solidFill>
                            <a:srgbClr val="000000"/>
                          </a:solidFill>
                          <a:effectLst/>
                          <a:latin typeface="Calibri" panose="020F0502020204030204" pitchFamily="34" charset="0"/>
                        </a:rPr>
                        <a:t>30.9% / 29.8%</a:t>
                      </a:r>
                      <a:endParaRPr lang="en-US" sz="1800" dirty="0"/>
                    </a:p>
                  </a:txBody>
                  <a:tcPr marL="0" marR="0" marT="0" marB="0" anchor="ctr">
                    <a:lnL w="6350" cap="flat" cmpd="sng" algn="ctr">
                      <a:solidFill>
                        <a:srgbClr val="DDEBF7"/>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CD0"/>
                    </a:solidFill>
                  </a:tcPr>
                </a:tc>
                <a:tc>
                  <a:txBody>
                    <a:bodyPr/>
                    <a:lstStyle/>
                    <a:p>
                      <a:pPr algn="ctr"/>
                      <a:r>
                        <a:rPr lang="en-US" sz="2400" b="0" i="0" u="none" strike="noStrike" dirty="0">
                          <a:solidFill>
                            <a:srgbClr val="00B050"/>
                          </a:solidFill>
                          <a:effectLst/>
                          <a:latin typeface="Wingdings" panose="05000000000000000000" pitchFamily="2" charset="2"/>
                        </a:rPr>
                        <a:t>Þ</a:t>
                      </a:r>
                      <a:endParaRPr lang="en-US" dirty="0"/>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CD0"/>
                    </a:solidFill>
                  </a:tcPr>
                </a:tc>
                <a:tc gridSpan="2">
                  <a:txBody>
                    <a:bodyPr/>
                    <a:lstStyle/>
                    <a:p>
                      <a:pPr algn="l"/>
                      <a:r>
                        <a:rPr lang="en-US" sz="1100" b="0" i="0" u="none" strike="noStrike" dirty="0">
                          <a:solidFill>
                            <a:srgbClr val="000000"/>
                          </a:solidFill>
                          <a:effectLst/>
                          <a:latin typeface="Calibri" panose="020F0502020204030204" pitchFamily="34" charset="0"/>
                        </a:rPr>
                        <a:t>CDC, Behavioral Risk Factor Surveillance System</a:t>
                      </a:r>
                      <a:endParaRPr lang="en-US" dirty="0"/>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CD0"/>
                    </a:solidFill>
                  </a:tcPr>
                </a:tc>
                <a:tc hMerge="1">
                  <a:txBody>
                    <a:bodyPr/>
                    <a:lstStyle/>
                    <a:p>
                      <a:pPr algn="l" fontAlgn="ctr"/>
                      <a:r>
                        <a:rPr lang="en-US" sz="1100" b="0" i="0" u="none" strike="noStrike" dirty="0">
                          <a:solidFill>
                            <a:srgbClr val="000000"/>
                          </a:solidFill>
                          <a:effectLst/>
                          <a:latin typeface="Calibri" panose="020F0502020204030204" pitchFamily="34" charset="0"/>
                        </a:rPr>
                        <a:t>CDC, Behavioral Risk Factor Surveillance System</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E9"/>
                    </a:solidFill>
                  </a:tcPr>
                </a:tc>
                <a:extLst>
                  <a:ext uri="{0D108BD9-81ED-4DB2-BD59-A6C34878D82A}">
                    <a16:rowId xmlns:a16="http://schemas.microsoft.com/office/drawing/2014/main" val="2890533492"/>
                  </a:ext>
                </a:extLst>
              </a:tr>
              <a:tr h="383875">
                <a:tc gridSpan="2">
                  <a:txBody>
                    <a:bodyPr/>
                    <a:lstStyle/>
                    <a:p>
                      <a:pPr algn="l" fontAlgn="ctr"/>
                      <a:r>
                        <a:rPr lang="en-US" sz="1100" b="0" i="0" u="none" strike="noStrike" dirty="0">
                          <a:solidFill>
                            <a:srgbClr val="000000"/>
                          </a:solidFill>
                          <a:effectLst/>
                          <a:latin typeface="Calibri" panose="020F0502020204030204" pitchFamily="34" charset="0"/>
                        </a:rPr>
                        <a:t> Suicide (Deaths per 100k 65+ adults)</a:t>
                      </a:r>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E9"/>
                    </a:solidFill>
                  </a:tcPr>
                </a:tc>
                <a:tc hMerge="1">
                  <a:txBody>
                    <a:bodyPr/>
                    <a:lstStyle/>
                    <a:p>
                      <a:endParaRPr lang="en-US"/>
                    </a:p>
                  </a:txBody>
                  <a:tcPr/>
                </a:tc>
                <a:tc>
                  <a:txBody>
                    <a:bodyPr/>
                    <a:lstStyle/>
                    <a:p>
                      <a:pPr algn="ctr" fontAlgn="ctr"/>
                      <a:r>
                        <a:rPr lang="en-US" sz="1100" b="0" i="0" u="none" strike="noStrike" dirty="0">
                          <a:solidFill>
                            <a:srgbClr val="000000"/>
                          </a:solidFill>
                          <a:effectLst/>
                          <a:latin typeface="Calibri" panose="020F0502020204030204" pitchFamily="34" charset="0"/>
                        </a:rPr>
                        <a:t>2021</a:t>
                      </a:r>
                    </a:p>
                  </a:txBody>
                  <a:tcPr marL="0" marR="0" marT="0" marB="0" anchor="ctr">
                    <a:lnL w="12700" cap="flat" cmpd="sng" algn="ctr">
                      <a:solidFill>
                        <a:srgbClr val="FFFFFF"/>
                      </a:solidFill>
                      <a:prstDash val="solid"/>
                      <a:round/>
                      <a:headEnd type="none" w="med" len="med"/>
                      <a:tailEnd type="none" w="med" len="med"/>
                    </a:lnL>
                    <a:lnR w="6350" cap="flat" cmpd="sng" algn="ctr">
                      <a:solidFill>
                        <a:srgbClr val="DDEBF7"/>
                      </a:solidFill>
                      <a:prstDash val="dot"/>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E9"/>
                    </a:solidFill>
                  </a:tcPr>
                </a:tc>
                <a:tc>
                  <a:txBody>
                    <a:bodyPr/>
                    <a:lstStyle/>
                    <a:p>
                      <a:pPr algn="ctr" fontAlgn="ctr"/>
                      <a:r>
                        <a:rPr lang="en-US" sz="1100" b="0" i="0" u="none" strike="noStrike" dirty="0">
                          <a:solidFill>
                            <a:srgbClr val="000000"/>
                          </a:solidFill>
                          <a:effectLst/>
                          <a:latin typeface="Calibri" panose="020F0502020204030204" pitchFamily="34" charset="0"/>
                        </a:rPr>
                        <a:t>16.9  /  20.1</a:t>
                      </a:r>
                    </a:p>
                  </a:txBody>
                  <a:tcPr marL="0" marR="0" marT="0" marB="0" anchor="ctr">
                    <a:lnL w="6350" cap="flat" cmpd="sng" algn="ctr">
                      <a:solidFill>
                        <a:srgbClr val="DDEBF7"/>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E9"/>
                    </a:solidFill>
                  </a:tcPr>
                </a:tc>
                <a:tc>
                  <a:txBody>
                    <a:bodyPr/>
                    <a:lstStyle/>
                    <a:p>
                      <a:pPr algn="ctr"/>
                      <a:r>
                        <a:rPr lang="en-US" sz="1100" b="0" i="0" u="none" strike="noStrike" dirty="0">
                          <a:solidFill>
                            <a:srgbClr val="000000"/>
                          </a:solidFill>
                          <a:effectLst/>
                          <a:latin typeface="Calibri" panose="020F0502020204030204" pitchFamily="34" charset="0"/>
                        </a:rPr>
                        <a:t>2022</a:t>
                      </a:r>
                      <a:endParaRPr lang="en-US" sz="1800" dirty="0"/>
                    </a:p>
                  </a:txBody>
                  <a:tcPr marL="0" marR="0" marT="0" marB="0" anchor="ctr">
                    <a:lnL w="12700" cap="flat" cmpd="sng" algn="ctr">
                      <a:solidFill>
                        <a:srgbClr val="FFFFFF"/>
                      </a:solidFill>
                      <a:prstDash val="solid"/>
                      <a:round/>
                      <a:headEnd type="none" w="med" len="med"/>
                      <a:tailEnd type="none" w="med" len="med"/>
                    </a:lnL>
                    <a:lnR w="6350" cap="flat" cmpd="sng" algn="ctr">
                      <a:solidFill>
                        <a:srgbClr val="DDEBF7"/>
                      </a:solidFill>
                      <a:prstDash val="dot"/>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E9"/>
                    </a:solidFill>
                  </a:tcPr>
                </a:tc>
                <a:tc>
                  <a:txBody>
                    <a:bodyPr/>
                    <a:lstStyle/>
                    <a:p>
                      <a:pPr algn="ctr"/>
                      <a:r>
                        <a:rPr lang="en-US" sz="1100" b="0" i="0" u="none" strike="noStrike" dirty="0">
                          <a:solidFill>
                            <a:srgbClr val="000000"/>
                          </a:solidFill>
                          <a:effectLst/>
                          <a:latin typeface="Calibri" panose="020F0502020204030204" pitchFamily="34" charset="0"/>
                        </a:rPr>
                        <a:t>17.3  /  20.5</a:t>
                      </a:r>
                      <a:endParaRPr lang="en-US" sz="1800" dirty="0"/>
                    </a:p>
                  </a:txBody>
                  <a:tcPr marL="0" marR="0" marT="0" marB="0" anchor="ctr">
                    <a:lnL w="6350" cap="flat" cmpd="sng" algn="ctr">
                      <a:solidFill>
                        <a:srgbClr val="DDEBF7"/>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E9"/>
                    </a:solidFill>
                  </a:tcPr>
                </a:tc>
                <a:tc>
                  <a:txBody>
                    <a:bodyPr/>
                    <a:lstStyle/>
                    <a:p>
                      <a:pPr algn="ctr"/>
                      <a:r>
                        <a:rPr lang="en-US" sz="2400" b="0" i="0" u="none" strike="noStrike" dirty="0">
                          <a:solidFill>
                            <a:srgbClr val="FF0000"/>
                          </a:solidFill>
                          <a:effectLst/>
                          <a:latin typeface="Wingdings" panose="05000000000000000000" pitchFamily="2" charset="2"/>
                        </a:rPr>
                        <a:t>Ý</a:t>
                      </a:r>
                      <a:endParaRPr lang="en-US" dirty="0"/>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E9"/>
                    </a:solidFill>
                  </a:tcPr>
                </a:tc>
                <a:tc gridSpan="2">
                  <a:txBody>
                    <a:bodyPr/>
                    <a:lstStyle/>
                    <a:p>
                      <a:pPr algn="l"/>
                      <a:r>
                        <a:rPr lang="en-US" sz="1100" b="0" i="0" u="none" strike="noStrike" dirty="0">
                          <a:solidFill>
                            <a:srgbClr val="000000"/>
                          </a:solidFill>
                          <a:effectLst/>
                          <a:latin typeface="Calibri" panose="020F0502020204030204" pitchFamily="34" charset="0"/>
                        </a:rPr>
                        <a:t>CDC WONDER, Multiple Cause of Death Files</a:t>
                      </a:r>
                      <a:endParaRPr lang="en-US" dirty="0"/>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E9"/>
                    </a:solidFill>
                  </a:tcPr>
                </a:tc>
                <a:tc hMerge="1">
                  <a:txBody>
                    <a:bodyPr/>
                    <a:lstStyle/>
                    <a:p>
                      <a:pPr algn="l" fontAlgn="ctr"/>
                      <a:r>
                        <a:rPr lang="en-US" sz="1100" b="0" i="0" u="none" strike="noStrike" dirty="0">
                          <a:solidFill>
                            <a:srgbClr val="000000"/>
                          </a:solidFill>
                          <a:effectLst/>
                          <a:latin typeface="Calibri" panose="020F0502020204030204" pitchFamily="34" charset="0"/>
                        </a:rPr>
                        <a:t>CDC WONDER, Multiple Cause of Death Files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CD0"/>
                    </a:solidFill>
                  </a:tcPr>
                </a:tc>
                <a:extLst>
                  <a:ext uri="{0D108BD9-81ED-4DB2-BD59-A6C34878D82A}">
                    <a16:rowId xmlns:a16="http://schemas.microsoft.com/office/drawing/2014/main" val="2796680096"/>
                  </a:ext>
                </a:extLst>
              </a:tr>
              <a:tr h="383875">
                <a:tc gridSpan="2">
                  <a:txBody>
                    <a:bodyPr/>
                    <a:lstStyle/>
                    <a:p>
                      <a:pPr algn="l" fontAlgn="ctr"/>
                      <a:r>
                        <a:rPr lang="en-US" sz="1100" b="0" i="0" u="none" strike="noStrike" dirty="0">
                          <a:solidFill>
                            <a:srgbClr val="000000"/>
                          </a:solidFill>
                          <a:effectLst/>
                          <a:latin typeface="Calibri" panose="020F0502020204030204" pitchFamily="34" charset="0"/>
                        </a:rPr>
                        <a:t> Volunteerism (% 65+ Adults)</a:t>
                      </a:r>
                      <a:r>
                        <a:rPr lang="en-US" sz="1100" b="0" i="0" u="none" strike="noStrike" baseline="30000" dirty="0">
                          <a:solidFill>
                            <a:srgbClr val="000000"/>
                          </a:solidFill>
                          <a:effectLst/>
                          <a:latin typeface="Calibri" panose="020F0502020204030204" pitchFamily="34" charset="0"/>
                        </a:rPr>
                        <a:t>4</a:t>
                      </a:r>
                      <a:endParaRPr lang="en-US" sz="1100" b="0" i="0" u="none" strike="noStrike" dirty="0">
                        <a:solidFill>
                          <a:srgbClr val="000000"/>
                        </a:solidFill>
                        <a:effectLst/>
                        <a:latin typeface="Calibri" panose="020F0502020204030204" pitchFamily="34" charset="0"/>
                      </a:endParaRPr>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CD0"/>
                    </a:solidFill>
                  </a:tcPr>
                </a:tc>
                <a:tc hMerge="1">
                  <a:txBody>
                    <a:bodyPr/>
                    <a:lstStyle/>
                    <a:p>
                      <a:endParaRPr lang="en-US"/>
                    </a:p>
                  </a:txBody>
                  <a:tcPr/>
                </a:tc>
                <a:tc>
                  <a:txBody>
                    <a:bodyPr/>
                    <a:lstStyle/>
                    <a:p>
                      <a:pPr algn="ctr" fontAlgn="ctr"/>
                      <a:r>
                        <a:rPr lang="en-US" sz="1100" b="0" i="0" u="none" strike="noStrike" dirty="0">
                          <a:solidFill>
                            <a:srgbClr val="000000"/>
                          </a:solidFill>
                          <a:effectLst/>
                          <a:latin typeface="Calibri" panose="020F0502020204030204" pitchFamily="34" charset="0"/>
                        </a:rPr>
                        <a:t>2019</a:t>
                      </a:r>
                    </a:p>
                  </a:txBody>
                  <a:tcPr marL="0" marR="0" marT="0" marB="0" anchor="ctr">
                    <a:lnL w="12700" cap="flat" cmpd="sng" algn="ctr">
                      <a:solidFill>
                        <a:srgbClr val="FFFFFF"/>
                      </a:solidFill>
                      <a:prstDash val="solid"/>
                      <a:round/>
                      <a:headEnd type="none" w="med" len="med"/>
                      <a:tailEnd type="none" w="med" len="med"/>
                    </a:lnL>
                    <a:lnR w="6350" cap="flat" cmpd="sng" algn="ctr">
                      <a:solidFill>
                        <a:srgbClr val="DDEBF7"/>
                      </a:solidFill>
                      <a:prstDash val="dot"/>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CD0"/>
                    </a:solidFill>
                  </a:tcPr>
                </a:tc>
                <a:tc>
                  <a:txBody>
                    <a:bodyPr/>
                    <a:lstStyle/>
                    <a:p>
                      <a:pPr algn="ctr" fontAlgn="ctr"/>
                      <a:r>
                        <a:rPr lang="en-US" sz="1100" b="0" i="0" u="none" strike="noStrike" dirty="0">
                          <a:solidFill>
                            <a:srgbClr val="000000"/>
                          </a:solidFill>
                          <a:effectLst/>
                          <a:latin typeface="Calibri" panose="020F0502020204030204" pitchFamily="34" charset="0"/>
                        </a:rPr>
                        <a:t>31.6  /  40.9</a:t>
                      </a:r>
                    </a:p>
                  </a:txBody>
                  <a:tcPr marL="0" marR="0" marT="0" marB="0" anchor="ctr">
                    <a:lnL w="6350" cap="flat" cmpd="sng" algn="ctr">
                      <a:solidFill>
                        <a:srgbClr val="DDEBF7"/>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CD0"/>
                    </a:solidFill>
                  </a:tcPr>
                </a:tc>
                <a:tc>
                  <a:txBody>
                    <a:bodyPr/>
                    <a:lstStyle/>
                    <a:p>
                      <a:pPr algn="ctr"/>
                      <a:r>
                        <a:rPr lang="en-US" sz="1100" b="0" i="0" u="none" strike="noStrike" dirty="0">
                          <a:solidFill>
                            <a:srgbClr val="000000"/>
                          </a:solidFill>
                          <a:effectLst/>
                          <a:latin typeface="Calibri" panose="020F0502020204030204" pitchFamily="34" charset="0"/>
                        </a:rPr>
                        <a:t>2021</a:t>
                      </a:r>
                      <a:endParaRPr lang="en-US" sz="1800" dirty="0"/>
                    </a:p>
                  </a:txBody>
                  <a:tcPr marL="0" marR="0" marT="0" marB="0" anchor="ctr">
                    <a:lnL w="12700" cap="flat" cmpd="sng" algn="ctr">
                      <a:solidFill>
                        <a:srgbClr val="FFFFFF"/>
                      </a:solidFill>
                      <a:prstDash val="solid"/>
                      <a:round/>
                      <a:headEnd type="none" w="med" len="med"/>
                      <a:tailEnd type="none" w="med" len="med"/>
                    </a:lnL>
                    <a:lnR w="6350" cap="flat" cmpd="sng" algn="ctr">
                      <a:solidFill>
                        <a:srgbClr val="DDEBF7"/>
                      </a:solidFill>
                      <a:prstDash val="dot"/>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CD0"/>
                    </a:solidFill>
                  </a:tcPr>
                </a:tc>
                <a:tc>
                  <a:txBody>
                    <a:bodyPr/>
                    <a:lstStyle/>
                    <a:p>
                      <a:pPr algn="ctr"/>
                      <a:r>
                        <a:rPr lang="en-US" sz="1100" b="0" i="0" u="none" strike="noStrike" dirty="0">
                          <a:solidFill>
                            <a:srgbClr val="000000"/>
                          </a:solidFill>
                          <a:effectLst/>
                          <a:latin typeface="Calibri" panose="020F0502020204030204" pitchFamily="34" charset="0"/>
                        </a:rPr>
                        <a:t>22.1% / 29.9%</a:t>
                      </a:r>
                      <a:endParaRPr lang="en-US" sz="1800" dirty="0"/>
                    </a:p>
                  </a:txBody>
                  <a:tcPr marL="0" marR="0" marT="0" marB="0" anchor="ctr">
                    <a:lnL w="6350" cap="flat" cmpd="sng" algn="ctr">
                      <a:solidFill>
                        <a:srgbClr val="DDEBF7"/>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CD0"/>
                    </a:solidFill>
                  </a:tcPr>
                </a:tc>
                <a:tc>
                  <a:txBody>
                    <a:bodyPr/>
                    <a:lstStyle/>
                    <a:p>
                      <a:pPr algn="ctr"/>
                      <a:r>
                        <a:rPr lang="en-US" sz="2400" b="0" i="0" u="none" strike="noStrike" dirty="0">
                          <a:solidFill>
                            <a:srgbClr val="FF0000"/>
                          </a:solidFill>
                          <a:effectLst/>
                          <a:latin typeface="Wingdings" panose="05000000000000000000" pitchFamily="2" charset="2"/>
                        </a:rPr>
                        <a:t>Þ</a:t>
                      </a:r>
                      <a:endParaRPr lang="en-US" dirty="0"/>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CD0"/>
                    </a:solidFill>
                  </a:tcPr>
                </a:tc>
                <a:tc gridSpan="2">
                  <a:txBody>
                    <a:bodyPr/>
                    <a:lstStyle/>
                    <a:p>
                      <a:pPr algn="l"/>
                      <a:r>
                        <a:rPr lang="en-US" sz="1100" b="0" i="0" u="none" strike="noStrike" dirty="0">
                          <a:solidFill>
                            <a:srgbClr val="000000"/>
                          </a:solidFill>
                          <a:effectLst/>
                          <a:latin typeface="Calibri" panose="020F0502020204030204" pitchFamily="34" charset="0"/>
                        </a:rPr>
                        <a:t>US Census, Current Population Survey, Volunteering &amp; Civic Life Supplement</a:t>
                      </a:r>
                      <a:endParaRPr lang="en-US" dirty="0"/>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CD0"/>
                    </a:solidFill>
                  </a:tcPr>
                </a:tc>
                <a:tc hMerge="1">
                  <a:txBody>
                    <a:bodyPr/>
                    <a:lstStyle/>
                    <a:p>
                      <a:pPr algn="l" fontAlgn="ctr"/>
                      <a:r>
                        <a:rPr lang="en-US" sz="1100" b="0" i="0" u="none" strike="noStrike" dirty="0">
                          <a:solidFill>
                            <a:srgbClr val="000000"/>
                          </a:solidFill>
                          <a:effectLst/>
                          <a:latin typeface="Calibri" panose="020F0502020204030204" pitchFamily="34" charset="0"/>
                        </a:rPr>
                        <a:t>US Census, Current Population Survey, Volunteering &amp; Civic Life Supplement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E9"/>
                    </a:solidFill>
                  </a:tcPr>
                </a:tc>
                <a:extLst>
                  <a:ext uri="{0D108BD9-81ED-4DB2-BD59-A6C34878D82A}">
                    <a16:rowId xmlns:a16="http://schemas.microsoft.com/office/drawing/2014/main" val="3603175478"/>
                  </a:ext>
                </a:extLst>
              </a:tr>
              <a:tr h="383875">
                <a:tc gridSpan="2">
                  <a:txBody>
                    <a:bodyPr/>
                    <a:lstStyle/>
                    <a:p>
                      <a:pPr algn="l" fontAlgn="ctr"/>
                      <a:r>
                        <a:rPr lang="en-US" sz="1100" b="0" i="0" u="none" strike="noStrike" dirty="0">
                          <a:solidFill>
                            <a:srgbClr val="000000"/>
                          </a:solidFill>
                          <a:effectLst/>
                          <a:latin typeface="Calibri" panose="020F0502020204030204" pitchFamily="34" charset="0"/>
                        </a:rPr>
                        <a:t>Primary Caregivers in Fair or Poor Health (% caregivers)</a:t>
                      </a:r>
                      <a:r>
                        <a:rPr lang="en-US" sz="1100" b="0" i="0" u="none" strike="noStrike" baseline="30000" dirty="0">
                          <a:solidFill>
                            <a:srgbClr val="000000"/>
                          </a:solidFill>
                          <a:effectLst/>
                          <a:latin typeface="Calibri" panose="020F0502020204030204" pitchFamily="34" charset="0"/>
                        </a:rPr>
                        <a:t> 5</a:t>
                      </a:r>
                      <a:endParaRPr lang="en-US" sz="1100" b="0" i="0" u="none" strike="noStrike" dirty="0">
                        <a:solidFill>
                          <a:srgbClr val="000000"/>
                        </a:solidFill>
                        <a:effectLst/>
                        <a:latin typeface="Calibri" panose="020F0502020204030204" pitchFamily="34" charset="0"/>
                      </a:endParaRPr>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E9"/>
                    </a:solidFill>
                  </a:tcPr>
                </a:tc>
                <a:tc hMerge="1">
                  <a:txBody>
                    <a:bodyPr/>
                    <a:lstStyle/>
                    <a:p>
                      <a:endParaRPr lang="en-US"/>
                    </a:p>
                  </a:txBody>
                  <a:tcPr/>
                </a:tc>
                <a:tc>
                  <a:txBody>
                    <a:bodyPr/>
                    <a:lstStyle/>
                    <a:p>
                      <a:pPr algn="ctr"/>
                      <a:r>
                        <a:rPr lang="en-US" sz="1100" dirty="0"/>
                        <a:t>2020</a:t>
                      </a:r>
                    </a:p>
                  </a:txBody>
                  <a:tcPr marL="0" marR="0" marT="0" marB="0" anchor="ctr">
                    <a:lnL w="12700" cap="flat" cmpd="sng" algn="ctr">
                      <a:solidFill>
                        <a:srgbClr val="FFFFFF"/>
                      </a:solidFill>
                      <a:prstDash val="solid"/>
                      <a:round/>
                      <a:headEnd type="none" w="med" len="med"/>
                      <a:tailEnd type="none" w="med" len="med"/>
                    </a:lnL>
                    <a:lnR w="6350" cap="flat" cmpd="sng" algn="ctr">
                      <a:solidFill>
                        <a:srgbClr val="DDEBF7"/>
                      </a:solidFill>
                      <a:prstDash val="dot"/>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E9"/>
                    </a:solidFill>
                  </a:tcPr>
                </a:tc>
                <a:tc>
                  <a:txBody>
                    <a:bodyPr/>
                    <a:lstStyle/>
                    <a:p>
                      <a:pPr algn="ctr"/>
                      <a:r>
                        <a:rPr lang="en-US" sz="1100" dirty="0"/>
                        <a:t>27% / 15%</a:t>
                      </a:r>
                    </a:p>
                  </a:txBody>
                  <a:tcPr marL="0" marR="0" marT="0" marB="0" anchor="ctr">
                    <a:lnL w="6350" cap="flat" cmpd="sng" algn="ctr">
                      <a:solidFill>
                        <a:srgbClr val="DDEBF7"/>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E9"/>
                    </a:solidFill>
                  </a:tcPr>
                </a:tc>
                <a:tc>
                  <a:txBody>
                    <a:bodyPr/>
                    <a:lstStyle/>
                    <a:p>
                      <a:pPr algn="ctr"/>
                      <a:r>
                        <a:rPr lang="en-US" sz="1100" dirty="0"/>
                        <a:t>2024</a:t>
                      </a:r>
                    </a:p>
                  </a:txBody>
                  <a:tcPr marL="0" marR="0" marT="0" marB="0" anchor="ctr">
                    <a:lnL w="12700" cap="flat" cmpd="sng" algn="ctr">
                      <a:solidFill>
                        <a:srgbClr val="FFFFFF"/>
                      </a:solidFill>
                      <a:prstDash val="solid"/>
                      <a:round/>
                      <a:headEnd type="none" w="med" len="med"/>
                      <a:tailEnd type="none" w="med" len="med"/>
                    </a:lnL>
                    <a:lnR w="6350" cap="flat" cmpd="sng" algn="ctr">
                      <a:solidFill>
                        <a:srgbClr val="DDEBF7"/>
                      </a:solidFill>
                      <a:prstDash val="dot"/>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E9"/>
                    </a:solidFill>
                  </a:tcPr>
                </a:tc>
                <a:tc>
                  <a:txBody>
                    <a:bodyPr/>
                    <a:lstStyle/>
                    <a:p>
                      <a:pPr algn="ctr"/>
                      <a:r>
                        <a:rPr lang="en-US" sz="1100" dirty="0"/>
                        <a:t>TBD / 15%</a:t>
                      </a:r>
                    </a:p>
                  </a:txBody>
                  <a:tcPr marL="0" marR="0" marT="0" marB="0" anchor="ctr">
                    <a:lnL w="6350" cap="flat" cmpd="sng" algn="ctr">
                      <a:solidFill>
                        <a:srgbClr val="DDEBF7"/>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E9"/>
                    </a:solidFill>
                  </a:tcPr>
                </a:tc>
                <a:tc>
                  <a:txBody>
                    <a:bodyPr/>
                    <a:lstStyle/>
                    <a:p>
                      <a:pPr algn="ctr"/>
                      <a:r>
                        <a:rPr lang="en-US" sz="2400" dirty="0">
                          <a:sym typeface="Webdings" panose="05030102010509060703" pitchFamily="18" charset="2"/>
                        </a:rPr>
                        <a:t></a:t>
                      </a:r>
                      <a:endParaRPr lang="en-US" sz="2400" dirty="0"/>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E9"/>
                    </a:solidFill>
                  </a:tcPr>
                </a:tc>
                <a:tc gridSpan="2">
                  <a:txBody>
                    <a:bodyPr/>
                    <a:lstStyle/>
                    <a:p>
                      <a:pPr algn="l"/>
                      <a:r>
                        <a:rPr lang="en-US" sz="1100" dirty="0">
                          <a:latin typeface="+mn-lt"/>
                        </a:rPr>
                        <a:t>US numbers: AARP, “Caregiving in the U.S” reports</a:t>
                      </a:r>
                    </a:p>
                    <a:p>
                      <a:pPr algn="l"/>
                      <a:r>
                        <a:rPr lang="en-US" sz="1100" dirty="0">
                          <a:latin typeface="+mn-lt"/>
                        </a:rPr>
                        <a:t>ME numbers: ME State Plan on Aging Needs Assessments</a:t>
                      </a:r>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EE9"/>
                    </a:solidFill>
                  </a:tcPr>
                </a:tc>
                <a:tc hMerge="1">
                  <a:txBody>
                    <a:bodyPr/>
                    <a:lstStyle/>
                    <a:p>
                      <a:endParaRPr lang="en-US"/>
                    </a:p>
                  </a:txBody>
                  <a:tcPr/>
                </a:tc>
                <a:extLst>
                  <a:ext uri="{0D108BD9-81ED-4DB2-BD59-A6C34878D82A}">
                    <a16:rowId xmlns:a16="http://schemas.microsoft.com/office/drawing/2014/main" val="2932020839"/>
                  </a:ext>
                </a:extLst>
              </a:tr>
              <a:tr h="383875">
                <a:tc gridSpan="2">
                  <a:txBody>
                    <a:bodyPr/>
                    <a:lstStyle/>
                    <a:p>
                      <a:pPr algn="l" fontAlgn="ctr"/>
                      <a:r>
                        <a:rPr lang="en-US" sz="1100" b="0" i="0" u="none" strike="noStrike" dirty="0">
                          <a:solidFill>
                            <a:srgbClr val="000000"/>
                          </a:solidFill>
                          <a:effectLst/>
                          <a:latin typeface="Calibri" panose="020F0502020204030204" pitchFamily="34" charset="0"/>
                        </a:rPr>
                        <a:t>Caregivers who feel alone or lonely (% caregivers)</a:t>
                      </a:r>
                      <a:r>
                        <a:rPr lang="en-US" sz="1100" b="0" i="0" u="none" strike="noStrike" baseline="30000" dirty="0">
                          <a:solidFill>
                            <a:srgbClr val="000000"/>
                          </a:solidFill>
                          <a:effectLst/>
                          <a:latin typeface="Calibri" panose="020F0502020204030204" pitchFamily="34" charset="0"/>
                        </a:rPr>
                        <a:t>6</a:t>
                      </a:r>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CD0"/>
                    </a:solidFill>
                  </a:tcPr>
                </a:tc>
                <a:tc hMerge="1">
                  <a:txBody>
                    <a:bodyPr/>
                    <a:lstStyle/>
                    <a:p>
                      <a:endParaRPr lang="en-US"/>
                    </a:p>
                  </a:txBody>
                  <a:tcPr/>
                </a:tc>
                <a:tc>
                  <a:txBody>
                    <a:bodyPr/>
                    <a:lstStyle/>
                    <a:p>
                      <a:pPr algn="ctr" fontAlgn="ctr"/>
                      <a:r>
                        <a:rPr lang="en-US" sz="1100" b="0" i="0" u="none" strike="noStrike" dirty="0">
                          <a:solidFill>
                            <a:srgbClr val="000000"/>
                          </a:solidFill>
                          <a:effectLst/>
                          <a:latin typeface="Calibri" panose="020F0502020204030204" pitchFamily="34" charset="0"/>
                        </a:rPr>
                        <a:t>2020</a:t>
                      </a:r>
                    </a:p>
                  </a:txBody>
                  <a:tcPr marL="0" marR="0" marT="0" marB="0" anchor="ctr">
                    <a:lnL w="12700" cap="flat" cmpd="sng" algn="ctr">
                      <a:solidFill>
                        <a:srgbClr val="FFFFFF"/>
                      </a:solidFill>
                      <a:prstDash val="solid"/>
                      <a:round/>
                      <a:headEnd type="none" w="med" len="med"/>
                      <a:tailEnd type="none" w="med" len="med"/>
                    </a:lnL>
                    <a:lnR w="6350" cap="flat" cmpd="sng" algn="ctr">
                      <a:solidFill>
                        <a:srgbClr val="DDEBF7"/>
                      </a:solidFill>
                      <a:prstDash val="dot"/>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CD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dirty="0"/>
                        <a:t>21% / 14%</a:t>
                      </a:r>
                    </a:p>
                  </a:txBody>
                  <a:tcPr marL="0" marR="0" marT="0" marB="0" anchor="ctr">
                    <a:lnL w="6350" cap="flat" cmpd="sng" algn="ctr">
                      <a:solidFill>
                        <a:srgbClr val="DDEBF7"/>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CD0"/>
                    </a:solidFill>
                  </a:tcPr>
                </a:tc>
                <a:tc>
                  <a:txBody>
                    <a:bodyPr/>
                    <a:lstStyle/>
                    <a:p>
                      <a:pPr algn="ctr"/>
                      <a:r>
                        <a:rPr lang="en-US" sz="1100" dirty="0"/>
                        <a:t>2024</a:t>
                      </a:r>
                    </a:p>
                  </a:txBody>
                  <a:tcPr marL="0" marR="0" marT="0" marB="0" anchor="ctr">
                    <a:lnL w="12700" cap="flat" cmpd="sng" algn="ctr">
                      <a:solidFill>
                        <a:srgbClr val="FFFFFF"/>
                      </a:solidFill>
                      <a:prstDash val="solid"/>
                      <a:round/>
                      <a:headEnd type="none" w="med" len="med"/>
                      <a:tailEnd type="none" w="med" len="med"/>
                    </a:lnL>
                    <a:lnR w="6350" cap="flat" cmpd="sng" algn="ctr">
                      <a:solidFill>
                        <a:srgbClr val="DDEBF7"/>
                      </a:solidFill>
                      <a:prstDash val="dot"/>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CD0"/>
                    </a:solidFill>
                  </a:tcPr>
                </a:tc>
                <a:tc>
                  <a:txBody>
                    <a:bodyPr/>
                    <a:lstStyle/>
                    <a:p>
                      <a:pPr algn="ctr"/>
                      <a:r>
                        <a:rPr lang="en-US" sz="1100" dirty="0"/>
                        <a:t>TBD / 9%</a:t>
                      </a:r>
                    </a:p>
                  </a:txBody>
                  <a:tcPr marL="0" marR="0" marT="0" marB="0" anchor="ctr">
                    <a:lnL w="6350" cap="flat" cmpd="sng" algn="ctr">
                      <a:solidFill>
                        <a:srgbClr val="DDEBF7"/>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CD0"/>
                    </a:solidFill>
                  </a:tcPr>
                </a:tc>
                <a:tc>
                  <a:txBody>
                    <a:bodyPr/>
                    <a:lstStyle/>
                    <a:p>
                      <a:pPr algn="ctr"/>
                      <a:r>
                        <a:rPr lang="en-US" sz="2400" b="0" i="0" u="none" strike="noStrike" dirty="0">
                          <a:solidFill>
                            <a:srgbClr val="00B050"/>
                          </a:solidFill>
                          <a:effectLst/>
                          <a:latin typeface="Wingdings" panose="05000000000000000000" pitchFamily="2" charset="2"/>
                        </a:rPr>
                        <a:t>Þ</a:t>
                      </a:r>
                      <a:endParaRPr lang="en-US" sz="2400" dirty="0">
                        <a:latin typeface="Wingdings" panose="05000000000000000000" pitchFamily="2" charset="2"/>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CD0"/>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mn-lt"/>
                        </a:rPr>
                        <a:t>US numbers: AARP, “Caregiving in the U.S” reports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mn-lt"/>
                        </a:rPr>
                        <a:t>ME numbers: ME State Plan on Aging Needs Assessments</a:t>
                      </a:r>
                    </a:p>
                  </a:txBody>
                  <a:tcPr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DCD0"/>
                    </a:solidFill>
                  </a:tcPr>
                </a:tc>
                <a:tc hMerge="1">
                  <a:txBody>
                    <a:bodyPr/>
                    <a:lstStyle/>
                    <a:p>
                      <a:endParaRPr lang="en-US"/>
                    </a:p>
                  </a:txBody>
                  <a:tcPr/>
                </a:tc>
                <a:extLst>
                  <a:ext uri="{0D108BD9-81ED-4DB2-BD59-A6C34878D82A}">
                    <a16:rowId xmlns:a16="http://schemas.microsoft.com/office/drawing/2014/main" val="1586914611"/>
                  </a:ext>
                </a:extLst>
              </a:tr>
              <a:tr h="111963">
                <a:tc>
                  <a:txBody>
                    <a:bodyPr/>
                    <a:lstStyle/>
                    <a:p>
                      <a:pPr algn="l" fontAlgn="b"/>
                      <a:endParaRPr lang="en-US" sz="100" b="0"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FFFFFF"/>
                      </a:solidFill>
                      <a:prstDash val="solid"/>
                      <a:round/>
                      <a:headEnd type="none" w="med" len="med"/>
                      <a:tailEnd type="none" w="med" len="med"/>
                    </a:lnT>
                    <a:lnB>
                      <a:noFill/>
                    </a:lnB>
                  </a:tcPr>
                </a:tc>
                <a:tc>
                  <a:txBody>
                    <a:bodyPr/>
                    <a:lstStyle/>
                    <a:p>
                      <a:pPr algn="l" fontAlgn="b"/>
                      <a:endParaRPr lang="en-US" sz="100" b="0"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FFFFFF"/>
                      </a:solidFill>
                      <a:prstDash val="solid"/>
                      <a:round/>
                      <a:headEnd type="none" w="med" len="med"/>
                      <a:tailEnd type="none" w="med" len="med"/>
                    </a:lnT>
                    <a:lnB>
                      <a:noFill/>
                    </a:lnB>
                  </a:tcPr>
                </a:tc>
                <a:tc>
                  <a:txBody>
                    <a:bodyPr/>
                    <a:lstStyle/>
                    <a:p>
                      <a:pPr algn="l" fontAlgn="b"/>
                      <a:endParaRPr lang="en-US" sz="100" b="0"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FFFFFF"/>
                      </a:solidFill>
                      <a:prstDash val="solid"/>
                      <a:round/>
                      <a:headEnd type="none" w="med" len="med"/>
                      <a:tailEnd type="none" w="med" len="med"/>
                    </a:lnT>
                    <a:lnB>
                      <a:noFill/>
                    </a:lnB>
                  </a:tcPr>
                </a:tc>
                <a:tc>
                  <a:txBody>
                    <a:bodyPr/>
                    <a:lstStyle/>
                    <a:p>
                      <a:pPr algn="l" fontAlgn="b"/>
                      <a:endParaRPr lang="en-US" sz="1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FFFFFF"/>
                      </a:solidFill>
                      <a:prstDash val="solid"/>
                      <a:round/>
                      <a:headEnd type="none" w="med" len="med"/>
                      <a:tailEnd type="none" w="med" len="med"/>
                    </a:lnT>
                    <a:lnB>
                      <a:noFill/>
                    </a:lnB>
                  </a:tcPr>
                </a:tc>
                <a:tc>
                  <a:txBody>
                    <a:bodyPr/>
                    <a:lstStyle/>
                    <a:p>
                      <a:endParaRPr lang="en-US" sz="700" dirty="0"/>
                    </a:p>
                  </a:txBody>
                  <a:tcPr marL="0" marR="0" marT="0" marB="0" anchor="b">
                    <a:lnL>
                      <a:noFill/>
                    </a:lnL>
                    <a:lnR>
                      <a:noFill/>
                    </a:lnR>
                    <a:lnT w="12700" cap="flat" cmpd="sng" algn="ctr">
                      <a:solidFill>
                        <a:srgbClr val="FFFFFF"/>
                      </a:solidFill>
                      <a:prstDash val="solid"/>
                      <a:round/>
                      <a:headEnd type="none" w="med" len="med"/>
                      <a:tailEnd type="none" w="med" len="med"/>
                    </a:lnT>
                    <a:lnB>
                      <a:noFill/>
                    </a:lnB>
                  </a:tcPr>
                </a:tc>
                <a:tc>
                  <a:txBody>
                    <a:bodyPr/>
                    <a:lstStyle/>
                    <a:p>
                      <a:endParaRPr lang="en-US" sz="700" dirty="0"/>
                    </a:p>
                  </a:txBody>
                  <a:tcPr marL="0" marR="0" marT="0" marB="0" anchor="b">
                    <a:lnL>
                      <a:noFill/>
                    </a:lnL>
                    <a:lnR>
                      <a:noFill/>
                    </a:lnR>
                    <a:lnT w="12700" cap="flat" cmpd="sng" algn="ctr">
                      <a:solidFill>
                        <a:srgbClr val="FFFFFF"/>
                      </a:solidFill>
                      <a:prstDash val="solid"/>
                      <a:round/>
                      <a:headEnd type="none" w="med" len="med"/>
                      <a:tailEnd type="none" w="med" len="med"/>
                    </a:lnT>
                    <a:lnB>
                      <a:noFill/>
                    </a:lnB>
                  </a:tcPr>
                </a:tc>
                <a:tc>
                  <a:txBody>
                    <a:bodyPr/>
                    <a:lstStyle/>
                    <a:p>
                      <a:endParaRPr lang="en-US" sz="700" dirty="0"/>
                    </a:p>
                  </a:txBody>
                  <a:tcPr marL="0" marR="0" marT="0" marB="0" anchor="b">
                    <a:lnL>
                      <a:noFill/>
                    </a:lnL>
                    <a:lnR>
                      <a:noFill/>
                    </a:lnR>
                    <a:lnT w="12700" cap="flat" cmpd="sng" algn="ctr">
                      <a:solidFill>
                        <a:srgbClr val="FFFFFF"/>
                      </a:solidFill>
                      <a:prstDash val="solid"/>
                      <a:round/>
                      <a:headEnd type="none" w="med" len="med"/>
                      <a:tailEnd type="none" w="med" len="med"/>
                    </a:lnT>
                    <a:lnB>
                      <a:noFill/>
                    </a:lnB>
                  </a:tcPr>
                </a:tc>
                <a:tc gridSpan="2">
                  <a:txBody>
                    <a:bodyPr/>
                    <a:lstStyle/>
                    <a:p>
                      <a:endParaRPr lang="en-US" sz="700" dirty="0"/>
                    </a:p>
                  </a:txBody>
                  <a:tcPr marL="0" marR="0" marT="0" marB="0" anchor="b">
                    <a:lnL>
                      <a:noFill/>
                    </a:lnL>
                    <a:lnR>
                      <a:noFill/>
                    </a:lnR>
                    <a:lnT w="12700" cap="flat" cmpd="sng" algn="ctr">
                      <a:solidFill>
                        <a:srgbClr val="FFFFFF"/>
                      </a:solidFill>
                      <a:prstDash val="solid"/>
                      <a:round/>
                      <a:headEnd type="none" w="med" len="med"/>
                      <a:tailEnd type="none" w="med" len="med"/>
                    </a:lnT>
                    <a:lnB>
                      <a:noFill/>
                    </a:lnB>
                  </a:tcPr>
                </a:tc>
                <a:tc hMerge="1">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FFFFFF"/>
                      </a:solidFill>
                      <a:prstDash val="solid"/>
                      <a:round/>
                      <a:headEnd type="none" w="med" len="med"/>
                      <a:tailEnd type="none" w="med" len="med"/>
                    </a:lnT>
                    <a:lnB>
                      <a:noFill/>
                    </a:lnB>
                  </a:tcPr>
                </a:tc>
                <a:extLst>
                  <a:ext uri="{0D108BD9-81ED-4DB2-BD59-A6C34878D82A}">
                    <a16:rowId xmlns:a16="http://schemas.microsoft.com/office/drawing/2014/main" val="2809126680"/>
                  </a:ext>
                </a:extLst>
              </a:tr>
              <a:tr h="302282">
                <a:tc gridSpan="9">
                  <a:txBody>
                    <a:bodyPr/>
                    <a:lstStyle/>
                    <a:p>
                      <a:pPr algn="l" fontAlgn="t"/>
                      <a:r>
                        <a:rPr lang="en-US" sz="900" b="0" i="0" u="none" strike="noStrike" baseline="30000" dirty="0">
                          <a:solidFill>
                            <a:srgbClr val="000000"/>
                          </a:solidFill>
                          <a:effectLst/>
                          <a:latin typeface="Calibri" panose="020F0502020204030204" pitchFamily="34" charset="0"/>
                        </a:rPr>
                        <a:t>1</a:t>
                      </a:r>
                      <a:r>
                        <a:rPr lang="en-US" sz="900" b="0" i="0" u="none" strike="noStrike" dirty="0">
                          <a:solidFill>
                            <a:srgbClr val="000000"/>
                          </a:solidFill>
                          <a:effectLst/>
                          <a:latin typeface="Calibri" panose="020F0502020204030204" pitchFamily="34" charset="0"/>
                        </a:rPr>
                        <a:t>Index of social isolation risk factors (living in poverty; living alone; being divorced, separated or widowed; having never married; having a disability; and having an independent living difficulty) among adults age 65 and older;</a:t>
                      </a:r>
                    </a:p>
                    <a:p>
                      <a:pPr algn="l" fontAlgn="t"/>
                      <a:r>
                        <a:rPr lang="en-US" sz="900" b="0" i="0" u="none" strike="noStrike" dirty="0">
                          <a:solidFill>
                            <a:srgbClr val="000000"/>
                          </a:solidFill>
                          <a:effectLst/>
                          <a:latin typeface="Calibri" panose="020F0502020204030204" pitchFamily="34" charset="0"/>
                        </a:rPr>
                        <a:t>    normalized values are 1 to 100, with a higher value indicating greater risk.</a:t>
                      </a:r>
                    </a:p>
                  </a:txBody>
                  <a:tcPr marL="0" marR="0" marT="0"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60485776"/>
                  </a:ext>
                </a:extLst>
              </a:tr>
              <a:tr h="151141">
                <a:tc gridSpan="8">
                  <a:txBody>
                    <a:bodyPr/>
                    <a:lstStyle/>
                    <a:p>
                      <a:pPr algn="l" fontAlgn="t"/>
                      <a:r>
                        <a:rPr lang="en-US" sz="900" b="0" i="0" u="none" strike="noStrike" baseline="30000" dirty="0">
                          <a:solidFill>
                            <a:srgbClr val="000000"/>
                          </a:solidFill>
                          <a:effectLst/>
                          <a:latin typeface="Calibri" panose="020F0502020204030204" pitchFamily="34" charset="0"/>
                        </a:rPr>
                        <a:t>2</a:t>
                      </a:r>
                      <a:r>
                        <a:rPr lang="en-US" sz="900" b="0" i="0" u="none" strike="noStrike" dirty="0">
                          <a:solidFill>
                            <a:srgbClr val="000000"/>
                          </a:solidFill>
                          <a:effectLst/>
                          <a:latin typeface="Calibri" panose="020F0502020204030204" pitchFamily="34" charset="0"/>
                        </a:rPr>
                        <a:t>Percentage of adults age 65 and older who reported their mental health was not good 14 or more days in the past 30 days.</a:t>
                      </a:r>
                    </a:p>
                  </a:txBody>
                  <a:tcPr marL="0" marR="0" marT="0"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l" fontAlgn="t"/>
                      <a:endParaRPr lang="en-US" sz="8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499553968"/>
                  </a:ext>
                </a:extLst>
              </a:tr>
              <a:tr h="151141">
                <a:tc gridSpan="9">
                  <a:txBody>
                    <a:bodyPr/>
                    <a:lstStyle/>
                    <a:p>
                      <a:pPr algn="l" fontAlgn="t"/>
                      <a:r>
                        <a:rPr lang="en-US" sz="900" b="0" i="0" u="none" strike="noStrike" baseline="30000" dirty="0">
                          <a:solidFill>
                            <a:srgbClr val="000000"/>
                          </a:solidFill>
                          <a:effectLst/>
                          <a:latin typeface="Calibri" panose="020F0502020204030204" pitchFamily="34" charset="0"/>
                        </a:rPr>
                        <a:t>3</a:t>
                      </a:r>
                      <a:r>
                        <a:rPr lang="en-US" sz="900" b="0" i="0" u="none" strike="noStrike" dirty="0">
                          <a:solidFill>
                            <a:srgbClr val="000000"/>
                          </a:solidFill>
                          <a:effectLst/>
                          <a:latin typeface="Calibri" panose="020F0502020204030204" pitchFamily="34" charset="0"/>
                        </a:rPr>
                        <a:t>Percentage of adults age 65 and older in fair or better health who reported doing no physical activity or exercise other than their regular job in the past 30 days.</a:t>
                      </a:r>
                    </a:p>
                  </a:txBody>
                  <a:tcPr marL="0" marR="0" marT="0" marB="0">
                    <a:lnL>
                      <a:noFill/>
                    </a:lnL>
                    <a:lnR>
                      <a:noFill/>
                    </a:lnR>
                    <a:lnT>
                      <a:noFill/>
                    </a:lnT>
                    <a:lnB>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03124702"/>
                  </a:ext>
                </a:extLst>
              </a:tr>
              <a:tr h="431859">
                <a:tc gridSpan="9">
                  <a:txBody>
                    <a:bodyPr/>
                    <a:lstStyle/>
                    <a:p>
                      <a:pPr algn="l" fontAlgn="t"/>
                      <a:r>
                        <a:rPr lang="en-US" sz="900" b="0" i="0" u="none" strike="noStrike" baseline="30000" dirty="0">
                          <a:solidFill>
                            <a:srgbClr val="000000"/>
                          </a:solidFill>
                          <a:effectLst/>
                          <a:latin typeface="Calibri" panose="020F0502020204030204" pitchFamily="34" charset="0"/>
                        </a:rPr>
                        <a:t>4</a:t>
                      </a:r>
                      <a:r>
                        <a:rPr lang="en-US" sz="900" b="0" i="0" u="none" strike="noStrike" dirty="0">
                          <a:solidFill>
                            <a:srgbClr val="000000"/>
                          </a:solidFill>
                          <a:effectLst/>
                          <a:latin typeface="Calibri" panose="020F0502020204030204" pitchFamily="34" charset="0"/>
                        </a:rPr>
                        <a:t>Percentage of adults age 65 and older who reported volunteering in the past 12 months.</a:t>
                      </a:r>
                    </a:p>
                    <a:p>
                      <a:pPr algn="l" fontAlgn="t"/>
                      <a:r>
                        <a:rPr lang="en-US" sz="900" b="0" i="0" u="none" strike="noStrike" baseline="30000" dirty="0">
                          <a:solidFill>
                            <a:srgbClr val="000000"/>
                          </a:solidFill>
                          <a:effectLst/>
                          <a:latin typeface="Calibri" panose="020F0502020204030204" pitchFamily="34" charset="0"/>
                        </a:rPr>
                        <a:t>5</a:t>
                      </a:r>
                      <a:r>
                        <a:rPr lang="en-US" sz="900" b="0" i="0" u="none" strike="noStrike" baseline="0" dirty="0">
                          <a:solidFill>
                            <a:srgbClr val="000000"/>
                          </a:solidFill>
                          <a:effectLst/>
                          <a:latin typeface="Calibri" panose="020F0502020204030204" pitchFamily="34" charset="0"/>
                        </a:rPr>
                        <a:t>Percentage of family caregivers who are the primary care provider and self-reported fair to poor health.  Note: Lower income caregivers and caregivers from diverse communities more often reported worse health.</a:t>
                      </a:r>
                    </a:p>
                    <a:p>
                      <a:pPr algn="l" fontAlgn="t"/>
                      <a:r>
                        <a:rPr lang="en-US" sz="900" b="0" i="0" u="none" strike="noStrike" baseline="30000" dirty="0">
                          <a:solidFill>
                            <a:srgbClr val="000000"/>
                          </a:solidFill>
                          <a:effectLst/>
                          <a:latin typeface="Calibri" panose="020F0502020204030204" pitchFamily="34" charset="0"/>
                        </a:rPr>
                        <a:t>6</a:t>
                      </a:r>
                      <a:r>
                        <a:rPr lang="en-US" sz="900" b="0" i="0" u="none" strike="noStrike" baseline="0" dirty="0">
                          <a:solidFill>
                            <a:srgbClr val="000000"/>
                          </a:solidFill>
                          <a:effectLst/>
                          <a:latin typeface="Calibri" panose="020F0502020204030204" pitchFamily="34" charset="0"/>
                        </a:rPr>
                        <a:t>US: Percentage of caregivers who agreed or strongly agreed with the statement “I feel/felt alone.” ME: Percentage of caregivers who stated they often or always felt lonely and/or disconnected from other people due to caregiving.</a:t>
                      </a:r>
                      <a:endParaRPr lang="en-US" sz="900" b="0" i="0" u="none" strike="noStrike" dirty="0">
                        <a:solidFill>
                          <a:srgbClr val="000000"/>
                        </a:solidFill>
                        <a:effectLst/>
                        <a:latin typeface="Calibri" panose="020F0502020204030204" pitchFamily="34" charset="0"/>
                      </a:endParaRPr>
                    </a:p>
                  </a:txBody>
                  <a:tcPr marL="0" marR="0" marT="0"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l" fontAlgn="t"/>
                      <a:endParaRPr lang="en-US" sz="800" b="0" i="0" u="none" strike="noStrike">
                        <a:solidFill>
                          <a:srgbClr val="000000"/>
                        </a:solidFill>
                        <a:effectLst/>
                        <a:latin typeface="Calibri" panose="020F0502020204030204" pitchFamily="34" charset="0"/>
                      </a:endParaRPr>
                    </a:p>
                  </a:txBody>
                  <a:tcPr marL="0" marR="0" marT="0" marB="0">
                    <a:lnL>
                      <a:noFill/>
                    </a:lnL>
                    <a:lnR>
                      <a:noFill/>
                    </a:lnR>
                    <a:lnT>
                      <a:noFill/>
                    </a:lnT>
                    <a:lnB>
                      <a:noFill/>
                    </a:lnB>
                  </a:tcPr>
                </a:tc>
                <a:tc hMerge="1">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hMerge="1">
                  <a:txBody>
                    <a:bodyPr/>
                    <a:lstStyle/>
                    <a:p>
                      <a:pPr algn="l" fontAlgn="b"/>
                      <a:endParaRPr lang="en-US" sz="800" b="0" i="0" u="none" strike="noStrike">
                        <a:solidFill>
                          <a:srgbClr val="000000"/>
                        </a:solidFill>
                        <a:effectLst/>
                        <a:latin typeface="Calibri" panose="020F0502020204030204" pitchFamily="34" charset="0"/>
                      </a:endParaRPr>
                    </a:p>
                  </a:txBody>
                  <a:tcPr marL="0" marR="0" marT="0" marB="0" anchor="b">
                    <a:lnL>
                      <a:noFill/>
                    </a:lnL>
                    <a:lnR>
                      <a:noFill/>
                    </a:lnR>
                    <a:lnB>
                      <a:noFill/>
                    </a:lnB>
                  </a:tcPr>
                </a:tc>
                <a:tc hMerge="1">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hMerge="1">
                  <a:txBody>
                    <a:bodyPr/>
                    <a:lstStyle/>
                    <a:p>
                      <a:pPr algn="l" fontAlgn="b"/>
                      <a:endParaRPr lang="en-US" sz="8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196176578"/>
                  </a:ext>
                </a:extLst>
              </a:tr>
            </a:tbl>
          </a:graphicData>
        </a:graphic>
      </p:graphicFrame>
      <p:sp>
        <p:nvSpPr>
          <p:cNvPr id="2" name="TextBox 1">
            <a:extLst>
              <a:ext uri="{FF2B5EF4-FFF2-40B4-BE49-F238E27FC236}">
                <a16:creationId xmlns:a16="http://schemas.microsoft.com/office/drawing/2014/main" id="{6DB3F2BA-C435-4DCB-AA13-E40A667B4696}"/>
              </a:ext>
            </a:extLst>
          </p:cNvPr>
          <p:cNvSpPr txBox="1"/>
          <p:nvPr/>
        </p:nvSpPr>
        <p:spPr>
          <a:xfrm>
            <a:off x="647701" y="1397321"/>
            <a:ext cx="1088707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E57C5"/>
                </a:solidFill>
                <a:effectLst/>
                <a:uLnTx/>
                <a:uFillTx/>
                <a:latin typeface="Arial" panose="020B0604020202020204" pitchFamily="34" charset="0"/>
                <a:ea typeface="+mn-ea"/>
                <a:cs typeface="+mn-cs"/>
              </a:rPr>
              <a:t>Vision: In ten years, all older adults in Maine will have a source of social connection.</a:t>
            </a:r>
          </a:p>
        </p:txBody>
      </p:sp>
    </p:spTree>
    <p:extLst>
      <p:ext uri="{BB962C8B-B14F-4D97-AF65-F5344CB8AC3E}">
        <p14:creationId xmlns:p14="http://schemas.microsoft.com/office/powerpoint/2010/main" val="472150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2D4F68-067A-B2FC-103F-3FDA795DBC07}"/>
              </a:ext>
            </a:extLst>
          </p:cNvPr>
          <p:cNvSpPr>
            <a:spLocks noGrp="1"/>
          </p:cNvSpPr>
          <p:nvPr>
            <p:ph type="title"/>
          </p:nvPr>
        </p:nvSpPr>
        <p:spPr/>
        <p:txBody>
          <a:bodyPr>
            <a:normAutofit fontScale="90000"/>
          </a:bodyPr>
          <a:lstStyle/>
          <a:p>
            <a:r>
              <a:rPr lang="en-US" dirty="0">
                <a:latin typeface="Arial"/>
                <a:cs typeface="Arial"/>
              </a:rPr>
              <a:t>Three Pillars to Inclusive Social Care Programming</a:t>
            </a:r>
            <a:endParaRPr lang="en-US" dirty="0"/>
          </a:p>
        </p:txBody>
      </p:sp>
      <p:sp>
        <p:nvSpPr>
          <p:cNvPr id="4" name="Rectangle: Rounded Corners 3">
            <a:extLst>
              <a:ext uri="{FF2B5EF4-FFF2-40B4-BE49-F238E27FC236}">
                <a16:creationId xmlns:a16="http://schemas.microsoft.com/office/drawing/2014/main" id="{9FB757CE-D6A7-4A39-C478-3F85CD8EA994}"/>
              </a:ext>
            </a:extLst>
          </p:cNvPr>
          <p:cNvSpPr/>
          <p:nvPr/>
        </p:nvSpPr>
        <p:spPr>
          <a:xfrm>
            <a:off x="187479" y="2654390"/>
            <a:ext cx="3847606" cy="2961601"/>
          </a:xfrm>
          <a:prstGeom prst="round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424242">
                    <a:lumMod val="50000"/>
                  </a:srgbClr>
                </a:solidFill>
                <a:effectLst/>
                <a:uLnTx/>
                <a:uFillTx/>
                <a:latin typeface="Calibri" panose="020F0502020204030204"/>
                <a:ea typeface="+mn-ea"/>
                <a:cs typeface="+mn-cs"/>
              </a:rPr>
              <a:t>Expand community hubs as mission focal point</a:t>
            </a:r>
          </a:p>
          <a:p>
            <a:pPr marL="117475" marR="0" lvl="0" indent="-1174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Calibri"/>
                <a:cs typeface="Calibri"/>
              </a:rPr>
              <a:t>Front door to aging services</a:t>
            </a: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117475" marR="0" lvl="0" indent="-1174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Calibri" panose="020F0502020204030204"/>
                <a:cs typeface="Calibri" panose="020F0502020204030204"/>
              </a:rPr>
              <a:t>Increased accessibility in local communities and regional areas</a:t>
            </a:r>
          </a:p>
          <a:p>
            <a:pPr marL="117475" marR="0" lvl="0" indent="-1174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Calibri" panose="020F0502020204030204"/>
                <a:cs typeface="Calibri" panose="020F0502020204030204"/>
              </a:rPr>
              <a:t>Multiple programs and services offered in one location</a:t>
            </a:r>
          </a:p>
          <a:p>
            <a:pPr marL="117475" marR="0" lvl="0" indent="-1174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Calibri" panose="020F0502020204030204"/>
                <a:cs typeface="Calibri" panose="020F0502020204030204"/>
              </a:rPr>
              <a:t>Addresses cognitive health shortfall </a:t>
            </a:r>
          </a:p>
          <a:p>
            <a:pPr marL="117475" marR="0" lvl="0" indent="-1174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Calibri" panose="020F0502020204030204"/>
                <a:cs typeface="Calibri" panose="020F0502020204030204"/>
              </a:rPr>
              <a:t>Community centers for older adults and family caregivers</a:t>
            </a:r>
          </a:p>
          <a:p>
            <a:pPr marL="117475" marR="0" lvl="0" indent="-1174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a:ea typeface="Calibri" panose="020F0502020204030204"/>
              <a:cs typeface="Calibri" panose="020F0502020204030204"/>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srgbClr val="FFFFFF"/>
              </a:solidFill>
              <a:effectLst/>
              <a:uLnTx/>
              <a:uFillTx/>
              <a:latin typeface="Calibri" panose="020F0502020204030204"/>
              <a:ea typeface="Calibri" panose="020F0502020204030204"/>
              <a:cs typeface="Calibri" panose="020F0502020204030204"/>
            </a:endParaRPr>
          </a:p>
        </p:txBody>
      </p:sp>
      <p:sp>
        <p:nvSpPr>
          <p:cNvPr id="5" name="Rectangle: Rounded Corners 4">
            <a:extLst>
              <a:ext uri="{FF2B5EF4-FFF2-40B4-BE49-F238E27FC236}">
                <a16:creationId xmlns:a16="http://schemas.microsoft.com/office/drawing/2014/main" id="{24CBD94A-5434-A128-F8DF-A7EDE848DD06}"/>
              </a:ext>
            </a:extLst>
          </p:cNvPr>
          <p:cNvSpPr/>
          <p:nvPr/>
        </p:nvSpPr>
        <p:spPr>
          <a:xfrm>
            <a:off x="4160383" y="2671216"/>
            <a:ext cx="3847605" cy="2938868"/>
          </a:xfrm>
          <a:prstGeom prst="round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424242">
                    <a:lumMod val="50000"/>
                  </a:srgbClr>
                </a:solidFill>
                <a:effectLst/>
                <a:uLnTx/>
                <a:uFillTx/>
                <a:latin typeface="Calibri" panose="020F0502020204030204"/>
                <a:ea typeface="+mn-ea"/>
                <a:cs typeface="+mn-cs"/>
              </a:rPr>
              <a:t>Emphasize social care coordination</a:t>
            </a:r>
          </a:p>
          <a:p>
            <a:pPr marL="117475" marR="0" lvl="0" indent="-1174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AAAs are the social care experts – we have been in that space for 52+ years, "at the kitchen table"</a:t>
            </a:r>
            <a:endParaRPr kumimoji="0" lang="en-US" sz="1400" b="0" i="0" u="none" strike="noStrike" kern="1200" cap="none" spc="0" normalizeH="0" baseline="0" noProof="0" dirty="0">
              <a:ln>
                <a:noFill/>
              </a:ln>
              <a:solidFill>
                <a:srgbClr val="FFFFFF"/>
              </a:solidFill>
              <a:effectLst/>
              <a:uLnTx/>
              <a:uFillTx/>
              <a:latin typeface="Calibri" panose="020F0502020204030204"/>
              <a:ea typeface="Calibri"/>
              <a:cs typeface="Calibri"/>
            </a:endParaRPr>
          </a:p>
          <a:p>
            <a:pPr marL="117475" marR="0" lvl="0" indent="-1174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Calibri"/>
                <a:cs typeface="Calibri"/>
              </a:rPr>
              <a:t>Leverage what we do well - especially with marginalized populations (BIPOC, rural, LGBTQ+, low-income)</a:t>
            </a:r>
          </a:p>
          <a:p>
            <a:pPr marL="117475" marR="0" lvl="0" indent="-1174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Calibri"/>
                <a:cs typeface="Calibri"/>
              </a:rPr>
              <a:t>Navigation of services, programs, benefits available can be just as critical as the programs themselves</a:t>
            </a:r>
          </a:p>
          <a:p>
            <a:pPr marL="117475" marR="0" lvl="0" indent="-1174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a:ea typeface="Calibri"/>
              <a:cs typeface="Calibri"/>
            </a:endParaRPr>
          </a:p>
          <a:p>
            <a:pPr marL="117475" marR="0" lvl="0" indent="-1174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a:ea typeface="Calibri"/>
              <a:cs typeface="Calibri"/>
            </a:endParaRPr>
          </a:p>
        </p:txBody>
      </p:sp>
      <p:sp>
        <p:nvSpPr>
          <p:cNvPr id="6" name="Rectangle: Rounded Corners 5">
            <a:extLst>
              <a:ext uri="{FF2B5EF4-FFF2-40B4-BE49-F238E27FC236}">
                <a16:creationId xmlns:a16="http://schemas.microsoft.com/office/drawing/2014/main" id="{5F0363DB-1B7D-BFDA-5366-209ED24A9C6D}"/>
              </a:ext>
            </a:extLst>
          </p:cNvPr>
          <p:cNvSpPr/>
          <p:nvPr/>
        </p:nvSpPr>
        <p:spPr>
          <a:xfrm>
            <a:off x="8133283" y="2679575"/>
            <a:ext cx="3847610" cy="2924604"/>
          </a:xfrm>
          <a:prstGeom prst="roundRect">
            <a:avLst/>
          </a:prstGeom>
          <a:solidFill>
            <a:schemeClr val="accent2"/>
          </a:solidFill>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424242">
                    <a:lumMod val="50000"/>
                  </a:srgbClr>
                </a:solidFill>
                <a:effectLst/>
                <a:uLnTx/>
                <a:uFillTx/>
                <a:latin typeface="Calibri" panose="020F0502020204030204"/>
                <a:ea typeface="+mn-ea"/>
                <a:cs typeface="+mn-cs"/>
              </a:rPr>
              <a:t>Innovate with &amp; for volunteers</a:t>
            </a:r>
          </a:p>
          <a:p>
            <a:pPr marL="117475" marR="0" lvl="0" indent="-1174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Volunteers are the lifeblood of AAAs, age-friendly communities and older adult services</a:t>
            </a:r>
            <a:endPar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117475" marR="0" lvl="0" indent="-1174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Calibri"/>
                <a:cs typeface="Calibri"/>
              </a:rPr>
              <a:t>Volunteers have so many skills to offer and gifts to give – leverage them fully</a:t>
            </a:r>
          </a:p>
          <a:p>
            <a:pPr marL="117475" marR="0" lvl="0" indent="-1174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Calibri"/>
                <a:cs typeface="Calibri"/>
              </a:rPr>
              <a:t>Volunteers find social connection, belonging, and a "village" through volunteering</a:t>
            </a: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117475" marR="0" lvl="0" indent="-1174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Calibri"/>
                <a:cs typeface="Calibri"/>
              </a:rPr>
              <a:t>Allow volunteers to offer seminars, programs and classes directly to clients</a:t>
            </a: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rPr>
              <a:t>                  </a:t>
            </a:r>
            <a:endParaRPr kumimoji="0" lang="en-US" sz="1200" b="0" i="0" u="none" strike="noStrike" kern="1200" cap="none" spc="0" normalizeH="0" baseline="0" noProof="0" dirty="0">
              <a:ln>
                <a:noFill/>
              </a:ln>
              <a:solidFill>
                <a:srgbClr val="424242">
                  <a:lumMod val="75000"/>
                </a:srgbClr>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EF5D5499-864F-4BE2-814B-64631A812DCF}"/>
              </a:ext>
            </a:extLst>
          </p:cNvPr>
          <p:cNvSpPr/>
          <p:nvPr/>
        </p:nvSpPr>
        <p:spPr>
          <a:xfrm>
            <a:off x="1143071" y="1622954"/>
            <a:ext cx="9649158" cy="892812"/>
          </a:xfrm>
          <a:prstGeom prst="roundRect">
            <a:avLst/>
          </a:prstGeom>
          <a:solidFill>
            <a:srgbClr val="ED9E0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424242">
                    <a:lumMod val="50000"/>
                  </a:srgbClr>
                </a:solidFill>
                <a:effectLst/>
                <a:uLnTx/>
                <a:uFillTx/>
                <a:latin typeface="Calibri" panose="020F0502020204030204"/>
                <a:ea typeface="+mn-ea"/>
                <a:cs typeface="+mn-cs"/>
              </a:rPr>
              <a:t>North Star: Building Social Connection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Calibri" panose="020F0502020204030204"/>
                <a:ea typeface="+mn-ea"/>
                <a:cs typeface="+mn-cs"/>
              </a:rPr>
              <a:t>By FY28, 85% of clients who enroll in a SMAA program report feeling more socially connected as a result.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srgbClr val="424242">
                    <a:lumMod val="75000"/>
                  </a:srgbClr>
                </a:solidFill>
                <a:effectLst/>
                <a:uLnTx/>
                <a:uFillTx/>
                <a:latin typeface="Calibri" panose="020F0502020204030204"/>
                <a:ea typeface="+mn-ea"/>
                <a:cs typeface="+mn-cs"/>
              </a:rPr>
              <a:t>FY24 Baseline: 79.7%     FY25 Target: 81%      Yearly analysis to include program break-out and length of stay on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srgbClr val="42424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69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50202" y="4491571"/>
            <a:ext cx="9882575" cy="3051362"/>
          </a:xfrm>
        </p:spPr>
        <p:txBody>
          <a:bodyPr>
            <a:normAutofit/>
          </a:bodyPr>
          <a:lstStyle/>
          <a:p>
            <a:r>
              <a:rPr lang="en-US" sz="2600" dirty="0"/>
              <a:t>Our mission is to enrich the lives of seniors and adults with disabilities. </a:t>
            </a:r>
          </a:p>
          <a:p>
            <a:r>
              <a:rPr lang="en-US" sz="2600" dirty="0"/>
              <a:t>SeniorsPlus believes in supporting the independence, dignity, and quality of life of those we serve.</a:t>
            </a:r>
            <a:endParaRPr lang="en-US" dirty="0"/>
          </a:p>
          <a:p>
            <a:endParaRPr lang="en-US" sz="2400" dirty="0"/>
          </a:p>
        </p:txBody>
      </p:sp>
      <p:pic>
        <p:nvPicPr>
          <p:cNvPr id="4" name="Picture 18" descr="logo3"/>
          <p:cNvPicPr>
            <a:picLocks noChangeAspect="1" noChangeArrowheads="1"/>
          </p:cNvPicPr>
          <p:nvPr/>
        </p:nvPicPr>
        <p:blipFill>
          <a:blip r:embed="rId3" cstate="print"/>
          <a:srcRect/>
          <a:stretch>
            <a:fillRect/>
          </a:stretch>
        </p:blipFill>
        <p:spPr bwMode="auto">
          <a:xfrm>
            <a:off x="3742150" y="2059459"/>
            <a:ext cx="4533900" cy="1817381"/>
          </a:xfrm>
          <a:prstGeom prst="rect">
            <a:avLst/>
          </a:prstGeom>
          <a:noFill/>
          <a:ln w="9525">
            <a:noFill/>
            <a:miter lim="800000"/>
            <a:headEnd/>
            <a:tailEnd/>
          </a:ln>
        </p:spPr>
      </p:pic>
      <p:sp>
        <p:nvSpPr>
          <p:cNvPr id="2" name="TextBox 1">
            <a:extLst>
              <a:ext uri="{FF2B5EF4-FFF2-40B4-BE49-F238E27FC236}">
                <a16:creationId xmlns:a16="http://schemas.microsoft.com/office/drawing/2014/main" id="{267407AD-EAAB-F322-BCEF-49931AF36B9A}"/>
              </a:ext>
            </a:extLst>
          </p:cNvPr>
          <p:cNvSpPr txBox="1"/>
          <p:nvPr/>
        </p:nvSpPr>
        <p:spPr>
          <a:xfrm>
            <a:off x="265472" y="742136"/>
            <a:ext cx="11487257" cy="11695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FFFF"/>
                </a:solidFill>
                <a:effectLst/>
                <a:uLnTx/>
                <a:uFillTx/>
                <a:latin typeface="Corbel" panose="020B0503020204020204"/>
                <a:ea typeface="+mn-ea"/>
                <a:cs typeface="+mn-cs"/>
              </a:rPr>
              <a:t>SeniorsPlus is the designated Agency on Aging and Disability Resource Center serving  Franklin, Oxford and Androscoggin Counties.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0111671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b="1" cap="none" dirty="0">
                <a:solidFill>
                  <a:schemeClr val="bg2">
                    <a:lumMod val="50000"/>
                    <a:lumOff val="50000"/>
                  </a:schemeClr>
                </a:solidFill>
              </a:rPr>
              <a:t>Combating Loneliness and Isolation</a:t>
            </a:r>
          </a:p>
        </p:txBody>
      </p:sp>
      <p:sp>
        <p:nvSpPr>
          <p:cNvPr id="3" name="Subtitle 2"/>
          <p:cNvSpPr>
            <a:spLocks noGrp="1"/>
          </p:cNvSpPr>
          <p:nvPr>
            <p:ph type="subTitle" idx="1"/>
          </p:nvPr>
        </p:nvSpPr>
        <p:spPr>
          <a:xfrm>
            <a:off x="1095375" y="4578957"/>
            <a:ext cx="10001250" cy="842450"/>
          </a:xfrm>
        </p:spPr>
        <p:txBody>
          <a:bodyPr>
            <a:normAutofit/>
          </a:bodyPr>
          <a:lstStyle/>
          <a:p>
            <a:r>
              <a:rPr lang="en-US" sz="4400" dirty="0"/>
              <a:t>What can we do?</a:t>
            </a:r>
          </a:p>
        </p:txBody>
      </p:sp>
    </p:spTree>
    <p:extLst>
      <p:ext uri="{BB962C8B-B14F-4D97-AF65-F5344CB8AC3E}">
        <p14:creationId xmlns:p14="http://schemas.microsoft.com/office/powerpoint/2010/main" val="517022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Friendly caller </a:t>
            </a:r>
          </a:p>
        </p:txBody>
      </p:sp>
      <p:sp>
        <p:nvSpPr>
          <p:cNvPr id="3" name="Content Placeholder 2"/>
          <p:cNvSpPr>
            <a:spLocks noGrp="1"/>
          </p:cNvSpPr>
          <p:nvPr>
            <p:ph type="body" sz="half" idx="2"/>
          </p:nvPr>
        </p:nvSpPr>
        <p:spPr>
          <a:xfrm>
            <a:off x="7790687" y="2150621"/>
            <a:ext cx="3593941" cy="3929092"/>
          </a:xfrm>
        </p:spPr>
        <p:txBody>
          <a:bodyPr>
            <a:normAutofit/>
          </a:bodyPr>
          <a:lstStyle/>
          <a:p>
            <a:r>
              <a:rPr lang="en-US" sz="2000" dirty="0"/>
              <a:t>Older adults connect with trained volunteers to receive weekly social telephone calls. This program provides friendly conversation, socialization, connection with others, and an opportunity to meet new people. Participants will be paired with a volunteer and receive weekly calls at an agreed upon time. </a:t>
            </a:r>
          </a:p>
        </p:txBody>
      </p:sp>
      <p:pic>
        <p:nvPicPr>
          <p:cNvPr id="6" name="Picture 18" descr="logo3"/>
          <p:cNvPicPr>
            <a:picLocks noChangeAspect="1" noChangeArrowheads="1"/>
          </p:cNvPicPr>
          <p:nvPr/>
        </p:nvPicPr>
        <p:blipFill>
          <a:blip r:embed="rId2" cstate="print"/>
          <a:srcRect/>
          <a:stretch>
            <a:fillRect/>
          </a:stretch>
        </p:blipFill>
        <p:spPr bwMode="auto">
          <a:xfrm rot="16200000">
            <a:off x="-477036" y="674744"/>
            <a:ext cx="1595225" cy="641151"/>
          </a:xfrm>
          <a:prstGeom prst="rect">
            <a:avLst/>
          </a:prstGeom>
          <a:noFill/>
          <a:ln w="9525">
            <a:noFill/>
            <a:miter lim="800000"/>
            <a:headEnd/>
            <a:tailEnd/>
          </a:ln>
        </p:spPr>
      </p:pic>
      <p:pic>
        <p:nvPicPr>
          <p:cNvPr id="1028" name="Picture 4" descr="COAAA on X: &quot;Want to give back in a meaningful and impactful way that will  only take 15 minutes per week? COAAA's Friendly Caller Program matches  volunteers with individuals served by COA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087" y="2087065"/>
            <a:ext cx="6175383" cy="4100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023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Meals on wheels</a:t>
            </a:r>
          </a:p>
        </p:txBody>
      </p:sp>
      <p:sp>
        <p:nvSpPr>
          <p:cNvPr id="3" name="Content Placeholder 2"/>
          <p:cNvSpPr>
            <a:spLocks noGrp="1"/>
          </p:cNvSpPr>
          <p:nvPr>
            <p:ph idx="1"/>
          </p:nvPr>
        </p:nvSpPr>
        <p:spPr/>
        <p:txBody>
          <a:bodyPr>
            <a:normAutofit/>
          </a:bodyPr>
          <a:lstStyle/>
          <a:p>
            <a:pPr marL="0" indent="0">
              <a:buNone/>
            </a:pPr>
            <a:r>
              <a:rPr lang="en-US" sz="1800" b="1" dirty="0"/>
              <a:t>WE HAVE 3 PARTS TO EACH MEAL DELIVERY:</a:t>
            </a:r>
            <a:endParaRPr lang="en-US" sz="1800" dirty="0"/>
          </a:p>
          <a:p>
            <a:r>
              <a:rPr lang="en-US" sz="1800" dirty="0"/>
              <a:t>The </a:t>
            </a:r>
            <a:r>
              <a:rPr lang="en-US" sz="1800" b="1" dirty="0"/>
              <a:t>first part</a:t>
            </a:r>
            <a:r>
              <a:rPr lang="en-US" sz="1800" dirty="0"/>
              <a:t> is a tasty, well balanced meal prepared by our own chefs in our own kitchen. Each meal meets one third of the daily requirements of the Dietary Reference Intake. This meal can be delivered to the homes of the people who are homebound, unable to prepare meals, and have no help to prepare the meals.</a:t>
            </a:r>
          </a:p>
          <a:p>
            <a:r>
              <a:rPr lang="en-US" sz="1800" dirty="0"/>
              <a:t>The </a:t>
            </a:r>
            <a:r>
              <a:rPr lang="en-US" sz="1800" b="1" dirty="0"/>
              <a:t>second part</a:t>
            </a:r>
            <a:r>
              <a:rPr lang="en-US" sz="1800" dirty="0"/>
              <a:t> is a wellness check. Our drivers get to know each client individually and are able to tell if anything is out of the ordinary.</a:t>
            </a:r>
          </a:p>
          <a:p>
            <a:r>
              <a:rPr lang="en-US" sz="1800" dirty="0"/>
              <a:t>The </a:t>
            </a:r>
            <a:r>
              <a:rPr lang="en-US" sz="1800" b="1" dirty="0"/>
              <a:t>third part</a:t>
            </a:r>
            <a:r>
              <a:rPr lang="en-US" sz="1800" dirty="0"/>
              <a:t> is socialization. Our driver may be the only person the consumer sees all day or even all week. The consumers really look forward to a few minutes of conversation with the drivers.</a:t>
            </a:r>
          </a:p>
          <a:p>
            <a:r>
              <a:rPr lang="en-US" sz="1800" dirty="0"/>
              <a:t>It is difficult for older people who are ill or have a disability to get good nutrition. Our monthly menus are varied, appealing, nutritious and are updated monthly with new items.</a:t>
            </a:r>
          </a:p>
          <a:p>
            <a:pPr marL="0" indent="0">
              <a:buNone/>
            </a:pP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3981" y="504660"/>
            <a:ext cx="1666486" cy="1288276"/>
          </a:xfrm>
          <a:prstGeom prst="rect">
            <a:avLst/>
          </a:prstGeom>
        </p:spPr>
      </p:pic>
      <p:pic>
        <p:nvPicPr>
          <p:cNvPr id="5" name="Picture 18" descr="logo3"/>
          <p:cNvPicPr>
            <a:picLocks noChangeAspect="1" noChangeArrowheads="1"/>
          </p:cNvPicPr>
          <p:nvPr/>
        </p:nvPicPr>
        <p:blipFill>
          <a:blip r:embed="rId3" cstate="print"/>
          <a:srcRect/>
          <a:stretch>
            <a:fillRect/>
          </a:stretch>
        </p:blipFill>
        <p:spPr bwMode="auto">
          <a:xfrm rot="16200000">
            <a:off x="-477036" y="674744"/>
            <a:ext cx="1595225" cy="641151"/>
          </a:xfrm>
          <a:prstGeom prst="rect">
            <a:avLst/>
          </a:prstGeom>
          <a:noFill/>
          <a:ln w="9525">
            <a:noFill/>
            <a:miter lim="800000"/>
            <a:headEnd/>
            <a:tailEnd/>
          </a:ln>
        </p:spPr>
      </p:pic>
    </p:spTree>
    <p:extLst>
      <p:ext uri="{BB962C8B-B14F-4D97-AF65-F5344CB8AC3E}">
        <p14:creationId xmlns:p14="http://schemas.microsoft.com/office/powerpoint/2010/main" val="2526823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410CE9-9C6F-D82F-F763-54C5D185807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6CFA395-D15A-0474-0C6E-DD6B090ED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38FEE7A0-138D-95C8-157F-6F4EA7E65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542EC2F2-3275-4C2E-0002-B98376449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3DECEB7B-F9AB-DFF8-7DE4-EA339E604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9" name="Freeform: Shape 18">
            <a:extLst>
              <a:ext uri="{FF2B5EF4-FFF2-40B4-BE49-F238E27FC236}">
                <a16:creationId xmlns:a16="http://schemas.microsoft.com/office/drawing/2014/main" id="{D5C9951A-4657-6125-5012-C7470799B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68FFCD5C-E55E-FCDD-52AA-EEFCFA876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7" name="TextBox 3">
            <a:extLst>
              <a:ext uri="{FF2B5EF4-FFF2-40B4-BE49-F238E27FC236}">
                <a16:creationId xmlns:a16="http://schemas.microsoft.com/office/drawing/2014/main" id="{B92BE423-FF3A-9093-8FDE-31C707DAFDEC}"/>
              </a:ext>
            </a:extLst>
          </p:cNvPr>
          <p:cNvGraphicFramePr/>
          <p:nvPr/>
        </p:nvGraphicFramePr>
        <p:xfrm>
          <a:off x="4538324" y="672158"/>
          <a:ext cx="7275188" cy="56929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a:extLst>
              <a:ext uri="{FF2B5EF4-FFF2-40B4-BE49-F238E27FC236}">
                <a16:creationId xmlns:a16="http://schemas.microsoft.com/office/drawing/2014/main" id="{184E0708-14C8-CA9C-876A-49FF3634CAD3}"/>
              </a:ext>
            </a:extLst>
          </p:cNvPr>
          <p:cNvSpPr/>
          <p:nvPr/>
        </p:nvSpPr>
        <p:spPr>
          <a:xfrm>
            <a:off x="-98612" y="-6"/>
            <a:ext cx="4258449" cy="70373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38222D32-7B68-7176-F584-FBC923FBB41E}"/>
              </a:ext>
            </a:extLst>
          </p:cNvPr>
          <p:cNvSpPr txBox="1"/>
          <p:nvPr/>
        </p:nvSpPr>
        <p:spPr>
          <a:xfrm>
            <a:off x="168034" y="2030418"/>
            <a:ext cx="3701743" cy="2396359"/>
          </a:xfrm>
          <a:prstGeom prst="rect">
            <a:avLst/>
          </a:prstGeom>
          <a:noFill/>
          <a:ln>
            <a:noFill/>
          </a:ln>
        </p:spPr>
        <p:txBody>
          <a:bodyPr vert="horz" lIns="91440" tIns="45720" rIns="91440" bIns="45720" rtlCol="0" anchor="b">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ptos Display" panose="02110004020202020204"/>
                <a:ea typeface="+mn-ea"/>
                <a:cs typeface="+mn-cs"/>
              </a:rPr>
              <a:t>Remove barriers. </a:t>
            </a:r>
          </a:p>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ptos Display" panose="02110004020202020204"/>
                <a:ea typeface="+mn-ea"/>
                <a:cs typeface="+mn-cs"/>
              </a:rPr>
              <a:t>Build pathways. </a:t>
            </a:r>
          </a:p>
          <a:p>
            <a:pPr marL="0" marR="0" lvl="0" indent="0" algn="r" defTabSz="914400" rtl="0" eaLnBrk="1" fontAlgn="auto" latinLnBrk="0" hangingPunct="1">
              <a:lnSpc>
                <a:spcPct val="90000"/>
              </a:lnSpc>
              <a:spcBef>
                <a:spcPct val="0"/>
              </a:spcBef>
              <a:spcAft>
                <a:spcPts val="60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ptos Display" panose="02110004020202020204"/>
              <a:ea typeface="+mn-ea"/>
              <a:cs typeface="+mn-cs"/>
            </a:endParaRPr>
          </a:p>
        </p:txBody>
      </p:sp>
    </p:spTree>
    <p:extLst>
      <p:ext uri="{BB962C8B-B14F-4D97-AF65-F5344CB8AC3E}">
        <p14:creationId xmlns:p14="http://schemas.microsoft.com/office/powerpoint/2010/main" val="4160151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FAF4DBF-59A2-4139-BB11-C720780F3C06}"/>
              </a:ext>
            </a:extLst>
          </p:cNvPr>
          <p:cNvSpPr/>
          <p:nvPr/>
        </p:nvSpPr>
        <p:spPr>
          <a:xfrm>
            <a:off x="4173526" y="1742454"/>
            <a:ext cx="3066177" cy="3306778"/>
          </a:xfrm>
          <a:prstGeom prst="roundRect">
            <a:avLst/>
          </a:prstGeom>
          <a:gradFill flip="none" rotWithShape="1">
            <a:gsLst>
              <a:gs pos="0">
                <a:srgbClr val="04443B">
                  <a:lumMod val="100000"/>
                </a:srgbClr>
              </a:gs>
              <a:gs pos="100000">
                <a:srgbClr val="1B3864"/>
              </a:gs>
            </a:gsLst>
            <a:lin ang="5400000" scaled="1"/>
            <a:tileRect/>
          </a:gradFill>
          <a:ln>
            <a:solidFill>
              <a:srgbClr val="044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C753608-9FAD-40E2-8825-C1CD3B928F40}"/>
              </a:ext>
            </a:extLst>
          </p:cNvPr>
          <p:cNvSpPr txBox="1"/>
          <p:nvPr/>
        </p:nvSpPr>
        <p:spPr>
          <a:xfrm>
            <a:off x="763398" y="1879134"/>
            <a:ext cx="2743200" cy="2339102"/>
          </a:xfrm>
          <a:prstGeom prst="rect">
            <a:avLst/>
          </a:prstGeom>
          <a:noFill/>
        </p:spPr>
        <p:txBody>
          <a:bodyPr wrap="square" rtlCol="0">
            <a:spAutoFit/>
          </a:bodyPr>
          <a:lstStyle/>
          <a:p>
            <a:r>
              <a:rPr lang="en-US" sz="3200" b="1" dirty="0">
                <a:latin typeface="Bodoni MT" panose="02070603080606020203" pitchFamily="18" charset="0"/>
              </a:rPr>
              <a:t>01</a:t>
            </a:r>
            <a:br>
              <a:rPr lang="en-US" sz="3200" b="1" dirty="0">
                <a:latin typeface="Bodoni MT" panose="02070603080606020203" pitchFamily="18" charset="0"/>
              </a:rPr>
            </a:br>
            <a:r>
              <a:rPr lang="en-US" sz="2400" b="1" dirty="0">
                <a:latin typeface="Bodoni MT" panose="02070603080606020203" pitchFamily="18" charset="0"/>
              </a:rPr>
              <a:t>Identify the barriers</a:t>
            </a:r>
            <a:br>
              <a:rPr lang="en-US" sz="2400" b="1" dirty="0">
                <a:latin typeface="Bodoni MT" panose="02070603080606020203" pitchFamily="18" charset="0"/>
              </a:rPr>
            </a:br>
            <a:r>
              <a:rPr lang="en-US" b="1" dirty="0">
                <a:latin typeface="Bodoni MT" panose="02070603080606020203" pitchFamily="18" charset="0"/>
              </a:rPr>
              <a:t>Understand the primary factors contributing to social isolation and lack of access to services among older adults</a:t>
            </a:r>
            <a:endParaRPr lang="en-US" sz="3200" b="1" dirty="0">
              <a:latin typeface="Bodoni MT" panose="02070603080606020203" pitchFamily="18" charset="0"/>
            </a:endParaRPr>
          </a:p>
        </p:txBody>
      </p:sp>
      <p:sp>
        <p:nvSpPr>
          <p:cNvPr id="6" name="TextBox 5">
            <a:extLst>
              <a:ext uri="{FF2B5EF4-FFF2-40B4-BE49-F238E27FC236}">
                <a16:creationId xmlns:a16="http://schemas.microsoft.com/office/drawing/2014/main" id="{5B883EDE-6546-47E8-B857-9040B7D37F86}"/>
              </a:ext>
            </a:extLst>
          </p:cNvPr>
          <p:cNvSpPr txBox="1"/>
          <p:nvPr/>
        </p:nvSpPr>
        <p:spPr>
          <a:xfrm>
            <a:off x="532699" y="268448"/>
            <a:ext cx="2038525" cy="769441"/>
          </a:xfrm>
          <a:prstGeom prst="rect">
            <a:avLst/>
          </a:prstGeom>
          <a:noFill/>
        </p:spPr>
        <p:txBody>
          <a:bodyPr wrap="square" rtlCol="0">
            <a:spAutoFit/>
          </a:bodyPr>
          <a:lstStyle/>
          <a:p>
            <a:r>
              <a:rPr lang="en-US" sz="4400" b="1" dirty="0">
                <a:latin typeface="FuturaConMed" panose="00000600000000000000" pitchFamily="50" charset="0"/>
              </a:rPr>
              <a:t>AGENDA</a:t>
            </a:r>
          </a:p>
        </p:txBody>
      </p:sp>
      <p:sp>
        <p:nvSpPr>
          <p:cNvPr id="7" name="TextBox 6">
            <a:extLst>
              <a:ext uri="{FF2B5EF4-FFF2-40B4-BE49-F238E27FC236}">
                <a16:creationId xmlns:a16="http://schemas.microsoft.com/office/drawing/2014/main" id="{9B291FE8-2BA7-4699-ADA6-E3E166E5DEF8}"/>
              </a:ext>
            </a:extLst>
          </p:cNvPr>
          <p:cNvSpPr txBox="1"/>
          <p:nvPr/>
        </p:nvSpPr>
        <p:spPr>
          <a:xfrm>
            <a:off x="4409812" y="1879133"/>
            <a:ext cx="2821497" cy="2616101"/>
          </a:xfrm>
          <a:prstGeom prst="rect">
            <a:avLst/>
          </a:prstGeom>
          <a:noFill/>
        </p:spPr>
        <p:txBody>
          <a:bodyPr wrap="square" rtlCol="0">
            <a:spAutoFit/>
          </a:bodyPr>
          <a:lstStyle/>
          <a:p>
            <a:r>
              <a:rPr lang="en-US" sz="3200" b="1" dirty="0">
                <a:solidFill>
                  <a:schemeClr val="bg1"/>
                </a:solidFill>
                <a:latin typeface="Bodoni MT" panose="02070603080606020203" pitchFamily="18" charset="0"/>
              </a:rPr>
              <a:t>02</a:t>
            </a:r>
            <a:br>
              <a:rPr lang="en-US" sz="3200" b="1" dirty="0">
                <a:solidFill>
                  <a:schemeClr val="bg1"/>
                </a:solidFill>
                <a:latin typeface="Bodoni MT" panose="02070603080606020203" pitchFamily="18" charset="0"/>
              </a:rPr>
            </a:br>
            <a:r>
              <a:rPr lang="en-US" sz="2400" b="1" dirty="0">
                <a:solidFill>
                  <a:schemeClr val="bg1"/>
                </a:solidFill>
                <a:latin typeface="Bodoni MT" panose="02070603080606020203" pitchFamily="18" charset="0"/>
              </a:rPr>
              <a:t>Explore the solutions</a:t>
            </a:r>
            <a:br>
              <a:rPr lang="en-US" sz="2400" b="1" dirty="0">
                <a:solidFill>
                  <a:schemeClr val="bg1"/>
                </a:solidFill>
                <a:latin typeface="Bodoni MT" panose="02070603080606020203" pitchFamily="18" charset="0"/>
              </a:rPr>
            </a:br>
            <a:r>
              <a:rPr lang="en-US" b="1" dirty="0">
                <a:solidFill>
                  <a:schemeClr val="bg1"/>
                </a:solidFill>
                <a:latin typeface="Bodoni MT" panose="02070603080606020203" pitchFamily="18" charset="0"/>
              </a:rPr>
              <a:t>Present effective strategies and technologies that enhance service accessibility and promote social engagement for older adults.</a:t>
            </a:r>
            <a:endParaRPr lang="en-US" sz="3200" b="1" dirty="0">
              <a:solidFill>
                <a:schemeClr val="bg1"/>
              </a:solidFill>
              <a:latin typeface="Bodoni MT" panose="02070603080606020203" pitchFamily="18" charset="0"/>
            </a:endParaRPr>
          </a:p>
        </p:txBody>
      </p:sp>
      <p:sp>
        <p:nvSpPr>
          <p:cNvPr id="8" name="TextBox 7">
            <a:extLst>
              <a:ext uri="{FF2B5EF4-FFF2-40B4-BE49-F238E27FC236}">
                <a16:creationId xmlns:a16="http://schemas.microsoft.com/office/drawing/2014/main" id="{F07309A2-5448-422F-B2FC-E2EDE80052B5}"/>
              </a:ext>
            </a:extLst>
          </p:cNvPr>
          <p:cNvSpPr txBox="1"/>
          <p:nvPr/>
        </p:nvSpPr>
        <p:spPr>
          <a:xfrm>
            <a:off x="8056228" y="1879132"/>
            <a:ext cx="3372374" cy="2616101"/>
          </a:xfrm>
          <a:prstGeom prst="rect">
            <a:avLst/>
          </a:prstGeom>
          <a:noFill/>
        </p:spPr>
        <p:txBody>
          <a:bodyPr wrap="square" rtlCol="0">
            <a:spAutoFit/>
          </a:bodyPr>
          <a:lstStyle/>
          <a:p>
            <a:r>
              <a:rPr lang="en-US" sz="3200" b="1" dirty="0">
                <a:solidFill>
                  <a:schemeClr val="bg1"/>
                </a:solidFill>
                <a:latin typeface="Bodoni MT" panose="02070603080606020203" pitchFamily="18" charset="0"/>
              </a:rPr>
              <a:t>03</a:t>
            </a:r>
            <a:br>
              <a:rPr lang="en-US" sz="3200" b="1" dirty="0">
                <a:solidFill>
                  <a:schemeClr val="bg1"/>
                </a:solidFill>
                <a:latin typeface="Bodoni MT" panose="02070603080606020203" pitchFamily="18" charset="0"/>
              </a:rPr>
            </a:br>
            <a:r>
              <a:rPr lang="en-US" sz="2400" b="1" dirty="0">
                <a:solidFill>
                  <a:schemeClr val="bg1"/>
                </a:solidFill>
                <a:latin typeface="Bodoni MT" panose="02070603080606020203" pitchFamily="18" charset="0"/>
              </a:rPr>
              <a:t>Promote implementation</a:t>
            </a:r>
            <a:br>
              <a:rPr lang="en-US" sz="2400" b="1" dirty="0">
                <a:solidFill>
                  <a:schemeClr val="bg1"/>
                </a:solidFill>
                <a:latin typeface="Bodoni MT" panose="02070603080606020203" pitchFamily="18" charset="0"/>
              </a:rPr>
            </a:br>
            <a:r>
              <a:rPr lang="en-US" b="1" dirty="0">
                <a:solidFill>
                  <a:schemeClr val="bg1"/>
                </a:solidFill>
                <a:latin typeface="Bodoni MT" panose="02070603080606020203" pitchFamily="18" charset="0"/>
              </a:rPr>
              <a:t>Discuss actionable steps for community organizations to create inclusive, accessible services that reduce isolation and improve the well-being of older adults.</a:t>
            </a:r>
            <a:endParaRPr lang="en-US" sz="3200" b="1" dirty="0">
              <a:solidFill>
                <a:schemeClr val="bg1"/>
              </a:solidFill>
              <a:latin typeface="Bodoni MT" panose="02070603080606020203" pitchFamily="18" charset="0"/>
            </a:endParaRPr>
          </a:p>
        </p:txBody>
      </p:sp>
    </p:spTree>
    <p:extLst>
      <p:ext uri="{BB962C8B-B14F-4D97-AF65-F5344CB8AC3E}">
        <p14:creationId xmlns:p14="http://schemas.microsoft.com/office/powerpoint/2010/main" val="23755959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F4A3405C-C674-F5D2-2735-013F35FD5876}"/>
              </a:ext>
            </a:extLst>
          </p:cNvPr>
          <p:cNvSpPr>
            <a:spLocks noGrp="1"/>
          </p:cNvSpPr>
          <p:nvPr>
            <p:ph idx="1"/>
          </p:nvPr>
        </p:nvSpPr>
        <p:spPr>
          <a:xfrm>
            <a:off x="550239" y="1900833"/>
            <a:ext cx="5393361" cy="4351338"/>
          </a:xfrm>
        </p:spPr>
        <p:txBody>
          <a:bodyPr>
            <a:normAutofit/>
          </a:bodyPr>
          <a:lstStyle/>
          <a:p>
            <a:r>
              <a:rPr lang="en-US" dirty="0"/>
              <a:t>National Digital Equity Center (NDEC) Education </a:t>
            </a:r>
          </a:p>
          <a:p>
            <a:pPr lvl="1"/>
            <a:r>
              <a:rPr lang="en-US" dirty="0"/>
              <a:t>Devices</a:t>
            </a:r>
          </a:p>
          <a:p>
            <a:pPr lvl="1"/>
            <a:r>
              <a:rPr lang="en-US" dirty="0"/>
              <a:t>Safety</a:t>
            </a:r>
          </a:p>
          <a:p>
            <a:pPr lvl="1"/>
            <a:r>
              <a:rPr lang="en-US" dirty="0"/>
              <a:t>Apps and programs</a:t>
            </a:r>
          </a:p>
          <a:p>
            <a:r>
              <a:rPr lang="en-US" dirty="0"/>
              <a:t>Walk-in Tech support</a:t>
            </a:r>
          </a:p>
          <a:p>
            <a:pPr lvl="1"/>
            <a:r>
              <a:rPr lang="en-US" dirty="0"/>
              <a:t> Thank you to our NDEC Digital Navigators and Franklin County Adult Education  </a:t>
            </a:r>
          </a:p>
          <a:p>
            <a:endParaRPr lang="en-US" dirty="0"/>
          </a:p>
        </p:txBody>
      </p:sp>
      <p:sp>
        <p:nvSpPr>
          <p:cNvPr id="13"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AutoShape 2">
            <a:extLst>
              <a:ext uri="{FF2B5EF4-FFF2-40B4-BE49-F238E27FC236}">
                <a16:creationId xmlns:a16="http://schemas.microsoft.com/office/drawing/2014/main" id="{E08722B4-EF41-31B3-1E51-78C5C41B19DC}"/>
              </a:ext>
            </a:extLst>
          </p:cNvPr>
          <p:cNvSpPr>
            <a:spLocks noChangeAspect="1" noChangeArrowheads="1"/>
          </p:cNvSpPr>
          <p:nvPr/>
        </p:nvSpPr>
        <p:spPr bwMode="auto">
          <a:xfrm>
            <a:off x="5943600" y="431800"/>
            <a:ext cx="3149600" cy="3149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D461A160-055D-36AE-3C74-B1498402C3BF}"/>
              </a:ext>
            </a:extLst>
          </p:cNvPr>
          <p:cNvSpPr/>
          <p:nvPr/>
        </p:nvSpPr>
        <p:spPr>
          <a:xfrm>
            <a:off x="6661014" y="0"/>
            <a:ext cx="5556074" cy="68580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couple of men sitting at a table&#10;&#10;AI-generated content may be incorrect.">
            <a:extLst>
              <a:ext uri="{FF2B5EF4-FFF2-40B4-BE49-F238E27FC236}">
                <a16:creationId xmlns:a16="http://schemas.microsoft.com/office/drawing/2014/main" id="{967E0B40-B8A8-8332-5141-8EE4F0AD626B}"/>
              </a:ext>
            </a:extLst>
          </p:cNvPr>
          <p:cNvPicPr>
            <a:picLocks noChangeAspect="1"/>
          </p:cNvPicPr>
          <p:nvPr/>
        </p:nvPicPr>
        <p:blipFill>
          <a:blip r:embed="rId2"/>
          <a:stretch>
            <a:fillRect/>
          </a:stretch>
        </p:blipFill>
        <p:spPr>
          <a:xfrm>
            <a:off x="5726777" y="1084357"/>
            <a:ext cx="5914606" cy="460499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4" name="Title 13">
            <a:extLst>
              <a:ext uri="{FF2B5EF4-FFF2-40B4-BE49-F238E27FC236}">
                <a16:creationId xmlns:a16="http://schemas.microsoft.com/office/drawing/2014/main" id="{37F8908A-5930-5720-6542-459F323129A0}"/>
              </a:ext>
            </a:extLst>
          </p:cNvPr>
          <p:cNvSpPr>
            <a:spLocks noGrp="1"/>
          </p:cNvSpPr>
          <p:nvPr>
            <p:ph type="title"/>
          </p:nvPr>
        </p:nvSpPr>
        <p:spPr/>
        <p:txBody>
          <a:bodyPr/>
          <a:lstStyle/>
          <a:p>
            <a:endParaRPr lang="en-US" dirty="0"/>
          </a:p>
        </p:txBody>
      </p:sp>
      <p:grpSp>
        <p:nvGrpSpPr>
          <p:cNvPr id="16" name="Group 15">
            <a:extLst>
              <a:ext uri="{FF2B5EF4-FFF2-40B4-BE49-F238E27FC236}">
                <a16:creationId xmlns:a16="http://schemas.microsoft.com/office/drawing/2014/main" id="{C1FF4E29-3A24-C8F6-0E69-C167B4E9A39F}"/>
              </a:ext>
            </a:extLst>
          </p:cNvPr>
          <p:cNvGrpSpPr/>
          <p:nvPr/>
        </p:nvGrpSpPr>
        <p:grpSpPr>
          <a:xfrm>
            <a:off x="330230" y="551305"/>
            <a:ext cx="6194081" cy="1066104"/>
            <a:chOff x="-2460303" y="-1854947"/>
            <a:chExt cx="6194081" cy="1066104"/>
          </a:xfrm>
        </p:grpSpPr>
        <p:sp>
          <p:nvSpPr>
            <p:cNvPr id="17" name="Rectangle: Rounded Corners 16">
              <a:extLst>
                <a:ext uri="{FF2B5EF4-FFF2-40B4-BE49-F238E27FC236}">
                  <a16:creationId xmlns:a16="http://schemas.microsoft.com/office/drawing/2014/main" id="{7FFF5790-E260-DC90-DABB-F20B06B011F3}"/>
                </a:ext>
              </a:extLst>
            </p:cNvPr>
            <p:cNvSpPr/>
            <p:nvPr/>
          </p:nvSpPr>
          <p:spPr>
            <a:xfrm>
              <a:off x="-2460303" y="-1854947"/>
              <a:ext cx="5883415" cy="1066104"/>
            </a:xfrm>
            <a:prstGeom prst="roundRect">
              <a:avLst/>
            </a:prstGeom>
            <a:solidFill>
              <a:srgbClr val="03039A"/>
            </a:soli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Rounded Corners 4">
              <a:extLst>
                <a:ext uri="{FF2B5EF4-FFF2-40B4-BE49-F238E27FC236}">
                  <a16:creationId xmlns:a16="http://schemas.microsoft.com/office/drawing/2014/main" id="{28E13548-B783-836F-53E4-5CE7A6209677}"/>
                </a:ext>
              </a:extLst>
            </p:cNvPr>
            <p:cNvSpPr txBox="1"/>
            <p:nvPr/>
          </p:nvSpPr>
          <p:spPr>
            <a:xfrm>
              <a:off x="-2045551" y="-1800423"/>
              <a:ext cx="5779329" cy="9620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2489" tIns="0" rIns="192489" bIns="0" numCol="1" spcCol="1270" anchor="ctr" anchorCtr="0">
              <a:noAutofit/>
            </a:bodyPr>
            <a:lstStyle/>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ptos" panose="02110004020202020204"/>
                  <a:ea typeface="+mn-ea"/>
                  <a:cs typeface="+mn-cs"/>
                </a:rPr>
                <a:t>Technology Training </a:t>
              </a:r>
            </a:p>
          </p:txBody>
        </p:sp>
      </p:grpSp>
      <p:sp>
        <p:nvSpPr>
          <p:cNvPr id="19" name="TextBox 18">
            <a:extLst>
              <a:ext uri="{FF2B5EF4-FFF2-40B4-BE49-F238E27FC236}">
                <a16:creationId xmlns:a16="http://schemas.microsoft.com/office/drawing/2014/main" id="{5D9D3992-143E-FD68-58F2-39C4AE8325AF}"/>
              </a:ext>
            </a:extLst>
          </p:cNvPr>
          <p:cNvSpPr txBox="1"/>
          <p:nvPr/>
        </p:nvSpPr>
        <p:spPr>
          <a:xfrm>
            <a:off x="7158874" y="5861570"/>
            <a:ext cx="3677161" cy="800219"/>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Mike Byrd from Franklin County Adult Ed assists client in Wilton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9924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9" name="Freeform: Shape 18">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7" name="TextBox 3">
            <a:extLst>
              <a:ext uri="{FF2B5EF4-FFF2-40B4-BE49-F238E27FC236}">
                <a16:creationId xmlns:a16="http://schemas.microsoft.com/office/drawing/2014/main" id="{CB12D1F1-E776-BA80-F482-D659DDF13D81}"/>
              </a:ext>
            </a:extLst>
          </p:cNvPr>
          <p:cNvGraphicFramePr/>
          <p:nvPr>
            <p:extLst/>
          </p:nvPr>
        </p:nvGraphicFramePr>
        <p:xfrm>
          <a:off x="4538324" y="672158"/>
          <a:ext cx="7275188" cy="56929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a:extLst>
              <a:ext uri="{FF2B5EF4-FFF2-40B4-BE49-F238E27FC236}">
                <a16:creationId xmlns:a16="http://schemas.microsoft.com/office/drawing/2014/main" id="{7AD42472-71F6-0382-6C1F-F31B5AA4C262}"/>
              </a:ext>
            </a:extLst>
          </p:cNvPr>
          <p:cNvSpPr/>
          <p:nvPr/>
        </p:nvSpPr>
        <p:spPr>
          <a:xfrm>
            <a:off x="-98612" y="-6"/>
            <a:ext cx="4258449" cy="70373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3E45A1C9-F224-9DB7-23E9-8D7588C73CFC}"/>
              </a:ext>
            </a:extLst>
          </p:cNvPr>
          <p:cNvSpPr txBox="1"/>
          <p:nvPr/>
        </p:nvSpPr>
        <p:spPr>
          <a:xfrm>
            <a:off x="96316" y="1727548"/>
            <a:ext cx="3701743" cy="2396359"/>
          </a:xfrm>
          <a:prstGeom prst="rect">
            <a:avLst/>
          </a:prstGeom>
          <a:noFill/>
          <a:ln>
            <a:noFill/>
          </a:ln>
        </p:spPr>
        <p:txBody>
          <a:bodyPr vert="horz" lIns="91440" tIns="45720" rIns="91440" bIns="45720" rtlCol="0" anchor="b">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ptos Display" panose="02110004020202020204"/>
                <a:ea typeface="+mn-ea"/>
                <a:cs typeface="+mn-cs"/>
              </a:rPr>
              <a:t>Bring people together.</a:t>
            </a:r>
          </a:p>
        </p:txBody>
      </p:sp>
    </p:spTree>
    <p:extLst>
      <p:ext uri="{BB962C8B-B14F-4D97-AF65-F5344CB8AC3E}">
        <p14:creationId xmlns:p14="http://schemas.microsoft.com/office/powerpoint/2010/main" val="30603555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33BF18B-C8A1-400D-BBBD-6103EC90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A392D931-C01A-F8C3-452B-742354FF9C30}"/>
              </a:ext>
            </a:extLst>
          </p:cNvPr>
          <p:cNvSpPr txBox="1"/>
          <p:nvPr/>
        </p:nvSpPr>
        <p:spPr>
          <a:xfrm>
            <a:off x="9267909" y="2023110"/>
            <a:ext cx="2469624" cy="284607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ptos Display" panose="02110004020202020204"/>
                <a:ea typeface="+mn-ea"/>
                <a:cs typeface="+mn-cs"/>
              </a:rPr>
              <a:t>Success!</a:t>
            </a:r>
          </a:p>
        </p:txBody>
      </p:sp>
      <p:sp>
        <p:nvSpPr>
          <p:cNvPr id="20" name="Rectangle 19">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Picture 8" descr="A person smiling at the camera&#10;&#10;AI-generated content may be incorrect.">
            <a:extLst>
              <a:ext uri="{FF2B5EF4-FFF2-40B4-BE49-F238E27FC236}">
                <a16:creationId xmlns:a16="http://schemas.microsoft.com/office/drawing/2014/main" id="{FCCF1CC7-44AD-197B-8540-7597327426F4}"/>
              </a:ext>
            </a:extLst>
          </p:cNvPr>
          <p:cNvPicPr>
            <a:picLocks noChangeAspect="1"/>
          </p:cNvPicPr>
          <p:nvPr/>
        </p:nvPicPr>
        <p:blipFill>
          <a:blip r:embed="rId2"/>
          <a:srcRect l="29055" r="30805"/>
          <a:stretch/>
        </p:blipFill>
        <p:spPr>
          <a:xfrm>
            <a:off x="545231" y="858525"/>
            <a:ext cx="3719192" cy="5211906"/>
          </a:xfrm>
          <a:prstGeom prst="rect">
            <a:avLst/>
          </a:prstGeom>
        </p:spPr>
      </p:pic>
      <p:pic>
        <p:nvPicPr>
          <p:cNvPr id="5" name="Picture 4" descr="A group of people sitting in a room&#10;&#10;AI-generated content may be incorrect.">
            <a:extLst>
              <a:ext uri="{FF2B5EF4-FFF2-40B4-BE49-F238E27FC236}">
                <a16:creationId xmlns:a16="http://schemas.microsoft.com/office/drawing/2014/main" id="{4B1A08FC-D508-8414-515B-088F3228C82A}"/>
              </a:ext>
            </a:extLst>
          </p:cNvPr>
          <p:cNvPicPr>
            <a:picLocks noChangeAspect="1"/>
          </p:cNvPicPr>
          <p:nvPr/>
        </p:nvPicPr>
        <p:blipFill>
          <a:blip r:embed="rId3"/>
          <a:srcRect l="7310" r="7381" b="-4"/>
          <a:stretch/>
        </p:blipFill>
        <p:spPr>
          <a:xfrm>
            <a:off x="4457706" y="858524"/>
            <a:ext cx="3685032" cy="2505456"/>
          </a:xfrm>
          <a:prstGeom prst="rect">
            <a:avLst/>
          </a:prstGeom>
        </p:spPr>
      </p:pic>
      <p:pic>
        <p:nvPicPr>
          <p:cNvPr id="13" name="Picture 12" descr="A group of people in a room&#10;&#10;AI-generated content may be incorrect.">
            <a:extLst>
              <a:ext uri="{FF2B5EF4-FFF2-40B4-BE49-F238E27FC236}">
                <a16:creationId xmlns:a16="http://schemas.microsoft.com/office/drawing/2014/main" id="{AE09935D-F236-4CF7-CF59-A7842CDFA22F}"/>
              </a:ext>
            </a:extLst>
          </p:cNvPr>
          <p:cNvPicPr>
            <a:picLocks noChangeAspect="1"/>
          </p:cNvPicPr>
          <p:nvPr/>
        </p:nvPicPr>
        <p:blipFill>
          <a:blip r:embed="rId4"/>
          <a:srcRect t="31289" r="-4" b="17717"/>
          <a:stretch/>
        </p:blipFill>
        <p:spPr>
          <a:xfrm>
            <a:off x="4457712" y="3564974"/>
            <a:ext cx="3685031" cy="2505456"/>
          </a:xfrm>
          <a:prstGeom prst="rect">
            <a:avLst/>
          </a:prstGeom>
        </p:spPr>
      </p:pic>
      <p:sp>
        <p:nvSpPr>
          <p:cNvPr id="24" name="Rectangle 23">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81612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64F364-A9E0-E11A-BC25-73D3D3BF823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B509B04-11A4-04F6-A6C6-59E8C24B6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950021C0-8A69-3B4C-6C57-E65C31180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744A489-148A-0768-8251-50AC54DA88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29F2EF87-B2F5-85B9-A284-4549F858B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9" name="Freeform: Shape 18">
            <a:extLst>
              <a:ext uri="{FF2B5EF4-FFF2-40B4-BE49-F238E27FC236}">
                <a16:creationId xmlns:a16="http://schemas.microsoft.com/office/drawing/2014/main" id="{A1B7B717-FAB1-8367-4C91-AC1068E95F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BCCDFF1F-4821-17FB-0303-B7CEC8F2D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91CE39AC-B7AC-4BD7-868B-0A42C468C76B}"/>
              </a:ext>
            </a:extLst>
          </p:cNvPr>
          <p:cNvSpPr/>
          <p:nvPr/>
        </p:nvSpPr>
        <p:spPr>
          <a:xfrm>
            <a:off x="-98612" y="-6"/>
            <a:ext cx="4258449" cy="70373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310454D4-2ADF-86A0-F3C9-BFC100BE6F19}"/>
              </a:ext>
            </a:extLst>
          </p:cNvPr>
          <p:cNvSpPr txBox="1"/>
          <p:nvPr/>
        </p:nvSpPr>
        <p:spPr>
          <a:xfrm>
            <a:off x="179740" y="1303804"/>
            <a:ext cx="3701743" cy="2396359"/>
          </a:xfrm>
          <a:prstGeom prst="rect">
            <a:avLst/>
          </a:prstGeom>
          <a:noFill/>
          <a:ln>
            <a:noFill/>
          </a:ln>
        </p:spPr>
        <p:txBody>
          <a:bodyPr vert="horz" lIns="91440" tIns="45720" rIns="91440" bIns="45720" rtlCol="0" anchor="b">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ptos Display" panose="02110004020202020204"/>
                <a:ea typeface="+mn-ea"/>
                <a:cs typeface="+mn-cs"/>
              </a:rPr>
              <a:t>Lessons Learned </a:t>
            </a:r>
          </a:p>
        </p:txBody>
      </p:sp>
      <p:sp>
        <p:nvSpPr>
          <p:cNvPr id="2" name="TextBox 1">
            <a:extLst>
              <a:ext uri="{FF2B5EF4-FFF2-40B4-BE49-F238E27FC236}">
                <a16:creationId xmlns:a16="http://schemas.microsoft.com/office/drawing/2014/main" id="{5780983E-03D0-928D-6B18-589E6B913F11}"/>
              </a:ext>
            </a:extLst>
          </p:cNvPr>
          <p:cNvSpPr txBox="1"/>
          <p:nvPr/>
        </p:nvSpPr>
        <p:spPr>
          <a:xfrm>
            <a:off x="4931807" y="2120065"/>
            <a:ext cx="5827058" cy="107721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E293D8DC-7488-7ABE-4DEF-528EC39B63F6}"/>
              </a:ext>
            </a:extLst>
          </p:cNvPr>
          <p:cNvSpPr txBox="1"/>
          <p:nvPr/>
        </p:nvSpPr>
        <p:spPr>
          <a:xfrm>
            <a:off x="4931807" y="2120065"/>
            <a:ext cx="5368640" cy="206210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Have Dedicated Staff</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Offer Technology Training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Be Consistent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Be Accessible and Flexible</a:t>
            </a:r>
          </a:p>
        </p:txBody>
      </p:sp>
    </p:spTree>
    <p:extLst>
      <p:ext uri="{BB962C8B-B14F-4D97-AF65-F5344CB8AC3E}">
        <p14:creationId xmlns:p14="http://schemas.microsoft.com/office/powerpoint/2010/main" val="4120143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590" y="0"/>
            <a:ext cx="5101892" cy="6967667"/>
            <a:chOff x="0" y="0"/>
            <a:chExt cx="2015562" cy="2752658"/>
          </a:xfrm>
        </p:grpSpPr>
        <p:sp>
          <p:nvSpPr>
            <p:cNvPr id="3" name="Freeform 3"/>
            <p:cNvSpPr/>
            <p:nvPr/>
          </p:nvSpPr>
          <p:spPr>
            <a:xfrm>
              <a:off x="0" y="0"/>
              <a:ext cx="2015562" cy="2752658"/>
            </a:xfrm>
            <a:custGeom>
              <a:avLst/>
              <a:gdLst/>
              <a:ahLst/>
              <a:cxnLst/>
              <a:rect l="l" t="t" r="r" b="b"/>
              <a:pathLst>
                <a:path w="2015562" h="2752658">
                  <a:moveTo>
                    <a:pt x="0" y="0"/>
                  </a:moveTo>
                  <a:lnTo>
                    <a:pt x="2015562" y="0"/>
                  </a:lnTo>
                  <a:lnTo>
                    <a:pt x="2015562" y="2752658"/>
                  </a:lnTo>
                  <a:lnTo>
                    <a:pt x="0" y="2752658"/>
                  </a:lnTo>
                  <a:close/>
                </a:path>
              </a:pathLst>
            </a:custGeom>
            <a:solidFill>
              <a:srgbClr val="002751"/>
            </a:solidFill>
          </p:spPr>
        </p:sp>
        <p:sp>
          <p:nvSpPr>
            <p:cNvPr id="4" name="TextBox 4"/>
            <p:cNvSpPr txBox="1"/>
            <p:nvPr/>
          </p:nvSpPr>
          <p:spPr>
            <a:xfrm>
              <a:off x="0" y="-76200"/>
              <a:ext cx="2015562" cy="282885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25772" y="342900"/>
            <a:ext cx="4773168" cy="6172200"/>
          </a:xfrm>
          <a:custGeom>
            <a:avLst/>
            <a:gdLst/>
            <a:ahLst/>
            <a:cxnLst/>
            <a:rect l="l" t="t" r="r" b="b"/>
            <a:pathLst>
              <a:path w="7159752" h="9258300">
                <a:moveTo>
                  <a:pt x="0" y="0"/>
                </a:moveTo>
                <a:lnTo>
                  <a:pt x="7159752" y="0"/>
                </a:lnTo>
                <a:lnTo>
                  <a:pt x="7159752" y="9258300"/>
                </a:lnTo>
                <a:lnTo>
                  <a:pt x="0" y="9258300"/>
                </a:lnTo>
                <a:lnTo>
                  <a:pt x="0" y="0"/>
                </a:lnTo>
                <a:close/>
              </a:path>
            </a:pathLst>
          </a:custGeom>
          <a:blipFill>
            <a:blip r:embed="rId3"/>
            <a:stretch>
              <a:fillRect/>
            </a:stretch>
          </a:blipFill>
        </p:spPr>
      </p:sp>
      <p:sp>
        <p:nvSpPr>
          <p:cNvPr id="6" name="TextBox 6"/>
          <p:cNvSpPr txBox="1"/>
          <p:nvPr/>
        </p:nvSpPr>
        <p:spPr>
          <a:xfrm>
            <a:off x="6286500" y="753928"/>
            <a:ext cx="4525725" cy="487313"/>
          </a:xfrm>
          <a:prstGeom prst="rect">
            <a:avLst/>
          </a:prstGeom>
        </p:spPr>
        <p:txBody>
          <a:bodyPr lIns="0" tIns="0" rIns="0" bIns="0" rtlCol="0" anchor="t">
            <a:spAutoFit/>
          </a:bodyPr>
          <a:lstStyle/>
          <a:p>
            <a:pPr marL="0" marR="0" lvl="0" indent="0" algn="l" defTabSz="609630" rtl="0" eaLnBrk="1" fontAlgn="auto" latinLnBrk="0" hangingPunct="1">
              <a:lnSpc>
                <a:spcPts val="3840"/>
              </a:lnSpc>
              <a:spcBef>
                <a:spcPts val="0"/>
              </a:spcBef>
              <a:spcAft>
                <a:spcPts val="0"/>
              </a:spcAft>
              <a:buClrTx/>
              <a:buSzTx/>
              <a:buFontTx/>
              <a:buNone/>
              <a:tabLst/>
              <a:defRPr/>
            </a:pPr>
            <a:r>
              <a:rPr kumimoji="0" lang="en-US" sz="3199" b="1" i="0" u="none" strike="noStrike" kern="1200" cap="none" spc="0" normalizeH="0" baseline="0" noProof="0">
                <a:ln>
                  <a:noFill/>
                </a:ln>
                <a:solidFill>
                  <a:srgbClr val="1B3864"/>
                </a:solidFill>
                <a:effectLst/>
                <a:uLnTx/>
                <a:uFillTx/>
                <a:latin typeface="Futura 1"/>
                <a:ea typeface="Futura 1"/>
                <a:cs typeface="Futura 1"/>
                <a:sym typeface="Futura 1"/>
              </a:rPr>
              <a:t>About EAAA</a:t>
            </a:r>
          </a:p>
        </p:txBody>
      </p:sp>
      <p:grpSp>
        <p:nvGrpSpPr>
          <p:cNvPr id="7" name="Group 7"/>
          <p:cNvGrpSpPr/>
          <p:nvPr/>
        </p:nvGrpSpPr>
        <p:grpSpPr>
          <a:xfrm>
            <a:off x="6286500" y="1853763"/>
            <a:ext cx="4525725" cy="2132611"/>
            <a:chOff x="0" y="-66675"/>
            <a:chExt cx="9051451" cy="4265223"/>
          </a:xfrm>
        </p:grpSpPr>
        <p:sp>
          <p:nvSpPr>
            <p:cNvPr id="8" name="TextBox 8"/>
            <p:cNvSpPr txBox="1"/>
            <p:nvPr/>
          </p:nvSpPr>
          <p:spPr>
            <a:xfrm>
              <a:off x="0" y="-66675"/>
              <a:ext cx="9051451" cy="624660"/>
            </a:xfrm>
            <a:prstGeom prst="rect">
              <a:avLst/>
            </a:prstGeom>
          </p:spPr>
          <p:txBody>
            <a:bodyPr lIns="0" tIns="0" rIns="0" bIns="0" rtlCol="0" anchor="t">
              <a:spAutoFit/>
            </a:bodyPr>
            <a:lstStyle/>
            <a:p>
              <a:pPr marL="0" marR="0" lvl="0" indent="0" algn="l" defTabSz="609630" rtl="0" eaLnBrk="1" fontAlgn="auto" latinLnBrk="0" hangingPunct="1">
                <a:lnSpc>
                  <a:spcPts val="2560"/>
                </a:lnSpc>
                <a:spcBef>
                  <a:spcPts val="0"/>
                </a:spcBef>
                <a:spcAft>
                  <a:spcPts val="0"/>
                </a:spcAft>
                <a:buClrTx/>
                <a:buSzTx/>
                <a:buFontTx/>
                <a:buNone/>
                <a:tabLst/>
                <a:defRPr/>
              </a:pPr>
              <a:r>
                <a:rPr kumimoji="0" lang="en-US" sz="2133" b="1" i="0" u="none" strike="noStrike" kern="1200" cap="none" spc="0" normalizeH="0" baseline="0" noProof="0">
                  <a:ln>
                    <a:noFill/>
                  </a:ln>
                  <a:solidFill>
                    <a:srgbClr val="1B3864"/>
                  </a:solidFill>
                  <a:effectLst/>
                  <a:uLnTx/>
                  <a:uFillTx/>
                  <a:latin typeface="Futura 1"/>
                  <a:ea typeface="Futura 1"/>
                  <a:cs typeface="Futura 1"/>
                  <a:sym typeface="Futura 1"/>
                </a:rPr>
                <a:t>Mission</a:t>
              </a:r>
            </a:p>
          </p:txBody>
        </p:sp>
        <p:sp>
          <p:nvSpPr>
            <p:cNvPr id="9" name="TextBox 9"/>
            <p:cNvSpPr txBox="1"/>
            <p:nvPr/>
          </p:nvSpPr>
          <p:spPr>
            <a:xfrm>
              <a:off x="0" y="995489"/>
              <a:ext cx="9051451" cy="3203059"/>
            </a:xfrm>
            <a:prstGeom prst="rect">
              <a:avLst/>
            </a:prstGeom>
          </p:spPr>
          <p:txBody>
            <a:bodyPr lIns="0" tIns="0" rIns="0" bIns="0" rtlCol="0" anchor="t">
              <a:spAutoFit/>
            </a:bodyPr>
            <a:lstStyle/>
            <a:p>
              <a:pPr marL="0" marR="0" lvl="0" indent="0" algn="l" defTabSz="609630" rtl="0" eaLnBrk="1" fontAlgn="auto" latinLnBrk="0" hangingPunct="1">
                <a:lnSpc>
                  <a:spcPts val="208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Open Sans"/>
                  <a:ea typeface="Open Sans"/>
                  <a:cs typeface="Open Sans"/>
                  <a:sym typeface="Open Sans"/>
                </a:rPr>
                <a:t>Our mission is to provide older adults, caregivers, and adults with disabilities in Hancock, Penobscot, Piscataquis, and Washington counties with the information and access to resources they need to be healthy, engaged, and supported in their communities.</a:t>
              </a:r>
            </a:p>
          </p:txBody>
        </p:sp>
      </p:grpSp>
      <p:grpSp>
        <p:nvGrpSpPr>
          <p:cNvPr id="10" name="Group 10"/>
          <p:cNvGrpSpPr/>
          <p:nvPr/>
        </p:nvGrpSpPr>
        <p:grpSpPr>
          <a:xfrm>
            <a:off x="6286500" y="4461612"/>
            <a:ext cx="4525725" cy="1863306"/>
            <a:chOff x="0" y="-66675"/>
            <a:chExt cx="9051451" cy="3726613"/>
          </a:xfrm>
        </p:grpSpPr>
        <p:sp>
          <p:nvSpPr>
            <p:cNvPr id="11" name="TextBox 11"/>
            <p:cNvSpPr txBox="1"/>
            <p:nvPr/>
          </p:nvSpPr>
          <p:spPr>
            <a:xfrm>
              <a:off x="0" y="-66675"/>
              <a:ext cx="9051451" cy="624660"/>
            </a:xfrm>
            <a:prstGeom prst="rect">
              <a:avLst/>
            </a:prstGeom>
          </p:spPr>
          <p:txBody>
            <a:bodyPr lIns="0" tIns="0" rIns="0" bIns="0" rtlCol="0" anchor="t">
              <a:spAutoFit/>
            </a:bodyPr>
            <a:lstStyle/>
            <a:p>
              <a:pPr marL="0" marR="0" lvl="0" indent="0" algn="l" defTabSz="609630" rtl="0" eaLnBrk="1" fontAlgn="auto" latinLnBrk="0" hangingPunct="1">
                <a:lnSpc>
                  <a:spcPts val="2560"/>
                </a:lnSpc>
                <a:spcBef>
                  <a:spcPct val="0"/>
                </a:spcBef>
                <a:spcAft>
                  <a:spcPts val="0"/>
                </a:spcAft>
                <a:buClrTx/>
                <a:buSzTx/>
                <a:buFontTx/>
                <a:buNone/>
                <a:tabLst/>
                <a:defRPr/>
              </a:pPr>
              <a:r>
                <a:rPr kumimoji="0" lang="en-US" sz="2133" b="1" i="0" u="none" strike="noStrike" kern="1200" cap="none" spc="0" normalizeH="0" baseline="0" noProof="0">
                  <a:ln>
                    <a:noFill/>
                  </a:ln>
                  <a:solidFill>
                    <a:srgbClr val="1B3864"/>
                  </a:solidFill>
                  <a:effectLst/>
                  <a:uLnTx/>
                  <a:uFillTx/>
                  <a:latin typeface="Futura 1"/>
                  <a:ea typeface="Futura 1"/>
                  <a:cs typeface="Futura 1"/>
                  <a:sym typeface="Futura 1"/>
                </a:rPr>
                <a:t>By the Numbers</a:t>
              </a:r>
            </a:p>
          </p:txBody>
        </p:sp>
        <p:sp>
          <p:nvSpPr>
            <p:cNvPr id="12" name="TextBox 12"/>
            <p:cNvSpPr txBox="1"/>
            <p:nvPr/>
          </p:nvSpPr>
          <p:spPr>
            <a:xfrm>
              <a:off x="0" y="995489"/>
              <a:ext cx="9051451" cy="2664449"/>
            </a:xfrm>
            <a:prstGeom prst="rect">
              <a:avLst/>
            </a:prstGeom>
          </p:spPr>
          <p:txBody>
            <a:bodyPr lIns="0" tIns="0" rIns="0" bIns="0" rtlCol="0" anchor="t">
              <a:spAutoFit/>
            </a:bodyPr>
            <a:lstStyle/>
            <a:p>
              <a:pPr marL="345457" marR="0" lvl="1" indent="-172729" algn="l" defTabSz="609630" rtl="0" eaLnBrk="1" fontAlgn="auto" latinLnBrk="0" hangingPunct="1">
                <a:lnSpc>
                  <a:spcPts val="208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srgbClr val="000000"/>
                  </a:solidFill>
                  <a:effectLst/>
                  <a:uLnTx/>
                  <a:uFillTx/>
                  <a:latin typeface="Open Sans"/>
                  <a:ea typeface="Open Sans"/>
                  <a:cs typeface="Open Sans"/>
                  <a:sym typeface="Open Sans"/>
                </a:rPr>
                <a:t>4 counties</a:t>
              </a:r>
            </a:p>
            <a:p>
              <a:pPr marL="345457" marR="0" lvl="1" indent="-172729" algn="l" defTabSz="609630" rtl="0" eaLnBrk="1" fontAlgn="auto" latinLnBrk="0" hangingPunct="1">
                <a:lnSpc>
                  <a:spcPts val="208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srgbClr val="000000"/>
                  </a:solidFill>
                  <a:effectLst/>
                  <a:uLnTx/>
                  <a:uFillTx/>
                  <a:latin typeface="Open Sans"/>
                  <a:ea typeface="Open Sans"/>
                  <a:cs typeface="Open Sans"/>
                  <a:sym typeface="Open Sans"/>
                </a:rPr>
                <a:t>50+ years of service</a:t>
              </a:r>
            </a:p>
            <a:p>
              <a:pPr marL="345457" marR="0" lvl="1" indent="-172729" algn="l" defTabSz="609630" rtl="0" eaLnBrk="1" fontAlgn="auto" latinLnBrk="0" hangingPunct="1">
                <a:lnSpc>
                  <a:spcPts val="208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srgbClr val="000000"/>
                  </a:solidFill>
                  <a:effectLst/>
                  <a:uLnTx/>
                  <a:uFillTx/>
                  <a:latin typeface="Open Sans"/>
                  <a:ea typeface="Open Sans"/>
                  <a:cs typeface="Open Sans"/>
                  <a:sym typeface="Open Sans"/>
                </a:rPr>
                <a:t>46 staff members</a:t>
              </a:r>
            </a:p>
            <a:p>
              <a:pPr marL="345457" marR="0" lvl="1" indent="-172729" algn="l" defTabSz="609630" rtl="0" eaLnBrk="1" fontAlgn="auto" latinLnBrk="0" hangingPunct="1">
                <a:lnSpc>
                  <a:spcPts val="208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srgbClr val="000000"/>
                  </a:solidFill>
                  <a:effectLst/>
                  <a:uLnTx/>
                  <a:uFillTx/>
                  <a:latin typeface="Open Sans"/>
                  <a:ea typeface="Open Sans"/>
                  <a:cs typeface="Open Sans"/>
                  <a:sym typeface="Open Sans"/>
                </a:rPr>
                <a:t>500 volunteers</a:t>
              </a:r>
            </a:p>
            <a:p>
              <a:pPr marL="345457" marR="0" lvl="1" indent="-172729" algn="l" defTabSz="609630" rtl="0" eaLnBrk="1" fontAlgn="auto" latinLnBrk="0" hangingPunct="1">
                <a:lnSpc>
                  <a:spcPts val="208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srgbClr val="000000"/>
                  </a:solidFill>
                  <a:effectLst/>
                  <a:uLnTx/>
                  <a:uFillTx/>
                  <a:latin typeface="Open Sans"/>
                  <a:ea typeface="Open Sans"/>
                  <a:cs typeface="Open Sans"/>
                  <a:sym typeface="Open Sans"/>
                </a:rPr>
                <a:t>9,800 people served annually</a:t>
              </a:r>
            </a:p>
          </p:txBody>
        </p:sp>
      </p:grpSp>
      <p:sp>
        <p:nvSpPr>
          <p:cNvPr id="13" name="AutoShape 13"/>
          <p:cNvSpPr/>
          <p:nvPr/>
        </p:nvSpPr>
        <p:spPr>
          <a:xfrm>
            <a:off x="6286500" y="1443629"/>
            <a:ext cx="4328160" cy="0"/>
          </a:xfrm>
          <a:prstGeom prst="line">
            <a:avLst/>
          </a:prstGeom>
          <a:ln w="38100" cap="flat">
            <a:solidFill>
              <a:srgbClr val="05868B"/>
            </a:solidFill>
            <a:prstDash val="solid"/>
            <a:headEnd type="none" w="sm" len="sm"/>
            <a:tailEnd type="none" w="sm" len="sm"/>
          </a:ln>
        </p:spPr>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658159" y="165100"/>
            <a:ext cx="8612127" cy="461665"/>
          </a:xfrm>
          <a:prstGeom prst="rect">
            <a:avLst/>
          </a:prstGeom>
        </p:spPr>
        <p:txBody>
          <a:bodyPr lIns="0" tIns="0" rIns="0" bIns="0" rtlCol="0" anchor="t">
            <a:spAutoFit/>
          </a:bodyPr>
          <a:lstStyle/>
          <a:p>
            <a:pPr marL="0" marR="0" lvl="0" indent="0" algn="ctr" defTabSz="457200" rtl="0" eaLnBrk="1" fontAlgn="auto" latinLnBrk="0" hangingPunct="1">
              <a:lnSpc>
                <a:spcPts val="36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2751"/>
                </a:solidFill>
                <a:effectLst/>
                <a:uLnTx/>
                <a:uFillTx/>
                <a:latin typeface="Futura 1"/>
                <a:ea typeface="Futura 1"/>
                <a:cs typeface="Futura 1"/>
                <a:sym typeface="Futura 1"/>
              </a:rPr>
              <a:t>EAAA Access Centers</a:t>
            </a:r>
          </a:p>
        </p:txBody>
      </p:sp>
      <p:sp>
        <p:nvSpPr>
          <p:cNvPr id="4" name="AutoShape 4"/>
          <p:cNvSpPr/>
          <p:nvPr/>
        </p:nvSpPr>
        <p:spPr>
          <a:xfrm>
            <a:off x="1806243" y="685800"/>
            <a:ext cx="8290610" cy="0"/>
          </a:xfrm>
          <a:prstGeom prst="line">
            <a:avLst/>
          </a:prstGeom>
          <a:ln w="38100" cap="flat">
            <a:solidFill>
              <a:srgbClr val="05868B"/>
            </a:solidFill>
            <a:prstDash val="solid"/>
            <a:headEnd type="none" w="sm" len="sm"/>
            <a:tailEnd type="none" w="sm" len="sm"/>
          </a:ln>
        </p:spPr>
      </p:sp>
      <p:grpSp>
        <p:nvGrpSpPr>
          <p:cNvPr id="28" name="Group 27">
            <a:extLst>
              <a:ext uri="{FF2B5EF4-FFF2-40B4-BE49-F238E27FC236}">
                <a16:creationId xmlns:a16="http://schemas.microsoft.com/office/drawing/2014/main" id="{A0CC5CD7-DC07-44E3-9167-6F1268C6B386}"/>
              </a:ext>
            </a:extLst>
          </p:cNvPr>
          <p:cNvGrpSpPr/>
          <p:nvPr/>
        </p:nvGrpSpPr>
        <p:grpSpPr>
          <a:xfrm>
            <a:off x="757695" y="2855839"/>
            <a:ext cx="3980571" cy="3145909"/>
            <a:chOff x="682249" y="1805817"/>
            <a:chExt cx="3980571" cy="3150562"/>
          </a:xfrm>
        </p:grpSpPr>
        <p:sp>
          <p:nvSpPr>
            <p:cNvPr id="15" name="TextBox 15"/>
            <p:cNvSpPr txBox="1"/>
            <p:nvPr/>
          </p:nvSpPr>
          <p:spPr>
            <a:xfrm>
              <a:off x="682249" y="2061186"/>
              <a:ext cx="3980571" cy="2895193"/>
            </a:xfrm>
            <a:prstGeom prst="rect">
              <a:avLst/>
            </a:prstGeom>
          </p:spPr>
          <p:txBody>
            <a:bodyPr lIns="33867" tIns="33867" rIns="33867" bIns="33867" rtlCol="0" anchor="ctr"/>
            <a:lstStyle/>
            <a:p>
              <a:pPr marL="0" marR="0" lvl="0" indent="0" algn="ctr" defTabSz="457200" rtl="0" eaLnBrk="1" fontAlgn="auto" latinLnBrk="0" hangingPunct="1">
                <a:lnSpc>
                  <a:spcPts val="225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A03D2F2A-39BA-4B00-966F-98C39C66D95C}"/>
                </a:ext>
              </a:extLst>
            </p:cNvPr>
            <p:cNvSpPr/>
            <p:nvPr/>
          </p:nvSpPr>
          <p:spPr>
            <a:xfrm>
              <a:off x="824863" y="1805817"/>
              <a:ext cx="2902591" cy="2422234"/>
            </a:xfrm>
            <a:prstGeom prst="roundRect">
              <a:avLst/>
            </a:prstGeom>
            <a:solidFill>
              <a:srgbClr val="1B3864"/>
            </a:solidFill>
            <a:ln>
              <a:solidFill>
                <a:srgbClr val="1B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72142EC-244F-4C59-9EC0-F88B91E48C1B}"/>
                </a:ext>
              </a:extLst>
            </p:cNvPr>
            <p:cNvSpPr txBox="1"/>
            <p:nvPr/>
          </p:nvSpPr>
          <p:spPr>
            <a:xfrm>
              <a:off x="1344253" y="1864853"/>
              <a:ext cx="1863809" cy="400110"/>
            </a:xfrm>
            <a:prstGeom prst="rect">
              <a:avLst/>
            </a:prstGeom>
            <a:noFill/>
          </p:spPr>
          <p:txBody>
            <a:bodyPr wrap="square" rtlCol="0">
              <a:spAutoFit/>
            </a:bodyPr>
            <a:lstStyle/>
            <a:p>
              <a:r>
                <a:rPr lang="en-US" sz="2000" b="1" dirty="0">
                  <a:solidFill>
                    <a:schemeClr val="bg1"/>
                  </a:solidFill>
                </a:rPr>
                <a:t>Regional Access</a:t>
              </a:r>
            </a:p>
          </p:txBody>
        </p:sp>
        <p:sp>
          <p:nvSpPr>
            <p:cNvPr id="25" name="TextBox 24">
              <a:extLst>
                <a:ext uri="{FF2B5EF4-FFF2-40B4-BE49-F238E27FC236}">
                  <a16:creationId xmlns:a16="http://schemas.microsoft.com/office/drawing/2014/main" id="{70138C2F-1359-45BB-A13D-7DD657C53F25}"/>
                </a:ext>
              </a:extLst>
            </p:cNvPr>
            <p:cNvSpPr txBox="1"/>
            <p:nvPr/>
          </p:nvSpPr>
          <p:spPr>
            <a:xfrm>
              <a:off x="1023457" y="2424418"/>
              <a:ext cx="2449585" cy="1477328"/>
            </a:xfrm>
            <a:prstGeom prst="rect">
              <a:avLst/>
            </a:prstGeom>
            <a:noFill/>
          </p:spPr>
          <p:txBody>
            <a:bodyPr wrap="square" rtlCol="0">
              <a:spAutoFit/>
            </a:bodyPr>
            <a:lstStyle/>
            <a:p>
              <a:r>
                <a:rPr lang="en-US" dirty="0">
                  <a:solidFill>
                    <a:schemeClr val="bg1"/>
                  </a:solidFill>
                </a:rPr>
                <a:t>Strategically located throughout service area to provide regional access to vital programs and services.</a:t>
              </a:r>
            </a:p>
          </p:txBody>
        </p:sp>
        <p:cxnSp>
          <p:nvCxnSpPr>
            <p:cNvPr id="27" name="Straight Connector 26">
              <a:extLst>
                <a:ext uri="{FF2B5EF4-FFF2-40B4-BE49-F238E27FC236}">
                  <a16:creationId xmlns:a16="http://schemas.microsoft.com/office/drawing/2014/main" id="{78486D7F-0758-4019-AD52-76086DDA8349}"/>
                </a:ext>
              </a:extLst>
            </p:cNvPr>
            <p:cNvCxnSpPr/>
            <p:nvPr/>
          </p:nvCxnSpPr>
          <p:spPr>
            <a:xfrm>
              <a:off x="1344253" y="2264963"/>
              <a:ext cx="186380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90AF2F81-FB2E-4B7E-B923-2C005E21F33F}"/>
              </a:ext>
            </a:extLst>
          </p:cNvPr>
          <p:cNvGrpSpPr/>
          <p:nvPr/>
        </p:nvGrpSpPr>
        <p:grpSpPr>
          <a:xfrm>
            <a:off x="4322290" y="2851186"/>
            <a:ext cx="3980571" cy="3150562"/>
            <a:chOff x="682249" y="1805817"/>
            <a:chExt cx="3980571" cy="3150562"/>
          </a:xfrm>
        </p:grpSpPr>
        <p:sp>
          <p:nvSpPr>
            <p:cNvPr id="30" name="TextBox 15">
              <a:extLst>
                <a:ext uri="{FF2B5EF4-FFF2-40B4-BE49-F238E27FC236}">
                  <a16:creationId xmlns:a16="http://schemas.microsoft.com/office/drawing/2014/main" id="{F0D9185E-614D-4A70-B96F-077C05EDAA8F}"/>
                </a:ext>
              </a:extLst>
            </p:cNvPr>
            <p:cNvSpPr txBox="1"/>
            <p:nvPr/>
          </p:nvSpPr>
          <p:spPr>
            <a:xfrm>
              <a:off x="682249" y="2061186"/>
              <a:ext cx="3980571" cy="2895193"/>
            </a:xfrm>
            <a:prstGeom prst="rect">
              <a:avLst/>
            </a:prstGeom>
          </p:spPr>
          <p:txBody>
            <a:bodyPr lIns="33867" tIns="33867" rIns="33867" bIns="33867" rtlCol="0" anchor="ctr"/>
            <a:lstStyle/>
            <a:p>
              <a:pPr marL="0" marR="0" lvl="0" indent="0" algn="ctr" defTabSz="457200" rtl="0" eaLnBrk="1" fontAlgn="auto" latinLnBrk="0" hangingPunct="1">
                <a:lnSpc>
                  <a:spcPts val="225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Rectangle: Rounded Corners 30">
              <a:extLst>
                <a:ext uri="{FF2B5EF4-FFF2-40B4-BE49-F238E27FC236}">
                  <a16:creationId xmlns:a16="http://schemas.microsoft.com/office/drawing/2014/main" id="{B6F49969-E699-40CE-8C57-B3D2B0C3231D}"/>
                </a:ext>
              </a:extLst>
            </p:cNvPr>
            <p:cNvSpPr/>
            <p:nvPr/>
          </p:nvSpPr>
          <p:spPr>
            <a:xfrm>
              <a:off x="824863" y="1805817"/>
              <a:ext cx="2902591" cy="2422234"/>
            </a:xfrm>
            <a:prstGeom prst="roundRect">
              <a:avLst/>
            </a:prstGeom>
            <a:solidFill>
              <a:srgbClr val="1B3864"/>
            </a:solidFill>
            <a:ln>
              <a:solidFill>
                <a:srgbClr val="1B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87B1301-4585-4CA7-9524-C392DC79066B}"/>
                </a:ext>
              </a:extLst>
            </p:cNvPr>
            <p:cNvSpPr txBox="1"/>
            <p:nvPr/>
          </p:nvSpPr>
          <p:spPr>
            <a:xfrm>
              <a:off x="1561399" y="1864853"/>
              <a:ext cx="1525563" cy="400110"/>
            </a:xfrm>
            <a:prstGeom prst="rect">
              <a:avLst/>
            </a:prstGeom>
            <a:noFill/>
          </p:spPr>
          <p:txBody>
            <a:bodyPr wrap="square" rtlCol="0">
              <a:spAutoFit/>
            </a:bodyPr>
            <a:lstStyle/>
            <a:p>
              <a:r>
                <a:rPr lang="en-US" sz="2000" b="1" dirty="0">
                  <a:solidFill>
                    <a:schemeClr val="bg1"/>
                  </a:solidFill>
                </a:rPr>
                <a:t>Socialization</a:t>
              </a:r>
            </a:p>
          </p:txBody>
        </p:sp>
        <p:sp>
          <p:nvSpPr>
            <p:cNvPr id="33" name="TextBox 32">
              <a:extLst>
                <a:ext uri="{FF2B5EF4-FFF2-40B4-BE49-F238E27FC236}">
                  <a16:creationId xmlns:a16="http://schemas.microsoft.com/office/drawing/2014/main" id="{12A9B9E4-2FF2-433B-8C5E-6B0468504EAC}"/>
                </a:ext>
              </a:extLst>
            </p:cNvPr>
            <p:cNvSpPr txBox="1"/>
            <p:nvPr/>
          </p:nvSpPr>
          <p:spPr>
            <a:xfrm>
              <a:off x="1023457" y="2424418"/>
              <a:ext cx="2449585" cy="923330"/>
            </a:xfrm>
            <a:prstGeom prst="rect">
              <a:avLst/>
            </a:prstGeom>
            <a:noFill/>
          </p:spPr>
          <p:txBody>
            <a:bodyPr wrap="square" rtlCol="0">
              <a:spAutoFit/>
            </a:bodyPr>
            <a:lstStyle/>
            <a:p>
              <a:r>
                <a:rPr lang="en-US" dirty="0">
                  <a:solidFill>
                    <a:schemeClr val="bg1"/>
                  </a:solidFill>
                </a:rPr>
                <a:t>Opportunities to connect with others in a meaningful way.</a:t>
              </a:r>
            </a:p>
          </p:txBody>
        </p:sp>
        <p:cxnSp>
          <p:nvCxnSpPr>
            <p:cNvPr id="34" name="Straight Connector 33">
              <a:extLst>
                <a:ext uri="{FF2B5EF4-FFF2-40B4-BE49-F238E27FC236}">
                  <a16:creationId xmlns:a16="http://schemas.microsoft.com/office/drawing/2014/main" id="{A913A61C-545C-43EB-B0BE-26DFD41C3E73}"/>
                </a:ext>
              </a:extLst>
            </p:cNvPr>
            <p:cNvCxnSpPr/>
            <p:nvPr/>
          </p:nvCxnSpPr>
          <p:spPr>
            <a:xfrm>
              <a:off x="1344253" y="2264963"/>
              <a:ext cx="186380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35" name="Group 34">
            <a:extLst>
              <a:ext uri="{FF2B5EF4-FFF2-40B4-BE49-F238E27FC236}">
                <a16:creationId xmlns:a16="http://schemas.microsoft.com/office/drawing/2014/main" id="{593E5D9A-8286-4996-89FC-E2E27C7DB8DE}"/>
              </a:ext>
            </a:extLst>
          </p:cNvPr>
          <p:cNvGrpSpPr/>
          <p:nvPr/>
        </p:nvGrpSpPr>
        <p:grpSpPr>
          <a:xfrm>
            <a:off x="7830669" y="2856633"/>
            <a:ext cx="3980571" cy="3150562"/>
            <a:chOff x="682249" y="1805817"/>
            <a:chExt cx="3980571" cy="3150562"/>
          </a:xfrm>
        </p:grpSpPr>
        <p:sp>
          <p:nvSpPr>
            <p:cNvPr id="36" name="TextBox 15">
              <a:extLst>
                <a:ext uri="{FF2B5EF4-FFF2-40B4-BE49-F238E27FC236}">
                  <a16:creationId xmlns:a16="http://schemas.microsoft.com/office/drawing/2014/main" id="{00292A7E-DBA4-4E4D-AE9B-8E40AFE0EC58}"/>
                </a:ext>
              </a:extLst>
            </p:cNvPr>
            <p:cNvSpPr txBox="1"/>
            <p:nvPr/>
          </p:nvSpPr>
          <p:spPr>
            <a:xfrm>
              <a:off x="682249" y="2061186"/>
              <a:ext cx="3980571" cy="2895193"/>
            </a:xfrm>
            <a:prstGeom prst="rect">
              <a:avLst/>
            </a:prstGeom>
          </p:spPr>
          <p:txBody>
            <a:bodyPr lIns="33867" tIns="33867" rIns="33867" bIns="33867" rtlCol="0" anchor="ctr"/>
            <a:lstStyle/>
            <a:p>
              <a:pPr marL="0" marR="0" lvl="0" indent="0" algn="ctr" defTabSz="457200" rtl="0" eaLnBrk="1" fontAlgn="auto" latinLnBrk="0" hangingPunct="1">
                <a:lnSpc>
                  <a:spcPts val="225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Rectangle: Rounded Corners 36">
              <a:extLst>
                <a:ext uri="{FF2B5EF4-FFF2-40B4-BE49-F238E27FC236}">
                  <a16:creationId xmlns:a16="http://schemas.microsoft.com/office/drawing/2014/main" id="{4D8FF6BA-877E-42AF-97DA-422C3C5CF370}"/>
                </a:ext>
              </a:extLst>
            </p:cNvPr>
            <p:cNvSpPr/>
            <p:nvPr/>
          </p:nvSpPr>
          <p:spPr>
            <a:xfrm>
              <a:off x="824863" y="1805817"/>
              <a:ext cx="2902591" cy="2422234"/>
            </a:xfrm>
            <a:prstGeom prst="roundRect">
              <a:avLst/>
            </a:prstGeom>
            <a:solidFill>
              <a:srgbClr val="1B3864"/>
            </a:solidFill>
            <a:ln>
              <a:solidFill>
                <a:srgbClr val="1B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8DB89BF0-0375-4C6A-9732-799E1A9FBE0B}"/>
                </a:ext>
              </a:extLst>
            </p:cNvPr>
            <p:cNvSpPr txBox="1"/>
            <p:nvPr/>
          </p:nvSpPr>
          <p:spPr>
            <a:xfrm>
              <a:off x="1561399" y="1864853"/>
              <a:ext cx="1525563" cy="400110"/>
            </a:xfrm>
            <a:prstGeom prst="rect">
              <a:avLst/>
            </a:prstGeom>
            <a:noFill/>
          </p:spPr>
          <p:txBody>
            <a:bodyPr wrap="square" rtlCol="0">
              <a:spAutoFit/>
            </a:bodyPr>
            <a:lstStyle/>
            <a:p>
              <a:r>
                <a:rPr lang="en-US" sz="2000" b="1" dirty="0">
                  <a:solidFill>
                    <a:schemeClr val="bg1"/>
                  </a:solidFill>
                </a:rPr>
                <a:t>Partnerships</a:t>
              </a:r>
            </a:p>
          </p:txBody>
        </p:sp>
        <p:sp>
          <p:nvSpPr>
            <p:cNvPr id="39" name="TextBox 38">
              <a:extLst>
                <a:ext uri="{FF2B5EF4-FFF2-40B4-BE49-F238E27FC236}">
                  <a16:creationId xmlns:a16="http://schemas.microsoft.com/office/drawing/2014/main" id="{976F77EC-9648-4507-9FE8-36748E55D256}"/>
                </a:ext>
              </a:extLst>
            </p:cNvPr>
            <p:cNvSpPr txBox="1"/>
            <p:nvPr/>
          </p:nvSpPr>
          <p:spPr>
            <a:xfrm>
              <a:off x="1023457" y="2424418"/>
              <a:ext cx="2449585" cy="923330"/>
            </a:xfrm>
            <a:prstGeom prst="rect">
              <a:avLst/>
            </a:prstGeom>
            <a:noFill/>
          </p:spPr>
          <p:txBody>
            <a:bodyPr wrap="square" rtlCol="0">
              <a:spAutoFit/>
            </a:bodyPr>
            <a:lstStyle/>
            <a:p>
              <a:r>
                <a:rPr lang="en-US" dirty="0">
                  <a:solidFill>
                    <a:schemeClr val="bg1"/>
                  </a:solidFill>
                </a:rPr>
                <a:t>Strengthen partnerships with community organizations.</a:t>
              </a:r>
            </a:p>
          </p:txBody>
        </p:sp>
        <p:cxnSp>
          <p:nvCxnSpPr>
            <p:cNvPr id="40" name="Straight Connector 39">
              <a:extLst>
                <a:ext uri="{FF2B5EF4-FFF2-40B4-BE49-F238E27FC236}">
                  <a16:creationId xmlns:a16="http://schemas.microsoft.com/office/drawing/2014/main" id="{DA902668-9302-4D13-A0F9-D7607C4DD526}"/>
                </a:ext>
              </a:extLst>
            </p:cNvPr>
            <p:cNvCxnSpPr/>
            <p:nvPr/>
          </p:nvCxnSpPr>
          <p:spPr>
            <a:xfrm>
              <a:off x="1344253" y="2264963"/>
              <a:ext cx="186380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41" name="Rectangle: Rounded Corners 40">
            <a:extLst>
              <a:ext uri="{FF2B5EF4-FFF2-40B4-BE49-F238E27FC236}">
                <a16:creationId xmlns:a16="http://schemas.microsoft.com/office/drawing/2014/main" id="{8EC9169F-2641-472C-8E3B-BE09E911902C}"/>
              </a:ext>
            </a:extLst>
          </p:cNvPr>
          <p:cNvSpPr/>
          <p:nvPr/>
        </p:nvSpPr>
        <p:spPr>
          <a:xfrm>
            <a:off x="900309" y="1879134"/>
            <a:ext cx="9975565" cy="646214"/>
          </a:xfrm>
          <a:prstGeom prst="roundRect">
            <a:avLst/>
          </a:prstGeom>
          <a:solidFill>
            <a:srgbClr val="05868B"/>
          </a:solidFill>
          <a:ln>
            <a:solidFill>
              <a:srgbClr val="0586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6904DC99-5152-42ED-BEA5-3FB566C5DFC1}"/>
              </a:ext>
            </a:extLst>
          </p:cNvPr>
          <p:cNvSpPr txBox="1"/>
          <p:nvPr/>
        </p:nvSpPr>
        <p:spPr>
          <a:xfrm>
            <a:off x="2912202" y="1970883"/>
            <a:ext cx="6367596" cy="461665"/>
          </a:xfrm>
          <a:prstGeom prst="rect">
            <a:avLst/>
          </a:prstGeom>
          <a:noFill/>
        </p:spPr>
        <p:txBody>
          <a:bodyPr wrap="square" rtlCol="0">
            <a:spAutoFit/>
          </a:bodyPr>
          <a:lstStyle/>
          <a:p>
            <a:pPr algn="ctr"/>
            <a:r>
              <a:rPr lang="en-US" sz="2400" dirty="0">
                <a:solidFill>
                  <a:schemeClr val="bg1"/>
                </a:solidFill>
              </a:rPr>
              <a:t>Regional Access Centers – Building Connections </a:t>
            </a:r>
          </a:p>
        </p:txBody>
      </p:sp>
      <p:cxnSp>
        <p:nvCxnSpPr>
          <p:cNvPr id="44" name="Straight Arrow Connector 43">
            <a:extLst>
              <a:ext uri="{FF2B5EF4-FFF2-40B4-BE49-F238E27FC236}">
                <a16:creationId xmlns:a16="http://schemas.microsoft.com/office/drawing/2014/main" id="{B76A5703-A846-452B-9795-8E780486FC71}"/>
              </a:ext>
            </a:extLst>
          </p:cNvPr>
          <p:cNvCxnSpPr/>
          <p:nvPr/>
        </p:nvCxnSpPr>
        <p:spPr>
          <a:xfrm>
            <a:off x="2181138" y="2525348"/>
            <a:ext cx="0" cy="325838"/>
          </a:xfrm>
          <a:prstGeom prst="straightConnector1">
            <a:avLst/>
          </a:prstGeom>
          <a:ln>
            <a:solidFill>
              <a:srgbClr val="05868B"/>
            </a:solidFill>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134FE60B-9164-4A20-8DDD-4E75CAB9A9F9}"/>
              </a:ext>
            </a:extLst>
          </p:cNvPr>
          <p:cNvCxnSpPr/>
          <p:nvPr/>
        </p:nvCxnSpPr>
        <p:spPr>
          <a:xfrm>
            <a:off x="5888091" y="2525348"/>
            <a:ext cx="0" cy="325838"/>
          </a:xfrm>
          <a:prstGeom prst="straightConnector1">
            <a:avLst/>
          </a:prstGeom>
          <a:ln>
            <a:solidFill>
              <a:srgbClr val="05868B"/>
            </a:solidFill>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2B744174-0665-48C7-A71C-81C2F16B001C}"/>
              </a:ext>
            </a:extLst>
          </p:cNvPr>
          <p:cNvCxnSpPr/>
          <p:nvPr/>
        </p:nvCxnSpPr>
        <p:spPr>
          <a:xfrm>
            <a:off x="9472600" y="2525348"/>
            <a:ext cx="0" cy="325838"/>
          </a:xfrm>
          <a:prstGeom prst="straightConnector1">
            <a:avLst/>
          </a:prstGeom>
          <a:ln>
            <a:solidFill>
              <a:srgbClr val="05868B"/>
            </a:solidFill>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4578" r="-60175" b="-25597"/>
            </a:stretch>
          </a:blipFill>
        </p:spPr>
      </p:sp>
      <p:sp>
        <p:nvSpPr>
          <p:cNvPr id="3" name="TextBox 3"/>
          <p:cNvSpPr txBox="1"/>
          <p:nvPr/>
        </p:nvSpPr>
        <p:spPr>
          <a:xfrm>
            <a:off x="1658159" y="165100"/>
            <a:ext cx="8612127" cy="461665"/>
          </a:xfrm>
          <a:prstGeom prst="rect">
            <a:avLst/>
          </a:prstGeom>
        </p:spPr>
        <p:txBody>
          <a:bodyPr lIns="0" tIns="0" rIns="0" bIns="0" rtlCol="0" anchor="t">
            <a:spAutoFit/>
          </a:bodyPr>
          <a:lstStyle/>
          <a:p>
            <a:pPr marL="0" marR="0" lvl="0" indent="0" algn="ctr" defTabSz="457200" rtl="0" eaLnBrk="1" fontAlgn="auto" latinLnBrk="0" hangingPunct="1">
              <a:lnSpc>
                <a:spcPts val="3600"/>
              </a:lnSpc>
              <a:spcBef>
                <a:spcPts val="0"/>
              </a:spcBef>
              <a:spcAft>
                <a:spcPts val="0"/>
              </a:spcAft>
              <a:buClrTx/>
              <a:buSzTx/>
              <a:buFontTx/>
              <a:buNone/>
              <a:tabLst/>
              <a:defRPr/>
            </a:pPr>
            <a:r>
              <a:rPr kumimoji="0" lang="en-US" sz="3000" b="0" i="0" u="none" strike="noStrike" kern="1200" cap="none" spc="0" normalizeH="0" baseline="0" noProof="0">
                <a:ln>
                  <a:noFill/>
                </a:ln>
                <a:solidFill>
                  <a:srgbClr val="002751"/>
                </a:solidFill>
                <a:effectLst/>
                <a:uLnTx/>
                <a:uFillTx/>
                <a:latin typeface="Futura 1"/>
                <a:ea typeface="Futura 1"/>
                <a:cs typeface="Futura 1"/>
                <a:sym typeface="Futura 1"/>
              </a:rPr>
              <a:t>Access Centers - A Home Away From Home</a:t>
            </a:r>
          </a:p>
        </p:txBody>
      </p:sp>
      <p:sp>
        <p:nvSpPr>
          <p:cNvPr id="4" name="AutoShape 4"/>
          <p:cNvSpPr/>
          <p:nvPr/>
        </p:nvSpPr>
        <p:spPr>
          <a:xfrm>
            <a:off x="1806243" y="685800"/>
            <a:ext cx="8290610" cy="0"/>
          </a:xfrm>
          <a:prstGeom prst="line">
            <a:avLst/>
          </a:prstGeom>
          <a:ln w="38100" cap="flat">
            <a:solidFill>
              <a:srgbClr val="05868B"/>
            </a:solidFill>
            <a:prstDash val="solid"/>
            <a:headEnd type="none" w="sm" len="sm"/>
            <a:tailEnd type="none" w="sm" len="sm"/>
          </a:ln>
        </p:spPr>
      </p:sp>
      <p:grpSp>
        <p:nvGrpSpPr>
          <p:cNvPr id="5" name="Group 5"/>
          <p:cNvGrpSpPr/>
          <p:nvPr/>
        </p:nvGrpSpPr>
        <p:grpSpPr>
          <a:xfrm>
            <a:off x="2247466" y="2662767"/>
            <a:ext cx="2183130" cy="218313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52611" r="-52611"/>
              </a:stretch>
            </a:blipFill>
          </p:spPr>
        </p:sp>
      </p:grpSp>
      <p:sp>
        <p:nvSpPr>
          <p:cNvPr id="7" name="Freeform 7"/>
          <p:cNvSpPr/>
          <p:nvPr/>
        </p:nvSpPr>
        <p:spPr>
          <a:xfrm>
            <a:off x="402386" y="907525"/>
            <a:ext cx="5693614" cy="5693614"/>
          </a:xfrm>
          <a:custGeom>
            <a:avLst/>
            <a:gdLst/>
            <a:ahLst/>
            <a:cxnLst/>
            <a:rect l="l" t="t" r="r" b="b"/>
            <a:pathLst>
              <a:path w="8540421" h="8540421">
                <a:moveTo>
                  <a:pt x="0" y="0"/>
                </a:moveTo>
                <a:lnTo>
                  <a:pt x="8540421" y="0"/>
                </a:lnTo>
                <a:lnTo>
                  <a:pt x="8540421" y="8540421"/>
                </a:lnTo>
                <a:lnTo>
                  <a:pt x="0" y="85404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a:off x="6659166" y="4144418"/>
            <a:ext cx="4847034" cy="2390841"/>
            <a:chOff x="0" y="0"/>
            <a:chExt cx="9694068" cy="4781683"/>
          </a:xfrm>
        </p:grpSpPr>
        <p:grpSp>
          <p:nvGrpSpPr>
            <p:cNvPr id="9" name="Group 9"/>
            <p:cNvGrpSpPr/>
            <p:nvPr/>
          </p:nvGrpSpPr>
          <p:grpSpPr>
            <a:xfrm>
              <a:off x="0" y="0"/>
              <a:ext cx="9694068" cy="4781683"/>
              <a:chOff x="0" y="0"/>
              <a:chExt cx="1914878" cy="944530"/>
            </a:xfrm>
          </p:grpSpPr>
          <p:sp>
            <p:nvSpPr>
              <p:cNvPr id="10" name="Freeform 10"/>
              <p:cNvSpPr/>
              <p:nvPr/>
            </p:nvSpPr>
            <p:spPr>
              <a:xfrm>
                <a:off x="0" y="0"/>
                <a:ext cx="1914878" cy="944530"/>
              </a:xfrm>
              <a:custGeom>
                <a:avLst/>
                <a:gdLst/>
                <a:ahLst/>
                <a:cxnLst/>
                <a:rect l="l" t="t" r="r" b="b"/>
                <a:pathLst>
                  <a:path w="1914878" h="944530">
                    <a:moveTo>
                      <a:pt x="0" y="0"/>
                    </a:moveTo>
                    <a:lnTo>
                      <a:pt x="1914878" y="0"/>
                    </a:lnTo>
                    <a:lnTo>
                      <a:pt x="1914878" y="944530"/>
                    </a:lnTo>
                    <a:lnTo>
                      <a:pt x="0" y="944530"/>
                    </a:lnTo>
                    <a:close/>
                  </a:path>
                </a:pathLst>
              </a:custGeom>
              <a:solidFill>
                <a:srgbClr val="05868B"/>
              </a:solidFill>
            </p:spPr>
          </p:sp>
          <p:sp>
            <p:nvSpPr>
              <p:cNvPr id="11" name="TextBox 11"/>
              <p:cNvSpPr txBox="1"/>
              <p:nvPr/>
            </p:nvSpPr>
            <p:spPr>
              <a:xfrm>
                <a:off x="0" y="-28575"/>
                <a:ext cx="1914878" cy="973105"/>
              </a:xfrm>
              <a:prstGeom prst="rect">
                <a:avLst/>
              </a:prstGeom>
            </p:spPr>
            <p:txBody>
              <a:bodyPr lIns="33867" tIns="33867" rIns="33867" bIns="33867" rtlCol="0" anchor="ctr"/>
              <a:lstStyle/>
              <a:p>
                <a:pPr marL="0" marR="0" lvl="0" indent="0" algn="ctr" defTabSz="457200" rtl="0" eaLnBrk="1" fontAlgn="auto" latinLnBrk="0" hangingPunct="1">
                  <a:lnSpc>
                    <a:spcPts val="225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2" name="Freeform 12"/>
            <p:cNvSpPr/>
            <p:nvPr/>
          </p:nvSpPr>
          <p:spPr>
            <a:xfrm>
              <a:off x="101671" y="118616"/>
              <a:ext cx="9488292" cy="4561467"/>
            </a:xfrm>
            <a:custGeom>
              <a:avLst/>
              <a:gdLst/>
              <a:ahLst/>
              <a:cxnLst/>
              <a:rect l="l" t="t" r="r" b="b"/>
              <a:pathLst>
                <a:path w="9488292" h="4561467">
                  <a:moveTo>
                    <a:pt x="0" y="0"/>
                  </a:moveTo>
                  <a:lnTo>
                    <a:pt x="9488291" y="0"/>
                  </a:lnTo>
                  <a:lnTo>
                    <a:pt x="9488291" y="4561467"/>
                  </a:lnTo>
                  <a:lnTo>
                    <a:pt x="0" y="4561467"/>
                  </a:lnTo>
                  <a:lnTo>
                    <a:pt x="0" y="0"/>
                  </a:lnTo>
                  <a:close/>
                </a:path>
              </a:pathLst>
            </a:custGeom>
            <a:blipFill>
              <a:blip r:embed="rId7"/>
              <a:stretch>
                <a:fillRect l="-3901" t="-10550" r="-6632" b="-20008"/>
              </a:stretch>
            </a:blipFill>
          </p:spPr>
        </p:sp>
      </p:grpSp>
      <p:grpSp>
        <p:nvGrpSpPr>
          <p:cNvPr id="13" name="Group 13"/>
          <p:cNvGrpSpPr/>
          <p:nvPr/>
        </p:nvGrpSpPr>
        <p:grpSpPr>
          <a:xfrm>
            <a:off x="7118350" y="1182708"/>
            <a:ext cx="3980571" cy="2822863"/>
            <a:chOff x="0" y="0"/>
            <a:chExt cx="1572571" cy="1115205"/>
          </a:xfrm>
        </p:grpSpPr>
        <p:sp>
          <p:nvSpPr>
            <p:cNvPr id="14" name="Freeform 14"/>
            <p:cNvSpPr/>
            <p:nvPr/>
          </p:nvSpPr>
          <p:spPr>
            <a:xfrm>
              <a:off x="0" y="0"/>
              <a:ext cx="1572571" cy="1115205"/>
            </a:xfrm>
            <a:custGeom>
              <a:avLst/>
              <a:gdLst/>
              <a:ahLst/>
              <a:cxnLst/>
              <a:rect l="l" t="t" r="r" b="b"/>
              <a:pathLst>
                <a:path w="1572571" h="1115205">
                  <a:moveTo>
                    <a:pt x="0" y="0"/>
                  </a:moveTo>
                  <a:lnTo>
                    <a:pt x="1572571" y="0"/>
                  </a:lnTo>
                  <a:lnTo>
                    <a:pt x="1572571" y="1115205"/>
                  </a:lnTo>
                  <a:lnTo>
                    <a:pt x="0" y="1115205"/>
                  </a:lnTo>
                  <a:close/>
                </a:path>
              </a:pathLst>
            </a:custGeom>
            <a:solidFill>
              <a:srgbClr val="1B3864"/>
            </a:solidFill>
          </p:spPr>
        </p:sp>
        <p:sp>
          <p:nvSpPr>
            <p:cNvPr id="15" name="TextBox 15"/>
            <p:cNvSpPr txBox="1"/>
            <p:nvPr/>
          </p:nvSpPr>
          <p:spPr>
            <a:xfrm>
              <a:off x="0" y="-28575"/>
              <a:ext cx="1572571" cy="1143780"/>
            </a:xfrm>
            <a:prstGeom prst="rect">
              <a:avLst/>
            </a:prstGeom>
          </p:spPr>
          <p:txBody>
            <a:bodyPr lIns="33867" tIns="33867" rIns="33867" bIns="33867" rtlCol="0" anchor="ctr"/>
            <a:lstStyle/>
            <a:p>
              <a:pPr marL="0" marR="0" lvl="0" indent="0" algn="ctr" defTabSz="457200" rtl="0" eaLnBrk="1" fontAlgn="auto" latinLnBrk="0" hangingPunct="1">
                <a:lnSpc>
                  <a:spcPts val="225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6" name="Freeform 16"/>
          <p:cNvSpPr/>
          <p:nvPr/>
        </p:nvSpPr>
        <p:spPr>
          <a:xfrm>
            <a:off x="7175500" y="1245444"/>
            <a:ext cx="3855481" cy="2683927"/>
          </a:xfrm>
          <a:custGeom>
            <a:avLst/>
            <a:gdLst/>
            <a:ahLst/>
            <a:cxnLst/>
            <a:rect l="l" t="t" r="r" b="b"/>
            <a:pathLst>
              <a:path w="5783222" h="4025891">
                <a:moveTo>
                  <a:pt x="0" y="0"/>
                </a:moveTo>
                <a:lnTo>
                  <a:pt x="5783222" y="0"/>
                </a:lnTo>
                <a:lnTo>
                  <a:pt x="5783222" y="4025891"/>
                </a:lnTo>
                <a:lnTo>
                  <a:pt x="0" y="4025891"/>
                </a:lnTo>
                <a:lnTo>
                  <a:pt x="0" y="0"/>
                </a:lnTo>
                <a:close/>
              </a:path>
            </a:pathLst>
          </a:custGeom>
          <a:blipFill>
            <a:blip r:embed="rId8"/>
            <a:stretch>
              <a:fillRect t="-47636" b="-43897"/>
            </a:stretch>
          </a:blipFill>
        </p:spPr>
      </p:sp>
      <p:sp>
        <p:nvSpPr>
          <p:cNvPr id="17" name="TextBox 17"/>
          <p:cNvSpPr txBox="1"/>
          <p:nvPr/>
        </p:nvSpPr>
        <p:spPr>
          <a:xfrm>
            <a:off x="1390476" y="1874660"/>
            <a:ext cx="1713981" cy="615553"/>
          </a:xfrm>
          <a:prstGeom prst="rect">
            <a:avLst/>
          </a:prstGeom>
        </p:spPr>
        <p:txBody>
          <a:bodyPr lIns="0" tIns="0" rIns="0" bIns="0" rtlCol="0" anchor="t">
            <a:spAutoFit/>
          </a:bodyPr>
          <a:lstStyle/>
          <a:p>
            <a:pPr marL="0" marR="0" lvl="0" indent="0" algn="ctr" defTabSz="457200" rtl="0" eaLnBrk="1" fontAlgn="auto" latinLnBrk="0" hangingPunct="1">
              <a:lnSpc>
                <a:spcPts val="2394"/>
              </a:lnSpc>
              <a:spcBef>
                <a:spcPts val="0"/>
              </a:spcBef>
              <a:spcAft>
                <a:spcPts val="0"/>
              </a:spcAft>
              <a:buClrTx/>
              <a:buSzTx/>
              <a:buFontTx/>
              <a:buNone/>
              <a:tabLst/>
              <a:defRPr/>
            </a:pPr>
            <a:r>
              <a:rPr kumimoji="0" lang="en-US" sz="2602" b="0" i="0" u="none" strike="noStrike" kern="1200" cap="none" spc="0" normalizeH="0" baseline="0" noProof="0">
                <a:ln>
                  <a:noFill/>
                </a:ln>
                <a:solidFill>
                  <a:srgbClr val="FFFFFF"/>
                </a:solidFill>
                <a:effectLst/>
                <a:uLnTx/>
                <a:uFillTx/>
                <a:latin typeface="Futura 1"/>
                <a:ea typeface="Futura 1"/>
                <a:cs typeface="Futura 1"/>
                <a:sym typeface="Futura 1"/>
              </a:rPr>
              <a:t>Exercise Classes</a:t>
            </a:r>
          </a:p>
        </p:txBody>
      </p:sp>
      <p:sp>
        <p:nvSpPr>
          <p:cNvPr id="18" name="TextBox 18"/>
          <p:cNvSpPr txBox="1"/>
          <p:nvPr/>
        </p:nvSpPr>
        <p:spPr>
          <a:xfrm>
            <a:off x="3339031" y="1874660"/>
            <a:ext cx="1879081" cy="615553"/>
          </a:xfrm>
          <a:prstGeom prst="rect">
            <a:avLst/>
          </a:prstGeom>
        </p:spPr>
        <p:txBody>
          <a:bodyPr lIns="0" tIns="0" rIns="0" bIns="0" rtlCol="0" anchor="t">
            <a:spAutoFit/>
          </a:bodyPr>
          <a:lstStyle/>
          <a:p>
            <a:pPr marL="0" marR="0" lvl="0" indent="0" algn="ctr" defTabSz="457200" rtl="0" eaLnBrk="1" fontAlgn="auto" latinLnBrk="0" hangingPunct="1">
              <a:lnSpc>
                <a:spcPts val="2394"/>
              </a:lnSpc>
              <a:spcBef>
                <a:spcPts val="0"/>
              </a:spcBef>
              <a:spcAft>
                <a:spcPts val="0"/>
              </a:spcAft>
              <a:buClrTx/>
              <a:buSzTx/>
              <a:buFontTx/>
              <a:buNone/>
              <a:tabLst/>
              <a:defRPr/>
            </a:pPr>
            <a:r>
              <a:rPr kumimoji="0" lang="en-US" sz="2602" b="0" i="0" u="none" strike="noStrike" kern="1200" cap="none" spc="0" normalizeH="0" baseline="0" noProof="0">
                <a:ln>
                  <a:noFill/>
                </a:ln>
                <a:solidFill>
                  <a:srgbClr val="FFFFFF"/>
                </a:solidFill>
                <a:effectLst/>
                <a:uLnTx/>
                <a:uFillTx/>
                <a:latin typeface="Futura 1"/>
                <a:ea typeface="Futura 1"/>
                <a:cs typeface="Futura 1"/>
                <a:sym typeface="Futura 1"/>
              </a:rPr>
              <a:t>Community</a:t>
            </a:r>
          </a:p>
          <a:p>
            <a:pPr marL="0" marR="0" lvl="0" indent="0" algn="ctr" defTabSz="457200" rtl="0" eaLnBrk="1" fontAlgn="auto" latinLnBrk="0" hangingPunct="1">
              <a:lnSpc>
                <a:spcPts val="2394"/>
              </a:lnSpc>
              <a:spcBef>
                <a:spcPts val="0"/>
              </a:spcBef>
              <a:spcAft>
                <a:spcPts val="0"/>
              </a:spcAft>
              <a:buClrTx/>
              <a:buSzTx/>
              <a:buFontTx/>
              <a:buNone/>
              <a:tabLst/>
              <a:defRPr/>
            </a:pPr>
            <a:r>
              <a:rPr kumimoji="0" lang="en-US" sz="2602" b="0" i="0" u="none" strike="noStrike" kern="1200" cap="none" spc="0" normalizeH="0" baseline="0" noProof="0">
                <a:ln>
                  <a:noFill/>
                </a:ln>
                <a:solidFill>
                  <a:srgbClr val="FFFFFF"/>
                </a:solidFill>
                <a:effectLst/>
                <a:uLnTx/>
                <a:uFillTx/>
                <a:latin typeface="Futura 1"/>
                <a:ea typeface="Futura 1"/>
                <a:cs typeface="Futura 1"/>
                <a:sym typeface="Futura 1"/>
              </a:rPr>
              <a:t>Cafe</a:t>
            </a:r>
          </a:p>
        </p:txBody>
      </p:sp>
      <p:sp>
        <p:nvSpPr>
          <p:cNvPr id="19" name="TextBox 19"/>
          <p:cNvSpPr txBox="1"/>
          <p:nvPr/>
        </p:nvSpPr>
        <p:spPr>
          <a:xfrm>
            <a:off x="4393635" y="3279440"/>
            <a:ext cx="1648953" cy="923330"/>
          </a:xfrm>
          <a:prstGeom prst="rect">
            <a:avLst/>
          </a:prstGeom>
        </p:spPr>
        <p:txBody>
          <a:bodyPr lIns="0" tIns="0" rIns="0" bIns="0" rtlCol="0" anchor="t">
            <a:spAutoFit/>
          </a:bodyPr>
          <a:lstStyle/>
          <a:p>
            <a:pPr marL="0" marR="0" lvl="0" indent="0" algn="ctr" defTabSz="457200" rtl="0" eaLnBrk="1" fontAlgn="auto" latinLnBrk="0" hangingPunct="1">
              <a:lnSpc>
                <a:spcPts val="2394"/>
              </a:lnSpc>
              <a:spcBef>
                <a:spcPts val="0"/>
              </a:spcBef>
              <a:spcAft>
                <a:spcPts val="0"/>
              </a:spcAft>
              <a:buClrTx/>
              <a:buSzTx/>
              <a:buFontTx/>
              <a:buNone/>
              <a:tabLst/>
              <a:defRPr/>
            </a:pPr>
            <a:r>
              <a:rPr kumimoji="0" lang="en-US" sz="2602" b="0" i="0" u="none" strike="noStrike" kern="1200" cap="none" spc="0" normalizeH="0" baseline="0" noProof="0">
                <a:ln>
                  <a:noFill/>
                </a:ln>
                <a:solidFill>
                  <a:srgbClr val="FFFFFF"/>
                </a:solidFill>
                <a:effectLst/>
                <a:uLnTx/>
                <a:uFillTx/>
                <a:latin typeface="Futura 1"/>
                <a:ea typeface="Futura 1"/>
                <a:cs typeface="Futura 1"/>
                <a:sym typeface="Futura 1"/>
              </a:rPr>
              <a:t>Arts &amp;</a:t>
            </a:r>
          </a:p>
          <a:p>
            <a:pPr marL="0" marR="0" lvl="0" indent="0" algn="ctr" defTabSz="457200" rtl="0" eaLnBrk="1" fontAlgn="auto" latinLnBrk="0" hangingPunct="1">
              <a:lnSpc>
                <a:spcPts val="2394"/>
              </a:lnSpc>
              <a:spcBef>
                <a:spcPts val="0"/>
              </a:spcBef>
              <a:spcAft>
                <a:spcPts val="0"/>
              </a:spcAft>
              <a:buClrTx/>
              <a:buSzTx/>
              <a:buFontTx/>
              <a:buNone/>
              <a:tabLst/>
              <a:defRPr/>
            </a:pPr>
            <a:r>
              <a:rPr kumimoji="0" lang="en-US" sz="2602" b="0" i="0" u="none" strike="noStrike" kern="1200" cap="none" spc="0" normalizeH="0" baseline="0" noProof="0">
                <a:ln>
                  <a:noFill/>
                </a:ln>
                <a:solidFill>
                  <a:srgbClr val="FFFFFF"/>
                </a:solidFill>
                <a:effectLst/>
                <a:uLnTx/>
                <a:uFillTx/>
                <a:latin typeface="Futura 1"/>
                <a:ea typeface="Futura 1"/>
                <a:cs typeface="Futura 1"/>
                <a:sym typeface="Futura 1"/>
              </a:rPr>
              <a:t>Crafts</a:t>
            </a:r>
          </a:p>
          <a:p>
            <a:pPr marL="0" marR="0" lvl="0" indent="0" algn="ctr" defTabSz="457200" rtl="0" eaLnBrk="1" fontAlgn="auto" latinLnBrk="0" hangingPunct="1">
              <a:lnSpc>
                <a:spcPts val="2394"/>
              </a:lnSpc>
              <a:spcBef>
                <a:spcPts val="0"/>
              </a:spcBef>
              <a:spcAft>
                <a:spcPts val="0"/>
              </a:spcAft>
              <a:buClrTx/>
              <a:buSzTx/>
              <a:buFontTx/>
              <a:buNone/>
              <a:tabLst/>
              <a:defRPr/>
            </a:pPr>
            <a:r>
              <a:rPr kumimoji="0" lang="en-US" sz="2602" b="0" i="0" u="none" strike="noStrike" kern="1200" cap="none" spc="0" normalizeH="0" baseline="0" noProof="0">
                <a:ln>
                  <a:noFill/>
                </a:ln>
                <a:solidFill>
                  <a:srgbClr val="FFFFFF"/>
                </a:solidFill>
                <a:effectLst/>
                <a:uLnTx/>
                <a:uFillTx/>
                <a:latin typeface="Futura 1"/>
                <a:ea typeface="Futura 1"/>
                <a:cs typeface="Futura 1"/>
                <a:sym typeface="Futura 1"/>
              </a:rPr>
              <a:t>Activities</a:t>
            </a:r>
          </a:p>
        </p:txBody>
      </p:sp>
      <p:sp>
        <p:nvSpPr>
          <p:cNvPr id="20" name="TextBox 20"/>
          <p:cNvSpPr txBox="1"/>
          <p:nvPr/>
        </p:nvSpPr>
        <p:spPr>
          <a:xfrm>
            <a:off x="3454095" y="4864947"/>
            <a:ext cx="1648953" cy="923330"/>
          </a:xfrm>
          <a:prstGeom prst="rect">
            <a:avLst/>
          </a:prstGeom>
        </p:spPr>
        <p:txBody>
          <a:bodyPr lIns="0" tIns="0" rIns="0" bIns="0" rtlCol="0" anchor="t">
            <a:spAutoFit/>
          </a:bodyPr>
          <a:lstStyle/>
          <a:p>
            <a:pPr marL="0" marR="0" lvl="0" indent="0" algn="ctr" defTabSz="457200" rtl="0" eaLnBrk="1" fontAlgn="auto" latinLnBrk="0" hangingPunct="1">
              <a:lnSpc>
                <a:spcPts val="2394"/>
              </a:lnSpc>
              <a:spcBef>
                <a:spcPts val="0"/>
              </a:spcBef>
              <a:spcAft>
                <a:spcPts val="0"/>
              </a:spcAft>
              <a:buClrTx/>
              <a:buSzTx/>
              <a:buFontTx/>
              <a:buNone/>
              <a:tabLst/>
              <a:defRPr/>
            </a:pPr>
            <a:r>
              <a:rPr kumimoji="0" lang="en-US" sz="2602" b="0" i="0" u="none" strike="noStrike" kern="1200" cap="none" spc="0" normalizeH="0" baseline="0" noProof="0">
                <a:ln>
                  <a:noFill/>
                </a:ln>
                <a:solidFill>
                  <a:srgbClr val="FFFFFF"/>
                </a:solidFill>
                <a:effectLst/>
                <a:uLnTx/>
                <a:uFillTx/>
                <a:latin typeface="Futura 1"/>
                <a:ea typeface="Futura 1"/>
                <a:cs typeface="Futura 1"/>
                <a:sym typeface="Futura 1"/>
              </a:rPr>
              <a:t>Walk-In</a:t>
            </a:r>
          </a:p>
          <a:p>
            <a:pPr marL="0" marR="0" lvl="0" indent="0" algn="ctr" defTabSz="457200" rtl="0" eaLnBrk="1" fontAlgn="auto" latinLnBrk="0" hangingPunct="1">
              <a:lnSpc>
                <a:spcPts val="2394"/>
              </a:lnSpc>
              <a:spcBef>
                <a:spcPts val="0"/>
              </a:spcBef>
              <a:spcAft>
                <a:spcPts val="0"/>
              </a:spcAft>
              <a:buClrTx/>
              <a:buSzTx/>
              <a:buFontTx/>
              <a:buNone/>
              <a:tabLst/>
              <a:defRPr/>
            </a:pPr>
            <a:r>
              <a:rPr kumimoji="0" lang="en-US" sz="2602" b="0" i="0" u="none" strike="noStrike" kern="1200" cap="none" spc="0" normalizeH="0" baseline="0" noProof="0">
                <a:ln>
                  <a:noFill/>
                </a:ln>
                <a:solidFill>
                  <a:srgbClr val="FFFFFF"/>
                </a:solidFill>
                <a:effectLst/>
                <a:uLnTx/>
                <a:uFillTx/>
                <a:latin typeface="Futura 1"/>
                <a:ea typeface="Futura 1"/>
                <a:cs typeface="Futura 1"/>
                <a:sym typeface="Futura 1"/>
              </a:rPr>
              <a:t>Resource</a:t>
            </a:r>
          </a:p>
          <a:p>
            <a:pPr marL="0" marR="0" lvl="0" indent="0" algn="ctr" defTabSz="457200" rtl="0" eaLnBrk="1" fontAlgn="auto" latinLnBrk="0" hangingPunct="1">
              <a:lnSpc>
                <a:spcPts val="2394"/>
              </a:lnSpc>
              <a:spcBef>
                <a:spcPts val="0"/>
              </a:spcBef>
              <a:spcAft>
                <a:spcPts val="0"/>
              </a:spcAft>
              <a:buClrTx/>
              <a:buSzTx/>
              <a:buFontTx/>
              <a:buNone/>
              <a:tabLst/>
              <a:defRPr/>
            </a:pPr>
            <a:r>
              <a:rPr kumimoji="0" lang="en-US" sz="2602" b="0" i="0" u="none" strike="noStrike" kern="1200" cap="none" spc="0" normalizeH="0" baseline="0" noProof="0">
                <a:ln>
                  <a:noFill/>
                </a:ln>
                <a:solidFill>
                  <a:srgbClr val="FFFFFF"/>
                </a:solidFill>
                <a:effectLst/>
                <a:uLnTx/>
                <a:uFillTx/>
                <a:latin typeface="Futura 1"/>
                <a:ea typeface="Futura 1"/>
                <a:cs typeface="Futura 1"/>
                <a:sym typeface="Futura 1"/>
              </a:rPr>
              <a:t>Hours</a:t>
            </a:r>
          </a:p>
        </p:txBody>
      </p:sp>
      <p:sp>
        <p:nvSpPr>
          <p:cNvPr id="21" name="TextBox 21"/>
          <p:cNvSpPr txBox="1"/>
          <p:nvPr/>
        </p:nvSpPr>
        <p:spPr>
          <a:xfrm>
            <a:off x="1261721" y="5030467"/>
            <a:ext cx="1971490" cy="564257"/>
          </a:xfrm>
          <a:prstGeom prst="rect">
            <a:avLst/>
          </a:prstGeom>
        </p:spPr>
        <p:txBody>
          <a:bodyPr lIns="0" tIns="0" rIns="0" bIns="0" rtlCol="0" anchor="t">
            <a:spAutoFit/>
          </a:bodyPr>
          <a:lstStyle/>
          <a:p>
            <a:pPr marL="0" marR="0" lvl="0" indent="0" algn="ctr" defTabSz="457200" rtl="0" eaLnBrk="1" fontAlgn="auto" latinLnBrk="0" hangingPunct="1">
              <a:lnSpc>
                <a:spcPts val="2207"/>
              </a:lnSpc>
              <a:spcBef>
                <a:spcPts val="0"/>
              </a:spcBef>
              <a:spcAft>
                <a:spcPts val="0"/>
              </a:spcAft>
              <a:buClrTx/>
              <a:buSzTx/>
              <a:buFontTx/>
              <a:buNone/>
              <a:tabLst/>
              <a:defRPr/>
            </a:pPr>
            <a:r>
              <a:rPr kumimoji="0" lang="en-US" sz="2399" b="0" i="0" u="none" strike="noStrike" kern="1200" cap="none" spc="0" normalizeH="0" baseline="0" noProof="0">
                <a:ln>
                  <a:noFill/>
                </a:ln>
                <a:solidFill>
                  <a:srgbClr val="FFFFFF"/>
                </a:solidFill>
                <a:effectLst/>
                <a:uLnTx/>
                <a:uFillTx/>
                <a:latin typeface="Futura 1"/>
                <a:ea typeface="Futura 1"/>
                <a:cs typeface="Futura 1"/>
                <a:sym typeface="Futura 1"/>
              </a:rPr>
              <a:t>Partner Presentations</a:t>
            </a:r>
          </a:p>
        </p:txBody>
      </p:sp>
      <p:sp>
        <p:nvSpPr>
          <p:cNvPr id="22" name="TextBox 22"/>
          <p:cNvSpPr txBox="1"/>
          <p:nvPr/>
        </p:nvSpPr>
        <p:spPr>
          <a:xfrm>
            <a:off x="402386" y="3441701"/>
            <a:ext cx="1971490" cy="846386"/>
          </a:xfrm>
          <a:prstGeom prst="rect">
            <a:avLst/>
          </a:prstGeom>
        </p:spPr>
        <p:txBody>
          <a:bodyPr lIns="0" tIns="0" rIns="0" bIns="0" rtlCol="0" anchor="t">
            <a:spAutoFit/>
          </a:bodyPr>
          <a:lstStyle/>
          <a:p>
            <a:pPr marL="0" marR="0" lvl="0" indent="0" algn="ctr" defTabSz="457200" rtl="0" eaLnBrk="1" fontAlgn="auto" latinLnBrk="0" hangingPunct="1">
              <a:lnSpc>
                <a:spcPts val="2207"/>
              </a:lnSpc>
              <a:spcBef>
                <a:spcPts val="0"/>
              </a:spcBef>
              <a:spcAft>
                <a:spcPts val="0"/>
              </a:spcAft>
              <a:buClrTx/>
              <a:buSzTx/>
              <a:buFontTx/>
              <a:buNone/>
              <a:tabLst/>
              <a:defRPr/>
            </a:pPr>
            <a:r>
              <a:rPr kumimoji="0" lang="en-US" sz="2399" b="0" i="0" u="none" strike="noStrike" kern="1200" cap="none" spc="0" normalizeH="0" baseline="0" noProof="0">
                <a:ln>
                  <a:noFill/>
                </a:ln>
                <a:solidFill>
                  <a:srgbClr val="FFFFFF"/>
                </a:solidFill>
                <a:effectLst/>
                <a:uLnTx/>
                <a:uFillTx/>
                <a:latin typeface="Futura 1"/>
                <a:ea typeface="Futura 1"/>
                <a:cs typeface="Futura 1"/>
                <a:sym typeface="Futura 1"/>
              </a:rPr>
              <a:t>Games &amp;</a:t>
            </a:r>
          </a:p>
          <a:p>
            <a:pPr marL="0" marR="0" lvl="0" indent="0" algn="ctr" defTabSz="457200" rtl="0" eaLnBrk="1" fontAlgn="auto" latinLnBrk="0" hangingPunct="1">
              <a:lnSpc>
                <a:spcPts val="2207"/>
              </a:lnSpc>
              <a:spcBef>
                <a:spcPts val="0"/>
              </a:spcBef>
              <a:spcAft>
                <a:spcPts val="0"/>
              </a:spcAft>
              <a:buClrTx/>
              <a:buSzTx/>
              <a:buFontTx/>
              <a:buNone/>
              <a:tabLst/>
              <a:defRPr/>
            </a:pPr>
            <a:r>
              <a:rPr kumimoji="0" lang="en-US" sz="2399" b="0" i="0" u="none" strike="noStrike" kern="1200" cap="none" spc="0" normalizeH="0" baseline="0" noProof="0">
                <a:ln>
                  <a:noFill/>
                </a:ln>
                <a:solidFill>
                  <a:srgbClr val="FFFFFF"/>
                </a:solidFill>
                <a:effectLst/>
                <a:uLnTx/>
                <a:uFillTx/>
                <a:latin typeface="Futura 1"/>
                <a:ea typeface="Futura 1"/>
                <a:cs typeface="Futura 1"/>
                <a:sym typeface="Futura 1"/>
              </a:rPr>
              <a:t>Other Activities</a:t>
            </a:r>
          </a:p>
        </p:txBody>
      </p:sp>
    </p:spTree>
    <p:extLst>
      <p:ext uri="{BB962C8B-B14F-4D97-AF65-F5344CB8AC3E}">
        <p14:creationId xmlns:p14="http://schemas.microsoft.com/office/powerpoint/2010/main" val="28455905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658159" y="165100"/>
            <a:ext cx="8612127" cy="461665"/>
          </a:xfrm>
          <a:prstGeom prst="rect">
            <a:avLst/>
          </a:prstGeom>
        </p:spPr>
        <p:txBody>
          <a:bodyPr lIns="0" tIns="0" rIns="0" bIns="0" rtlCol="0" anchor="t">
            <a:spAutoFit/>
          </a:bodyPr>
          <a:lstStyle/>
          <a:p>
            <a:pPr marL="0" marR="0" lvl="0" indent="0" algn="ctr" defTabSz="457200" rtl="0" eaLnBrk="1" fontAlgn="auto" latinLnBrk="0" hangingPunct="1">
              <a:lnSpc>
                <a:spcPts val="36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2751"/>
                </a:solidFill>
                <a:effectLst/>
                <a:uLnTx/>
                <a:uFillTx/>
                <a:latin typeface="Futura 1"/>
                <a:ea typeface="Futura 1"/>
                <a:cs typeface="Futura 1"/>
                <a:sym typeface="Futura 1"/>
              </a:rPr>
              <a:t>EAAA Access Centers</a:t>
            </a:r>
          </a:p>
        </p:txBody>
      </p:sp>
      <p:sp>
        <p:nvSpPr>
          <p:cNvPr id="4" name="AutoShape 4"/>
          <p:cNvSpPr/>
          <p:nvPr/>
        </p:nvSpPr>
        <p:spPr>
          <a:xfrm>
            <a:off x="1806243" y="685800"/>
            <a:ext cx="8290610" cy="0"/>
          </a:xfrm>
          <a:prstGeom prst="line">
            <a:avLst/>
          </a:prstGeom>
          <a:ln w="38100" cap="flat">
            <a:solidFill>
              <a:srgbClr val="05868B"/>
            </a:solidFill>
            <a:prstDash val="solid"/>
            <a:headEnd type="none" w="sm" len="sm"/>
            <a:tailEnd type="none" w="sm" len="sm"/>
          </a:ln>
        </p:spPr>
      </p:sp>
      <p:pic>
        <p:nvPicPr>
          <p:cNvPr id="5" name="Picture 4">
            <a:extLst>
              <a:ext uri="{FF2B5EF4-FFF2-40B4-BE49-F238E27FC236}">
                <a16:creationId xmlns:a16="http://schemas.microsoft.com/office/drawing/2014/main" id="{A6CAA73C-8320-44B8-85F6-CA44C3C14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642" y="1461783"/>
            <a:ext cx="3934433" cy="3934433"/>
          </a:xfrm>
          <a:prstGeom prst="rect">
            <a:avLst/>
          </a:prstGeom>
        </p:spPr>
      </p:pic>
      <p:sp>
        <p:nvSpPr>
          <p:cNvPr id="6" name="TextBox 5">
            <a:extLst>
              <a:ext uri="{FF2B5EF4-FFF2-40B4-BE49-F238E27FC236}">
                <a16:creationId xmlns:a16="http://schemas.microsoft.com/office/drawing/2014/main" id="{4FA4B3BE-66A8-4DD0-9828-A6268121A993}"/>
              </a:ext>
            </a:extLst>
          </p:cNvPr>
          <p:cNvSpPr txBox="1"/>
          <p:nvPr/>
        </p:nvSpPr>
        <p:spPr>
          <a:xfrm>
            <a:off x="5066950" y="1461783"/>
            <a:ext cx="5108896" cy="3724096"/>
          </a:xfrm>
          <a:prstGeom prst="rect">
            <a:avLst/>
          </a:prstGeom>
          <a:noFill/>
        </p:spPr>
        <p:txBody>
          <a:bodyPr wrap="square" rtlCol="0">
            <a:spAutoFit/>
          </a:bodyPr>
          <a:lstStyle/>
          <a:p>
            <a:r>
              <a:rPr lang="en-US" sz="2800" dirty="0"/>
              <a:t>Locations</a:t>
            </a:r>
          </a:p>
          <a:p>
            <a:endParaRPr lang="en-US" sz="2000" dirty="0"/>
          </a:p>
          <a:p>
            <a:r>
              <a:rPr lang="en-US" sz="2000" dirty="0"/>
              <a:t>Brewer</a:t>
            </a:r>
          </a:p>
          <a:p>
            <a:r>
              <a:rPr lang="en-US" sz="2000" dirty="0"/>
              <a:t>Calais</a:t>
            </a:r>
          </a:p>
          <a:p>
            <a:endParaRPr lang="en-US" sz="2000" dirty="0"/>
          </a:p>
          <a:p>
            <a:r>
              <a:rPr lang="en-US" sz="2800" dirty="0"/>
              <a:t>Coming Soon…</a:t>
            </a:r>
          </a:p>
          <a:p>
            <a:endParaRPr lang="en-US" sz="2000" dirty="0"/>
          </a:p>
          <a:p>
            <a:r>
              <a:rPr lang="en-US" sz="2000" dirty="0"/>
              <a:t>Ellsworth</a:t>
            </a:r>
          </a:p>
          <a:p>
            <a:r>
              <a:rPr lang="en-US" sz="2000" dirty="0"/>
              <a:t>Piscataquis County</a:t>
            </a:r>
          </a:p>
          <a:p>
            <a:r>
              <a:rPr lang="en-US" sz="2000" dirty="0"/>
              <a:t>Millinocket</a:t>
            </a:r>
          </a:p>
          <a:p>
            <a:r>
              <a:rPr lang="en-US" sz="2000" dirty="0"/>
              <a:t>Machias</a:t>
            </a:r>
          </a:p>
        </p:txBody>
      </p:sp>
    </p:spTree>
    <p:extLst>
      <p:ext uri="{BB962C8B-B14F-4D97-AF65-F5344CB8AC3E}">
        <p14:creationId xmlns:p14="http://schemas.microsoft.com/office/powerpoint/2010/main" val="21345096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FB12115-02DD-4E79-8AD3-D74B7DA68D46}"/>
              </a:ext>
            </a:extLst>
          </p:cNvPr>
          <p:cNvGrpSpPr/>
          <p:nvPr/>
        </p:nvGrpSpPr>
        <p:grpSpPr>
          <a:xfrm>
            <a:off x="792757" y="1649498"/>
            <a:ext cx="3512544" cy="3306778"/>
            <a:chOff x="2252442" y="1449443"/>
            <a:chExt cx="3512544" cy="3306778"/>
          </a:xfrm>
        </p:grpSpPr>
        <p:sp>
          <p:nvSpPr>
            <p:cNvPr id="4" name="Rectangle: Rounded Corners 3">
              <a:extLst>
                <a:ext uri="{FF2B5EF4-FFF2-40B4-BE49-F238E27FC236}">
                  <a16:creationId xmlns:a16="http://schemas.microsoft.com/office/drawing/2014/main" id="{5FAF4DBF-59A2-4139-BB11-C720780F3C06}"/>
                </a:ext>
              </a:extLst>
            </p:cNvPr>
            <p:cNvSpPr/>
            <p:nvPr/>
          </p:nvSpPr>
          <p:spPr>
            <a:xfrm>
              <a:off x="2252442" y="1449443"/>
              <a:ext cx="3512543" cy="3306778"/>
            </a:xfrm>
            <a:prstGeom prst="roundRect">
              <a:avLst/>
            </a:prstGeom>
            <a:gradFill flip="none" rotWithShape="1">
              <a:gsLst>
                <a:gs pos="0">
                  <a:srgbClr val="04443B">
                    <a:lumMod val="100000"/>
                  </a:srgbClr>
                </a:gs>
                <a:gs pos="100000">
                  <a:srgbClr val="1B3864"/>
                </a:gs>
              </a:gsLst>
              <a:lin ang="5400000" scaled="1"/>
              <a:tileRect/>
            </a:gradFill>
            <a:ln>
              <a:solidFill>
                <a:srgbClr val="044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C753608-9FAD-40E2-8825-C1CD3B928F40}"/>
                </a:ext>
              </a:extLst>
            </p:cNvPr>
            <p:cNvSpPr txBox="1"/>
            <p:nvPr/>
          </p:nvSpPr>
          <p:spPr>
            <a:xfrm>
              <a:off x="2382472" y="1586123"/>
              <a:ext cx="3382514" cy="2616101"/>
            </a:xfrm>
            <a:prstGeom prst="rect">
              <a:avLst/>
            </a:prstGeom>
            <a:noFill/>
          </p:spPr>
          <p:txBody>
            <a:bodyPr wrap="square" rtlCol="0">
              <a:spAutoFit/>
            </a:bodyPr>
            <a:lstStyle/>
            <a:p>
              <a:r>
                <a:rPr lang="en-US" sz="3200" b="1" dirty="0">
                  <a:solidFill>
                    <a:schemeClr val="bg1"/>
                  </a:solidFill>
                  <a:latin typeface="Bodoni MT" panose="02070603080606020203" pitchFamily="18" charset="0"/>
                </a:rPr>
                <a:t>03</a:t>
              </a:r>
              <a:br>
                <a:rPr lang="en-US" sz="4800" b="1" dirty="0">
                  <a:solidFill>
                    <a:schemeClr val="bg1"/>
                  </a:solidFill>
                  <a:latin typeface="Bodoni MT" panose="02070603080606020203" pitchFamily="18" charset="0"/>
                </a:rPr>
              </a:br>
              <a:r>
                <a:rPr lang="en-US" sz="2400" b="1" dirty="0">
                  <a:solidFill>
                    <a:schemeClr val="bg1"/>
                  </a:solidFill>
                  <a:latin typeface="Bodoni MT" panose="02070603080606020203" pitchFamily="18" charset="0"/>
                </a:rPr>
                <a:t>Promote implementation</a:t>
              </a:r>
              <a:br>
                <a:rPr lang="en-US" sz="4000" b="1" dirty="0">
                  <a:solidFill>
                    <a:schemeClr val="bg1"/>
                  </a:solidFill>
                  <a:latin typeface="Bodoni MT" panose="02070603080606020203" pitchFamily="18" charset="0"/>
                </a:rPr>
              </a:br>
              <a:r>
                <a:rPr lang="en-US" b="1" dirty="0">
                  <a:solidFill>
                    <a:schemeClr val="bg1"/>
                  </a:solidFill>
                  <a:latin typeface="Bodoni MT" panose="02070603080606020203" pitchFamily="18" charset="0"/>
                </a:rPr>
                <a:t>Discuss actionable steps for community organizations to create inclusive, accessible services that reduce isolation and improve the well-being of older adults.</a:t>
              </a:r>
              <a:endParaRPr lang="en-US" sz="4800" b="1" dirty="0">
                <a:solidFill>
                  <a:schemeClr val="bg1"/>
                </a:solidFill>
                <a:latin typeface="Bodoni MT" panose="02070603080606020203" pitchFamily="18" charset="0"/>
              </a:endParaRPr>
            </a:p>
          </p:txBody>
        </p:sp>
      </p:grpSp>
      <p:sp>
        <p:nvSpPr>
          <p:cNvPr id="7" name="TextBox 6">
            <a:extLst>
              <a:ext uri="{FF2B5EF4-FFF2-40B4-BE49-F238E27FC236}">
                <a16:creationId xmlns:a16="http://schemas.microsoft.com/office/drawing/2014/main" id="{945DA56C-8340-4210-98C5-DBE8BF3EA64D}"/>
              </a:ext>
            </a:extLst>
          </p:cNvPr>
          <p:cNvSpPr txBox="1"/>
          <p:nvPr/>
        </p:nvSpPr>
        <p:spPr>
          <a:xfrm>
            <a:off x="4945309" y="1649498"/>
            <a:ext cx="6323904" cy="1323439"/>
          </a:xfrm>
          <a:prstGeom prst="rect">
            <a:avLst/>
          </a:prstGeom>
          <a:noFill/>
        </p:spPr>
        <p:txBody>
          <a:bodyPr wrap="square" rtlCol="0">
            <a:spAutoFit/>
          </a:bodyPr>
          <a:lstStyle/>
          <a:p>
            <a:r>
              <a:rPr lang="en-US" sz="2000" b="1" dirty="0"/>
              <a:t>1. How can we intentionally build intergenerational opportunities that not only engage older adults but also foster mutual learning and reduce stereotypes between age groups?</a:t>
            </a:r>
          </a:p>
        </p:txBody>
      </p:sp>
      <p:sp>
        <p:nvSpPr>
          <p:cNvPr id="12" name="TextBox 11">
            <a:extLst>
              <a:ext uri="{FF2B5EF4-FFF2-40B4-BE49-F238E27FC236}">
                <a16:creationId xmlns:a16="http://schemas.microsoft.com/office/drawing/2014/main" id="{F2FAA60F-7A21-4995-B889-5A0E8273267E}"/>
              </a:ext>
            </a:extLst>
          </p:cNvPr>
          <p:cNvSpPr txBox="1"/>
          <p:nvPr/>
        </p:nvSpPr>
        <p:spPr>
          <a:xfrm>
            <a:off x="4945309" y="3223344"/>
            <a:ext cx="6323904" cy="1323439"/>
          </a:xfrm>
          <a:prstGeom prst="rect">
            <a:avLst/>
          </a:prstGeom>
          <a:noFill/>
        </p:spPr>
        <p:txBody>
          <a:bodyPr wrap="square" rtlCol="0">
            <a:spAutoFit/>
          </a:bodyPr>
          <a:lstStyle/>
          <a:p>
            <a:r>
              <a:rPr lang="en-US" sz="2000" b="1" dirty="0"/>
              <a:t>2. What partnerships – across health services, faith groups, libraries, or local organizations and businesses – can we form to extend our reach and embed social connection into the everyday lives of older adults?</a:t>
            </a:r>
          </a:p>
        </p:txBody>
      </p:sp>
      <p:sp>
        <p:nvSpPr>
          <p:cNvPr id="14" name="Rectangle 13">
            <a:extLst>
              <a:ext uri="{FF2B5EF4-FFF2-40B4-BE49-F238E27FC236}">
                <a16:creationId xmlns:a16="http://schemas.microsoft.com/office/drawing/2014/main" id="{85739009-B975-4281-ABA7-95948781471F}"/>
              </a:ext>
            </a:extLst>
          </p:cNvPr>
          <p:cNvSpPr/>
          <p:nvPr/>
        </p:nvSpPr>
        <p:spPr>
          <a:xfrm>
            <a:off x="-92279" y="0"/>
            <a:ext cx="12516374" cy="1149292"/>
          </a:xfrm>
          <a:prstGeom prst="rect">
            <a:avLst/>
          </a:prstGeom>
          <a:gradFill>
            <a:gsLst>
              <a:gs pos="0">
                <a:srgbClr val="04443B">
                  <a:lumMod val="100000"/>
                </a:srgbClr>
              </a:gs>
              <a:gs pos="100000">
                <a:srgbClr val="1B3864"/>
              </a:gs>
            </a:gsLst>
            <a:lin ang="5400000" scaled="1"/>
          </a:gradFill>
          <a:ln>
            <a:solidFill>
              <a:srgbClr val="1B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DC75BE6-0978-488E-8546-958503C55323}"/>
              </a:ext>
            </a:extLst>
          </p:cNvPr>
          <p:cNvSpPr txBox="1"/>
          <p:nvPr/>
        </p:nvSpPr>
        <p:spPr>
          <a:xfrm>
            <a:off x="343949" y="234892"/>
            <a:ext cx="7650759" cy="769441"/>
          </a:xfrm>
          <a:prstGeom prst="rect">
            <a:avLst/>
          </a:prstGeom>
          <a:noFill/>
        </p:spPr>
        <p:txBody>
          <a:bodyPr wrap="square" rtlCol="0">
            <a:spAutoFit/>
          </a:bodyPr>
          <a:lstStyle/>
          <a:p>
            <a:r>
              <a:rPr lang="en-US" sz="4400" b="1" dirty="0">
                <a:solidFill>
                  <a:schemeClr val="bg1"/>
                </a:solidFill>
              </a:rPr>
              <a:t>Discussion</a:t>
            </a:r>
          </a:p>
        </p:txBody>
      </p:sp>
    </p:spTree>
    <p:extLst>
      <p:ext uri="{BB962C8B-B14F-4D97-AF65-F5344CB8AC3E}">
        <p14:creationId xmlns:p14="http://schemas.microsoft.com/office/powerpoint/2010/main" val="35212121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401248-6766-4CA6-837E-31902C4EB09B}"/>
              </a:ext>
            </a:extLst>
          </p:cNvPr>
          <p:cNvSpPr/>
          <p:nvPr/>
        </p:nvSpPr>
        <p:spPr>
          <a:xfrm>
            <a:off x="-162187" y="2701255"/>
            <a:ext cx="12516374" cy="1149292"/>
          </a:xfrm>
          <a:prstGeom prst="rect">
            <a:avLst/>
          </a:prstGeom>
          <a:gradFill>
            <a:gsLst>
              <a:gs pos="0">
                <a:srgbClr val="04443B">
                  <a:lumMod val="100000"/>
                </a:srgbClr>
              </a:gs>
              <a:gs pos="100000">
                <a:srgbClr val="1B3864"/>
              </a:gs>
            </a:gsLst>
            <a:lin ang="5400000" scaled="1"/>
          </a:gradFill>
          <a:ln>
            <a:solidFill>
              <a:srgbClr val="1B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46C6A1D-829D-4D54-9766-AA2B06ED53F0}"/>
              </a:ext>
            </a:extLst>
          </p:cNvPr>
          <p:cNvSpPr txBox="1"/>
          <p:nvPr/>
        </p:nvSpPr>
        <p:spPr>
          <a:xfrm>
            <a:off x="4966284" y="2891180"/>
            <a:ext cx="2936146" cy="769441"/>
          </a:xfrm>
          <a:prstGeom prst="rect">
            <a:avLst/>
          </a:prstGeom>
          <a:noFill/>
        </p:spPr>
        <p:txBody>
          <a:bodyPr wrap="square" rtlCol="0">
            <a:spAutoFit/>
          </a:bodyPr>
          <a:lstStyle/>
          <a:p>
            <a:r>
              <a:rPr lang="en-US" sz="4400" b="1" dirty="0">
                <a:solidFill>
                  <a:schemeClr val="bg1"/>
                </a:solidFill>
              </a:rPr>
              <a:t>Questions?</a:t>
            </a:r>
          </a:p>
        </p:txBody>
      </p:sp>
    </p:spTree>
    <p:extLst>
      <p:ext uri="{BB962C8B-B14F-4D97-AF65-F5344CB8AC3E}">
        <p14:creationId xmlns:p14="http://schemas.microsoft.com/office/powerpoint/2010/main" val="1370480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FAF4DBF-59A2-4139-BB11-C720780F3C06}"/>
              </a:ext>
            </a:extLst>
          </p:cNvPr>
          <p:cNvSpPr/>
          <p:nvPr/>
        </p:nvSpPr>
        <p:spPr>
          <a:xfrm>
            <a:off x="8032466" y="1742454"/>
            <a:ext cx="3250727" cy="3306778"/>
          </a:xfrm>
          <a:prstGeom prst="roundRect">
            <a:avLst/>
          </a:prstGeom>
          <a:gradFill flip="none" rotWithShape="1">
            <a:gsLst>
              <a:gs pos="0">
                <a:srgbClr val="04443B">
                  <a:lumMod val="100000"/>
                </a:srgbClr>
              </a:gs>
              <a:gs pos="100000">
                <a:srgbClr val="1B3864"/>
              </a:gs>
            </a:gsLst>
            <a:lin ang="5400000" scaled="1"/>
            <a:tileRect/>
          </a:gradFill>
          <a:ln>
            <a:solidFill>
              <a:srgbClr val="044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C753608-9FAD-40E2-8825-C1CD3B928F40}"/>
              </a:ext>
            </a:extLst>
          </p:cNvPr>
          <p:cNvSpPr txBox="1"/>
          <p:nvPr/>
        </p:nvSpPr>
        <p:spPr>
          <a:xfrm>
            <a:off x="763398" y="1879134"/>
            <a:ext cx="2743200" cy="2339102"/>
          </a:xfrm>
          <a:prstGeom prst="rect">
            <a:avLst/>
          </a:prstGeom>
          <a:noFill/>
        </p:spPr>
        <p:txBody>
          <a:bodyPr wrap="square" rtlCol="0">
            <a:spAutoFit/>
          </a:bodyPr>
          <a:lstStyle/>
          <a:p>
            <a:r>
              <a:rPr lang="en-US" sz="3200" b="1" dirty="0">
                <a:latin typeface="Bodoni MT" panose="02070603080606020203" pitchFamily="18" charset="0"/>
              </a:rPr>
              <a:t>01</a:t>
            </a:r>
            <a:br>
              <a:rPr lang="en-US" sz="3200" b="1" dirty="0">
                <a:latin typeface="Bodoni MT" panose="02070603080606020203" pitchFamily="18" charset="0"/>
              </a:rPr>
            </a:br>
            <a:r>
              <a:rPr lang="en-US" sz="2400" b="1" dirty="0">
                <a:latin typeface="Bodoni MT" panose="02070603080606020203" pitchFamily="18" charset="0"/>
              </a:rPr>
              <a:t>Identify the barriers</a:t>
            </a:r>
            <a:br>
              <a:rPr lang="en-US" sz="2400" b="1" dirty="0">
                <a:latin typeface="Bodoni MT" panose="02070603080606020203" pitchFamily="18" charset="0"/>
              </a:rPr>
            </a:br>
            <a:r>
              <a:rPr lang="en-US" b="1" dirty="0">
                <a:latin typeface="Bodoni MT" panose="02070603080606020203" pitchFamily="18" charset="0"/>
              </a:rPr>
              <a:t>Understand the primary factors contributing to social isolation and lack of access to services among older adults</a:t>
            </a:r>
            <a:endParaRPr lang="en-US" sz="3200" b="1" dirty="0">
              <a:latin typeface="Bodoni MT" panose="02070603080606020203" pitchFamily="18" charset="0"/>
            </a:endParaRPr>
          </a:p>
        </p:txBody>
      </p:sp>
      <p:sp>
        <p:nvSpPr>
          <p:cNvPr id="6" name="TextBox 5">
            <a:extLst>
              <a:ext uri="{FF2B5EF4-FFF2-40B4-BE49-F238E27FC236}">
                <a16:creationId xmlns:a16="http://schemas.microsoft.com/office/drawing/2014/main" id="{5B883EDE-6546-47E8-B857-9040B7D37F86}"/>
              </a:ext>
            </a:extLst>
          </p:cNvPr>
          <p:cNvSpPr txBox="1"/>
          <p:nvPr/>
        </p:nvSpPr>
        <p:spPr>
          <a:xfrm>
            <a:off x="532699" y="268448"/>
            <a:ext cx="2038525" cy="769441"/>
          </a:xfrm>
          <a:prstGeom prst="rect">
            <a:avLst/>
          </a:prstGeom>
          <a:noFill/>
        </p:spPr>
        <p:txBody>
          <a:bodyPr wrap="square" rtlCol="0">
            <a:spAutoFit/>
          </a:bodyPr>
          <a:lstStyle/>
          <a:p>
            <a:r>
              <a:rPr lang="en-US" sz="4400" b="1" dirty="0">
                <a:latin typeface="FuturaConMed" panose="00000600000000000000" pitchFamily="50" charset="0"/>
              </a:rPr>
              <a:t>AGENDA</a:t>
            </a:r>
          </a:p>
        </p:txBody>
      </p:sp>
      <p:sp>
        <p:nvSpPr>
          <p:cNvPr id="7" name="TextBox 6">
            <a:extLst>
              <a:ext uri="{FF2B5EF4-FFF2-40B4-BE49-F238E27FC236}">
                <a16:creationId xmlns:a16="http://schemas.microsoft.com/office/drawing/2014/main" id="{9B291FE8-2BA7-4699-ADA6-E3E166E5DEF8}"/>
              </a:ext>
            </a:extLst>
          </p:cNvPr>
          <p:cNvSpPr txBox="1"/>
          <p:nvPr/>
        </p:nvSpPr>
        <p:spPr>
          <a:xfrm>
            <a:off x="4409812" y="1879133"/>
            <a:ext cx="2821497" cy="2616101"/>
          </a:xfrm>
          <a:prstGeom prst="rect">
            <a:avLst/>
          </a:prstGeom>
          <a:noFill/>
        </p:spPr>
        <p:txBody>
          <a:bodyPr wrap="square" rtlCol="0">
            <a:spAutoFit/>
          </a:bodyPr>
          <a:lstStyle/>
          <a:p>
            <a:r>
              <a:rPr lang="en-US" sz="3200" b="1" dirty="0">
                <a:latin typeface="Bodoni MT" panose="02070603080606020203" pitchFamily="18" charset="0"/>
              </a:rPr>
              <a:t>02</a:t>
            </a:r>
            <a:br>
              <a:rPr lang="en-US" sz="3200" b="1" dirty="0">
                <a:latin typeface="Bodoni MT" panose="02070603080606020203" pitchFamily="18" charset="0"/>
              </a:rPr>
            </a:br>
            <a:r>
              <a:rPr lang="en-US" sz="2400" b="1" dirty="0">
                <a:latin typeface="Bodoni MT" panose="02070603080606020203" pitchFamily="18" charset="0"/>
              </a:rPr>
              <a:t>Explore the solutions</a:t>
            </a:r>
            <a:br>
              <a:rPr lang="en-US" sz="2400" b="1" dirty="0">
                <a:latin typeface="Bodoni MT" panose="02070603080606020203" pitchFamily="18" charset="0"/>
              </a:rPr>
            </a:br>
            <a:r>
              <a:rPr lang="en-US" b="1" dirty="0">
                <a:latin typeface="Bodoni MT" panose="02070603080606020203" pitchFamily="18" charset="0"/>
              </a:rPr>
              <a:t>Present effective strategies and technologies that enhance service accessibility and promote social engagement for older adults.</a:t>
            </a:r>
            <a:endParaRPr lang="en-US" sz="3200" b="1" dirty="0">
              <a:latin typeface="Bodoni MT" panose="02070603080606020203" pitchFamily="18" charset="0"/>
            </a:endParaRPr>
          </a:p>
        </p:txBody>
      </p:sp>
      <p:sp>
        <p:nvSpPr>
          <p:cNvPr id="8" name="TextBox 7">
            <a:extLst>
              <a:ext uri="{FF2B5EF4-FFF2-40B4-BE49-F238E27FC236}">
                <a16:creationId xmlns:a16="http://schemas.microsoft.com/office/drawing/2014/main" id="{F07309A2-5448-422F-B2FC-E2EDE80052B5}"/>
              </a:ext>
            </a:extLst>
          </p:cNvPr>
          <p:cNvSpPr txBox="1"/>
          <p:nvPr/>
        </p:nvSpPr>
        <p:spPr>
          <a:xfrm>
            <a:off x="8056228" y="1879132"/>
            <a:ext cx="3372374" cy="2616101"/>
          </a:xfrm>
          <a:prstGeom prst="rect">
            <a:avLst/>
          </a:prstGeom>
          <a:noFill/>
        </p:spPr>
        <p:txBody>
          <a:bodyPr wrap="square" rtlCol="0">
            <a:spAutoFit/>
          </a:bodyPr>
          <a:lstStyle/>
          <a:p>
            <a:r>
              <a:rPr lang="en-US" sz="3200" b="1" dirty="0">
                <a:solidFill>
                  <a:schemeClr val="bg1"/>
                </a:solidFill>
                <a:latin typeface="Bodoni MT" panose="02070603080606020203" pitchFamily="18" charset="0"/>
              </a:rPr>
              <a:t>03</a:t>
            </a:r>
            <a:br>
              <a:rPr lang="en-US" sz="3200" b="1" dirty="0">
                <a:solidFill>
                  <a:schemeClr val="bg1"/>
                </a:solidFill>
                <a:latin typeface="Bodoni MT" panose="02070603080606020203" pitchFamily="18" charset="0"/>
              </a:rPr>
            </a:br>
            <a:r>
              <a:rPr lang="en-US" sz="2400" b="1" dirty="0">
                <a:solidFill>
                  <a:schemeClr val="bg1"/>
                </a:solidFill>
                <a:latin typeface="Bodoni MT" panose="02070603080606020203" pitchFamily="18" charset="0"/>
              </a:rPr>
              <a:t>Promote implementation</a:t>
            </a:r>
            <a:br>
              <a:rPr lang="en-US" sz="2400" b="1" dirty="0">
                <a:solidFill>
                  <a:schemeClr val="bg1"/>
                </a:solidFill>
                <a:latin typeface="Bodoni MT" panose="02070603080606020203" pitchFamily="18" charset="0"/>
              </a:rPr>
            </a:br>
            <a:r>
              <a:rPr lang="en-US" b="1" dirty="0">
                <a:solidFill>
                  <a:schemeClr val="bg1"/>
                </a:solidFill>
                <a:latin typeface="Bodoni MT" panose="02070603080606020203" pitchFamily="18" charset="0"/>
              </a:rPr>
              <a:t>Discuss actionable steps for community organizations to create inclusive, accessible services that reduce isolation and improve the well-being of older adults.</a:t>
            </a:r>
            <a:endParaRPr lang="en-US" sz="3200" b="1" dirty="0">
              <a:solidFill>
                <a:schemeClr val="bg1"/>
              </a:solidFill>
              <a:latin typeface="Bodoni MT" panose="02070603080606020203" pitchFamily="18" charset="0"/>
            </a:endParaRPr>
          </a:p>
        </p:txBody>
      </p:sp>
    </p:spTree>
    <p:extLst>
      <p:ext uri="{BB962C8B-B14F-4D97-AF65-F5344CB8AC3E}">
        <p14:creationId xmlns:p14="http://schemas.microsoft.com/office/powerpoint/2010/main" val="29292292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401248-6766-4CA6-837E-31902C4EB09B}"/>
              </a:ext>
            </a:extLst>
          </p:cNvPr>
          <p:cNvSpPr/>
          <p:nvPr/>
        </p:nvSpPr>
        <p:spPr>
          <a:xfrm>
            <a:off x="-92279" y="0"/>
            <a:ext cx="12516374" cy="1149292"/>
          </a:xfrm>
          <a:prstGeom prst="rect">
            <a:avLst/>
          </a:prstGeom>
          <a:gradFill>
            <a:gsLst>
              <a:gs pos="0">
                <a:srgbClr val="04443B">
                  <a:lumMod val="100000"/>
                </a:srgbClr>
              </a:gs>
              <a:gs pos="100000">
                <a:srgbClr val="1B3864"/>
              </a:gs>
            </a:gsLst>
            <a:lin ang="5400000" scaled="1"/>
          </a:gradFill>
          <a:ln>
            <a:solidFill>
              <a:srgbClr val="1B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46C6A1D-829D-4D54-9766-AA2B06ED53F0}"/>
              </a:ext>
            </a:extLst>
          </p:cNvPr>
          <p:cNvSpPr txBox="1"/>
          <p:nvPr/>
        </p:nvSpPr>
        <p:spPr>
          <a:xfrm>
            <a:off x="343949" y="234892"/>
            <a:ext cx="7650759" cy="769441"/>
          </a:xfrm>
          <a:prstGeom prst="rect">
            <a:avLst/>
          </a:prstGeom>
          <a:noFill/>
        </p:spPr>
        <p:txBody>
          <a:bodyPr wrap="square" rtlCol="0">
            <a:spAutoFit/>
          </a:bodyPr>
          <a:lstStyle/>
          <a:p>
            <a:r>
              <a:rPr lang="en-US" sz="4400" b="1" dirty="0">
                <a:solidFill>
                  <a:schemeClr val="bg1"/>
                </a:solidFill>
              </a:rPr>
              <a:t>Thank you!</a:t>
            </a:r>
          </a:p>
        </p:txBody>
      </p:sp>
      <p:pic>
        <p:nvPicPr>
          <p:cNvPr id="5" name="Picture 4">
            <a:extLst>
              <a:ext uri="{FF2B5EF4-FFF2-40B4-BE49-F238E27FC236}">
                <a16:creationId xmlns:a16="http://schemas.microsoft.com/office/drawing/2014/main" id="{145E3F4C-6306-4A56-8134-B657266502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1745" y="5327830"/>
            <a:ext cx="6488509" cy="1530170"/>
          </a:xfrm>
          <a:prstGeom prst="rect">
            <a:avLst/>
          </a:prstGeom>
        </p:spPr>
      </p:pic>
      <p:sp>
        <p:nvSpPr>
          <p:cNvPr id="6" name="Content Placeholder 3">
            <a:extLst>
              <a:ext uri="{FF2B5EF4-FFF2-40B4-BE49-F238E27FC236}">
                <a16:creationId xmlns:a16="http://schemas.microsoft.com/office/drawing/2014/main" id="{F5EF0417-4760-4317-A5AC-196247119EBC}"/>
              </a:ext>
            </a:extLst>
          </p:cNvPr>
          <p:cNvSpPr txBox="1">
            <a:spLocks/>
          </p:cNvSpPr>
          <p:nvPr/>
        </p:nvSpPr>
        <p:spPr>
          <a:xfrm>
            <a:off x="167082" y="2476747"/>
            <a:ext cx="5050872" cy="21737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Arial"/>
                <a:cs typeface="Arial"/>
              </a:rPr>
              <a:t>Megan Walton, CEO</a:t>
            </a:r>
            <a:endParaRPr lang="en-US" sz="2000" dirty="0"/>
          </a:p>
          <a:p>
            <a:pPr marL="0" indent="0">
              <a:buFont typeface="Arial" panose="020B0604020202020204" pitchFamily="34" charset="0"/>
              <a:buNone/>
            </a:pPr>
            <a:r>
              <a:rPr lang="en-US" sz="2000" dirty="0">
                <a:latin typeface="Arial"/>
                <a:cs typeface="Arial"/>
              </a:rPr>
              <a:t>Southern Maine Agency on Aging</a:t>
            </a:r>
          </a:p>
          <a:p>
            <a:pPr marL="0" indent="0">
              <a:buFont typeface="Arial" panose="020B0604020202020204" pitchFamily="34" charset="0"/>
              <a:buNone/>
            </a:pPr>
            <a:r>
              <a:rPr lang="en-US" sz="2000" dirty="0">
                <a:latin typeface="Arial"/>
                <a:cs typeface="Arial"/>
              </a:rPr>
              <a:t>207.396.6501</a:t>
            </a:r>
          </a:p>
          <a:p>
            <a:pPr marL="0" indent="0">
              <a:buFont typeface="Arial" panose="020B0604020202020204" pitchFamily="34" charset="0"/>
              <a:buNone/>
            </a:pPr>
            <a:r>
              <a:rPr lang="en-US" sz="2000" dirty="0">
                <a:latin typeface="Arial"/>
                <a:cs typeface="Arial"/>
              </a:rPr>
              <a:t>mwalton@smaaa.org</a:t>
            </a:r>
          </a:p>
        </p:txBody>
      </p:sp>
      <p:sp>
        <p:nvSpPr>
          <p:cNvPr id="7" name="Content Placeholder 3">
            <a:extLst>
              <a:ext uri="{FF2B5EF4-FFF2-40B4-BE49-F238E27FC236}">
                <a16:creationId xmlns:a16="http://schemas.microsoft.com/office/drawing/2014/main" id="{BA8A4F9F-CD2B-443C-8C9F-213D1B6A3CB9}"/>
              </a:ext>
            </a:extLst>
          </p:cNvPr>
          <p:cNvSpPr txBox="1">
            <a:spLocks/>
          </p:cNvSpPr>
          <p:nvPr/>
        </p:nvSpPr>
        <p:spPr>
          <a:xfrm>
            <a:off x="4169328" y="2476746"/>
            <a:ext cx="3707934" cy="21737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Arial"/>
                <a:cs typeface="Arial"/>
              </a:rPr>
              <a:t>Chris Street, Nutrition Director</a:t>
            </a:r>
            <a:endParaRPr lang="en-US" sz="2000" dirty="0"/>
          </a:p>
          <a:p>
            <a:pPr marL="0" indent="0">
              <a:buFont typeface="Arial" panose="020B0604020202020204" pitchFamily="34" charset="0"/>
              <a:buNone/>
            </a:pPr>
            <a:r>
              <a:rPr lang="en-US" sz="2000" dirty="0">
                <a:latin typeface="Arial"/>
                <a:cs typeface="Arial"/>
              </a:rPr>
              <a:t>Eastern Area Agency on Aging</a:t>
            </a:r>
          </a:p>
          <a:p>
            <a:pPr marL="0" indent="0">
              <a:buFont typeface="Arial" panose="020B0604020202020204" pitchFamily="34" charset="0"/>
              <a:buNone/>
            </a:pPr>
            <a:r>
              <a:rPr lang="en-US" sz="2000" dirty="0">
                <a:latin typeface="Arial"/>
                <a:cs typeface="Arial"/>
              </a:rPr>
              <a:t>207.941.2865</a:t>
            </a:r>
          </a:p>
          <a:p>
            <a:pPr marL="0" indent="0">
              <a:buFont typeface="Arial" panose="020B0604020202020204" pitchFamily="34" charset="0"/>
              <a:buNone/>
            </a:pPr>
            <a:r>
              <a:rPr lang="en-US" sz="2000" dirty="0">
                <a:latin typeface="Arial"/>
                <a:cs typeface="Arial"/>
              </a:rPr>
              <a:t>cstreet@eaaa.org</a:t>
            </a:r>
          </a:p>
        </p:txBody>
      </p:sp>
      <p:sp>
        <p:nvSpPr>
          <p:cNvPr id="8" name="Content Placeholder 3">
            <a:extLst>
              <a:ext uri="{FF2B5EF4-FFF2-40B4-BE49-F238E27FC236}">
                <a16:creationId xmlns:a16="http://schemas.microsoft.com/office/drawing/2014/main" id="{7D361DB7-565D-46A6-9D8A-ECD9D1A7F2AB}"/>
              </a:ext>
            </a:extLst>
          </p:cNvPr>
          <p:cNvSpPr txBox="1">
            <a:spLocks/>
          </p:cNvSpPr>
          <p:nvPr/>
        </p:nvSpPr>
        <p:spPr>
          <a:xfrm>
            <a:off x="7994708" y="2476746"/>
            <a:ext cx="4030210" cy="21737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Arial"/>
                <a:cs typeface="Arial"/>
              </a:rPr>
              <a:t>Betsy Sawyer-</a:t>
            </a:r>
            <a:r>
              <a:rPr lang="en-US" sz="2000" dirty="0" err="1">
                <a:latin typeface="Arial"/>
                <a:cs typeface="Arial"/>
              </a:rPr>
              <a:t>Manter</a:t>
            </a:r>
            <a:r>
              <a:rPr lang="en-US" sz="2000" dirty="0">
                <a:latin typeface="Arial"/>
                <a:cs typeface="Arial"/>
              </a:rPr>
              <a:t>, CEO</a:t>
            </a:r>
            <a:endParaRPr lang="en-US" sz="2000" dirty="0"/>
          </a:p>
          <a:p>
            <a:pPr marL="0" indent="0">
              <a:buFont typeface="Arial" panose="020B0604020202020204" pitchFamily="34" charset="0"/>
              <a:buNone/>
            </a:pPr>
            <a:r>
              <a:rPr lang="en-US" sz="2000" dirty="0">
                <a:latin typeface="Arial"/>
                <a:cs typeface="Arial"/>
              </a:rPr>
              <a:t>Seniors Plus</a:t>
            </a:r>
          </a:p>
          <a:p>
            <a:pPr marL="0" indent="0">
              <a:buFont typeface="Arial" panose="020B0604020202020204" pitchFamily="34" charset="0"/>
              <a:buNone/>
            </a:pPr>
            <a:r>
              <a:rPr lang="en-US" sz="2000" dirty="0">
                <a:latin typeface="Arial"/>
                <a:cs typeface="Arial"/>
              </a:rPr>
              <a:t>207.795.4010</a:t>
            </a:r>
          </a:p>
          <a:p>
            <a:pPr marL="0" indent="0">
              <a:buFont typeface="Arial" panose="020B0604020202020204" pitchFamily="34" charset="0"/>
              <a:buNone/>
            </a:pPr>
            <a:r>
              <a:rPr lang="en-US" sz="2000" dirty="0">
                <a:latin typeface="Arial"/>
                <a:cs typeface="Arial"/>
              </a:rPr>
              <a:t>bsawyer-manter@seniorsplus.org</a:t>
            </a:r>
          </a:p>
        </p:txBody>
      </p:sp>
    </p:spTree>
    <p:extLst>
      <p:ext uri="{BB962C8B-B14F-4D97-AF65-F5344CB8AC3E}">
        <p14:creationId xmlns:p14="http://schemas.microsoft.com/office/powerpoint/2010/main" val="1891982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7BA6075-0C5F-43CE-B0BB-D16F1DB19BE9}"/>
              </a:ext>
            </a:extLst>
          </p:cNvPr>
          <p:cNvGrpSpPr/>
          <p:nvPr/>
        </p:nvGrpSpPr>
        <p:grpSpPr>
          <a:xfrm>
            <a:off x="2252443" y="1449443"/>
            <a:ext cx="3066177" cy="3306778"/>
            <a:chOff x="633368" y="1742454"/>
            <a:chExt cx="3066177" cy="3306778"/>
          </a:xfrm>
        </p:grpSpPr>
        <p:sp>
          <p:nvSpPr>
            <p:cNvPr id="4" name="Rectangle: Rounded Corners 3">
              <a:extLst>
                <a:ext uri="{FF2B5EF4-FFF2-40B4-BE49-F238E27FC236}">
                  <a16:creationId xmlns:a16="http://schemas.microsoft.com/office/drawing/2014/main" id="{5FAF4DBF-59A2-4139-BB11-C720780F3C06}"/>
                </a:ext>
              </a:extLst>
            </p:cNvPr>
            <p:cNvSpPr/>
            <p:nvPr/>
          </p:nvSpPr>
          <p:spPr>
            <a:xfrm>
              <a:off x="633368" y="1742454"/>
              <a:ext cx="3066177" cy="3306778"/>
            </a:xfrm>
            <a:prstGeom prst="roundRect">
              <a:avLst/>
            </a:prstGeom>
            <a:gradFill flip="none" rotWithShape="1">
              <a:gsLst>
                <a:gs pos="0">
                  <a:srgbClr val="04443B">
                    <a:lumMod val="100000"/>
                  </a:srgbClr>
                </a:gs>
                <a:gs pos="100000">
                  <a:srgbClr val="1B3864"/>
                </a:gs>
              </a:gsLst>
              <a:lin ang="5400000" scaled="1"/>
              <a:tileRect/>
            </a:gradFill>
            <a:ln>
              <a:solidFill>
                <a:srgbClr val="044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C753608-9FAD-40E2-8825-C1CD3B928F40}"/>
                </a:ext>
              </a:extLst>
            </p:cNvPr>
            <p:cNvSpPr txBox="1"/>
            <p:nvPr/>
          </p:nvSpPr>
          <p:spPr>
            <a:xfrm>
              <a:off x="763398" y="1879134"/>
              <a:ext cx="2743200" cy="2339102"/>
            </a:xfrm>
            <a:prstGeom prst="rect">
              <a:avLst/>
            </a:prstGeom>
            <a:noFill/>
          </p:spPr>
          <p:txBody>
            <a:bodyPr wrap="square" rtlCol="0">
              <a:spAutoFit/>
            </a:bodyPr>
            <a:lstStyle/>
            <a:p>
              <a:r>
                <a:rPr lang="en-US" sz="3200" b="1" dirty="0">
                  <a:solidFill>
                    <a:schemeClr val="bg1"/>
                  </a:solidFill>
                  <a:latin typeface="Bodoni MT" panose="02070603080606020203" pitchFamily="18" charset="0"/>
                </a:rPr>
                <a:t>01</a:t>
              </a:r>
              <a:br>
                <a:rPr lang="en-US" sz="3200" b="1" dirty="0">
                  <a:solidFill>
                    <a:schemeClr val="bg1"/>
                  </a:solidFill>
                  <a:latin typeface="Bodoni MT" panose="02070603080606020203" pitchFamily="18" charset="0"/>
                </a:rPr>
              </a:br>
              <a:r>
                <a:rPr lang="en-US" sz="2400" b="1" dirty="0">
                  <a:solidFill>
                    <a:schemeClr val="bg1"/>
                  </a:solidFill>
                  <a:latin typeface="Bodoni MT" panose="02070603080606020203" pitchFamily="18" charset="0"/>
                </a:rPr>
                <a:t>Identify the barriers</a:t>
              </a:r>
              <a:br>
                <a:rPr lang="en-US" sz="2400" b="1" dirty="0">
                  <a:solidFill>
                    <a:schemeClr val="bg1"/>
                  </a:solidFill>
                  <a:latin typeface="Bodoni MT" panose="02070603080606020203" pitchFamily="18" charset="0"/>
                </a:rPr>
              </a:br>
              <a:r>
                <a:rPr lang="en-US" b="1" dirty="0">
                  <a:solidFill>
                    <a:schemeClr val="bg1"/>
                  </a:solidFill>
                  <a:latin typeface="Bodoni MT" panose="02070603080606020203" pitchFamily="18" charset="0"/>
                </a:rPr>
                <a:t>Understand the primary factors contributing to social isolation and lack of access to services among older adults</a:t>
              </a:r>
              <a:endParaRPr lang="en-US" sz="3200" b="1" dirty="0">
                <a:solidFill>
                  <a:schemeClr val="bg1"/>
                </a:solidFill>
                <a:latin typeface="Bodoni MT" panose="02070603080606020203" pitchFamily="18" charset="0"/>
              </a:endParaRPr>
            </a:p>
          </p:txBody>
        </p:sp>
      </p:grpSp>
      <p:grpSp>
        <p:nvGrpSpPr>
          <p:cNvPr id="3" name="Group 2">
            <a:extLst>
              <a:ext uri="{FF2B5EF4-FFF2-40B4-BE49-F238E27FC236}">
                <a16:creationId xmlns:a16="http://schemas.microsoft.com/office/drawing/2014/main" id="{8CDE5E69-4DC6-4F1A-80BE-5A2CD9DC8781}"/>
              </a:ext>
            </a:extLst>
          </p:cNvPr>
          <p:cNvGrpSpPr/>
          <p:nvPr/>
        </p:nvGrpSpPr>
        <p:grpSpPr>
          <a:xfrm>
            <a:off x="6427015" y="1773173"/>
            <a:ext cx="3066177" cy="563121"/>
            <a:chOff x="6096000" y="1742454"/>
            <a:chExt cx="3066177" cy="563121"/>
          </a:xfrm>
        </p:grpSpPr>
        <p:sp>
          <p:nvSpPr>
            <p:cNvPr id="9" name="Rectangle: Rounded Corners 8">
              <a:extLst>
                <a:ext uri="{FF2B5EF4-FFF2-40B4-BE49-F238E27FC236}">
                  <a16:creationId xmlns:a16="http://schemas.microsoft.com/office/drawing/2014/main" id="{067067EA-2930-4E03-ABEA-C4B417B077D7}"/>
                </a:ext>
              </a:extLst>
            </p:cNvPr>
            <p:cNvSpPr/>
            <p:nvPr/>
          </p:nvSpPr>
          <p:spPr>
            <a:xfrm>
              <a:off x="6096000" y="1742454"/>
              <a:ext cx="3066177" cy="563121"/>
            </a:xfrm>
            <a:prstGeom prst="roundRect">
              <a:avLst/>
            </a:prstGeom>
            <a:gradFill flip="none" rotWithShape="1">
              <a:gsLst>
                <a:gs pos="0">
                  <a:srgbClr val="04443B">
                    <a:lumMod val="100000"/>
                  </a:srgbClr>
                </a:gs>
                <a:gs pos="100000">
                  <a:srgbClr val="1B3864"/>
                </a:gs>
              </a:gsLst>
              <a:lin ang="5400000" scaled="1"/>
              <a:tileRect/>
            </a:gradFill>
            <a:ln>
              <a:solidFill>
                <a:srgbClr val="044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4250A42-7E64-4C08-AB37-F3C78909B60E}"/>
                </a:ext>
              </a:extLst>
            </p:cNvPr>
            <p:cNvSpPr txBox="1"/>
            <p:nvPr/>
          </p:nvSpPr>
          <p:spPr>
            <a:xfrm>
              <a:off x="6655965" y="1823959"/>
              <a:ext cx="2337034" cy="400110"/>
            </a:xfrm>
            <a:prstGeom prst="rect">
              <a:avLst/>
            </a:prstGeom>
            <a:noFill/>
          </p:spPr>
          <p:txBody>
            <a:bodyPr wrap="square" rtlCol="0">
              <a:spAutoFit/>
            </a:bodyPr>
            <a:lstStyle/>
            <a:p>
              <a:r>
                <a:rPr lang="en-US" sz="2000" b="1" dirty="0">
                  <a:solidFill>
                    <a:schemeClr val="bg1"/>
                  </a:solidFill>
                  <a:latin typeface="Bodoni MT" panose="02070603080606020203" pitchFamily="18" charset="0"/>
                </a:rPr>
                <a:t>1. Defining Terms</a:t>
              </a:r>
            </a:p>
          </p:txBody>
        </p:sp>
      </p:grpSp>
      <p:sp>
        <p:nvSpPr>
          <p:cNvPr id="13" name="TextBox 12">
            <a:extLst>
              <a:ext uri="{FF2B5EF4-FFF2-40B4-BE49-F238E27FC236}">
                <a16:creationId xmlns:a16="http://schemas.microsoft.com/office/drawing/2014/main" id="{635967EC-B3C7-4ADB-9501-4984A36FA28B}"/>
              </a:ext>
            </a:extLst>
          </p:cNvPr>
          <p:cNvSpPr txBox="1"/>
          <p:nvPr/>
        </p:nvSpPr>
        <p:spPr>
          <a:xfrm>
            <a:off x="6986980" y="2902777"/>
            <a:ext cx="2337034" cy="400110"/>
          </a:xfrm>
          <a:prstGeom prst="rect">
            <a:avLst/>
          </a:prstGeom>
          <a:noFill/>
        </p:spPr>
        <p:txBody>
          <a:bodyPr wrap="square" rtlCol="0">
            <a:spAutoFit/>
          </a:bodyPr>
          <a:lstStyle/>
          <a:p>
            <a:r>
              <a:rPr lang="en-US" sz="2000" b="1" dirty="0">
                <a:solidFill>
                  <a:schemeClr val="bg1"/>
                </a:solidFill>
                <a:latin typeface="Bodoni MT" panose="02070603080606020203" pitchFamily="18" charset="0"/>
              </a:rPr>
              <a:t>2. Statistics</a:t>
            </a:r>
          </a:p>
        </p:txBody>
      </p:sp>
      <p:sp>
        <p:nvSpPr>
          <p:cNvPr id="16" name="TextBox 15">
            <a:extLst>
              <a:ext uri="{FF2B5EF4-FFF2-40B4-BE49-F238E27FC236}">
                <a16:creationId xmlns:a16="http://schemas.microsoft.com/office/drawing/2014/main" id="{8CA5B04A-7DA5-42C0-931A-CBD8B2524638}"/>
              </a:ext>
            </a:extLst>
          </p:cNvPr>
          <p:cNvSpPr txBox="1"/>
          <p:nvPr/>
        </p:nvSpPr>
        <p:spPr>
          <a:xfrm>
            <a:off x="6986980" y="3950876"/>
            <a:ext cx="2337034" cy="400110"/>
          </a:xfrm>
          <a:prstGeom prst="rect">
            <a:avLst/>
          </a:prstGeom>
          <a:noFill/>
        </p:spPr>
        <p:txBody>
          <a:bodyPr wrap="square" rtlCol="0">
            <a:spAutoFit/>
          </a:bodyPr>
          <a:lstStyle/>
          <a:p>
            <a:r>
              <a:rPr lang="en-US" sz="2000" b="1" dirty="0">
                <a:solidFill>
                  <a:schemeClr val="bg1"/>
                </a:solidFill>
                <a:latin typeface="Bodoni MT" panose="02070603080606020203" pitchFamily="18" charset="0"/>
              </a:rPr>
              <a:t>3. National Themes</a:t>
            </a:r>
          </a:p>
        </p:txBody>
      </p:sp>
    </p:spTree>
    <p:extLst>
      <p:ext uri="{BB962C8B-B14F-4D97-AF65-F5344CB8AC3E}">
        <p14:creationId xmlns:p14="http://schemas.microsoft.com/office/powerpoint/2010/main" val="687488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7BA6075-0C5F-43CE-B0BB-D16F1DB19BE9}"/>
              </a:ext>
            </a:extLst>
          </p:cNvPr>
          <p:cNvGrpSpPr/>
          <p:nvPr/>
        </p:nvGrpSpPr>
        <p:grpSpPr>
          <a:xfrm>
            <a:off x="2252443" y="1449443"/>
            <a:ext cx="3066177" cy="3306778"/>
            <a:chOff x="633368" y="1742454"/>
            <a:chExt cx="3066177" cy="3306778"/>
          </a:xfrm>
        </p:grpSpPr>
        <p:sp>
          <p:nvSpPr>
            <p:cNvPr id="4" name="Rectangle: Rounded Corners 3">
              <a:extLst>
                <a:ext uri="{FF2B5EF4-FFF2-40B4-BE49-F238E27FC236}">
                  <a16:creationId xmlns:a16="http://schemas.microsoft.com/office/drawing/2014/main" id="{5FAF4DBF-59A2-4139-BB11-C720780F3C06}"/>
                </a:ext>
              </a:extLst>
            </p:cNvPr>
            <p:cNvSpPr/>
            <p:nvPr/>
          </p:nvSpPr>
          <p:spPr>
            <a:xfrm>
              <a:off x="633368" y="1742454"/>
              <a:ext cx="3066177" cy="3306778"/>
            </a:xfrm>
            <a:prstGeom prst="roundRect">
              <a:avLst/>
            </a:prstGeom>
            <a:gradFill flip="none" rotWithShape="1">
              <a:gsLst>
                <a:gs pos="0">
                  <a:srgbClr val="04443B">
                    <a:lumMod val="100000"/>
                  </a:srgbClr>
                </a:gs>
                <a:gs pos="100000">
                  <a:srgbClr val="1B3864"/>
                </a:gs>
              </a:gsLst>
              <a:lin ang="5400000" scaled="1"/>
              <a:tileRect/>
            </a:gradFill>
            <a:ln>
              <a:solidFill>
                <a:srgbClr val="044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C753608-9FAD-40E2-8825-C1CD3B928F40}"/>
                </a:ext>
              </a:extLst>
            </p:cNvPr>
            <p:cNvSpPr txBox="1"/>
            <p:nvPr/>
          </p:nvSpPr>
          <p:spPr>
            <a:xfrm>
              <a:off x="763398" y="1879134"/>
              <a:ext cx="2743200" cy="2339102"/>
            </a:xfrm>
            <a:prstGeom prst="rect">
              <a:avLst/>
            </a:prstGeom>
            <a:noFill/>
          </p:spPr>
          <p:txBody>
            <a:bodyPr wrap="square" rtlCol="0">
              <a:spAutoFit/>
            </a:bodyPr>
            <a:lstStyle/>
            <a:p>
              <a:r>
                <a:rPr lang="en-US" sz="3200" b="1" dirty="0">
                  <a:solidFill>
                    <a:schemeClr val="bg1"/>
                  </a:solidFill>
                  <a:latin typeface="Bodoni MT" panose="02070603080606020203" pitchFamily="18" charset="0"/>
                </a:rPr>
                <a:t>01</a:t>
              </a:r>
              <a:br>
                <a:rPr lang="en-US" sz="3200" b="1" dirty="0">
                  <a:solidFill>
                    <a:schemeClr val="bg1"/>
                  </a:solidFill>
                  <a:latin typeface="Bodoni MT" panose="02070603080606020203" pitchFamily="18" charset="0"/>
                </a:rPr>
              </a:br>
              <a:r>
                <a:rPr lang="en-US" sz="2400" b="1" dirty="0">
                  <a:solidFill>
                    <a:schemeClr val="bg1"/>
                  </a:solidFill>
                  <a:latin typeface="Bodoni MT" panose="02070603080606020203" pitchFamily="18" charset="0"/>
                </a:rPr>
                <a:t>Identify the barriers</a:t>
              </a:r>
              <a:br>
                <a:rPr lang="en-US" sz="2400" b="1" dirty="0">
                  <a:solidFill>
                    <a:schemeClr val="bg1"/>
                  </a:solidFill>
                  <a:latin typeface="Bodoni MT" panose="02070603080606020203" pitchFamily="18" charset="0"/>
                </a:rPr>
              </a:br>
              <a:r>
                <a:rPr lang="en-US" b="1" dirty="0">
                  <a:solidFill>
                    <a:schemeClr val="bg1"/>
                  </a:solidFill>
                  <a:latin typeface="Bodoni MT" panose="02070603080606020203" pitchFamily="18" charset="0"/>
                </a:rPr>
                <a:t>Understand the primary factors contributing to social isolation and lack of access to services among older adults</a:t>
              </a:r>
              <a:endParaRPr lang="en-US" sz="3200" b="1" dirty="0">
                <a:solidFill>
                  <a:schemeClr val="bg1"/>
                </a:solidFill>
                <a:latin typeface="Bodoni MT" panose="02070603080606020203" pitchFamily="18" charset="0"/>
              </a:endParaRPr>
            </a:p>
          </p:txBody>
        </p:sp>
      </p:grpSp>
      <p:sp>
        <p:nvSpPr>
          <p:cNvPr id="9" name="Rectangle: Rounded Corners 8">
            <a:extLst>
              <a:ext uri="{FF2B5EF4-FFF2-40B4-BE49-F238E27FC236}">
                <a16:creationId xmlns:a16="http://schemas.microsoft.com/office/drawing/2014/main" id="{067067EA-2930-4E03-ABEA-C4B417B077D7}"/>
              </a:ext>
            </a:extLst>
          </p:cNvPr>
          <p:cNvSpPr/>
          <p:nvPr/>
        </p:nvSpPr>
        <p:spPr>
          <a:xfrm>
            <a:off x="6427015" y="2838576"/>
            <a:ext cx="3066177" cy="563121"/>
          </a:xfrm>
          <a:prstGeom prst="roundRect">
            <a:avLst/>
          </a:prstGeom>
          <a:gradFill flip="none" rotWithShape="1">
            <a:gsLst>
              <a:gs pos="0">
                <a:srgbClr val="04443B">
                  <a:lumMod val="100000"/>
                </a:srgbClr>
              </a:gs>
              <a:gs pos="100000">
                <a:srgbClr val="1B3864"/>
              </a:gs>
            </a:gsLst>
            <a:lin ang="5400000" scaled="1"/>
            <a:tileRect/>
          </a:gradFill>
          <a:ln>
            <a:solidFill>
              <a:srgbClr val="044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4250A42-7E64-4C08-AB37-F3C78909B60E}"/>
              </a:ext>
            </a:extLst>
          </p:cNvPr>
          <p:cNvSpPr txBox="1"/>
          <p:nvPr/>
        </p:nvSpPr>
        <p:spPr>
          <a:xfrm>
            <a:off x="6986980" y="1854678"/>
            <a:ext cx="2337034" cy="400110"/>
          </a:xfrm>
          <a:prstGeom prst="rect">
            <a:avLst/>
          </a:prstGeom>
          <a:noFill/>
        </p:spPr>
        <p:txBody>
          <a:bodyPr wrap="square" rtlCol="0">
            <a:spAutoFit/>
          </a:bodyPr>
          <a:lstStyle/>
          <a:p>
            <a:r>
              <a:rPr lang="en-US" sz="2000" b="1" dirty="0">
                <a:latin typeface="Bodoni MT" panose="02070603080606020203" pitchFamily="18" charset="0"/>
              </a:rPr>
              <a:t>1. Defining Terms</a:t>
            </a:r>
          </a:p>
        </p:txBody>
      </p:sp>
      <p:sp>
        <p:nvSpPr>
          <p:cNvPr id="13" name="TextBox 12">
            <a:extLst>
              <a:ext uri="{FF2B5EF4-FFF2-40B4-BE49-F238E27FC236}">
                <a16:creationId xmlns:a16="http://schemas.microsoft.com/office/drawing/2014/main" id="{635967EC-B3C7-4ADB-9501-4984A36FA28B}"/>
              </a:ext>
            </a:extLst>
          </p:cNvPr>
          <p:cNvSpPr txBox="1"/>
          <p:nvPr/>
        </p:nvSpPr>
        <p:spPr>
          <a:xfrm>
            <a:off x="6986980" y="2902777"/>
            <a:ext cx="2337034" cy="400110"/>
          </a:xfrm>
          <a:prstGeom prst="rect">
            <a:avLst/>
          </a:prstGeom>
          <a:noFill/>
        </p:spPr>
        <p:txBody>
          <a:bodyPr wrap="square" rtlCol="0">
            <a:spAutoFit/>
          </a:bodyPr>
          <a:lstStyle/>
          <a:p>
            <a:r>
              <a:rPr lang="en-US" sz="2000" b="1" dirty="0">
                <a:solidFill>
                  <a:schemeClr val="bg1"/>
                </a:solidFill>
                <a:latin typeface="Bodoni MT" panose="02070603080606020203" pitchFamily="18" charset="0"/>
              </a:rPr>
              <a:t>2. Statistics</a:t>
            </a:r>
          </a:p>
        </p:txBody>
      </p:sp>
      <p:sp>
        <p:nvSpPr>
          <p:cNvPr id="16" name="TextBox 15">
            <a:extLst>
              <a:ext uri="{FF2B5EF4-FFF2-40B4-BE49-F238E27FC236}">
                <a16:creationId xmlns:a16="http://schemas.microsoft.com/office/drawing/2014/main" id="{8CA5B04A-7DA5-42C0-931A-CBD8B2524638}"/>
              </a:ext>
            </a:extLst>
          </p:cNvPr>
          <p:cNvSpPr txBox="1"/>
          <p:nvPr/>
        </p:nvSpPr>
        <p:spPr>
          <a:xfrm>
            <a:off x="6986980" y="3950876"/>
            <a:ext cx="2337034" cy="400110"/>
          </a:xfrm>
          <a:prstGeom prst="rect">
            <a:avLst/>
          </a:prstGeom>
          <a:noFill/>
        </p:spPr>
        <p:txBody>
          <a:bodyPr wrap="square" rtlCol="0">
            <a:spAutoFit/>
          </a:bodyPr>
          <a:lstStyle/>
          <a:p>
            <a:r>
              <a:rPr lang="en-US" sz="2000" b="1" dirty="0">
                <a:solidFill>
                  <a:schemeClr val="bg1"/>
                </a:solidFill>
                <a:latin typeface="Bodoni MT" panose="02070603080606020203" pitchFamily="18" charset="0"/>
              </a:rPr>
              <a:t>3. National Themes</a:t>
            </a:r>
          </a:p>
        </p:txBody>
      </p:sp>
    </p:spTree>
    <p:extLst>
      <p:ext uri="{BB962C8B-B14F-4D97-AF65-F5344CB8AC3E}">
        <p14:creationId xmlns:p14="http://schemas.microsoft.com/office/powerpoint/2010/main" val="15764992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7BA6075-0C5F-43CE-B0BB-D16F1DB19BE9}"/>
              </a:ext>
            </a:extLst>
          </p:cNvPr>
          <p:cNvGrpSpPr/>
          <p:nvPr/>
        </p:nvGrpSpPr>
        <p:grpSpPr>
          <a:xfrm>
            <a:off x="2252443" y="1449443"/>
            <a:ext cx="3066177" cy="3306778"/>
            <a:chOff x="633368" y="1742454"/>
            <a:chExt cx="3066177" cy="3306778"/>
          </a:xfrm>
        </p:grpSpPr>
        <p:sp>
          <p:nvSpPr>
            <p:cNvPr id="4" name="Rectangle: Rounded Corners 3">
              <a:extLst>
                <a:ext uri="{FF2B5EF4-FFF2-40B4-BE49-F238E27FC236}">
                  <a16:creationId xmlns:a16="http://schemas.microsoft.com/office/drawing/2014/main" id="{5FAF4DBF-59A2-4139-BB11-C720780F3C06}"/>
                </a:ext>
              </a:extLst>
            </p:cNvPr>
            <p:cNvSpPr/>
            <p:nvPr/>
          </p:nvSpPr>
          <p:spPr>
            <a:xfrm>
              <a:off x="633368" y="1742454"/>
              <a:ext cx="3066177" cy="3306778"/>
            </a:xfrm>
            <a:prstGeom prst="roundRect">
              <a:avLst/>
            </a:prstGeom>
            <a:gradFill flip="none" rotWithShape="1">
              <a:gsLst>
                <a:gs pos="0">
                  <a:srgbClr val="04443B">
                    <a:lumMod val="100000"/>
                  </a:srgbClr>
                </a:gs>
                <a:gs pos="100000">
                  <a:srgbClr val="1B3864"/>
                </a:gs>
              </a:gsLst>
              <a:lin ang="5400000" scaled="1"/>
              <a:tileRect/>
            </a:gradFill>
            <a:ln>
              <a:solidFill>
                <a:srgbClr val="044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C753608-9FAD-40E2-8825-C1CD3B928F40}"/>
                </a:ext>
              </a:extLst>
            </p:cNvPr>
            <p:cNvSpPr txBox="1"/>
            <p:nvPr/>
          </p:nvSpPr>
          <p:spPr>
            <a:xfrm>
              <a:off x="763398" y="1879134"/>
              <a:ext cx="2743200" cy="2339102"/>
            </a:xfrm>
            <a:prstGeom prst="rect">
              <a:avLst/>
            </a:prstGeom>
            <a:noFill/>
          </p:spPr>
          <p:txBody>
            <a:bodyPr wrap="square" rtlCol="0">
              <a:spAutoFit/>
            </a:bodyPr>
            <a:lstStyle/>
            <a:p>
              <a:r>
                <a:rPr lang="en-US" sz="3200" b="1" dirty="0">
                  <a:solidFill>
                    <a:schemeClr val="bg1"/>
                  </a:solidFill>
                  <a:latin typeface="Bodoni MT" panose="02070603080606020203" pitchFamily="18" charset="0"/>
                </a:rPr>
                <a:t>01</a:t>
              </a:r>
              <a:br>
                <a:rPr lang="en-US" sz="3200" b="1" dirty="0">
                  <a:solidFill>
                    <a:schemeClr val="bg1"/>
                  </a:solidFill>
                  <a:latin typeface="Bodoni MT" panose="02070603080606020203" pitchFamily="18" charset="0"/>
                </a:rPr>
              </a:br>
              <a:r>
                <a:rPr lang="en-US" sz="2400" b="1" dirty="0">
                  <a:solidFill>
                    <a:schemeClr val="bg1"/>
                  </a:solidFill>
                  <a:latin typeface="Bodoni MT" panose="02070603080606020203" pitchFamily="18" charset="0"/>
                </a:rPr>
                <a:t>Identify the barriers</a:t>
              </a:r>
              <a:br>
                <a:rPr lang="en-US" sz="2400" b="1" dirty="0">
                  <a:solidFill>
                    <a:schemeClr val="bg1"/>
                  </a:solidFill>
                  <a:latin typeface="Bodoni MT" panose="02070603080606020203" pitchFamily="18" charset="0"/>
                </a:rPr>
              </a:br>
              <a:r>
                <a:rPr lang="en-US" b="1" dirty="0">
                  <a:solidFill>
                    <a:schemeClr val="bg1"/>
                  </a:solidFill>
                  <a:latin typeface="Bodoni MT" panose="02070603080606020203" pitchFamily="18" charset="0"/>
                </a:rPr>
                <a:t>Understand the primary factors contributing to social isolation and lack of access to services among older adults</a:t>
              </a:r>
              <a:endParaRPr lang="en-US" sz="3200" b="1" dirty="0">
                <a:solidFill>
                  <a:schemeClr val="bg1"/>
                </a:solidFill>
                <a:latin typeface="Bodoni MT" panose="02070603080606020203" pitchFamily="18" charset="0"/>
              </a:endParaRPr>
            </a:p>
          </p:txBody>
        </p:sp>
      </p:grpSp>
      <p:sp>
        <p:nvSpPr>
          <p:cNvPr id="9" name="Rectangle: Rounded Corners 8">
            <a:extLst>
              <a:ext uri="{FF2B5EF4-FFF2-40B4-BE49-F238E27FC236}">
                <a16:creationId xmlns:a16="http://schemas.microsoft.com/office/drawing/2014/main" id="{067067EA-2930-4E03-ABEA-C4B417B077D7}"/>
              </a:ext>
            </a:extLst>
          </p:cNvPr>
          <p:cNvSpPr/>
          <p:nvPr/>
        </p:nvSpPr>
        <p:spPr>
          <a:xfrm>
            <a:off x="6427015" y="3903979"/>
            <a:ext cx="3066177" cy="563121"/>
          </a:xfrm>
          <a:prstGeom prst="roundRect">
            <a:avLst/>
          </a:prstGeom>
          <a:gradFill flip="none" rotWithShape="1">
            <a:gsLst>
              <a:gs pos="0">
                <a:srgbClr val="04443B">
                  <a:lumMod val="100000"/>
                </a:srgbClr>
              </a:gs>
              <a:gs pos="100000">
                <a:srgbClr val="1B3864"/>
              </a:gs>
            </a:gsLst>
            <a:lin ang="5400000" scaled="1"/>
            <a:tileRect/>
          </a:gradFill>
          <a:ln>
            <a:solidFill>
              <a:srgbClr val="044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4250A42-7E64-4C08-AB37-F3C78909B60E}"/>
              </a:ext>
            </a:extLst>
          </p:cNvPr>
          <p:cNvSpPr txBox="1"/>
          <p:nvPr/>
        </p:nvSpPr>
        <p:spPr>
          <a:xfrm>
            <a:off x="6986980" y="1854678"/>
            <a:ext cx="2337034" cy="400110"/>
          </a:xfrm>
          <a:prstGeom prst="rect">
            <a:avLst/>
          </a:prstGeom>
          <a:noFill/>
        </p:spPr>
        <p:txBody>
          <a:bodyPr wrap="square" rtlCol="0">
            <a:spAutoFit/>
          </a:bodyPr>
          <a:lstStyle/>
          <a:p>
            <a:r>
              <a:rPr lang="en-US" sz="2000" b="1" dirty="0">
                <a:latin typeface="Bodoni MT" panose="02070603080606020203" pitchFamily="18" charset="0"/>
              </a:rPr>
              <a:t>1. Defining Terms</a:t>
            </a:r>
          </a:p>
        </p:txBody>
      </p:sp>
      <p:sp>
        <p:nvSpPr>
          <p:cNvPr id="13" name="TextBox 12">
            <a:extLst>
              <a:ext uri="{FF2B5EF4-FFF2-40B4-BE49-F238E27FC236}">
                <a16:creationId xmlns:a16="http://schemas.microsoft.com/office/drawing/2014/main" id="{635967EC-B3C7-4ADB-9501-4984A36FA28B}"/>
              </a:ext>
            </a:extLst>
          </p:cNvPr>
          <p:cNvSpPr txBox="1"/>
          <p:nvPr/>
        </p:nvSpPr>
        <p:spPr>
          <a:xfrm>
            <a:off x="6986980" y="2902777"/>
            <a:ext cx="2337034" cy="400110"/>
          </a:xfrm>
          <a:prstGeom prst="rect">
            <a:avLst/>
          </a:prstGeom>
          <a:noFill/>
        </p:spPr>
        <p:txBody>
          <a:bodyPr wrap="square" rtlCol="0">
            <a:spAutoFit/>
          </a:bodyPr>
          <a:lstStyle/>
          <a:p>
            <a:r>
              <a:rPr lang="en-US" sz="2000" b="1" dirty="0">
                <a:latin typeface="Bodoni MT" panose="02070603080606020203" pitchFamily="18" charset="0"/>
              </a:rPr>
              <a:t>2. Statistics</a:t>
            </a:r>
          </a:p>
        </p:txBody>
      </p:sp>
      <p:sp>
        <p:nvSpPr>
          <p:cNvPr id="16" name="TextBox 15">
            <a:extLst>
              <a:ext uri="{FF2B5EF4-FFF2-40B4-BE49-F238E27FC236}">
                <a16:creationId xmlns:a16="http://schemas.microsoft.com/office/drawing/2014/main" id="{8CA5B04A-7DA5-42C0-931A-CBD8B2524638}"/>
              </a:ext>
            </a:extLst>
          </p:cNvPr>
          <p:cNvSpPr txBox="1"/>
          <p:nvPr/>
        </p:nvSpPr>
        <p:spPr>
          <a:xfrm>
            <a:off x="6986980" y="3950876"/>
            <a:ext cx="2337034" cy="400110"/>
          </a:xfrm>
          <a:prstGeom prst="rect">
            <a:avLst/>
          </a:prstGeom>
          <a:noFill/>
        </p:spPr>
        <p:txBody>
          <a:bodyPr wrap="square" rtlCol="0">
            <a:spAutoFit/>
          </a:bodyPr>
          <a:lstStyle/>
          <a:p>
            <a:r>
              <a:rPr lang="en-US" sz="2000" b="1" dirty="0">
                <a:solidFill>
                  <a:schemeClr val="bg1"/>
                </a:solidFill>
                <a:latin typeface="Bodoni MT" panose="02070603080606020203" pitchFamily="18" charset="0"/>
              </a:rPr>
              <a:t>3. National Themes</a:t>
            </a:r>
          </a:p>
        </p:txBody>
      </p:sp>
    </p:spTree>
    <p:extLst>
      <p:ext uri="{BB962C8B-B14F-4D97-AF65-F5344CB8AC3E}">
        <p14:creationId xmlns:p14="http://schemas.microsoft.com/office/powerpoint/2010/main" val="38515110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4BDD2F2-F67C-4885-AB66-D7CB7F72694B}"/>
              </a:ext>
            </a:extLst>
          </p:cNvPr>
          <p:cNvSpPr/>
          <p:nvPr/>
        </p:nvSpPr>
        <p:spPr>
          <a:xfrm>
            <a:off x="755009" y="1256251"/>
            <a:ext cx="4110605" cy="3533863"/>
          </a:xfrm>
          <a:prstGeom prst="roundRect">
            <a:avLst/>
          </a:prstGeom>
          <a:solidFill>
            <a:srgbClr val="1B3864"/>
          </a:solidFill>
          <a:ln>
            <a:solidFill>
              <a:srgbClr val="1B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BF78B309-63EB-44A0-896E-9CFD79C2986D}"/>
              </a:ext>
            </a:extLst>
          </p:cNvPr>
          <p:cNvSpPr/>
          <p:nvPr/>
        </p:nvSpPr>
        <p:spPr>
          <a:xfrm>
            <a:off x="7326386" y="1256251"/>
            <a:ext cx="4110605" cy="3533863"/>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1E13DFF-3F62-4F19-BA73-8C7521A25AE3}"/>
              </a:ext>
            </a:extLst>
          </p:cNvPr>
          <p:cNvSpPr/>
          <p:nvPr/>
        </p:nvSpPr>
        <p:spPr>
          <a:xfrm>
            <a:off x="942363" y="5813570"/>
            <a:ext cx="10301681" cy="369116"/>
          </a:xfrm>
          <a:prstGeom prst="roundRect">
            <a:avLst>
              <a:gd name="adj" fmla="val 50000"/>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48E48DA-8016-4AE1-B99E-D7FC3F77ADF9}"/>
              </a:ext>
            </a:extLst>
          </p:cNvPr>
          <p:cNvSpPr txBox="1"/>
          <p:nvPr/>
        </p:nvSpPr>
        <p:spPr>
          <a:xfrm>
            <a:off x="1681992" y="1342239"/>
            <a:ext cx="2256638" cy="646331"/>
          </a:xfrm>
          <a:prstGeom prst="rect">
            <a:avLst/>
          </a:prstGeom>
          <a:noFill/>
        </p:spPr>
        <p:txBody>
          <a:bodyPr wrap="square" rtlCol="0">
            <a:spAutoFit/>
          </a:bodyPr>
          <a:lstStyle/>
          <a:p>
            <a:r>
              <a:rPr lang="en-US" sz="3600" b="1" dirty="0">
                <a:solidFill>
                  <a:schemeClr val="bg1"/>
                </a:solidFill>
              </a:rPr>
              <a:t>Loneliness</a:t>
            </a:r>
          </a:p>
        </p:txBody>
      </p:sp>
      <p:cxnSp>
        <p:nvCxnSpPr>
          <p:cNvPr id="10" name="Straight Connector 9">
            <a:extLst>
              <a:ext uri="{FF2B5EF4-FFF2-40B4-BE49-F238E27FC236}">
                <a16:creationId xmlns:a16="http://schemas.microsoft.com/office/drawing/2014/main" id="{F727FB89-E0BF-4173-B1A9-63CC7833A64E}"/>
              </a:ext>
            </a:extLst>
          </p:cNvPr>
          <p:cNvCxnSpPr/>
          <p:nvPr/>
        </p:nvCxnSpPr>
        <p:spPr>
          <a:xfrm>
            <a:off x="1786855" y="1896102"/>
            <a:ext cx="19378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54A4B75-5305-443C-95F2-B67DD3461D17}"/>
              </a:ext>
            </a:extLst>
          </p:cNvPr>
          <p:cNvSpPr txBox="1"/>
          <p:nvPr/>
        </p:nvSpPr>
        <p:spPr>
          <a:xfrm>
            <a:off x="974520" y="2075897"/>
            <a:ext cx="3671582" cy="1938992"/>
          </a:xfrm>
          <a:prstGeom prst="rect">
            <a:avLst/>
          </a:prstGeom>
          <a:noFill/>
        </p:spPr>
        <p:txBody>
          <a:bodyPr wrap="square" rtlCol="0">
            <a:spAutoFit/>
          </a:bodyPr>
          <a:lstStyle/>
          <a:p>
            <a:r>
              <a:rPr lang="en-US" sz="2400" dirty="0">
                <a:solidFill>
                  <a:schemeClr val="bg1"/>
                </a:solidFill>
              </a:rPr>
              <a:t>A </a:t>
            </a:r>
            <a:r>
              <a:rPr lang="en-US" sz="2400" b="1" dirty="0">
                <a:solidFill>
                  <a:schemeClr val="bg1"/>
                </a:solidFill>
              </a:rPr>
              <a:t>subjective</a:t>
            </a:r>
            <a:r>
              <a:rPr lang="en-US" sz="2400" dirty="0">
                <a:solidFill>
                  <a:schemeClr val="bg1"/>
                </a:solidFill>
              </a:rPr>
              <a:t> emotional experience.</a:t>
            </a:r>
            <a:br>
              <a:rPr lang="en-US" sz="2400" dirty="0">
                <a:solidFill>
                  <a:schemeClr val="bg1"/>
                </a:solidFill>
              </a:rPr>
            </a:br>
            <a:br>
              <a:rPr lang="en-US" sz="2400" dirty="0">
                <a:solidFill>
                  <a:schemeClr val="bg1"/>
                </a:solidFill>
              </a:rPr>
            </a:br>
            <a:r>
              <a:rPr lang="en-US" sz="2400" dirty="0">
                <a:solidFill>
                  <a:schemeClr val="bg1"/>
                </a:solidFill>
              </a:rPr>
              <a:t>It’s about the </a:t>
            </a:r>
            <a:r>
              <a:rPr lang="en-US" sz="2400" b="1" dirty="0">
                <a:solidFill>
                  <a:schemeClr val="bg1"/>
                </a:solidFill>
              </a:rPr>
              <a:t>quality</a:t>
            </a:r>
            <a:r>
              <a:rPr lang="en-US" sz="2400" dirty="0">
                <a:solidFill>
                  <a:schemeClr val="bg1"/>
                </a:solidFill>
              </a:rPr>
              <a:t> of relationships, not quantity.</a:t>
            </a:r>
          </a:p>
        </p:txBody>
      </p:sp>
      <p:sp>
        <p:nvSpPr>
          <p:cNvPr id="12" name="TextBox 11">
            <a:extLst>
              <a:ext uri="{FF2B5EF4-FFF2-40B4-BE49-F238E27FC236}">
                <a16:creationId xmlns:a16="http://schemas.microsoft.com/office/drawing/2014/main" id="{35EB1994-55F3-42D9-BAC1-35EABE645F45}"/>
              </a:ext>
            </a:extLst>
          </p:cNvPr>
          <p:cNvSpPr txBox="1"/>
          <p:nvPr/>
        </p:nvSpPr>
        <p:spPr>
          <a:xfrm>
            <a:off x="7820637" y="1342238"/>
            <a:ext cx="3122102" cy="646331"/>
          </a:xfrm>
          <a:prstGeom prst="rect">
            <a:avLst/>
          </a:prstGeom>
          <a:noFill/>
        </p:spPr>
        <p:txBody>
          <a:bodyPr wrap="square" rtlCol="0">
            <a:spAutoFit/>
          </a:bodyPr>
          <a:lstStyle/>
          <a:p>
            <a:r>
              <a:rPr lang="en-US" sz="3600" b="1" dirty="0">
                <a:solidFill>
                  <a:schemeClr val="bg1"/>
                </a:solidFill>
              </a:rPr>
              <a:t>Social Isolation</a:t>
            </a:r>
          </a:p>
        </p:txBody>
      </p:sp>
      <p:cxnSp>
        <p:nvCxnSpPr>
          <p:cNvPr id="13" name="Straight Connector 12">
            <a:extLst>
              <a:ext uri="{FF2B5EF4-FFF2-40B4-BE49-F238E27FC236}">
                <a16:creationId xmlns:a16="http://schemas.microsoft.com/office/drawing/2014/main" id="{88FD4D53-9F3D-4947-A598-6BCAEED4F2A2}"/>
              </a:ext>
            </a:extLst>
          </p:cNvPr>
          <p:cNvCxnSpPr>
            <a:cxnSpLocks/>
          </p:cNvCxnSpPr>
          <p:nvPr/>
        </p:nvCxnSpPr>
        <p:spPr>
          <a:xfrm>
            <a:off x="7820637" y="1896102"/>
            <a:ext cx="31221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B4EC6CF-CFAA-4CE1-922C-40A5324706CC}"/>
              </a:ext>
            </a:extLst>
          </p:cNvPr>
          <p:cNvSpPr txBox="1"/>
          <p:nvPr/>
        </p:nvSpPr>
        <p:spPr>
          <a:xfrm>
            <a:off x="7738844" y="2074556"/>
            <a:ext cx="3671582" cy="1569660"/>
          </a:xfrm>
          <a:prstGeom prst="rect">
            <a:avLst/>
          </a:prstGeom>
          <a:noFill/>
        </p:spPr>
        <p:txBody>
          <a:bodyPr wrap="square" rtlCol="0">
            <a:spAutoFit/>
          </a:bodyPr>
          <a:lstStyle/>
          <a:p>
            <a:r>
              <a:rPr lang="en-US" sz="2400" dirty="0">
                <a:solidFill>
                  <a:schemeClr val="bg1"/>
                </a:solidFill>
              </a:rPr>
              <a:t>An </a:t>
            </a:r>
            <a:r>
              <a:rPr lang="en-US" sz="2400" b="1" dirty="0">
                <a:solidFill>
                  <a:schemeClr val="bg1"/>
                </a:solidFill>
              </a:rPr>
              <a:t>objective</a:t>
            </a:r>
            <a:r>
              <a:rPr lang="en-US" sz="2400" dirty="0">
                <a:solidFill>
                  <a:schemeClr val="bg1"/>
                </a:solidFill>
              </a:rPr>
              <a:t> condition.</a:t>
            </a:r>
            <a:br>
              <a:rPr lang="en-US" sz="2400" dirty="0">
                <a:solidFill>
                  <a:schemeClr val="bg1"/>
                </a:solidFill>
              </a:rPr>
            </a:br>
            <a:br>
              <a:rPr lang="en-US" sz="2400" dirty="0">
                <a:solidFill>
                  <a:schemeClr val="bg1"/>
                </a:solidFill>
              </a:rPr>
            </a:br>
            <a:r>
              <a:rPr lang="en-US" sz="2400" dirty="0">
                <a:solidFill>
                  <a:schemeClr val="bg1"/>
                </a:solidFill>
              </a:rPr>
              <a:t>It measures the </a:t>
            </a:r>
            <a:r>
              <a:rPr lang="en-US" sz="2400" b="1" dirty="0">
                <a:solidFill>
                  <a:schemeClr val="bg1"/>
                </a:solidFill>
              </a:rPr>
              <a:t>quantity</a:t>
            </a:r>
            <a:r>
              <a:rPr lang="en-US" sz="2400" dirty="0">
                <a:solidFill>
                  <a:schemeClr val="bg1"/>
                </a:solidFill>
              </a:rPr>
              <a:t> of social connections.</a:t>
            </a:r>
          </a:p>
        </p:txBody>
      </p:sp>
      <p:sp>
        <p:nvSpPr>
          <p:cNvPr id="17" name="Oval 16">
            <a:extLst>
              <a:ext uri="{FF2B5EF4-FFF2-40B4-BE49-F238E27FC236}">
                <a16:creationId xmlns:a16="http://schemas.microsoft.com/office/drawing/2014/main" id="{08C2337A-5653-4D8F-BDB8-135AE9D077BD}"/>
              </a:ext>
            </a:extLst>
          </p:cNvPr>
          <p:cNvSpPr/>
          <p:nvPr/>
        </p:nvSpPr>
        <p:spPr>
          <a:xfrm>
            <a:off x="2579614" y="5821958"/>
            <a:ext cx="352337" cy="352337"/>
          </a:xfrm>
          <a:prstGeom prst="ellipse">
            <a:avLst/>
          </a:prstGeom>
          <a:solidFill>
            <a:srgbClr val="1B3864"/>
          </a:solidFill>
          <a:ln>
            <a:solidFill>
              <a:srgbClr val="1B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AF62DA4-CC2A-4643-ADD0-14547069CA99}"/>
              </a:ext>
            </a:extLst>
          </p:cNvPr>
          <p:cNvSpPr txBox="1"/>
          <p:nvPr/>
        </p:nvSpPr>
        <p:spPr>
          <a:xfrm>
            <a:off x="461394" y="260059"/>
            <a:ext cx="6040074" cy="769441"/>
          </a:xfrm>
          <a:prstGeom prst="rect">
            <a:avLst/>
          </a:prstGeom>
          <a:noFill/>
        </p:spPr>
        <p:txBody>
          <a:bodyPr wrap="square" rtlCol="0">
            <a:spAutoFit/>
          </a:bodyPr>
          <a:lstStyle/>
          <a:p>
            <a:r>
              <a:rPr lang="en-US" sz="4400" b="1" dirty="0">
                <a:latin typeface="Bodoni MT" panose="02070603080606020203" pitchFamily="18" charset="0"/>
              </a:rPr>
              <a:t>Loneliness &amp; Isolation</a:t>
            </a:r>
          </a:p>
        </p:txBody>
      </p:sp>
    </p:spTree>
    <p:extLst>
      <p:ext uri="{BB962C8B-B14F-4D97-AF65-F5344CB8AC3E}">
        <p14:creationId xmlns:p14="http://schemas.microsoft.com/office/powerpoint/2010/main" val="3232414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4BDD2F2-F67C-4885-AB66-D7CB7F72694B}"/>
              </a:ext>
            </a:extLst>
          </p:cNvPr>
          <p:cNvSpPr/>
          <p:nvPr/>
        </p:nvSpPr>
        <p:spPr>
          <a:xfrm>
            <a:off x="755009" y="1256251"/>
            <a:ext cx="4110605" cy="3533863"/>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BF78B309-63EB-44A0-896E-9CFD79C2986D}"/>
              </a:ext>
            </a:extLst>
          </p:cNvPr>
          <p:cNvSpPr/>
          <p:nvPr/>
        </p:nvSpPr>
        <p:spPr>
          <a:xfrm>
            <a:off x="7326386" y="1256251"/>
            <a:ext cx="4110605" cy="3533863"/>
          </a:xfrm>
          <a:prstGeom prst="roundRect">
            <a:avLst/>
          </a:prstGeom>
          <a:solidFill>
            <a:srgbClr val="04443B"/>
          </a:solidFill>
          <a:ln>
            <a:solidFill>
              <a:srgbClr val="044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1E13DFF-3F62-4F19-BA73-8C7521A25AE3}"/>
              </a:ext>
            </a:extLst>
          </p:cNvPr>
          <p:cNvSpPr/>
          <p:nvPr/>
        </p:nvSpPr>
        <p:spPr>
          <a:xfrm>
            <a:off x="942363" y="5813570"/>
            <a:ext cx="10301681" cy="369116"/>
          </a:xfrm>
          <a:prstGeom prst="roundRect">
            <a:avLst>
              <a:gd name="adj" fmla="val 50000"/>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48E48DA-8016-4AE1-B99E-D7FC3F77ADF9}"/>
              </a:ext>
            </a:extLst>
          </p:cNvPr>
          <p:cNvSpPr txBox="1"/>
          <p:nvPr/>
        </p:nvSpPr>
        <p:spPr>
          <a:xfrm>
            <a:off x="1681992" y="1342239"/>
            <a:ext cx="2256638" cy="646331"/>
          </a:xfrm>
          <a:prstGeom prst="rect">
            <a:avLst/>
          </a:prstGeom>
          <a:noFill/>
        </p:spPr>
        <p:txBody>
          <a:bodyPr wrap="square" rtlCol="0">
            <a:spAutoFit/>
          </a:bodyPr>
          <a:lstStyle/>
          <a:p>
            <a:r>
              <a:rPr lang="en-US" sz="3600" b="1" dirty="0">
                <a:solidFill>
                  <a:schemeClr val="bg1"/>
                </a:solidFill>
              </a:rPr>
              <a:t>Loneliness</a:t>
            </a:r>
          </a:p>
        </p:txBody>
      </p:sp>
      <p:cxnSp>
        <p:nvCxnSpPr>
          <p:cNvPr id="10" name="Straight Connector 9">
            <a:extLst>
              <a:ext uri="{FF2B5EF4-FFF2-40B4-BE49-F238E27FC236}">
                <a16:creationId xmlns:a16="http://schemas.microsoft.com/office/drawing/2014/main" id="{F727FB89-E0BF-4173-B1A9-63CC7833A64E}"/>
              </a:ext>
            </a:extLst>
          </p:cNvPr>
          <p:cNvCxnSpPr/>
          <p:nvPr/>
        </p:nvCxnSpPr>
        <p:spPr>
          <a:xfrm>
            <a:off x="1786855" y="1896102"/>
            <a:ext cx="19378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54A4B75-5305-443C-95F2-B67DD3461D17}"/>
              </a:ext>
            </a:extLst>
          </p:cNvPr>
          <p:cNvSpPr txBox="1"/>
          <p:nvPr/>
        </p:nvSpPr>
        <p:spPr>
          <a:xfrm>
            <a:off x="974520" y="2075897"/>
            <a:ext cx="3671582" cy="1938992"/>
          </a:xfrm>
          <a:prstGeom prst="rect">
            <a:avLst/>
          </a:prstGeom>
          <a:noFill/>
        </p:spPr>
        <p:txBody>
          <a:bodyPr wrap="square" rtlCol="0">
            <a:spAutoFit/>
          </a:bodyPr>
          <a:lstStyle/>
          <a:p>
            <a:r>
              <a:rPr lang="en-US" sz="2400" dirty="0">
                <a:solidFill>
                  <a:schemeClr val="bg1"/>
                </a:solidFill>
              </a:rPr>
              <a:t>A </a:t>
            </a:r>
            <a:r>
              <a:rPr lang="en-US" sz="2400" b="1" dirty="0">
                <a:solidFill>
                  <a:schemeClr val="bg1"/>
                </a:solidFill>
              </a:rPr>
              <a:t>subjective</a:t>
            </a:r>
            <a:r>
              <a:rPr lang="en-US" sz="2400" dirty="0">
                <a:solidFill>
                  <a:schemeClr val="bg1"/>
                </a:solidFill>
              </a:rPr>
              <a:t> emotional experience.</a:t>
            </a:r>
            <a:br>
              <a:rPr lang="en-US" sz="2400" dirty="0">
                <a:solidFill>
                  <a:schemeClr val="bg1"/>
                </a:solidFill>
              </a:rPr>
            </a:br>
            <a:br>
              <a:rPr lang="en-US" sz="2400" dirty="0">
                <a:solidFill>
                  <a:schemeClr val="bg1"/>
                </a:solidFill>
              </a:rPr>
            </a:br>
            <a:r>
              <a:rPr lang="en-US" sz="2400" dirty="0">
                <a:solidFill>
                  <a:schemeClr val="bg1"/>
                </a:solidFill>
              </a:rPr>
              <a:t>It’s about the </a:t>
            </a:r>
            <a:r>
              <a:rPr lang="en-US" sz="2400" b="1" dirty="0">
                <a:solidFill>
                  <a:schemeClr val="bg1"/>
                </a:solidFill>
              </a:rPr>
              <a:t>quality</a:t>
            </a:r>
            <a:r>
              <a:rPr lang="en-US" sz="2400" dirty="0">
                <a:solidFill>
                  <a:schemeClr val="bg1"/>
                </a:solidFill>
              </a:rPr>
              <a:t> of relationships, not quantity.</a:t>
            </a:r>
          </a:p>
        </p:txBody>
      </p:sp>
      <p:sp>
        <p:nvSpPr>
          <p:cNvPr id="12" name="TextBox 11">
            <a:extLst>
              <a:ext uri="{FF2B5EF4-FFF2-40B4-BE49-F238E27FC236}">
                <a16:creationId xmlns:a16="http://schemas.microsoft.com/office/drawing/2014/main" id="{35EB1994-55F3-42D9-BAC1-35EABE645F45}"/>
              </a:ext>
            </a:extLst>
          </p:cNvPr>
          <p:cNvSpPr txBox="1"/>
          <p:nvPr/>
        </p:nvSpPr>
        <p:spPr>
          <a:xfrm>
            <a:off x="7820637" y="1342238"/>
            <a:ext cx="3122102" cy="646331"/>
          </a:xfrm>
          <a:prstGeom prst="rect">
            <a:avLst/>
          </a:prstGeom>
          <a:noFill/>
        </p:spPr>
        <p:txBody>
          <a:bodyPr wrap="square" rtlCol="0">
            <a:spAutoFit/>
          </a:bodyPr>
          <a:lstStyle/>
          <a:p>
            <a:r>
              <a:rPr lang="en-US" sz="3600" b="1" dirty="0">
                <a:solidFill>
                  <a:schemeClr val="bg1"/>
                </a:solidFill>
              </a:rPr>
              <a:t>Social Isolation</a:t>
            </a:r>
          </a:p>
        </p:txBody>
      </p:sp>
      <p:cxnSp>
        <p:nvCxnSpPr>
          <p:cNvPr id="13" name="Straight Connector 12">
            <a:extLst>
              <a:ext uri="{FF2B5EF4-FFF2-40B4-BE49-F238E27FC236}">
                <a16:creationId xmlns:a16="http://schemas.microsoft.com/office/drawing/2014/main" id="{88FD4D53-9F3D-4947-A598-6BCAEED4F2A2}"/>
              </a:ext>
            </a:extLst>
          </p:cNvPr>
          <p:cNvCxnSpPr>
            <a:cxnSpLocks/>
          </p:cNvCxnSpPr>
          <p:nvPr/>
        </p:nvCxnSpPr>
        <p:spPr>
          <a:xfrm>
            <a:off x="7820637" y="1896102"/>
            <a:ext cx="31221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B4EC6CF-CFAA-4CE1-922C-40A5324706CC}"/>
              </a:ext>
            </a:extLst>
          </p:cNvPr>
          <p:cNvSpPr txBox="1"/>
          <p:nvPr/>
        </p:nvSpPr>
        <p:spPr>
          <a:xfrm>
            <a:off x="7738844" y="2074556"/>
            <a:ext cx="3671582" cy="1569660"/>
          </a:xfrm>
          <a:prstGeom prst="rect">
            <a:avLst/>
          </a:prstGeom>
          <a:noFill/>
        </p:spPr>
        <p:txBody>
          <a:bodyPr wrap="square" rtlCol="0">
            <a:spAutoFit/>
          </a:bodyPr>
          <a:lstStyle/>
          <a:p>
            <a:r>
              <a:rPr lang="en-US" sz="2400" dirty="0">
                <a:solidFill>
                  <a:schemeClr val="bg1"/>
                </a:solidFill>
              </a:rPr>
              <a:t>An </a:t>
            </a:r>
            <a:r>
              <a:rPr lang="en-US" sz="2400" b="1" dirty="0">
                <a:solidFill>
                  <a:schemeClr val="bg1"/>
                </a:solidFill>
              </a:rPr>
              <a:t>objective</a:t>
            </a:r>
            <a:r>
              <a:rPr lang="en-US" sz="2400" dirty="0">
                <a:solidFill>
                  <a:schemeClr val="bg1"/>
                </a:solidFill>
              </a:rPr>
              <a:t> condition.</a:t>
            </a:r>
            <a:br>
              <a:rPr lang="en-US" sz="2400" dirty="0">
                <a:solidFill>
                  <a:schemeClr val="bg1"/>
                </a:solidFill>
              </a:rPr>
            </a:br>
            <a:br>
              <a:rPr lang="en-US" sz="2400" dirty="0">
                <a:solidFill>
                  <a:schemeClr val="bg1"/>
                </a:solidFill>
              </a:rPr>
            </a:br>
            <a:r>
              <a:rPr lang="en-US" sz="2400" dirty="0">
                <a:solidFill>
                  <a:schemeClr val="bg1"/>
                </a:solidFill>
              </a:rPr>
              <a:t>It measures the </a:t>
            </a:r>
            <a:r>
              <a:rPr lang="en-US" sz="2400" b="1" dirty="0">
                <a:solidFill>
                  <a:schemeClr val="bg1"/>
                </a:solidFill>
              </a:rPr>
              <a:t>quantity</a:t>
            </a:r>
            <a:r>
              <a:rPr lang="en-US" sz="2400" dirty="0">
                <a:solidFill>
                  <a:schemeClr val="bg1"/>
                </a:solidFill>
              </a:rPr>
              <a:t> of social connections.</a:t>
            </a:r>
          </a:p>
        </p:txBody>
      </p:sp>
      <p:sp>
        <p:nvSpPr>
          <p:cNvPr id="17" name="Oval 16">
            <a:extLst>
              <a:ext uri="{FF2B5EF4-FFF2-40B4-BE49-F238E27FC236}">
                <a16:creationId xmlns:a16="http://schemas.microsoft.com/office/drawing/2014/main" id="{08C2337A-5653-4D8F-BDB8-135AE9D077BD}"/>
              </a:ext>
            </a:extLst>
          </p:cNvPr>
          <p:cNvSpPr/>
          <p:nvPr/>
        </p:nvSpPr>
        <p:spPr>
          <a:xfrm>
            <a:off x="9205519" y="5821959"/>
            <a:ext cx="352337" cy="352337"/>
          </a:xfrm>
          <a:prstGeom prst="ellipse">
            <a:avLst/>
          </a:prstGeom>
          <a:solidFill>
            <a:srgbClr val="04443B"/>
          </a:solidFill>
          <a:ln>
            <a:solidFill>
              <a:srgbClr val="044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AF62DA4-CC2A-4643-ADD0-14547069CA99}"/>
              </a:ext>
            </a:extLst>
          </p:cNvPr>
          <p:cNvSpPr txBox="1"/>
          <p:nvPr/>
        </p:nvSpPr>
        <p:spPr>
          <a:xfrm>
            <a:off x="461394" y="260059"/>
            <a:ext cx="6040074" cy="769441"/>
          </a:xfrm>
          <a:prstGeom prst="rect">
            <a:avLst/>
          </a:prstGeom>
          <a:noFill/>
        </p:spPr>
        <p:txBody>
          <a:bodyPr wrap="square" rtlCol="0">
            <a:spAutoFit/>
          </a:bodyPr>
          <a:lstStyle/>
          <a:p>
            <a:r>
              <a:rPr lang="en-US" sz="4400" b="1" dirty="0">
                <a:latin typeface="Bodoni MT" panose="02070603080606020203" pitchFamily="18" charset="0"/>
              </a:rPr>
              <a:t>Loneliness &amp; Isolation</a:t>
            </a:r>
          </a:p>
        </p:txBody>
      </p:sp>
    </p:spTree>
    <p:extLst>
      <p:ext uri="{BB962C8B-B14F-4D97-AF65-F5344CB8AC3E}">
        <p14:creationId xmlns:p14="http://schemas.microsoft.com/office/powerpoint/2010/main" val="16862712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_rels/theme3.xml.rels><?xml version="1.0" encoding="UTF-8" standalone="yes"?>
<Relationships xmlns="http://schemas.openxmlformats.org/package/2006/relationships"><Relationship Id="rId1" Type="http://schemas.openxmlformats.org/officeDocument/2006/relationships/image" Target="../media/image6.jpeg"/></Relationships>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2">
      <a:dk1>
        <a:srgbClr val="424242"/>
      </a:dk1>
      <a:lt1>
        <a:srgbClr val="FFFFFF"/>
      </a:lt1>
      <a:dk2>
        <a:srgbClr val="424242"/>
      </a:dk2>
      <a:lt2>
        <a:srgbClr val="E7E6E6"/>
      </a:lt2>
      <a:accent1>
        <a:srgbClr val="53924F"/>
      </a:accent1>
      <a:accent2>
        <a:srgbClr val="64B145"/>
      </a:accent2>
      <a:accent3>
        <a:srgbClr val="B8D637"/>
      </a:accent3>
      <a:accent4>
        <a:srgbClr val="004438"/>
      </a:accent4>
      <a:accent5>
        <a:srgbClr val="3C1151"/>
      </a:accent5>
      <a:accent6>
        <a:srgbClr val="7E57C5"/>
      </a:accent6>
      <a:hlink>
        <a:srgbClr val="64B145"/>
      </a:hlink>
      <a:folHlink>
        <a:srgbClr val="53924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anded">
  <a:themeElements>
    <a:clrScheme name="Custom 2">
      <a:dk1>
        <a:srgbClr val="2C2C2C"/>
      </a:dk1>
      <a:lt1>
        <a:srgbClr val="FFFFFF"/>
      </a:lt1>
      <a:dk2>
        <a:srgbClr val="002060"/>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4.xml><?xml version="1.0" encoding="utf-8"?>
<a:theme xmlns:a="http://schemas.openxmlformats.org/drawingml/2006/main" name="1_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TotalTime>
  <Words>3331</Words>
  <Application>Microsoft Office PowerPoint</Application>
  <PresentationFormat>Widescreen</PresentationFormat>
  <Paragraphs>438</Paragraphs>
  <Slides>40</Slides>
  <Notes>6</Notes>
  <HiddenSlides>0</HiddenSlides>
  <MMClips>1</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40</vt:i4>
      </vt:variant>
    </vt:vector>
  </HeadingPairs>
  <TitlesOfParts>
    <vt:vector size="60" baseType="lpstr">
      <vt:lpstr>Aptos</vt:lpstr>
      <vt:lpstr>Aptos Display</vt:lpstr>
      <vt:lpstr>Arial</vt:lpstr>
      <vt:lpstr>Baskerville</vt:lpstr>
      <vt:lpstr>Bodoni MT</vt:lpstr>
      <vt:lpstr>Calibri</vt:lpstr>
      <vt:lpstr>Calibri Light</vt:lpstr>
      <vt:lpstr>Corbel</vt:lpstr>
      <vt:lpstr>Futura 1</vt:lpstr>
      <vt:lpstr>FuturaConMed</vt:lpstr>
      <vt:lpstr>Open Sans</vt:lpstr>
      <vt:lpstr>Open Sans Italics</vt:lpstr>
      <vt:lpstr>Webdings</vt:lpstr>
      <vt:lpstr>Wingdings</vt:lpstr>
      <vt:lpstr>Office Theme</vt:lpstr>
      <vt:lpstr>1_Office Theme</vt:lpstr>
      <vt:lpstr>Banded</vt:lpstr>
      <vt:lpstr>1_Banded</vt:lpstr>
      <vt:lpstr>2_Office Theme</vt:lpstr>
      <vt:lpstr>3_Office Theme</vt:lpstr>
      <vt:lpstr>Empowering Older Adults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Southern Maine Agency on Aging: A Case Study on Integrating Social Connection </vt:lpstr>
      <vt:lpstr>Hank's Story</vt:lpstr>
      <vt:lpstr>Shifting Landscape </vt:lpstr>
      <vt:lpstr>National themes impacting AAAs</vt:lpstr>
      <vt:lpstr>Policy reactions:  Increased focus on social care</vt:lpstr>
      <vt:lpstr>Social Isolation in Maine &amp; Why It Matters</vt:lpstr>
      <vt:lpstr>Older adults face significant social isolation with high impact on health outcomes</vt:lpstr>
      <vt:lpstr>We believe we can do better…</vt:lpstr>
      <vt:lpstr>SMAA's Response</vt:lpstr>
      <vt:lpstr>2025-2028 Strategic Plan KPIs  North Star: Building Social Connection – Broad Indicators</vt:lpstr>
      <vt:lpstr>Three Pillars to Inclusive Social Care Programming</vt:lpstr>
      <vt:lpstr>PowerPoint Presentation</vt:lpstr>
      <vt:lpstr>Combating Loneliness and Isolation</vt:lpstr>
      <vt:lpstr>Friendly caller </vt:lpstr>
      <vt:lpstr>Meals on wheels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Street</dc:creator>
  <cp:lastModifiedBy>Chris Street</cp:lastModifiedBy>
  <cp:revision>17</cp:revision>
  <dcterms:created xsi:type="dcterms:W3CDTF">2025-05-16T15:22:38Z</dcterms:created>
  <dcterms:modified xsi:type="dcterms:W3CDTF">2025-05-16T18:52:26Z</dcterms:modified>
</cp:coreProperties>
</file>