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6" r:id="rId4"/>
  </p:sldMasterIdLst>
  <p:notesMasterIdLst>
    <p:notesMasterId r:id="rId39"/>
  </p:notesMasterIdLst>
  <p:sldIdLst>
    <p:sldId id="257" r:id="rId5"/>
    <p:sldId id="619" r:id="rId6"/>
    <p:sldId id="447" r:id="rId7"/>
    <p:sldId id="550" r:id="rId8"/>
    <p:sldId id="412" r:id="rId9"/>
    <p:sldId id="415" r:id="rId10"/>
    <p:sldId id="551" r:id="rId11"/>
    <p:sldId id="548" r:id="rId12"/>
    <p:sldId id="546" r:id="rId13"/>
    <p:sldId id="549" r:id="rId14"/>
    <p:sldId id="335" r:id="rId15"/>
    <p:sldId id="315" r:id="rId16"/>
    <p:sldId id="310" r:id="rId17"/>
    <p:sldId id="427" r:id="rId18"/>
    <p:sldId id="552" r:id="rId19"/>
    <p:sldId id="308" r:id="rId20"/>
    <p:sldId id="553" r:id="rId21"/>
    <p:sldId id="554" r:id="rId22"/>
    <p:sldId id="555" r:id="rId23"/>
    <p:sldId id="607" r:id="rId24"/>
    <p:sldId id="608" r:id="rId25"/>
    <p:sldId id="276" r:id="rId26"/>
    <p:sldId id="609" r:id="rId27"/>
    <p:sldId id="273" r:id="rId28"/>
    <p:sldId id="614" r:id="rId29"/>
    <p:sldId id="613" r:id="rId30"/>
    <p:sldId id="615" r:id="rId31"/>
    <p:sldId id="281" r:id="rId32"/>
    <p:sldId id="283" r:id="rId33"/>
    <p:sldId id="279" r:id="rId34"/>
    <p:sldId id="277" r:id="rId35"/>
    <p:sldId id="282" r:id="rId36"/>
    <p:sldId id="618" r:id="rId37"/>
    <p:sldId id="4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7676" autoAdjust="0"/>
  </p:normalViewPr>
  <p:slideViewPr>
    <p:cSldViewPr snapToGrid="0">
      <p:cViewPr varScale="1">
        <p:scale>
          <a:sx n="43" d="100"/>
          <a:sy n="43"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F3F6F-FF34-49F5-97A3-5E41238657AD}"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en-US"/>
        </a:p>
      </dgm:t>
    </dgm:pt>
    <dgm:pt modelId="{FAAA7B9E-00AA-47DA-9706-0AD2B686631D}">
      <dgm:prSet/>
      <dgm:spPr/>
      <dgm:t>
        <a:bodyPr/>
        <a:lstStyle/>
        <a:p>
          <a:r>
            <a:rPr lang="en-US"/>
            <a:t>Hard of hearing</a:t>
          </a:r>
        </a:p>
      </dgm:t>
    </dgm:pt>
    <dgm:pt modelId="{C257A079-970E-4B46-B5BA-DC269291D15B}" type="parTrans" cxnId="{97FC6DEC-3DD5-42C5-8619-6D045A7B25A2}">
      <dgm:prSet/>
      <dgm:spPr/>
      <dgm:t>
        <a:bodyPr/>
        <a:lstStyle/>
        <a:p>
          <a:endParaRPr lang="en-US"/>
        </a:p>
      </dgm:t>
    </dgm:pt>
    <dgm:pt modelId="{CAA8FF40-CBE4-439B-B059-1F8A4DF044FC}" type="sibTrans" cxnId="{97FC6DEC-3DD5-42C5-8619-6D045A7B25A2}">
      <dgm:prSet/>
      <dgm:spPr/>
      <dgm:t>
        <a:bodyPr/>
        <a:lstStyle/>
        <a:p>
          <a:endParaRPr lang="en-US"/>
        </a:p>
      </dgm:t>
    </dgm:pt>
    <dgm:pt modelId="{44F0A991-7F88-455E-A28E-33B6DF060EAA}">
      <dgm:prSet/>
      <dgm:spPr/>
      <dgm:t>
        <a:bodyPr/>
        <a:lstStyle/>
        <a:p>
          <a:r>
            <a:rPr lang="en-US" dirty="0"/>
            <a:t>Living with high stress</a:t>
          </a:r>
        </a:p>
      </dgm:t>
    </dgm:pt>
    <dgm:pt modelId="{44B6085A-593E-4057-A269-9BD6BE67BB7B}" type="parTrans" cxnId="{A369D4A3-15AC-41C3-AD3B-B3761223C111}">
      <dgm:prSet/>
      <dgm:spPr/>
      <dgm:t>
        <a:bodyPr/>
        <a:lstStyle/>
        <a:p>
          <a:endParaRPr lang="en-US"/>
        </a:p>
      </dgm:t>
    </dgm:pt>
    <dgm:pt modelId="{0BFABFA1-9DDB-4F19-84F6-C6D5D6FDF73E}" type="sibTrans" cxnId="{A369D4A3-15AC-41C3-AD3B-B3761223C111}">
      <dgm:prSet/>
      <dgm:spPr/>
      <dgm:t>
        <a:bodyPr/>
        <a:lstStyle/>
        <a:p>
          <a:endParaRPr lang="en-US"/>
        </a:p>
      </dgm:t>
    </dgm:pt>
    <dgm:pt modelId="{417C549B-5877-400A-A2A0-7B3E15A670AC}">
      <dgm:prSet/>
      <dgm:spPr/>
      <dgm:t>
        <a:bodyPr/>
        <a:lstStyle/>
        <a:p>
          <a:r>
            <a:rPr lang="en-US"/>
            <a:t>Acutely ill</a:t>
          </a:r>
        </a:p>
      </dgm:t>
    </dgm:pt>
    <dgm:pt modelId="{7A8C38BB-1E10-4313-9D76-F33AC464A0A4}" type="parTrans" cxnId="{FDE8F6C3-B6C2-4BD8-99F9-440872B3DA9A}">
      <dgm:prSet/>
      <dgm:spPr/>
      <dgm:t>
        <a:bodyPr/>
        <a:lstStyle/>
        <a:p>
          <a:endParaRPr lang="en-US"/>
        </a:p>
      </dgm:t>
    </dgm:pt>
    <dgm:pt modelId="{B13B8EFB-3EA5-41A5-BD86-870A514E39E2}" type="sibTrans" cxnId="{FDE8F6C3-B6C2-4BD8-99F9-440872B3DA9A}">
      <dgm:prSet/>
      <dgm:spPr/>
      <dgm:t>
        <a:bodyPr/>
        <a:lstStyle/>
        <a:p>
          <a:endParaRPr lang="en-US"/>
        </a:p>
      </dgm:t>
    </dgm:pt>
    <dgm:pt modelId="{1B2EA3B5-B67F-459C-ACAC-CC83CDE9EC9D}">
      <dgm:prSet/>
      <dgm:spPr/>
      <dgm:t>
        <a:bodyPr/>
        <a:lstStyle/>
        <a:p>
          <a:r>
            <a:rPr lang="en-US"/>
            <a:t>New medical illnesses</a:t>
          </a:r>
        </a:p>
      </dgm:t>
    </dgm:pt>
    <dgm:pt modelId="{88E14F77-4F2B-4C60-83F2-B477B02C0BCC}" type="parTrans" cxnId="{A6A02C13-31BA-4E94-A99A-D7298A27D8C0}">
      <dgm:prSet/>
      <dgm:spPr/>
      <dgm:t>
        <a:bodyPr/>
        <a:lstStyle/>
        <a:p>
          <a:endParaRPr lang="en-US"/>
        </a:p>
      </dgm:t>
    </dgm:pt>
    <dgm:pt modelId="{63C8090D-32E8-4349-93BD-6BC6B61529E8}" type="sibTrans" cxnId="{A6A02C13-31BA-4E94-A99A-D7298A27D8C0}">
      <dgm:prSet/>
      <dgm:spPr/>
      <dgm:t>
        <a:bodyPr/>
        <a:lstStyle/>
        <a:p>
          <a:endParaRPr lang="en-US"/>
        </a:p>
      </dgm:t>
    </dgm:pt>
    <dgm:pt modelId="{A40CA5A9-BC09-4B4A-A6C7-079A7D5A031B}">
      <dgm:prSet/>
      <dgm:spPr/>
      <dgm:t>
        <a:bodyPr/>
        <a:lstStyle/>
        <a:p>
          <a:r>
            <a:rPr lang="en-US"/>
            <a:t>Medication problems or interactions</a:t>
          </a:r>
        </a:p>
      </dgm:t>
    </dgm:pt>
    <dgm:pt modelId="{3A0BDFBA-D329-45C5-92D9-8360B0672C85}" type="parTrans" cxnId="{7A5DED15-2747-4DED-92C7-80C3B6D1E16A}">
      <dgm:prSet/>
      <dgm:spPr/>
      <dgm:t>
        <a:bodyPr/>
        <a:lstStyle/>
        <a:p>
          <a:endParaRPr lang="en-US"/>
        </a:p>
      </dgm:t>
    </dgm:pt>
    <dgm:pt modelId="{0B08A0EA-95BD-4270-AEA4-99E769DDFFA4}" type="sibTrans" cxnId="{7A5DED15-2747-4DED-92C7-80C3B6D1E16A}">
      <dgm:prSet/>
      <dgm:spPr/>
      <dgm:t>
        <a:bodyPr/>
        <a:lstStyle/>
        <a:p>
          <a:endParaRPr lang="en-US"/>
        </a:p>
      </dgm:t>
    </dgm:pt>
    <dgm:pt modelId="{77446450-A402-49BA-9E76-D4173ACEBF42}">
      <dgm:prSet/>
      <dgm:spPr/>
      <dgm:t>
        <a:bodyPr/>
        <a:lstStyle/>
        <a:p>
          <a:r>
            <a:rPr lang="en-US"/>
            <a:t>Pain or psychological issues</a:t>
          </a:r>
        </a:p>
      </dgm:t>
    </dgm:pt>
    <dgm:pt modelId="{4F1AEF7D-CF31-45CC-9B74-F3A47683D6DA}" type="parTrans" cxnId="{64F1597A-5F08-42D9-AB05-C616A579A2C0}">
      <dgm:prSet/>
      <dgm:spPr/>
      <dgm:t>
        <a:bodyPr/>
        <a:lstStyle/>
        <a:p>
          <a:endParaRPr lang="en-US"/>
        </a:p>
      </dgm:t>
    </dgm:pt>
    <dgm:pt modelId="{F2C94648-FF5B-4B0E-A0FA-F059682A4FFD}" type="sibTrans" cxnId="{64F1597A-5F08-42D9-AB05-C616A579A2C0}">
      <dgm:prSet/>
      <dgm:spPr/>
      <dgm:t>
        <a:bodyPr/>
        <a:lstStyle/>
        <a:p>
          <a:endParaRPr lang="en-US"/>
        </a:p>
      </dgm:t>
    </dgm:pt>
    <dgm:pt modelId="{87B7B1D6-91B4-4EA7-9BEC-5792FA5D25CD}">
      <dgm:prSet/>
      <dgm:spPr/>
      <dgm:t>
        <a:bodyPr/>
        <a:lstStyle/>
        <a:p>
          <a:r>
            <a:rPr lang="en-US"/>
            <a:t>Stroke</a:t>
          </a:r>
        </a:p>
      </dgm:t>
    </dgm:pt>
    <dgm:pt modelId="{5860E606-ABF9-48F0-B4C9-836595AFE912}" type="parTrans" cxnId="{0824E9E0-5AE2-4837-9314-CADADDA70EEC}">
      <dgm:prSet/>
      <dgm:spPr/>
      <dgm:t>
        <a:bodyPr/>
        <a:lstStyle/>
        <a:p>
          <a:endParaRPr lang="en-US"/>
        </a:p>
      </dgm:t>
    </dgm:pt>
    <dgm:pt modelId="{96F1F65F-6697-4FC8-852B-73E4A93C8601}" type="sibTrans" cxnId="{0824E9E0-5AE2-4837-9314-CADADDA70EEC}">
      <dgm:prSet/>
      <dgm:spPr/>
      <dgm:t>
        <a:bodyPr/>
        <a:lstStyle/>
        <a:p>
          <a:endParaRPr lang="en-US"/>
        </a:p>
      </dgm:t>
    </dgm:pt>
    <dgm:pt modelId="{145847D1-6E12-40FC-848D-7E01A7EA333F}" type="pres">
      <dgm:prSet presAssocID="{58DF3F6F-FF34-49F5-97A3-5E41238657AD}" presName="linear" presStyleCnt="0">
        <dgm:presLayoutVars>
          <dgm:animLvl val="lvl"/>
          <dgm:resizeHandles val="exact"/>
        </dgm:presLayoutVars>
      </dgm:prSet>
      <dgm:spPr/>
    </dgm:pt>
    <dgm:pt modelId="{E7EA0430-A3BE-41B3-BEF4-76CF30B582CF}" type="pres">
      <dgm:prSet presAssocID="{FAAA7B9E-00AA-47DA-9706-0AD2B686631D}" presName="parentText" presStyleLbl="node1" presStyleIdx="0" presStyleCnt="7">
        <dgm:presLayoutVars>
          <dgm:chMax val="0"/>
          <dgm:bulletEnabled val="1"/>
        </dgm:presLayoutVars>
      </dgm:prSet>
      <dgm:spPr/>
    </dgm:pt>
    <dgm:pt modelId="{F1DC137C-B7C3-46B4-9BFC-C9EFD1972F52}" type="pres">
      <dgm:prSet presAssocID="{CAA8FF40-CBE4-439B-B059-1F8A4DF044FC}" presName="spacer" presStyleCnt="0"/>
      <dgm:spPr/>
    </dgm:pt>
    <dgm:pt modelId="{2B439BD9-B390-4E55-921C-D304993923EC}" type="pres">
      <dgm:prSet presAssocID="{44F0A991-7F88-455E-A28E-33B6DF060EAA}" presName="parentText" presStyleLbl="node1" presStyleIdx="1" presStyleCnt="7">
        <dgm:presLayoutVars>
          <dgm:chMax val="0"/>
          <dgm:bulletEnabled val="1"/>
        </dgm:presLayoutVars>
      </dgm:prSet>
      <dgm:spPr/>
    </dgm:pt>
    <dgm:pt modelId="{7FC85615-442D-4696-94EA-0E8117816FB1}" type="pres">
      <dgm:prSet presAssocID="{0BFABFA1-9DDB-4F19-84F6-C6D5D6FDF73E}" presName="spacer" presStyleCnt="0"/>
      <dgm:spPr/>
    </dgm:pt>
    <dgm:pt modelId="{ECB8E65C-6204-4BEB-90E5-78EB030F433B}" type="pres">
      <dgm:prSet presAssocID="{417C549B-5877-400A-A2A0-7B3E15A670AC}" presName="parentText" presStyleLbl="node1" presStyleIdx="2" presStyleCnt="7">
        <dgm:presLayoutVars>
          <dgm:chMax val="0"/>
          <dgm:bulletEnabled val="1"/>
        </dgm:presLayoutVars>
      </dgm:prSet>
      <dgm:spPr/>
    </dgm:pt>
    <dgm:pt modelId="{46B3D7AB-32A7-4D09-B7AA-A63DAFB3D220}" type="pres">
      <dgm:prSet presAssocID="{B13B8EFB-3EA5-41A5-BD86-870A514E39E2}" presName="spacer" presStyleCnt="0"/>
      <dgm:spPr/>
    </dgm:pt>
    <dgm:pt modelId="{50F170AC-ED67-4AA6-A693-553A971A3A96}" type="pres">
      <dgm:prSet presAssocID="{1B2EA3B5-B67F-459C-ACAC-CC83CDE9EC9D}" presName="parentText" presStyleLbl="node1" presStyleIdx="3" presStyleCnt="7">
        <dgm:presLayoutVars>
          <dgm:chMax val="0"/>
          <dgm:bulletEnabled val="1"/>
        </dgm:presLayoutVars>
      </dgm:prSet>
      <dgm:spPr/>
    </dgm:pt>
    <dgm:pt modelId="{B22E6EB6-6C53-4006-B6EA-F0901CCED72D}" type="pres">
      <dgm:prSet presAssocID="{63C8090D-32E8-4349-93BD-6BC6B61529E8}" presName="spacer" presStyleCnt="0"/>
      <dgm:spPr/>
    </dgm:pt>
    <dgm:pt modelId="{FF99334B-7E50-4B5E-A7B1-CD8C5B2774D4}" type="pres">
      <dgm:prSet presAssocID="{A40CA5A9-BC09-4B4A-A6C7-079A7D5A031B}" presName="parentText" presStyleLbl="node1" presStyleIdx="4" presStyleCnt="7">
        <dgm:presLayoutVars>
          <dgm:chMax val="0"/>
          <dgm:bulletEnabled val="1"/>
        </dgm:presLayoutVars>
      </dgm:prSet>
      <dgm:spPr/>
    </dgm:pt>
    <dgm:pt modelId="{DBF05F39-AF66-4DB6-B0AE-B159D6808F3A}" type="pres">
      <dgm:prSet presAssocID="{0B08A0EA-95BD-4270-AEA4-99E769DDFFA4}" presName="spacer" presStyleCnt="0"/>
      <dgm:spPr/>
    </dgm:pt>
    <dgm:pt modelId="{DB8A94BE-DCA7-4C68-9B04-A780C72EB9FB}" type="pres">
      <dgm:prSet presAssocID="{77446450-A402-49BA-9E76-D4173ACEBF42}" presName="parentText" presStyleLbl="node1" presStyleIdx="5" presStyleCnt="7">
        <dgm:presLayoutVars>
          <dgm:chMax val="0"/>
          <dgm:bulletEnabled val="1"/>
        </dgm:presLayoutVars>
      </dgm:prSet>
      <dgm:spPr/>
    </dgm:pt>
    <dgm:pt modelId="{8E166B6E-D9A6-4248-A95C-616F1B6A118C}" type="pres">
      <dgm:prSet presAssocID="{F2C94648-FF5B-4B0E-A0FA-F059682A4FFD}" presName="spacer" presStyleCnt="0"/>
      <dgm:spPr/>
    </dgm:pt>
    <dgm:pt modelId="{E4790DA2-DEDC-478B-902C-8A5C01DA62A6}" type="pres">
      <dgm:prSet presAssocID="{87B7B1D6-91B4-4EA7-9BEC-5792FA5D25CD}" presName="parentText" presStyleLbl="node1" presStyleIdx="6" presStyleCnt="7">
        <dgm:presLayoutVars>
          <dgm:chMax val="0"/>
          <dgm:bulletEnabled val="1"/>
        </dgm:presLayoutVars>
      </dgm:prSet>
      <dgm:spPr/>
    </dgm:pt>
  </dgm:ptLst>
  <dgm:cxnLst>
    <dgm:cxn modelId="{8193B801-164B-4E6C-A94A-A8A514EAE1F4}" type="presOf" srcId="{FAAA7B9E-00AA-47DA-9706-0AD2B686631D}" destId="{E7EA0430-A3BE-41B3-BEF4-76CF30B582CF}" srcOrd="0" destOrd="0" presId="urn:microsoft.com/office/officeart/2005/8/layout/vList2"/>
    <dgm:cxn modelId="{A6A02C13-31BA-4E94-A99A-D7298A27D8C0}" srcId="{58DF3F6F-FF34-49F5-97A3-5E41238657AD}" destId="{1B2EA3B5-B67F-459C-ACAC-CC83CDE9EC9D}" srcOrd="3" destOrd="0" parTransId="{88E14F77-4F2B-4C60-83F2-B477B02C0BCC}" sibTransId="{63C8090D-32E8-4349-93BD-6BC6B61529E8}"/>
    <dgm:cxn modelId="{7A5DED15-2747-4DED-92C7-80C3B6D1E16A}" srcId="{58DF3F6F-FF34-49F5-97A3-5E41238657AD}" destId="{A40CA5A9-BC09-4B4A-A6C7-079A7D5A031B}" srcOrd="4" destOrd="0" parTransId="{3A0BDFBA-D329-45C5-92D9-8360B0672C85}" sibTransId="{0B08A0EA-95BD-4270-AEA4-99E769DDFFA4}"/>
    <dgm:cxn modelId="{A07D8466-463C-4A25-910C-5CDB2FF2488B}" type="presOf" srcId="{87B7B1D6-91B4-4EA7-9BEC-5792FA5D25CD}" destId="{E4790DA2-DEDC-478B-902C-8A5C01DA62A6}" srcOrd="0" destOrd="0" presId="urn:microsoft.com/office/officeart/2005/8/layout/vList2"/>
    <dgm:cxn modelId="{64F1597A-5F08-42D9-AB05-C616A579A2C0}" srcId="{58DF3F6F-FF34-49F5-97A3-5E41238657AD}" destId="{77446450-A402-49BA-9E76-D4173ACEBF42}" srcOrd="5" destOrd="0" parTransId="{4F1AEF7D-CF31-45CC-9B74-F3A47683D6DA}" sibTransId="{F2C94648-FF5B-4B0E-A0FA-F059682A4FFD}"/>
    <dgm:cxn modelId="{61D6D287-2C18-407A-9962-43F5E5DA1ED8}" type="presOf" srcId="{77446450-A402-49BA-9E76-D4173ACEBF42}" destId="{DB8A94BE-DCA7-4C68-9B04-A780C72EB9FB}" srcOrd="0" destOrd="0" presId="urn:microsoft.com/office/officeart/2005/8/layout/vList2"/>
    <dgm:cxn modelId="{F0794690-4979-4FD7-A23B-82D03A816FEE}" type="presOf" srcId="{44F0A991-7F88-455E-A28E-33B6DF060EAA}" destId="{2B439BD9-B390-4E55-921C-D304993923EC}" srcOrd="0" destOrd="0" presId="urn:microsoft.com/office/officeart/2005/8/layout/vList2"/>
    <dgm:cxn modelId="{A369D4A3-15AC-41C3-AD3B-B3761223C111}" srcId="{58DF3F6F-FF34-49F5-97A3-5E41238657AD}" destId="{44F0A991-7F88-455E-A28E-33B6DF060EAA}" srcOrd="1" destOrd="0" parTransId="{44B6085A-593E-4057-A269-9BD6BE67BB7B}" sibTransId="{0BFABFA1-9DDB-4F19-84F6-C6D5D6FDF73E}"/>
    <dgm:cxn modelId="{762F3BBD-2C5B-4F4C-8207-4BE46A1B0A57}" type="presOf" srcId="{417C549B-5877-400A-A2A0-7B3E15A670AC}" destId="{ECB8E65C-6204-4BEB-90E5-78EB030F433B}" srcOrd="0" destOrd="0" presId="urn:microsoft.com/office/officeart/2005/8/layout/vList2"/>
    <dgm:cxn modelId="{FDE8F6C3-B6C2-4BD8-99F9-440872B3DA9A}" srcId="{58DF3F6F-FF34-49F5-97A3-5E41238657AD}" destId="{417C549B-5877-400A-A2A0-7B3E15A670AC}" srcOrd="2" destOrd="0" parTransId="{7A8C38BB-1E10-4313-9D76-F33AC464A0A4}" sibTransId="{B13B8EFB-3EA5-41A5-BD86-870A514E39E2}"/>
    <dgm:cxn modelId="{CE4DC9CD-D602-4007-9330-ACBCD403AAE7}" type="presOf" srcId="{1B2EA3B5-B67F-459C-ACAC-CC83CDE9EC9D}" destId="{50F170AC-ED67-4AA6-A693-553A971A3A96}" srcOrd="0" destOrd="0" presId="urn:microsoft.com/office/officeart/2005/8/layout/vList2"/>
    <dgm:cxn modelId="{4A0C4EDA-AD71-47C2-BEF9-2D064CE1723C}" type="presOf" srcId="{A40CA5A9-BC09-4B4A-A6C7-079A7D5A031B}" destId="{FF99334B-7E50-4B5E-A7B1-CD8C5B2774D4}" srcOrd="0" destOrd="0" presId="urn:microsoft.com/office/officeart/2005/8/layout/vList2"/>
    <dgm:cxn modelId="{0824E9E0-5AE2-4837-9314-CADADDA70EEC}" srcId="{58DF3F6F-FF34-49F5-97A3-5E41238657AD}" destId="{87B7B1D6-91B4-4EA7-9BEC-5792FA5D25CD}" srcOrd="6" destOrd="0" parTransId="{5860E606-ABF9-48F0-B4C9-836595AFE912}" sibTransId="{96F1F65F-6697-4FC8-852B-73E4A93C8601}"/>
    <dgm:cxn modelId="{97FC6DEC-3DD5-42C5-8619-6D045A7B25A2}" srcId="{58DF3F6F-FF34-49F5-97A3-5E41238657AD}" destId="{FAAA7B9E-00AA-47DA-9706-0AD2B686631D}" srcOrd="0" destOrd="0" parTransId="{C257A079-970E-4B46-B5BA-DC269291D15B}" sibTransId="{CAA8FF40-CBE4-439B-B059-1F8A4DF044FC}"/>
    <dgm:cxn modelId="{70B67FFA-2819-4F53-9A6B-5AF8BC1966B9}" type="presOf" srcId="{58DF3F6F-FF34-49F5-97A3-5E41238657AD}" destId="{145847D1-6E12-40FC-848D-7E01A7EA333F}" srcOrd="0" destOrd="0" presId="urn:microsoft.com/office/officeart/2005/8/layout/vList2"/>
    <dgm:cxn modelId="{AD74A521-C3F5-462A-BE0A-1AD3F6705C81}" type="presParOf" srcId="{145847D1-6E12-40FC-848D-7E01A7EA333F}" destId="{E7EA0430-A3BE-41B3-BEF4-76CF30B582CF}" srcOrd="0" destOrd="0" presId="urn:microsoft.com/office/officeart/2005/8/layout/vList2"/>
    <dgm:cxn modelId="{8AE49744-4A4C-4D68-8074-19CC3327CB6C}" type="presParOf" srcId="{145847D1-6E12-40FC-848D-7E01A7EA333F}" destId="{F1DC137C-B7C3-46B4-9BFC-C9EFD1972F52}" srcOrd="1" destOrd="0" presId="urn:microsoft.com/office/officeart/2005/8/layout/vList2"/>
    <dgm:cxn modelId="{DCFDA0D9-4B81-4137-BB2E-6BDFCEE52783}" type="presParOf" srcId="{145847D1-6E12-40FC-848D-7E01A7EA333F}" destId="{2B439BD9-B390-4E55-921C-D304993923EC}" srcOrd="2" destOrd="0" presId="urn:microsoft.com/office/officeart/2005/8/layout/vList2"/>
    <dgm:cxn modelId="{EA885F8C-B433-4ABC-A80F-97A1DDF6193F}" type="presParOf" srcId="{145847D1-6E12-40FC-848D-7E01A7EA333F}" destId="{7FC85615-442D-4696-94EA-0E8117816FB1}" srcOrd="3" destOrd="0" presId="urn:microsoft.com/office/officeart/2005/8/layout/vList2"/>
    <dgm:cxn modelId="{7C2FDF2E-8B19-443B-A4E3-F186711624C7}" type="presParOf" srcId="{145847D1-6E12-40FC-848D-7E01A7EA333F}" destId="{ECB8E65C-6204-4BEB-90E5-78EB030F433B}" srcOrd="4" destOrd="0" presId="urn:microsoft.com/office/officeart/2005/8/layout/vList2"/>
    <dgm:cxn modelId="{FE65B63D-267D-428C-9691-CD9A71784895}" type="presParOf" srcId="{145847D1-6E12-40FC-848D-7E01A7EA333F}" destId="{46B3D7AB-32A7-4D09-B7AA-A63DAFB3D220}" srcOrd="5" destOrd="0" presId="urn:microsoft.com/office/officeart/2005/8/layout/vList2"/>
    <dgm:cxn modelId="{C6CB78A5-EBA9-4B2C-B18E-BDBFDD5AE439}" type="presParOf" srcId="{145847D1-6E12-40FC-848D-7E01A7EA333F}" destId="{50F170AC-ED67-4AA6-A693-553A971A3A96}" srcOrd="6" destOrd="0" presId="urn:microsoft.com/office/officeart/2005/8/layout/vList2"/>
    <dgm:cxn modelId="{D355DD8C-2E5A-4297-93C8-51841CB60BD8}" type="presParOf" srcId="{145847D1-6E12-40FC-848D-7E01A7EA333F}" destId="{B22E6EB6-6C53-4006-B6EA-F0901CCED72D}" srcOrd="7" destOrd="0" presId="urn:microsoft.com/office/officeart/2005/8/layout/vList2"/>
    <dgm:cxn modelId="{2E835225-9A03-4586-8CFD-4803E29C74B3}" type="presParOf" srcId="{145847D1-6E12-40FC-848D-7E01A7EA333F}" destId="{FF99334B-7E50-4B5E-A7B1-CD8C5B2774D4}" srcOrd="8" destOrd="0" presId="urn:microsoft.com/office/officeart/2005/8/layout/vList2"/>
    <dgm:cxn modelId="{22BC0B4D-3FE9-4B4B-BB51-5110609B0F06}" type="presParOf" srcId="{145847D1-6E12-40FC-848D-7E01A7EA333F}" destId="{DBF05F39-AF66-4DB6-B0AE-B159D6808F3A}" srcOrd="9" destOrd="0" presId="urn:microsoft.com/office/officeart/2005/8/layout/vList2"/>
    <dgm:cxn modelId="{F2774AB9-2923-49AE-A81A-C171569766AA}" type="presParOf" srcId="{145847D1-6E12-40FC-848D-7E01A7EA333F}" destId="{DB8A94BE-DCA7-4C68-9B04-A780C72EB9FB}" srcOrd="10" destOrd="0" presId="urn:microsoft.com/office/officeart/2005/8/layout/vList2"/>
    <dgm:cxn modelId="{9DA3C741-1B23-44EB-A0CF-29CDA0DD99F7}" type="presParOf" srcId="{145847D1-6E12-40FC-848D-7E01A7EA333F}" destId="{8E166B6E-D9A6-4248-A95C-616F1B6A118C}" srcOrd="11" destOrd="0" presId="urn:microsoft.com/office/officeart/2005/8/layout/vList2"/>
    <dgm:cxn modelId="{FFF3E939-2BFA-46AD-946D-65F88546354D}" type="presParOf" srcId="{145847D1-6E12-40FC-848D-7E01A7EA333F}" destId="{E4790DA2-DEDC-478B-902C-8A5C01DA62A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989AA5-B8F8-49E0-B224-D59FB14DBB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A77AC-97AB-4077-854C-262707A4FAB1}">
      <dgm:prSet/>
      <dgm:spPr/>
      <dgm:t>
        <a:bodyPr/>
        <a:lstStyle/>
        <a:p>
          <a:r>
            <a:rPr lang="en-US" b="1"/>
            <a:t>Loss of function results in problems with:</a:t>
          </a:r>
          <a:endParaRPr lang="en-US"/>
        </a:p>
      </dgm:t>
    </dgm:pt>
    <dgm:pt modelId="{59FBF729-0DFC-421B-9A3A-A64D663EAEA5}" type="parTrans" cxnId="{01AD696A-B948-4BB7-AED5-88E060B87599}">
      <dgm:prSet/>
      <dgm:spPr/>
      <dgm:t>
        <a:bodyPr/>
        <a:lstStyle/>
        <a:p>
          <a:endParaRPr lang="en-US"/>
        </a:p>
      </dgm:t>
    </dgm:pt>
    <dgm:pt modelId="{DD04CCCD-4FAC-49DC-81B4-95AF022E923C}" type="sibTrans" cxnId="{01AD696A-B948-4BB7-AED5-88E060B87599}">
      <dgm:prSet/>
      <dgm:spPr/>
      <dgm:t>
        <a:bodyPr/>
        <a:lstStyle/>
        <a:p>
          <a:endParaRPr lang="en-US"/>
        </a:p>
      </dgm:t>
    </dgm:pt>
    <dgm:pt modelId="{4E40CED9-88EF-4327-BFF5-9820E01D3342}">
      <dgm:prSet/>
      <dgm:spPr/>
      <dgm:t>
        <a:bodyPr/>
        <a:lstStyle/>
        <a:p>
          <a:r>
            <a:rPr lang="en-US"/>
            <a:t>Impulse control</a:t>
          </a:r>
        </a:p>
      </dgm:t>
    </dgm:pt>
    <dgm:pt modelId="{BF947B11-71D1-4206-906E-4D2F44033407}" type="parTrans" cxnId="{CC89ED75-F680-4574-B921-653E6A479AE0}">
      <dgm:prSet/>
      <dgm:spPr/>
      <dgm:t>
        <a:bodyPr/>
        <a:lstStyle/>
        <a:p>
          <a:endParaRPr lang="en-US"/>
        </a:p>
      </dgm:t>
    </dgm:pt>
    <dgm:pt modelId="{A38021E6-65C6-45D9-ADC4-AD6C3C606B05}" type="sibTrans" cxnId="{CC89ED75-F680-4574-B921-653E6A479AE0}">
      <dgm:prSet/>
      <dgm:spPr/>
      <dgm:t>
        <a:bodyPr/>
        <a:lstStyle/>
        <a:p>
          <a:endParaRPr lang="en-US"/>
        </a:p>
      </dgm:t>
    </dgm:pt>
    <dgm:pt modelId="{8C7ABA41-8186-4C13-A51C-C1C702364B81}">
      <dgm:prSet/>
      <dgm:spPr/>
      <dgm:t>
        <a:bodyPr/>
        <a:lstStyle/>
        <a:p>
          <a:r>
            <a:rPr lang="en-US"/>
            <a:t>Being logical/reasoning</a:t>
          </a:r>
        </a:p>
      </dgm:t>
    </dgm:pt>
    <dgm:pt modelId="{4AE2936C-0D85-4687-8EDC-8865FECA1707}" type="parTrans" cxnId="{7857760A-A9D7-4340-8F52-4DD6399C1619}">
      <dgm:prSet/>
      <dgm:spPr/>
      <dgm:t>
        <a:bodyPr/>
        <a:lstStyle/>
        <a:p>
          <a:endParaRPr lang="en-US"/>
        </a:p>
      </dgm:t>
    </dgm:pt>
    <dgm:pt modelId="{AD0FE574-105D-448C-A721-2A331DFE8C07}" type="sibTrans" cxnId="{7857760A-A9D7-4340-8F52-4DD6399C1619}">
      <dgm:prSet/>
      <dgm:spPr/>
      <dgm:t>
        <a:bodyPr/>
        <a:lstStyle/>
        <a:p>
          <a:endParaRPr lang="en-US"/>
        </a:p>
      </dgm:t>
    </dgm:pt>
    <dgm:pt modelId="{49F69C79-841E-45A1-BA84-319118162224}">
      <dgm:prSet/>
      <dgm:spPr/>
      <dgm:t>
        <a:bodyPr/>
        <a:lstStyle/>
        <a:p>
          <a:r>
            <a:rPr lang="en-US"/>
            <a:t>Making choices</a:t>
          </a:r>
        </a:p>
      </dgm:t>
    </dgm:pt>
    <dgm:pt modelId="{4544E2F8-655B-4950-A17A-3EF62E0BF87E}" type="parTrans" cxnId="{D3574AF8-3448-4E8D-BDD5-E6CF5DAB6894}">
      <dgm:prSet/>
      <dgm:spPr/>
      <dgm:t>
        <a:bodyPr/>
        <a:lstStyle/>
        <a:p>
          <a:endParaRPr lang="en-US"/>
        </a:p>
      </dgm:t>
    </dgm:pt>
    <dgm:pt modelId="{D1C50013-F495-4ED7-A8F9-60323C992C4B}" type="sibTrans" cxnId="{D3574AF8-3448-4E8D-BDD5-E6CF5DAB6894}">
      <dgm:prSet/>
      <dgm:spPr/>
      <dgm:t>
        <a:bodyPr/>
        <a:lstStyle/>
        <a:p>
          <a:endParaRPr lang="en-US"/>
        </a:p>
      </dgm:t>
    </dgm:pt>
    <dgm:pt modelId="{46751794-37ED-4294-8772-5D84B7F08509}">
      <dgm:prSet/>
      <dgm:spPr/>
      <dgm:t>
        <a:bodyPr/>
        <a:lstStyle/>
        <a:p>
          <a:r>
            <a:rPr lang="en-US"/>
            <a:t>Initiating, sequencing through, and terminating tasks</a:t>
          </a:r>
        </a:p>
      </dgm:t>
    </dgm:pt>
    <dgm:pt modelId="{B58D97D1-9488-48E3-A1E2-7070E844129A}" type="parTrans" cxnId="{33775918-8459-4F00-BC0A-B1FB2856E0EE}">
      <dgm:prSet/>
      <dgm:spPr/>
      <dgm:t>
        <a:bodyPr/>
        <a:lstStyle/>
        <a:p>
          <a:endParaRPr lang="en-US"/>
        </a:p>
      </dgm:t>
    </dgm:pt>
    <dgm:pt modelId="{1DEB5A14-070C-462A-99AC-B5E24BE12155}" type="sibTrans" cxnId="{33775918-8459-4F00-BC0A-B1FB2856E0EE}">
      <dgm:prSet/>
      <dgm:spPr/>
      <dgm:t>
        <a:bodyPr/>
        <a:lstStyle/>
        <a:p>
          <a:endParaRPr lang="en-US"/>
        </a:p>
      </dgm:t>
    </dgm:pt>
    <dgm:pt modelId="{C0337CD9-61B8-408E-B4F1-03011A4DDF23}">
      <dgm:prSet/>
      <dgm:spPr/>
      <dgm:t>
        <a:bodyPr/>
        <a:lstStyle/>
        <a:p>
          <a:r>
            <a:rPr lang="en-US" dirty="0"/>
            <a:t>Self-awareness</a:t>
          </a:r>
        </a:p>
      </dgm:t>
    </dgm:pt>
    <dgm:pt modelId="{022D71AC-9BC9-4731-8595-083E994378AE}" type="parTrans" cxnId="{C1562638-86D3-4A50-984F-F04EFA1CBF3D}">
      <dgm:prSet/>
      <dgm:spPr/>
      <dgm:t>
        <a:bodyPr/>
        <a:lstStyle/>
        <a:p>
          <a:endParaRPr lang="en-US"/>
        </a:p>
      </dgm:t>
    </dgm:pt>
    <dgm:pt modelId="{5346A5E3-4876-4069-B77F-9F5080D3058D}" type="sibTrans" cxnId="{C1562638-86D3-4A50-984F-F04EFA1CBF3D}">
      <dgm:prSet/>
      <dgm:spPr/>
      <dgm:t>
        <a:bodyPr/>
        <a:lstStyle/>
        <a:p>
          <a:endParaRPr lang="en-US"/>
        </a:p>
      </dgm:t>
    </dgm:pt>
    <dgm:pt modelId="{DF2CDEC1-F724-46DC-8D38-ED5D5C4F1AE4}">
      <dgm:prSet/>
      <dgm:spPr/>
      <dgm:t>
        <a:bodyPr/>
        <a:lstStyle/>
        <a:p>
          <a:r>
            <a:rPr lang="en-US"/>
            <a:t>See another’s point of view</a:t>
          </a:r>
        </a:p>
      </dgm:t>
    </dgm:pt>
    <dgm:pt modelId="{51AB2849-6CC4-4D9B-BC98-DF17E447E7D6}" type="parTrans" cxnId="{B4ADA4DA-21EC-4E46-927B-DF7FBDC22AC4}">
      <dgm:prSet/>
      <dgm:spPr/>
      <dgm:t>
        <a:bodyPr/>
        <a:lstStyle/>
        <a:p>
          <a:endParaRPr lang="en-US"/>
        </a:p>
      </dgm:t>
    </dgm:pt>
    <dgm:pt modelId="{09761071-70B4-42A6-B9EF-CAC14298C97A}" type="sibTrans" cxnId="{B4ADA4DA-21EC-4E46-927B-DF7FBDC22AC4}">
      <dgm:prSet/>
      <dgm:spPr/>
      <dgm:t>
        <a:bodyPr/>
        <a:lstStyle/>
        <a:p>
          <a:endParaRPr lang="en-US"/>
        </a:p>
      </dgm:t>
    </dgm:pt>
    <dgm:pt modelId="{558F165D-4E2E-453C-9C8C-B43EE890FDF5}">
      <dgm:prSet/>
      <dgm:spPr/>
      <dgm:t>
        <a:bodyPr/>
        <a:lstStyle/>
        <a:p>
          <a:r>
            <a:rPr lang="en-US" b="1" dirty="0"/>
            <a:t>What is preserved?</a:t>
          </a:r>
          <a:endParaRPr lang="en-US" dirty="0"/>
        </a:p>
      </dgm:t>
    </dgm:pt>
    <dgm:pt modelId="{9421207F-19F4-4276-A652-720A1C06827B}" type="parTrans" cxnId="{08C0983E-40AE-47DB-A300-0701361C71D7}">
      <dgm:prSet/>
      <dgm:spPr/>
      <dgm:t>
        <a:bodyPr/>
        <a:lstStyle/>
        <a:p>
          <a:endParaRPr lang="en-US"/>
        </a:p>
      </dgm:t>
    </dgm:pt>
    <dgm:pt modelId="{744DA6E3-BC79-4027-9768-3B9EA7892C3F}" type="sibTrans" cxnId="{08C0983E-40AE-47DB-A300-0701361C71D7}">
      <dgm:prSet/>
      <dgm:spPr/>
      <dgm:t>
        <a:bodyPr/>
        <a:lstStyle/>
        <a:p>
          <a:endParaRPr lang="en-US"/>
        </a:p>
      </dgm:t>
    </dgm:pt>
    <dgm:pt modelId="{DC48DCE2-A231-43B2-8241-325570C8AF6B}">
      <dgm:prSet/>
      <dgm:spPr/>
      <dgm:t>
        <a:bodyPr/>
        <a:lstStyle/>
        <a:p>
          <a:r>
            <a:rPr lang="en-US" b="0" dirty="0"/>
            <a:t>Ability to “do” with cued activities</a:t>
          </a:r>
        </a:p>
      </dgm:t>
    </dgm:pt>
    <dgm:pt modelId="{276FA8F2-5EBE-43C8-8FC0-3C698D39673F}" type="parTrans" cxnId="{DD40E441-E42F-4757-AA6F-495A0B8EDC20}">
      <dgm:prSet/>
      <dgm:spPr/>
    </dgm:pt>
    <dgm:pt modelId="{8D4DD87E-EFCD-433A-A963-0108AA4C18B0}" type="sibTrans" cxnId="{DD40E441-E42F-4757-AA6F-495A0B8EDC20}">
      <dgm:prSet/>
      <dgm:spPr/>
    </dgm:pt>
    <dgm:pt modelId="{278DFA0F-DA63-4B8E-8A15-2BA764A4CA57}" type="pres">
      <dgm:prSet presAssocID="{ED989AA5-B8F8-49E0-B224-D59FB14DBBFD}" presName="linear" presStyleCnt="0">
        <dgm:presLayoutVars>
          <dgm:animLvl val="lvl"/>
          <dgm:resizeHandles val="exact"/>
        </dgm:presLayoutVars>
      </dgm:prSet>
      <dgm:spPr/>
    </dgm:pt>
    <dgm:pt modelId="{B6AF570A-53C2-496A-9ADF-68D4B2E92D58}" type="pres">
      <dgm:prSet presAssocID="{3CAA77AC-97AB-4077-854C-262707A4FAB1}" presName="parentText" presStyleLbl="node1" presStyleIdx="0" presStyleCnt="2">
        <dgm:presLayoutVars>
          <dgm:chMax val="0"/>
          <dgm:bulletEnabled val="1"/>
        </dgm:presLayoutVars>
      </dgm:prSet>
      <dgm:spPr/>
    </dgm:pt>
    <dgm:pt modelId="{AA2AA179-155B-4377-B8A9-623202CA0424}" type="pres">
      <dgm:prSet presAssocID="{3CAA77AC-97AB-4077-854C-262707A4FAB1}" presName="childText" presStyleLbl="revTx" presStyleIdx="0" presStyleCnt="2">
        <dgm:presLayoutVars>
          <dgm:bulletEnabled val="1"/>
        </dgm:presLayoutVars>
      </dgm:prSet>
      <dgm:spPr/>
    </dgm:pt>
    <dgm:pt modelId="{1BB83943-FBCA-4B52-810E-D01B8B5710DE}" type="pres">
      <dgm:prSet presAssocID="{558F165D-4E2E-453C-9C8C-B43EE890FDF5}" presName="parentText" presStyleLbl="node1" presStyleIdx="1" presStyleCnt="2">
        <dgm:presLayoutVars>
          <dgm:chMax val="0"/>
          <dgm:bulletEnabled val="1"/>
        </dgm:presLayoutVars>
      </dgm:prSet>
      <dgm:spPr/>
    </dgm:pt>
    <dgm:pt modelId="{BD8D569E-5174-4ABF-93D7-A7C0A64D591F}" type="pres">
      <dgm:prSet presAssocID="{558F165D-4E2E-453C-9C8C-B43EE890FDF5}" presName="childText" presStyleLbl="revTx" presStyleIdx="1" presStyleCnt="2">
        <dgm:presLayoutVars>
          <dgm:bulletEnabled val="1"/>
        </dgm:presLayoutVars>
      </dgm:prSet>
      <dgm:spPr/>
    </dgm:pt>
  </dgm:ptLst>
  <dgm:cxnLst>
    <dgm:cxn modelId="{7857760A-A9D7-4340-8F52-4DD6399C1619}" srcId="{3CAA77AC-97AB-4077-854C-262707A4FAB1}" destId="{8C7ABA41-8186-4C13-A51C-C1C702364B81}" srcOrd="1" destOrd="0" parTransId="{4AE2936C-0D85-4687-8EDC-8865FECA1707}" sibTransId="{AD0FE574-105D-448C-A721-2A331DFE8C07}"/>
    <dgm:cxn modelId="{33775918-8459-4F00-BC0A-B1FB2856E0EE}" srcId="{3CAA77AC-97AB-4077-854C-262707A4FAB1}" destId="{46751794-37ED-4294-8772-5D84B7F08509}" srcOrd="3" destOrd="0" parTransId="{B58D97D1-9488-48E3-A1E2-7070E844129A}" sibTransId="{1DEB5A14-070C-462A-99AC-B5E24BE12155}"/>
    <dgm:cxn modelId="{2140EB35-5402-4F71-B8E7-E1683B592DB8}" type="presOf" srcId="{558F165D-4E2E-453C-9C8C-B43EE890FDF5}" destId="{1BB83943-FBCA-4B52-810E-D01B8B5710DE}" srcOrd="0" destOrd="0" presId="urn:microsoft.com/office/officeart/2005/8/layout/vList2"/>
    <dgm:cxn modelId="{C1562638-86D3-4A50-984F-F04EFA1CBF3D}" srcId="{3CAA77AC-97AB-4077-854C-262707A4FAB1}" destId="{C0337CD9-61B8-408E-B4F1-03011A4DDF23}" srcOrd="4" destOrd="0" parTransId="{022D71AC-9BC9-4731-8595-083E994378AE}" sibTransId="{5346A5E3-4876-4069-B77F-9F5080D3058D}"/>
    <dgm:cxn modelId="{9AE9D83D-5211-44BC-BB66-57222390E942}" type="presOf" srcId="{49F69C79-841E-45A1-BA84-319118162224}" destId="{AA2AA179-155B-4377-B8A9-623202CA0424}" srcOrd="0" destOrd="2" presId="urn:microsoft.com/office/officeart/2005/8/layout/vList2"/>
    <dgm:cxn modelId="{08C0983E-40AE-47DB-A300-0701361C71D7}" srcId="{ED989AA5-B8F8-49E0-B224-D59FB14DBBFD}" destId="{558F165D-4E2E-453C-9C8C-B43EE890FDF5}" srcOrd="1" destOrd="0" parTransId="{9421207F-19F4-4276-A652-720A1C06827B}" sibTransId="{744DA6E3-BC79-4027-9768-3B9EA7892C3F}"/>
    <dgm:cxn modelId="{DD40E441-E42F-4757-AA6F-495A0B8EDC20}" srcId="{558F165D-4E2E-453C-9C8C-B43EE890FDF5}" destId="{DC48DCE2-A231-43B2-8241-325570C8AF6B}" srcOrd="0" destOrd="0" parTransId="{276FA8F2-5EBE-43C8-8FC0-3C698D39673F}" sibTransId="{8D4DD87E-EFCD-433A-A963-0108AA4C18B0}"/>
    <dgm:cxn modelId="{01AD696A-B948-4BB7-AED5-88E060B87599}" srcId="{ED989AA5-B8F8-49E0-B224-D59FB14DBBFD}" destId="{3CAA77AC-97AB-4077-854C-262707A4FAB1}" srcOrd="0" destOrd="0" parTransId="{59FBF729-0DFC-421B-9A3A-A64D663EAEA5}" sibTransId="{DD04CCCD-4FAC-49DC-81B4-95AF022E923C}"/>
    <dgm:cxn modelId="{BA8BB374-BF31-4393-9BF0-C6AE2C7141E4}" type="presOf" srcId="{46751794-37ED-4294-8772-5D84B7F08509}" destId="{AA2AA179-155B-4377-B8A9-623202CA0424}" srcOrd="0" destOrd="3" presId="urn:microsoft.com/office/officeart/2005/8/layout/vList2"/>
    <dgm:cxn modelId="{CC89ED75-F680-4574-B921-653E6A479AE0}" srcId="{3CAA77AC-97AB-4077-854C-262707A4FAB1}" destId="{4E40CED9-88EF-4327-BFF5-9820E01D3342}" srcOrd="0" destOrd="0" parTransId="{BF947B11-71D1-4206-906E-4D2F44033407}" sibTransId="{A38021E6-65C6-45D9-ADC4-AD6C3C606B05}"/>
    <dgm:cxn modelId="{96B7C477-D5AA-4286-A154-5DC2340F1AC3}" type="presOf" srcId="{3CAA77AC-97AB-4077-854C-262707A4FAB1}" destId="{B6AF570A-53C2-496A-9ADF-68D4B2E92D58}" srcOrd="0" destOrd="0" presId="urn:microsoft.com/office/officeart/2005/8/layout/vList2"/>
    <dgm:cxn modelId="{7E098F86-9FD9-4E4C-8C40-7F9F226B9B1F}" type="presOf" srcId="{8C7ABA41-8186-4C13-A51C-C1C702364B81}" destId="{AA2AA179-155B-4377-B8A9-623202CA0424}" srcOrd="0" destOrd="1" presId="urn:microsoft.com/office/officeart/2005/8/layout/vList2"/>
    <dgm:cxn modelId="{63844E97-0C46-4400-869A-A701AC0C9352}" type="presOf" srcId="{DF2CDEC1-F724-46DC-8D38-ED5D5C4F1AE4}" destId="{AA2AA179-155B-4377-B8A9-623202CA0424}" srcOrd="0" destOrd="5" presId="urn:microsoft.com/office/officeart/2005/8/layout/vList2"/>
    <dgm:cxn modelId="{3D3C06A3-E796-4DF6-94C0-4C4DB877B20B}" type="presOf" srcId="{ED989AA5-B8F8-49E0-B224-D59FB14DBBFD}" destId="{278DFA0F-DA63-4B8E-8A15-2BA764A4CA57}" srcOrd="0" destOrd="0" presId="urn:microsoft.com/office/officeart/2005/8/layout/vList2"/>
    <dgm:cxn modelId="{85BC15BE-C0E0-40C5-83FC-2FE9C41F376A}" type="presOf" srcId="{C0337CD9-61B8-408E-B4F1-03011A4DDF23}" destId="{AA2AA179-155B-4377-B8A9-623202CA0424}" srcOrd="0" destOrd="4" presId="urn:microsoft.com/office/officeart/2005/8/layout/vList2"/>
    <dgm:cxn modelId="{B4ADA4DA-21EC-4E46-927B-DF7FBDC22AC4}" srcId="{3CAA77AC-97AB-4077-854C-262707A4FAB1}" destId="{DF2CDEC1-F724-46DC-8D38-ED5D5C4F1AE4}" srcOrd="5" destOrd="0" parTransId="{51AB2849-6CC4-4D9B-BC98-DF17E447E7D6}" sibTransId="{09761071-70B4-42A6-B9EF-CAC14298C97A}"/>
    <dgm:cxn modelId="{970F49E4-D1B8-4515-9A18-E275565541F9}" type="presOf" srcId="{DC48DCE2-A231-43B2-8241-325570C8AF6B}" destId="{BD8D569E-5174-4ABF-93D7-A7C0A64D591F}" srcOrd="0" destOrd="0" presId="urn:microsoft.com/office/officeart/2005/8/layout/vList2"/>
    <dgm:cxn modelId="{87D161E7-A49F-46E8-BD0F-EDC78B7E94B6}" type="presOf" srcId="{4E40CED9-88EF-4327-BFF5-9820E01D3342}" destId="{AA2AA179-155B-4377-B8A9-623202CA0424}" srcOrd="0" destOrd="0" presId="urn:microsoft.com/office/officeart/2005/8/layout/vList2"/>
    <dgm:cxn modelId="{D3574AF8-3448-4E8D-BDD5-E6CF5DAB6894}" srcId="{3CAA77AC-97AB-4077-854C-262707A4FAB1}" destId="{49F69C79-841E-45A1-BA84-319118162224}" srcOrd="2" destOrd="0" parTransId="{4544E2F8-655B-4950-A17A-3EF62E0BF87E}" sibTransId="{D1C50013-F495-4ED7-A8F9-60323C992C4B}"/>
    <dgm:cxn modelId="{17BEFF8E-8A99-49C0-9E33-9D325A9E1D6B}" type="presParOf" srcId="{278DFA0F-DA63-4B8E-8A15-2BA764A4CA57}" destId="{B6AF570A-53C2-496A-9ADF-68D4B2E92D58}" srcOrd="0" destOrd="0" presId="urn:microsoft.com/office/officeart/2005/8/layout/vList2"/>
    <dgm:cxn modelId="{8E8A4DC2-F38F-4B7A-92A2-D330078F7AF7}" type="presParOf" srcId="{278DFA0F-DA63-4B8E-8A15-2BA764A4CA57}" destId="{AA2AA179-155B-4377-B8A9-623202CA0424}" srcOrd="1" destOrd="0" presId="urn:microsoft.com/office/officeart/2005/8/layout/vList2"/>
    <dgm:cxn modelId="{838B9AAD-AF37-4842-8028-A73E841BDD1A}" type="presParOf" srcId="{278DFA0F-DA63-4B8E-8A15-2BA764A4CA57}" destId="{1BB83943-FBCA-4B52-810E-D01B8B5710DE}" srcOrd="2" destOrd="0" presId="urn:microsoft.com/office/officeart/2005/8/layout/vList2"/>
    <dgm:cxn modelId="{B84E4488-D7D0-4DE5-91A1-A5E937482A48}" type="presParOf" srcId="{278DFA0F-DA63-4B8E-8A15-2BA764A4CA57}" destId="{BD8D569E-5174-4ABF-93D7-A7C0A64D591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62B75-76D5-4CC0-AECD-4C97B34CB4A8}"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DBFEFD64-5BA9-476E-8EEC-1EAD55515511}">
      <dgm:prSet/>
      <dgm:spPr/>
      <dgm:t>
        <a:bodyPr/>
        <a:lstStyle/>
        <a:p>
          <a:r>
            <a:rPr lang="en-US" b="1" dirty="0"/>
            <a:t>What you say:</a:t>
          </a:r>
        </a:p>
      </dgm:t>
    </dgm:pt>
    <dgm:pt modelId="{265BDB97-9338-44F2-B9F4-CAED7846BC38}" type="parTrans" cxnId="{02A870B1-46BF-45E1-888D-EF6BA2EEC5E3}">
      <dgm:prSet/>
      <dgm:spPr/>
      <dgm:t>
        <a:bodyPr/>
        <a:lstStyle/>
        <a:p>
          <a:endParaRPr lang="en-US"/>
        </a:p>
      </dgm:t>
    </dgm:pt>
    <dgm:pt modelId="{2D6DE1D0-8CF1-4CBF-8661-892EEC48AA41}" type="sibTrans" cxnId="{02A870B1-46BF-45E1-888D-EF6BA2EEC5E3}">
      <dgm:prSet/>
      <dgm:spPr/>
      <dgm:t>
        <a:bodyPr/>
        <a:lstStyle/>
        <a:p>
          <a:endParaRPr lang="en-US"/>
        </a:p>
      </dgm:t>
    </dgm:pt>
    <dgm:pt modelId="{AE4651E9-5F13-43EC-846D-831F20A57799}">
      <dgm:prSet/>
      <dgm:spPr/>
      <dgm:t>
        <a:bodyPr/>
        <a:lstStyle/>
        <a:p>
          <a:r>
            <a:rPr lang="en-US"/>
            <a:t>“Knock knock, it’s Amanda, your nurse.  I’m here to give you a nice shower so you can get ready to take a walk today.”</a:t>
          </a:r>
          <a:endParaRPr lang="en-US" dirty="0"/>
        </a:p>
      </dgm:t>
    </dgm:pt>
    <dgm:pt modelId="{4C7D1E38-B19B-459F-9757-3AE3E2FAD9A3}" type="parTrans" cxnId="{4D8A7353-8034-420D-813E-B58A73C9C890}">
      <dgm:prSet/>
      <dgm:spPr/>
      <dgm:t>
        <a:bodyPr/>
        <a:lstStyle/>
        <a:p>
          <a:endParaRPr lang="en-US"/>
        </a:p>
      </dgm:t>
    </dgm:pt>
    <dgm:pt modelId="{42E025C5-687F-413D-98F4-5BEBD7D656C3}" type="sibTrans" cxnId="{4D8A7353-8034-420D-813E-B58A73C9C890}">
      <dgm:prSet/>
      <dgm:spPr/>
      <dgm:t>
        <a:bodyPr/>
        <a:lstStyle/>
        <a:p>
          <a:endParaRPr lang="en-US"/>
        </a:p>
      </dgm:t>
    </dgm:pt>
    <dgm:pt modelId="{09EE480B-B707-4318-BAC8-0B6D67E02D3E}">
      <dgm:prSet/>
      <dgm:spPr/>
      <dgm:t>
        <a:bodyPr/>
        <a:lstStyle/>
        <a:p>
          <a:r>
            <a:rPr lang="en-US" b="1"/>
            <a:t>What they hear:</a:t>
          </a:r>
          <a:endParaRPr lang="en-US" b="1" dirty="0"/>
        </a:p>
      </dgm:t>
    </dgm:pt>
    <dgm:pt modelId="{D0F00E2C-1920-4C8F-90B8-32A372B75A74}" type="parTrans" cxnId="{79A54D36-461C-47EB-A82E-428EE6A11740}">
      <dgm:prSet/>
      <dgm:spPr/>
      <dgm:t>
        <a:bodyPr/>
        <a:lstStyle/>
        <a:p>
          <a:endParaRPr lang="en-US"/>
        </a:p>
      </dgm:t>
    </dgm:pt>
    <dgm:pt modelId="{57432C23-DF05-412E-9206-3A9B0754CD22}" type="sibTrans" cxnId="{79A54D36-461C-47EB-A82E-428EE6A11740}">
      <dgm:prSet/>
      <dgm:spPr/>
      <dgm:t>
        <a:bodyPr/>
        <a:lstStyle/>
        <a:p>
          <a:endParaRPr lang="en-US"/>
        </a:p>
      </dgm:t>
    </dgm:pt>
    <dgm:pt modelId="{66D331D3-4BBE-4EDE-8AE7-9472AE94949E}">
      <dgm:prSet/>
      <dgm:spPr/>
      <dgm:t>
        <a:bodyPr/>
        <a:lstStyle/>
        <a:p>
          <a:r>
            <a:rPr lang="en-US" b="0"/>
            <a:t>“Knock your nurse.  I’m give nice ready take today.”</a:t>
          </a:r>
          <a:endParaRPr lang="en-US" b="0" dirty="0"/>
        </a:p>
      </dgm:t>
    </dgm:pt>
    <dgm:pt modelId="{701595F3-8922-4D93-B31A-B377330F09F5}" type="parTrans" cxnId="{95168433-746B-47E7-9059-67822B99E55E}">
      <dgm:prSet/>
      <dgm:spPr/>
      <dgm:t>
        <a:bodyPr/>
        <a:lstStyle/>
        <a:p>
          <a:endParaRPr lang="en-US"/>
        </a:p>
      </dgm:t>
    </dgm:pt>
    <dgm:pt modelId="{AF00AEBA-6F12-40F4-BC64-AC2E50597214}" type="sibTrans" cxnId="{95168433-746B-47E7-9059-67822B99E55E}">
      <dgm:prSet/>
      <dgm:spPr/>
      <dgm:t>
        <a:bodyPr/>
        <a:lstStyle/>
        <a:p>
          <a:endParaRPr lang="en-US"/>
        </a:p>
      </dgm:t>
    </dgm:pt>
    <dgm:pt modelId="{A4209E30-65D9-45D6-8EF9-924DF3E2B5F1}" type="pres">
      <dgm:prSet presAssocID="{91762B75-76D5-4CC0-AECD-4C97B34CB4A8}" presName="outerComposite" presStyleCnt="0">
        <dgm:presLayoutVars>
          <dgm:chMax val="5"/>
          <dgm:dir/>
          <dgm:resizeHandles val="exact"/>
        </dgm:presLayoutVars>
      </dgm:prSet>
      <dgm:spPr/>
    </dgm:pt>
    <dgm:pt modelId="{BC539331-6ACA-46BC-969C-F8B42A9E64F5}" type="pres">
      <dgm:prSet presAssocID="{91762B75-76D5-4CC0-AECD-4C97B34CB4A8}" presName="dummyMaxCanvas" presStyleCnt="0">
        <dgm:presLayoutVars/>
      </dgm:prSet>
      <dgm:spPr/>
    </dgm:pt>
    <dgm:pt modelId="{B1FC575A-4345-4A7D-8D1A-618EEDF09819}" type="pres">
      <dgm:prSet presAssocID="{91762B75-76D5-4CC0-AECD-4C97B34CB4A8}" presName="TwoNodes_1" presStyleLbl="node1" presStyleIdx="0" presStyleCnt="2">
        <dgm:presLayoutVars>
          <dgm:bulletEnabled val="1"/>
        </dgm:presLayoutVars>
      </dgm:prSet>
      <dgm:spPr/>
    </dgm:pt>
    <dgm:pt modelId="{9E25A900-51A9-4544-A0CC-11C7C5207A4A}" type="pres">
      <dgm:prSet presAssocID="{91762B75-76D5-4CC0-AECD-4C97B34CB4A8}" presName="TwoNodes_2" presStyleLbl="node1" presStyleIdx="1" presStyleCnt="2">
        <dgm:presLayoutVars>
          <dgm:bulletEnabled val="1"/>
        </dgm:presLayoutVars>
      </dgm:prSet>
      <dgm:spPr/>
    </dgm:pt>
    <dgm:pt modelId="{CFCAAE97-8149-42B7-98E8-EAB2D52AA201}" type="pres">
      <dgm:prSet presAssocID="{91762B75-76D5-4CC0-AECD-4C97B34CB4A8}" presName="TwoConn_1-2" presStyleLbl="fgAccFollowNode1" presStyleIdx="0" presStyleCnt="1">
        <dgm:presLayoutVars>
          <dgm:bulletEnabled val="1"/>
        </dgm:presLayoutVars>
      </dgm:prSet>
      <dgm:spPr/>
    </dgm:pt>
    <dgm:pt modelId="{25042797-509B-40C5-8197-60FC7500E79C}" type="pres">
      <dgm:prSet presAssocID="{91762B75-76D5-4CC0-AECD-4C97B34CB4A8}" presName="TwoNodes_1_text" presStyleLbl="node1" presStyleIdx="1" presStyleCnt="2">
        <dgm:presLayoutVars>
          <dgm:bulletEnabled val="1"/>
        </dgm:presLayoutVars>
      </dgm:prSet>
      <dgm:spPr/>
    </dgm:pt>
    <dgm:pt modelId="{4FCA8241-40E0-4D13-9CD5-C0D623779726}" type="pres">
      <dgm:prSet presAssocID="{91762B75-76D5-4CC0-AECD-4C97B34CB4A8}" presName="TwoNodes_2_text" presStyleLbl="node1" presStyleIdx="1" presStyleCnt="2">
        <dgm:presLayoutVars>
          <dgm:bulletEnabled val="1"/>
        </dgm:presLayoutVars>
      </dgm:prSet>
      <dgm:spPr/>
    </dgm:pt>
  </dgm:ptLst>
  <dgm:cxnLst>
    <dgm:cxn modelId="{91696119-C555-4E69-BE40-DE1772847695}" type="presOf" srcId="{91762B75-76D5-4CC0-AECD-4C97B34CB4A8}" destId="{A4209E30-65D9-45D6-8EF9-924DF3E2B5F1}" srcOrd="0" destOrd="0" presId="urn:microsoft.com/office/officeart/2005/8/layout/vProcess5"/>
    <dgm:cxn modelId="{6AC3F523-B356-4EA4-933F-26EE0FFF3857}" type="presOf" srcId="{66D331D3-4BBE-4EDE-8AE7-9472AE94949E}" destId="{9E25A900-51A9-4544-A0CC-11C7C5207A4A}" srcOrd="0" destOrd="1" presId="urn:microsoft.com/office/officeart/2005/8/layout/vProcess5"/>
    <dgm:cxn modelId="{9518342E-EAD8-4318-93C4-8C6ADE15D995}" type="presOf" srcId="{66D331D3-4BBE-4EDE-8AE7-9472AE94949E}" destId="{4FCA8241-40E0-4D13-9CD5-C0D623779726}" srcOrd="1" destOrd="1" presId="urn:microsoft.com/office/officeart/2005/8/layout/vProcess5"/>
    <dgm:cxn modelId="{95168433-746B-47E7-9059-67822B99E55E}" srcId="{09EE480B-B707-4318-BAC8-0B6D67E02D3E}" destId="{66D331D3-4BBE-4EDE-8AE7-9472AE94949E}" srcOrd="0" destOrd="0" parTransId="{701595F3-8922-4D93-B31A-B377330F09F5}" sibTransId="{AF00AEBA-6F12-40F4-BC64-AC2E50597214}"/>
    <dgm:cxn modelId="{79A54D36-461C-47EB-A82E-428EE6A11740}" srcId="{91762B75-76D5-4CC0-AECD-4C97B34CB4A8}" destId="{09EE480B-B707-4318-BAC8-0B6D67E02D3E}" srcOrd="1" destOrd="0" parTransId="{D0F00E2C-1920-4C8F-90B8-32A372B75A74}" sibTransId="{57432C23-DF05-412E-9206-3A9B0754CD22}"/>
    <dgm:cxn modelId="{5CD49E39-829F-4A1D-B87D-F598AD4040B0}" type="presOf" srcId="{DBFEFD64-5BA9-476E-8EEC-1EAD55515511}" destId="{25042797-509B-40C5-8197-60FC7500E79C}" srcOrd="1" destOrd="0" presId="urn:microsoft.com/office/officeart/2005/8/layout/vProcess5"/>
    <dgm:cxn modelId="{3BFF2442-DD09-4F17-9D9A-23F886A5BB39}" type="presOf" srcId="{09EE480B-B707-4318-BAC8-0B6D67E02D3E}" destId="{9E25A900-51A9-4544-A0CC-11C7C5207A4A}" srcOrd="0" destOrd="0" presId="urn:microsoft.com/office/officeart/2005/8/layout/vProcess5"/>
    <dgm:cxn modelId="{0C430A53-BD52-4158-A57A-A375E5DF21A1}" type="presOf" srcId="{2D6DE1D0-8CF1-4CBF-8661-892EEC48AA41}" destId="{CFCAAE97-8149-42B7-98E8-EAB2D52AA201}" srcOrd="0" destOrd="0" presId="urn:microsoft.com/office/officeart/2005/8/layout/vProcess5"/>
    <dgm:cxn modelId="{4D8A7353-8034-420D-813E-B58A73C9C890}" srcId="{DBFEFD64-5BA9-476E-8EEC-1EAD55515511}" destId="{AE4651E9-5F13-43EC-846D-831F20A57799}" srcOrd="0" destOrd="0" parTransId="{4C7D1E38-B19B-459F-9757-3AE3E2FAD9A3}" sibTransId="{42E025C5-687F-413D-98F4-5BEBD7D656C3}"/>
    <dgm:cxn modelId="{518D0B87-2710-4BAF-9672-B1A8620581C6}" type="presOf" srcId="{DBFEFD64-5BA9-476E-8EEC-1EAD55515511}" destId="{B1FC575A-4345-4A7D-8D1A-618EEDF09819}" srcOrd="0" destOrd="0" presId="urn:microsoft.com/office/officeart/2005/8/layout/vProcess5"/>
    <dgm:cxn modelId="{C2CFE890-8B92-46CB-9378-46196D1827DC}" type="presOf" srcId="{AE4651E9-5F13-43EC-846D-831F20A57799}" destId="{25042797-509B-40C5-8197-60FC7500E79C}" srcOrd="1" destOrd="1" presId="urn:microsoft.com/office/officeart/2005/8/layout/vProcess5"/>
    <dgm:cxn modelId="{02A870B1-46BF-45E1-888D-EF6BA2EEC5E3}" srcId="{91762B75-76D5-4CC0-AECD-4C97B34CB4A8}" destId="{DBFEFD64-5BA9-476E-8EEC-1EAD55515511}" srcOrd="0" destOrd="0" parTransId="{265BDB97-9338-44F2-B9F4-CAED7846BC38}" sibTransId="{2D6DE1D0-8CF1-4CBF-8661-892EEC48AA41}"/>
    <dgm:cxn modelId="{66BFD0D8-B71E-40E5-B891-3E67F5A07B49}" type="presOf" srcId="{AE4651E9-5F13-43EC-846D-831F20A57799}" destId="{B1FC575A-4345-4A7D-8D1A-618EEDF09819}" srcOrd="0" destOrd="1" presId="urn:microsoft.com/office/officeart/2005/8/layout/vProcess5"/>
    <dgm:cxn modelId="{BA993ED9-0B65-4477-8498-30D266356534}" type="presOf" srcId="{09EE480B-B707-4318-BAC8-0B6D67E02D3E}" destId="{4FCA8241-40E0-4D13-9CD5-C0D623779726}" srcOrd="1" destOrd="0" presId="urn:microsoft.com/office/officeart/2005/8/layout/vProcess5"/>
    <dgm:cxn modelId="{42361749-9E7F-4EAB-8D06-6382D8E23CC3}" type="presParOf" srcId="{A4209E30-65D9-45D6-8EF9-924DF3E2B5F1}" destId="{BC539331-6ACA-46BC-969C-F8B42A9E64F5}" srcOrd="0" destOrd="0" presId="urn:microsoft.com/office/officeart/2005/8/layout/vProcess5"/>
    <dgm:cxn modelId="{1ED2CB6C-78C0-4916-B6C3-0CDF729D1521}" type="presParOf" srcId="{A4209E30-65D9-45D6-8EF9-924DF3E2B5F1}" destId="{B1FC575A-4345-4A7D-8D1A-618EEDF09819}" srcOrd="1" destOrd="0" presId="urn:microsoft.com/office/officeart/2005/8/layout/vProcess5"/>
    <dgm:cxn modelId="{1750D854-0945-4EC6-B591-E61F7DB5FD66}" type="presParOf" srcId="{A4209E30-65D9-45D6-8EF9-924DF3E2B5F1}" destId="{9E25A900-51A9-4544-A0CC-11C7C5207A4A}" srcOrd="2" destOrd="0" presId="urn:microsoft.com/office/officeart/2005/8/layout/vProcess5"/>
    <dgm:cxn modelId="{7AC7CAA5-CC84-4A35-B5EF-640356647421}" type="presParOf" srcId="{A4209E30-65D9-45D6-8EF9-924DF3E2B5F1}" destId="{CFCAAE97-8149-42B7-98E8-EAB2D52AA201}" srcOrd="3" destOrd="0" presId="urn:microsoft.com/office/officeart/2005/8/layout/vProcess5"/>
    <dgm:cxn modelId="{AD1F04A6-E633-43E6-B4C0-31FCB032E0FC}" type="presParOf" srcId="{A4209E30-65D9-45D6-8EF9-924DF3E2B5F1}" destId="{25042797-509B-40C5-8197-60FC7500E79C}" srcOrd="4" destOrd="0" presId="urn:microsoft.com/office/officeart/2005/8/layout/vProcess5"/>
    <dgm:cxn modelId="{EFA92F39-E249-4AE6-8C4B-ACEB4DB40AAC}" type="presParOf" srcId="{A4209E30-65D9-45D6-8EF9-924DF3E2B5F1}" destId="{4FCA8241-40E0-4D13-9CD5-C0D62377972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A0430-A3BE-41B3-BEF4-76CF30B582CF}">
      <dsp:nvSpPr>
        <dsp:cNvPr id="0" name=""/>
        <dsp:cNvSpPr/>
      </dsp:nvSpPr>
      <dsp:spPr>
        <a:xfrm>
          <a:off x="0" y="86876"/>
          <a:ext cx="6589260" cy="655200"/>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Hard of hearing</a:t>
          </a:r>
        </a:p>
      </dsp:txBody>
      <dsp:txXfrm>
        <a:off x="31984" y="118860"/>
        <a:ext cx="6525292" cy="591232"/>
      </dsp:txXfrm>
    </dsp:sp>
    <dsp:sp modelId="{2B439BD9-B390-4E55-921C-D304993923EC}">
      <dsp:nvSpPr>
        <dsp:cNvPr id="0" name=""/>
        <dsp:cNvSpPr/>
      </dsp:nvSpPr>
      <dsp:spPr>
        <a:xfrm>
          <a:off x="0" y="822716"/>
          <a:ext cx="6589260" cy="655200"/>
        </a:xfrm>
        <a:prstGeom prst="roundRect">
          <a:avLst/>
        </a:prstGeom>
        <a:solidFill>
          <a:schemeClr val="accent3">
            <a:shade val="50000"/>
            <a:hueOff val="76445"/>
            <a:satOff val="-1220"/>
            <a:lumOff val="11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Living with high stress</a:t>
          </a:r>
        </a:p>
      </dsp:txBody>
      <dsp:txXfrm>
        <a:off x="31984" y="854700"/>
        <a:ext cx="6525292" cy="591232"/>
      </dsp:txXfrm>
    </dsp:sp>
    <dsp:sp modelId="{ECB8E65C-6204-4BEB-90E5-78EB030F433B}">
      <dsp:nvSpPr>
        <dsp:cNvPr id="0" name=""/>
        <dsp:cNvSpPr/>
      </dsp:nvSpPr>
      <dsp:spPr>
        <a:xfrm>
          <a:off x="0" y="1558556"/>
          <a:ext cx="6589260" cy="655200"/>
        </a:xfrm>
        <a:prstGeom prst="roundRect">
          <a:avLst/>
        </a:prstGeom>
        <a:solidFill>
          <a:schemeClr val="accent3">
            <a:shade val="50000"/>
            <a:hueOff val="152889"/>
            <a:satOff val="-2439"/>
            <a:lumOff val="23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Acutely ill</a:t>
          </a:r>
        </a:p>
      </dsp:txBody>
      <dsp:txXfrm>
        <a:off x="31984" y="1590540"/>
        <a:ext cx="6525292" cy="591232"/>
      </dsp:txXfrm>
    </dsp:sp>
    <dsp:sp modelId="{50F170AC-ED67-4AA6-A693-553A971A3A96}">
      <dsp:nvSpPr>
        <dsp:cNvPr id="0" name=""/>
        <dsp:cNvSpPr/>
      </dsp:nvSpPr>
      <dsp:spPr>
        <a:xfrm>
          <a:off x="0" y="2294396"/>
          <a:ext cx="6589260" cy="655200"/>
        </a:xfrm>
        <a:prstGeom prst="roundRect">
          <a:avLst/>
        </a:prstGeom>
        <a:solidFill>
          <a:schemeClr val="accent3">
            <a:shade val="50000"/>
            <a:hueOff val="229334"/>
            <a:satOff val="-3659"/>
            <a:lumOff val="35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New medical illnesses</a:t>
          </a:r>
        </a:p>
      </dsp:txBody>
      <dsp:txXfrm>
        <a:off x="31984" y="2326380"/>
        <a:ext cx="6525292" cy="591232"/>
      </dsp:txXfrm>
    </dsp:sp>
    <dsp:sp modelId="{FF99334B-7E50-4B5E-A7B1-CD8C5B2774D4}">
      <dsp:nvSpPr>
        <dsp:cNvPr id="0" name=""/>
        <dsp:cNvSpPr/>
      </dsp:nvSpPr>
      <dsp:spPr>
        <a:xfrm>
          <a:off x="0" y="3030236"/>
          <a:ext cx="6589260" cy="655200"/>
        </a:xfrm>
        <a:prstGeom prst="roundRect">
          <a:avLst/>
        </a:prstGeom>
        <a:solidFill>
          <a:schemeClr val="accent3">
            <a:shade val="50000"/>
            <a:hueOff val="229334"/>
            <a:satOff val="-3659"/>
            <a:lumOff val="35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Medication problems or interactions</a:t>
          </a:r>
        </a:p>
      </dsp:txBody>
      <dsp:txXfrm>
        <a:off x="31984" y="3062220"/>
        <a:ext cx="6525292" cy="591232"/>
      </dsp:txXfrm>
    </dsp:sp>
    <dsp:sp modelId="{DB8A94BE-DCA7-4C68-9B04-A780C72EB9FB}">
      <dsp:nvSpPr>
        <dsp:cNvPr id="0" name=""/>
        <dsp:cNvSpPr/>
      </dsp:nvSpPr>
      <dsp:spPr>
        <a:xfrm>
          <a:off x="0" y="3766076"/>
          <a:ext cx="6589260" cy="655200"/>
        </a:xfrm>
        <a:prstGeom prst="roundRect">
          <a:avLst/>
        </a:prstGeom>
        <a:solidFill>
          <a:schemeClr val="accent3">
            <a:shade val="50000"/>
            <a:hueOff val="152889"/>
            <a:satOff val="-2439"/>
            <a:lumOff val="23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Pain or psychological issues</a:t>
          </a:r>
        </a:p>
      </dsp:txBody>
      <dsp:txXfrm>
        <a:off x="31984" y="3798060"/>
        <a:ext cx="6525292" cy="591232"/>
      </dsp:txXfrm>
    </dsp:sp>
    <dsp:sp modelId="{E4790DA2-DEDC-478B-902C-8A5C01DA62A6}">
      <dsp:nvSpPr>
        <dsp:cNvPr id="0" name=""/>
        <dsp:cNvSpPr/>
      </dsp:nvSpPr>
      <dsp:spPr>
        <a:xfrm>
          <a:off x="0" y="4501916"/>
          <a:ext cx="6589260" cy="655200"/>
        </a:xfrm>
        <a:prstGeom prst="roundRect">
          <a:avLst/>
        </a:prstGeom>
        <a:solidFill>
          <a:schemeClr val="accent3">
            <a:shade val="50000"/>
            <a:hueOff val="76445"/>
            <a:satOff val="-1220"/>
            <a:lumOff val="11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Stroke</a:t>
          </a:r>
        </a:p>
      </dsp:txBody>
      <dsp:txXfrm>
        <a:off x="31984" y="4533900"/>
        <a:ext cx="6525292"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570A-53C2-496A-9ADF-68D4B2E92D58}">
      <dsp:nvSpPr>
        <dsp:cNvPr id="0" name=""/>
        <dsp:cNvSpPr/>
      </dsp:nvSpPr>
      <dsp:spPr>
        <a:xfrm>
          <a:off x="0" y="76973"/>
          <a:ext cx="416806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Loss of function results in problems with:</a:t>
          </a:r>
          <a:endParaRPr lang="en-US" sz="2800" kern="1200"/>
        </a:p>
      </dsp:txBody>
      <dsp:txXfrm>
        <a:off x="54373" y="131346"/>
        <a:ext cx="4059323" cy="1005094"/>
      </dsp:txXfrm>
    </dsp:sp>
    <dsp:sp modelId="{AA2AA179-155B-4377-B8A9-623202CA0424}">
      <dsp:nvSpPr>
        <dsp:cNvPr id="0" name=""/>
        <dsp:cNvSpPr/>
      </dsp:nvSpPr>
      <dsp:spPr>
        <a:xfrm>
          <a:off x="0" y="1190813"/>
          <a:ext cx="4168069"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3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Impulse control</a:t>
          </a:r>
        </a:p>
        <a:p>
          <a:pPr marL="228600" lvl="1" indent="-228600" algn="l" defTabSz="977900">
            <a:lnSpc>
              <a:spcPct val="90000"/>
            </a:lnSpc>
            <a:spcBef>
              <a:spcPct val="0"/>
            </a:spcBef>
            <a:spcAft>
              <a:spcPct val="20000"/>
            </a:spcAft>
            <a:buChar char="•"/>
          </a:pPr>
          <a:r>
            <a:rPr lang="en-US" sz="2200" kern="1200"/>
            <a:t>Being logical/reasoning</a:t>
          </a:r>
        </a:p>
        <a:p>
          <a:pPr marL="228600" lvl="1" indent="-228600" algn="l" defTabSz="977900">
            <a:lnSpc>
              <a:spcPct val="90000"/>
            </a:lnSpc>
            <a:spcBef>
              <a:spcPct val="0"/>
            </a:spcBef>
            <a:spcAft>
              <a:spcPct val="20000"/>
            </a:spcAft>
            <a:buChar char="•"/>
          </a:pPr>
          <a:r>
            <a:rPr lang="en-US" sz="2200" kern="1200"/>
            <a:t>Making choices</a:t>
          </a:r>
        </a:p>
        <a:p>
          <a:pPr marL="228600" lvl="1" indent="-228600" algn="l" defTabSz="977900">
            <a:lnSpc>
              <a:spcPct val="90000"/>
            </a:lnSpc>
            <a:spcBef>
              <a:spcPct val="0"/>
            </a:spcBef>
            <a:spcAft>
              <a:spcPct val="20000"/>
            </a:spcAft>
            <a:buChar char="•"/>
          </a:pPr>
          <a:r>
            <a:rPr lang="en-US" sz="2200" kern="1200"/>
            <a:t>Initiating, sequencing through, and terminating tasks</a:t>
          </a:r>
        </a:p>
        <a:p>
          <a:pPr marL="228600" lvl="1" indent="-228600" algn="l" defTabSz="977900">
            <a:lnSpc>
              <a:spcPct val="90000"/>
            </a:lnSpc>
            <a:spcBef>
              <a:spcPct val="0"/>
            </a:spcBef>
            <a:spcAft>
              <a:spcPct val="20000"/>
            </a:spcAft>
            <a:buChar char="•"/>
          </a:pPr>
          <a:r>
            <a:rPr lang="en-US" sz="2200" kern="1200" dirty="0"/>
            <a:t>Self-awareness</a:t>
          </a:r>
        </a:p>
        <a:p>
          <a:pPr marL="228600" lvl="1" indent="-228600" algn="l" defTabSz="977900">
            <a:lnSpc>
              <a:spcPct val="90000"/>
            </a:lnSpc>
            <a:spcBef>
              <a:spcPct val="0"/>
            </a:spcBef>
            <a:spcAft>
              <a:spcPct val="20000"/>
            </a:spcAft>
            <a:buChar char="•"/>
          </a:pPr>
          <a:r>
            <a:rPr lang="en-US" sz="2200" kern="1200"/>
            <a:t>See another’s point of view</a:t>
          </a:r>
        </a:p>
      </dsp:txBody>
      <dsp:txXfrm>
        <a:off x="0" y="1190813"/>
        <a:ext cx="4168069" cy="2608200"/>
      </dsp:txXfrm>
    </dsp:sp>
    <dsp:sp modelId="{1BB83943-FBCA-4B52-810E-D01B8B5710DE}">
      <dsp:nvSpPr>
        <dsp:cNvPr id="0" name=""/>
        <dsp:cNvSpPr/>
      </dsp:nvSpPr>
      <dsp:spPr>
        <a:xfrm>
          <a:off x="0" y="3799013"/>
          <a:ext cx="416806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What is preserved?</a:t>
          </a:r>
          <a:endParaRPr lang="en-US" sz="2800" kern="1200" dirty="0"/>
        </a:p>
      </dsp:txBody>
      <dsp:txXfrm>
        <a:off x="54373" y="3853386"/>
        <a:ext cx="4059323" cy="1005094"/>
      </dsp:txXfrm>
    </dsp:sp>
    <dsp:sp modelId="{BD8D569E-5174-4ABF-93D7-A7C0A64D591F}">
      <dsp:nvSpPr>
        <dsp:cNvPr id="0" name=""/>
        <dsp:cNvSpPr/>
      </dsp:nvSpPr>
      <dsp:spPr>
        <a:xfrm>
          <a:off x="0" y="4912853"/>
          <a:ext cx="4168069"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3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kern="1200" dirty="0"/>
            <a:t>Ability to “do” with cued activities</a:t>
          </a:r>
        </a:p>
      </dsp:txBody>
      <dsp:txXfrm>
        <a:off x="0" y="4912853"/>
        <a:ext cx="4168069" cy="695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C575A-4345-4A7D-8D1A-618EEDF09819}">
      <dsp:nvSpPr>
        <dsp:cNvPr id="0" name=""/>
        <dsp:cNvSpPr/>
      </dsp:nvSpPr>
      <dsp:spPr>
        <a:xfrm>
          <a:off x="0" y="0"/>
          <a:ext cx="8636000" cy="11907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What you say:</a:t>
          </a:r>
        </a:p>
        <a:p>
          <a:pPr marL="171450" lvl="1" indent="-171450" algn="l" defTabSz="844550">
            <a:lnSpc>
              <a:spcPct val="90000"/>
            </a:lnSpc>
            <a:spcBef>
              <a:spcPct val="0"/>
            </a:spcBef>
            <a:spcAft>
              <a:spcPct val="15000"/>
            </a:spcAft>
            <a:buChar char="•"/>
          </a:pPr>
          <a:r>
            <a:rPr lang="en-US" sz="1900" kern="1200"/>
            <a:t>“Knock knock, it’s Amanda, your nurse.  I’m here to give you a nice shower so you can get ready to take a walk today.”</a:t>
          </a:r>
          <a:endParaRPr lang="en-US" sz="1900" kern="1200" dirty="0"/>
        </a:p>
      </dsp:txBody>
      <dsp:txXfrm>
        <a:off x="34876" y="34876"/>
        <a:ext cx="7405253" cy="1121012"/>
      </dsp:txXfrm>
    </dsp:sp>
    <dsp:sp modelId="{9E25A900-51A9-4544-A0CC-11C7C5207A4A}">
      <dsp:nvSpPr>
        <dsp:cNvPr id="0" name=""/>
        <dsp:cNvSpPr/>
      </dsp:nvSpPr>
      <dsp:spPr>
        <a:xfrm>
          <a:off x="1524000" y="1455378"/>
          <a:ext cx="8636000" cy="11907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What they hear:</a:t>
          </a:r>
          <a:endParaRPr lang="en-US" sz="2400" b="1" kern="1200" dirty="0"/>
        </a:p>
        <a:p>
          <a:pPr marL="171450" lvl="1" indent="-171450" algn="l" defTabSz="844550">
            <a:lnSpc>
              <a:spcPct val="90000"/>
            </a:lnSpc>
            <a:spcBef>
              <a:spcPct val="0"/>
            </a:spcBef>
            <a:spcAft>
              <a:spcPct val="15000"/>
            </a:spcAft>
            <a:buChar char="•"/>
          </a:pPr>
          <a:r>
            <a:rPr lang="en-US" sz="1900" b="0" kern="1200"/>
            <a:t>“Knock your nurse.  I’m give nice ready take today.”</a:t>
          </a:r>
          <a:endParaRPr lang="en-US" sz="1900" b="0" kern="1200" dirty="0"/>
        </a:p>
      </dsp:txBody>
      <dsp:txXfrm>
        <a:off x="1558876" y="1490254"/>
        <a:ext cx="6268251" cy="1121012"/>
      </dsp:txXfrm>
    </dsp:sp>
    <dsp:sp modelId="{CFCAAE97-8149-42B7-98E8-EAB2D52AA201}">
      <dsp:nvSpPr>
        <dsp:cNvPr id="0" name=""/>
        <dsp:cNvSpPr/>
      </dsp:nvSpPr>
      <dsp:spPr>
        <a:xfrm>
          <a:off x="7862004" y="936073"/>
          <a:ext cx="773996" cy="773996"/>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36153" y="936073"/>
        <a:ext cx="425698" cy="582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C1DA4-2542-4721-BE8D-D5D93DE1E202}"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D9DFF-D561-4A4D-8A3D-86330C1C3D5F}" type="slidenum">
              <a:rPr lang="en-US" smtClean="0"/>
              <a:t>‹#›</a:t>
            </a:fld>
            <a:endParaRPr lang="en-US"/>
          </a:p>
        </p:txBody>
      </p:sp>
    </p:spTree>
    <p:extLst>
      <p:ext uri="{BB962C8B-B14F-4D97-AF65-F5344CB8AC3E}">
        <p14:creationId xmlns:p14="http://schemas.microsoft.com/office/powerpoint/2010/main" val="39888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08" indent="-285708" defTabSz="931637" eaLnBrk="0" fontAlgn="base" hangingPunct="0">
              <a:spcBef>
                <a:spcPct val="0"/>
              </a:spcBef>
              <a:spcAft>
                <a:spcPct val="0"/>
              </a:spcAft>
              <a:buFont typeface="Arial" panose="020B0604020202020204" pitchFamily="34" charset="0"/>
              <a:buChar char="•"/>
            </a:pPr>
            <a:r>
              <a:rPr lang="en-US" dirty="0">
                <a:ea typeface="Open Sans Condensed Light" panose="020B0604020202020204" charset="0"/>
                <a:cs typeface="Open Sans Condensed Light" panose="020B0604020202020204" charset="0"/>
              </a:rPr>
              <a:t>Intros</a:t>
            </a:r>
          </a:p>
          <a:p>
            <a:pPr marL="285708" indent="-285708" defTabSz="931637" eaLnBrk="0" fontAlgn="base" hangingPunct="0">
              <a:spcBef>
                <a:spcPct val="0"/>
              </a:spcBef>
              <a:spcAft>
                <a:spcPct val="0"/>
              </a:spcAft>
              <a:buFont typeface="Arial" panose="020B0604020202020204" pitchFamily="34" charset="0"/>
              <a:buChar char="•"/>
            </a:pPr>
            <a:r>
              <a:rPr lang="en-US" dirty="0">
                <a:ea typeface="Open Sans Condensed Light" panose="020B0604020202020204" charset="0"/>
                <a:cs typeface="Open Sans Condensed Light" panose="020B0604020202020204" charset="0"/>
              </a:rPr>
              <a:t>Ask why people are taking workshop?</a:t>
            </a:r>
          </a:p>
          <a:p>
            <a:pPr marL="285708" indent="-285708" defTabSz="931637" eaLnBrk="0" fontAlgn="base" hangingPunct="0">
              <a:spcBef>
                <a:spcPct val="0"/>
              </a:spcBef>
              <a:spcAft>
                <a:spcPct val="0"/>
              </a:spcAft>
              <a:buFont typeface="Arial" panose="020B0604020202020204" pitchFamily="34" charset="0"/>
              <a:buChar char="•"/>
            </a:pPr>
            <a:r>
              <a:rPr lang="en-US" dirty="0">
                <a:ea typeface="Open Sans Condensed Light" panose="020B0604020202020204" charset="0"/>
                <a:cs typeface="Open Sans Condensed Light" panose="020B0604020202020204" charset="0"/>
              </a:rPr>
              <a:t>Give rundown of what the format will be (lecture, PPT, videos, images, handouts, role play)</a:t>
            </a:r>
          </a:p>
          <a:p>
            <a:pPr marL="285708" indent="-285708" defTabSz="931637" eaLnBrk="0" fontAlgn="base" hangingPunct="0">
              <a:spcBef>
                <a:spcPct val="0"/>
              </a:spcBef>
              <a:spcAft>
                <a:spcPct val="0"/>
              </a:spcAft>
              <a:buFont typeface="Arial" panose="020B0604020202020204" pitchFamily="34" charset="0"/>
              <a:buChar char="•"/>
            </a:pPr>
            <a:r>
              <a:rPr lang="en-US" dirty="0">
                <a:ea typeface="Open Sans Condensed Light" panose="020B0604020202020204" charset="0"/>
                <a:cs typeface="Open Sans Condensed Light" panose="020B0604020202020204" charset="0"/>
              </a:rPr>
              <a:t>Class is meant to be very interactive and engaging for various learning styles  - asking for participation through group discussion and interaction, role playing, body/hand movements as memory devices (mnemonics)</a:t>
            </a:r>
          </a:p>
          <a:p>
            <a:pPr marL="285708" indent="-285708" defTabSz="931637" eaLnBrk="0" fontAlgn="base" hangingPunct="0">
              <a:spcBef>
                <a:spcPct val="0"/>
              </a:spcBef>
              <a:spcAft>
                <a:spcPct val="0"/>
              </a:spcAft>
              <a:buFont typeface="Arial" panose="020B0604020202020204" pitchFamily="34" charset="0"/>
              <a:buChar char="•"/>
            </a:pPr>
            <a:endParaRPr lang="en-US" sz="1800" dirty="0">
              <a:ea typeface="Open Sans Condensed Light" panose="020B0604020202020204" charset="0"/>
              <a:cs typeface="Open Sans Condensed Light" panose="020B0604020202020204" charset="0"/>
            </a:endParaRPr>
          </a:p>
          <a:p>
            <a:pPr defTabSz="931637" eaLnBrk="0" fontAlgn="base" hangingPunct="0">
              <a:spcBef>
                <a:spcPct val="0"/>
              </a:spcBef>
              <a:spcAft>
                <a:spcPct val="0"/>
              </a:spcAft>
            </a:pPr>
            <a:endParaRPr lang="en-US" sz="1800" dirty="0">
              <a:solidFill>
                <a:srgbClr val="000E18"/>
              </a:solidFill>
              <a:latin typeface="var( --e-global-typography-text-font-family )"/>
            </a:endParaRPr>
          </a:p>
          <a:p>
            <a:pPr defTabSz="931637" eaLnBrk="0" fontAlgn="base" hangingPunct="0">
              <a:spcBef>
                <a:spcPct val="0"/>
              </a:spcBef>
              <a:spcAft>
                <a:spcPct val="0"/>
              </a:spcAft>
            </a:pPr>
            <a:endParaRPr lang="en-US" sz="1800" dirty="0"/>
          </a:p>
          <a:p>
            <a:pPr defTabSz="931637" eaLnBrk="0" fontAlgn="base" hangingPunct="0">
              <a:spcBef>
                <a:spcPct val="0"/>
              </a:spcBef>
              <a:spcAft>
                <a:spcPct val="0"/>
              </a:spcAft>
            </a:pPr>
            <a:endParaRPr lang="en-US" altLang="en-US" sz="1800" b="1" dirty="0">
              <a:solidFill>
                <a:srgbClr val="000E18"/>
              </a:solidFill>
              <a:latin typeface="var( --e-global-typography-primary-font-family )"/>
            </a:endParaRPr>
          </a:p>
          <a:p>
            <a:pPr defTabSz="931637" eaLnBrk="0" fontAlgn="base" hangingPunct="0">
              <a:spcBef>
                <a:spcPct val="0"/>
              </a:spcBef>
              <a:spcAft>
                <a:spcPct val="0"/>
              </a:spcAft>
            </a:pPr>
            <a:endParaRPr lang="en-US" altLang="en-US" b="1" dirty="0">
              <a:solidFill>
                <a:srgbClr val="000E18"/>
              </a:solidFill>
              <a:latin typeface="var( --e-global-typography-primary-font-family )"/>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903FE4-04F2-45BF-82DA-194706FA2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2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CD433"/>
              </a:buClr>
            </a:pPr>
            <a:r>
              <a:rPr lang="en-US" b="1" dirty="0"/>
              <a:t>Go over each and have group relate to video of abnormal aging.</a:t>
            </a:r>
          </a:p>
          <a:p>
            <a:pPr>
              <a:buClr>
                <a:srgbClr val="ACD433"/>
              </a:buClr>
            </a:pPr>
            <a:r>
              <a:rPr lang="en-US" b="1" dirty="0"/>
              <a:t>What was she able to still do in video? </a:t>
            </a:r>
            <a:r>
              <a:rPr lang="en-US" b="0" dirty="0"/>
              <a:t>Grocery shop for milk and TP, make coffee still (mug was dirty so she has been making/drinking)</a:t>
            </a:r>
            <a:br>
              <a:rPr lang="en-US" b="0" dirty="0"/>
            </a:br>
            <a:endParaRPr lang="en-US" b="0" dirty="0"/>
          </a:p>
          <a:p>
            <a:pPr>
              <a:buClr>
                <a:srgbClr val="ACD433"/>
              </a:buClr>
            </a:pPr>
            <a:r>
              <a:rPr lang="en-US" b="0" dirty="0"/>
              <a:t>Loss of function of frontal lobe/pre-frontal cortex:</a:t>
            </a:r>
          </a:p>
          <a:p>
            <a:pPr lvl="1">
              <a:buClr>
                <a:srgbClr val="ACD433"/>
              </a:buClr>
            </a:pPr>
            <a:r>
              <a:rPr lang="en-US" dirty="0"/>
              <a:t>Impulses, reason, judgment, logic</a:t>
            </a:r>
          </a:p>
          <a:p>
            <a:pPr lvl="1">
              <a:buClr>
                <a:srgbClr val="ACD433"/>
              </a:buClr>
            </a:pPr>
            <a:r>
              <a:rPr lang="en-US" dirty="0"/>
              <a:t>Decision making with multiple options</a:t>
            </a:r>
          </a:p>
          <a:p>
            <a:pPr marL="465819" lvl="1" defTabSz="931637">
              <a:buClr>
                <a:srgbClr val="ACD433"/>
              </a:buClr>
            </a:pPr>
            <a:r>
              <a:rPr lang="en-US" dirty="0"/>
              <a:t>Start-sequence-complete-move on</a:t>
            </a:r>
          </a:p>
          <a:p>
            <a:pPr lvl="1">
              <a:buClr>
                <a:srgbClr val="ACD433"/>
              </a:buClr>
            </a:pPr>
            <a:r>
              <a:rPr lang="en-US" dirty="0"/>
              <a:t>Self-awareness and ability to see other people’s perspectives- </a:t>
            </a:r>
            <a:r>
              <a:rPr lang="en-US" b="1" dirty="0"/>
              <a:t>become rigid and inflexible</a:t>
            </a:r>
          </a:p>
          <a:p>
            <a:pPr lvl="1"/>
            <a:r>
              <a:rPr lang="en-US" dirty="0"/>
              <a:t>Ability to manipulate tools and sequencing of tasks</a:t>
            </a:r>
            <a:endParaRPr lang="en-US" b="1" dirty="0"/>
          </a:p>
          <a:p>
            <a:pPr lvl="1"/>
            <a:endParaRPr lang="en-US" b="1" dirty="0"/>
          </a:p>
          <a:p>
            <a:pPr lvl="1"/>
            <a:endParaRPr lang="en-US" b="1"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903FE4-04F2-45BF-82DA-194706FA2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26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few images related to the memory/frontal lobe function we just saw in those two videos-</a:t>
            </a:r>
            <a:br>
              <a:rPr lang="en-US" dirty="0"/>
            </a:br>
            <a:br>
              <a:rPr lang="en-US" dirty="0"/>
            </a:br>
            <a:r>
              <a:rPr lang="en-US" dirty="0"/>
              <a:t>Hippocampus is our memory and new learning center- BIG CHANGES. </a:t>
            </a:r>
          </a:p>
          <a:p>
            <a:br>
              <a:rPr lang="en-US" dirty="0"/>
            </a:br>
            <a:r>
              <a:rPr lang="en-US" dirty="0"/>
              <a:t>Loss of function affects</a:t>
            </a:r>
          </a:p>
          <a:p>
            <a:pPr lvl="0"/>
            <a:r>
              <a:rPr lang="en-US" dirty="0"/>
              <a:t>- Learning and remembering… Immediate recall, recent events, relationships</a:t>
            </a:r>
          </a:p>
          <a:p>
            <a:pPr lvl="0"/>
            <a:r>
              <a:rPr lang="en-US" dirty="0"/>
              <a:t>- Time awareness </a:t>
            </a:r>
            <a:r>
              <a:rPr lang="en-US" dirty="0">
                <a:sym typeface="Wingdings" panose="05000000000000000000" pitchFamily="2" charset="2"/>
              </a:rPr>
              <a:t> how long has it been since I saw this person? Showered? Ate? Swallowed? Since I broke my leg?</a:t>
            </a:r>
            <a:endParaRPr lang="en-US" dirty="0"/>
          </a:p>
          <a:p>
            <a:pPr lvl="0"/>
            <a:r>
              <a:rPr lang="en-US" dirty="0"/>
              <a:t>- Way-finding </a:t>
            </a:r>
            <a:r>
              <a:rPr lang="en-US" dirty="0">
                <a:sym typeface="Wingdings" panose="05000000000000000000" pitchFamily="2" charset="2"/>
              </a:rPr>
              <a:t> (aka spatial orientation) finding way to store, bathroom, bedroom, place to eat, AND then back to a safe place (home, room, table to eat, etc.)</a:t>
            </a:r>
            <a:endParaRPr lang="en-US" dirty="0"/>
          </a:p>
          <a:p>
            <a:endParaRPr lang="en-US" dirty="0"/>
          </a:p>
          <a:p>
            <a:r>
              <a:rPr lang="en-US" dirty="0"/>
              <a:t>Remember issues with those in the video??</a:t>
            </a:r>
          </a:p>
          <a:p>
            <a:endParaRPr lang="en-US" dirty="0"/>
          </a:p>
          <a:p>
            <a:r>
              <a:rPr lang="en-US" dirty="0"/>
              <a:t>What is preserved?</a:t>
            </a:r>
          </a:p>
          <a:p>
            <a:pPr lvl="0"/>
            <a:r>
              <a:rPr lang="en-US" dirty="0"/>
              <a:t>- Emotional, motor, and long-ago memories </a:t>
            </a:r>
          </a:p>
          <a:p>
            <a:pPr lvl="0"/>
            <a:r>
              <a:rPr lang="en-US" dirty="0"/>
              <a:t>- How they feel about someone- finding a positive connection is key</a:t>
            </a:r>
          </a:p>
          <a:p>
            <a:pPr lvl="0"/>
            <a:r>
              <a:rPr lang="en-US" dirty="0"/>
              <a:t>- “Relationship over agenda”</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903FE4-04F2-45BF-82DA-194706FA2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651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56955" indent="-291136">
              <a:spcBef>
                <a:spcPct val="30000"/>
              </a:spcBef>
              <a:defRPr sz="1200">
                <a:solidFill>
                  <a:schemeClr val="tx1"/>
                </a:solidFill>
                <a:latin typeface="Calibri" pitchFamily="34" charset="0"/>
                <a:ea typeface="MS PGothic" pitchFamily="34" charset="-128"/>
              </a:defRPr>
            </a:lvl2pPr>
            <a:lvl3pPr marL="1164546" indent="-232909">
              <a:spcBef>
                <a:spcPct val="30000"/>
              </a:spcBef>
              <a:defRPr sz="1200">
                <a:solidFill>
                  <a:schemeClr val="tx1"/>
                </a:solidFill>
                <a:latin typeface="Calibri" pitchFamily="34" charset="0"/>
                <a:ea typeface="MS PGothic" pitchFamily="34" charset="-128"/>
              </a:defRPr>
            </a:lvl3pPr>
            <a:lvl4pPr marL="1630366" indent="-232909">
              <a:spcBef>
                <a:spcPct val="30000"/>
              </a:spcBef>
              <a:defRPr sz="1200">
                <a:solidFill>
                  <a:schemeClr val="tx1"/>
                </a:solidFill>
                <a:latin typeface="Calibri" pitchFamily="34" charset="0"/>
                <a:ea typeface="MS PGothic" pitchFamily="34" charset="-128"/>
              </a:defRPr>
            </a:lvl4pPr>
            <a:lvl5pPr marL="2096184" indent="-232909">
              <a:spcBef>
                <a:spcPct val="30000"/>
              </a:spcBef>
              <a:defRPr sz="1200">
                <a:solidFill>
                  <a:schemeClr val="tx1"/>
                </a:solidFill>
                <a:latin typeface="Calibri" pitchFamily="34" charset="0"/>
                <a:ea typeface="MS PGothic" pitchFamily="34" charset="-128"/>
              </a:defRPr>
            </a:lvl5pPr>
            <a:lvl6pPr marL="2562002" indent="-23290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7820" indent="-23290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3639" indent="-23290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9457" indent="-23290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C071F16F-3DD9-4E51-8576-B74D1D23B9E6}" type="slidenum">
              <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53251" name="Rectangle 2"/>
          <p:cNvSpPr>
            <a:spLocks noGrp="1" noRot="1" noChangeAspect="1" noChangeArrowheads="1" noTextEdit="1"/>
          </p:cNvSpPr>
          <p:nvPr>
            <p:ph type="sldImg"/>
          </p:nvPr>
        </p:nvSpPr>
        <p:spPr bwMode="auto">
          <a:xfrm>
            <a:off x="409575" y="696913"/>
            <a:ext cx="61960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34720" y="4417405"/>
            <a:ext cx="5140960" cy="4181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21" tIns="47311" rIns="94621" bIns="47311" numCol="1" anchor="t" anchorCtr="0" compatLnSpc="1">
            <a:prstTxWarp prst="textNoShape">
              <a:avLst/>
            </a:prstTxWarp>
          </a:bodyPr>
          <a:lstStyle/>
          <a:p>
            <a:pPr defTabSz="931637">
              <a:spcBef>
                <a:spcPct val="0"/>
              </a:spcBef>
              <a:defRPr/>
            </a:pPr>
            <a:r>
              <a:rPr lang="en-US" dirty="0"/>
              <a:t>1) Progressive loss of language, memory, vision, sensory, smell, taste</a:t>
            </a:r>
          </a:p>
          <a:p>
            <a:pPr defTabSz="931637">
              <a:spcBef>
                <a:spcPct val="0"/>
              </a:spcBef>
            </a:pPr>
            <a:endParaRPr lang="en-US" dirty="0"/>
          </a:p>
          <a:p>
            <a:pPr defTabSz="931637">
              <a:spcBef>
                <a:spcPct val="0"/>
              </a:spcBef>
            </a:pPr>
            <a:r>
              <a:rPr lang="en-US" dirty="0"/>
              <a:t>2) </a:t>
            </a:r>
            <a:r>
              <a:rPr lang="en-US" b="1" dirty="0"/>
              <a:t>Amygdala (primitive brain) takes over as thinking part of brain dies </a:t>
            </a:r>
            <a:r>
              <a:rPr lang="en-US" dirty="0"/>
              <a:t>– threat perceiver and pleasure seeker</a:t>
            </a:r>
          </a:p>
          <a:p>
            <a:pPr defTabSz="931637">
              <a:spcBef>
                <a:spcPct val="0"/>
              </a:spcBef>
            </a:pPr>
            <a:r>
              <a:rPr lang="en-US" dirty="0"/>
              <a:t>As this is triggered brain will not be able to use thinking brain- no logic, no language, no skill, narrowed visual field- FRIGHT, FIGHT, FLIGHT</a:t>
            </a:r>
          </a:p>
          <a:p>
            <a:pPr defTabSz="931637">
              <a:spcBef>
                <a:spcPct val="0"/>
              </a:spcBef>
            </a:pPr>
            <a:r>
              <a:rPr lang="en-US" dirty="0"/>
              <a:t>Won’t be able to do anything listed on previous slide – no initiating tasks or sequencing, learning, listening, way finding, etc.</a:t>
            </a:r>
          </a:p>
          <a:p>
            <a:pPr defTabSz="931637">
              <a:spcBef>
                <a:spcPct val="0"/>
              </a:spcBef>
            </a:pPr>
            <a:endParaRPr lang="en-US" dirty="0"/>
          </a:p>
          <a:p>
            <a:pPr defTabSz="931637">
              <a:spcBef>
                <a:spcPct val="0"/>
              </a:spcBef>
            </a:pPr>
            <a:r>
              <a:rPr lang="en-US" dirty="0"/>
              <a:t>3) **We need to create a safe environment and relationship in order to provide effective, positive care** this is where Teepa comes in</a:t>
            </a:r>
          </a:p>
          <a:p>
            <a:pPr defTabSz="931637">
              <a:spcBef>
                <a:spcPct val="0"/>
              </a:spcBef>
            </a:pPr>
            <a:r>
              <a:rPr lang="en-US" dirty="0"/>
              <a:t>Safe environment and getting connected (forming that relationship) will result in less amygdala stimulation and better care outcomes</a:t>
            </a:r>
          </a:p>
          <a:p>
            <a:pPr defTabSz="931637">
              <a:spcBef>
                <a:spcPct val="0"/>
              </a:spcBef>
            </a:pPr>
            <a:r>
              <a:rPr lang="en-US" dirty="0"/>
              <a:t>Many of these PAC skills are geared toward assisting people with their care without triggering amygdala</a:t>
            </a:r>
          </a:p>
          <a:p>
            <a:pPr defTabSz="931637">
              <a:spcBef>
                <a:spcPct val="0"/>
              </a:spcBef>
            </a:pPr>
            <a:endParaRPr lang="en-US" dirty="0"/>
          </a:p>
          <a:p>
            <a:pPr defTabSz="931637">
              <a:spcBef>
                <a:spcPct val="0"/>
              </a:spcBef>
            </a:pPr>
            <a:r>
              <a:rPr lang="en-US" b="1" dirty="0"/>
              <a:t>Take a break after this slide - 5-8min</a:t>
            </a:r>
          </a:p>
          <a:p>
            <a:pPr eaLnBrk="1" hangingPunct="1">
              <a:spcBef>
                <a:spcPct val="0"/>
              </a:spcBef>
            </a:pPr>
            <a:endParaRPr lang="en-US" altLang="en-US" dirty="0"/>
          </a:p>
        </p:txBody>
      </p:sp>
    </p:spTree>
    <p:extLst>
      <p:ext uri="{BB962C8B-B14F-4D97-AF65-F5344CB8AC3E}">
        <p14:creationId xmlns:p14="http://schemas.microsoft.com/office/powerpoint/2010/main" val="130641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7A19B-7868-A0B2-BEBB-7E0D8B834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69B9B-A680-0601-F5DC-0C472D348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EE9C0-35A7-43BD-6571-BE661FD940C5}"/>
              </a:ext>
            </a:extLst>
          </p:cNvPr>
          <p:cNvSpPr>
            <a:spLocks noGrp="1"/>
          </p:cNvSpPr>
          <p:nvPr>
            <p:ph type="body" idx="1"/>
          </p:nvPr>
        </p:nvSpPr>
        <p:spPr/>
        <p:txBody>
          <a:bodyPr/>
          <a:lstStyle/>
          <a:p>
            <a:r>
              <a:rPr lang="en-US" b="1" dirty="0"/>
              <a:t>What is lost? What is retained?</a:t>
            </a:r>
          </a:p>
        </p:txBody>
      </p:sp>
      <p:sp>
        <p:nvSpPr>
          <p:cNvPr id="4" name="Slide Number Placeholder 3">
            <a:extLst>
              <a:ext uri="{FF2B5EF4-FFF2-40B4-BE49-F238E27FC236}">
                <a16:creationId xmlns:a16="http://schemas.microsoft.com/office/drawing/2014/main" id="{03F9884F-692C-6644-A5FA-5DE570BC57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D9DFF-D561-4A4D-8A3D-86330C1C3D5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272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09" indent="-232909">
              <a:buAutoNum type="arabicPeriod"/>
            </a:pPr>
            <a:r>
              <a:rPr lang="en-US" dirty="0"/>
              <a:t>Less peripheral awareness</a:t>
            </a:r>
          </a:p>
          <a:p>
            <a:pPr marL="232909" indent="-232909">
              <a:buAutoNum type="arabicPeriod"/>
            </a:pPr>
            <a:r>
              <a:rPr lang="en-US" dirty="0"/>
              <a:t>Tunnel vision</a:t>
            </a:r>
          </a:p>
          <a:p>
            <a:pPr marL="232909" indent="-232909">
              <a:buAutoNum type="arabicPeriod"/>
            </a:pPr>
            <a:r>
              <a:rPr lang="en-US" dirty="0"/>
              <a:t>Binocular vision</a:t>
            </a:r>
          </a:p>
          <a:p>
            <a:pPr marL="232909" indent="-232909">
              <a:buAutoNum type="arabicPeriod"/>
            </a:pPr>
            <a:r>
              <a:rPr lang="en-US" dirty="0"/>
              <a:t>Object use confusion</a:t>
            </a:r>
          </a:p>
          <a:p>
            <a:pPr marL="232909" indent="-232909">
              <a:buAutoNum type="arabicPeriod"/>
            </a:pPr>
            <a:r>
              <a:rPr lang="en-US" dirty="0"/>
              <a:t>Monocular vision</a:t>
            </a:r>
          </a:p>
          <a:p>
            <a:pPr marL="232909" indent="-232909">
              <a:buAutoNum type="arabicPeriod"/>
            </a:pPr>
            <a:r>
              <a:rPr lang="en-US" dirty="0"/>
              <a:t>Limited visual regard</a:t>
            </a:r>
          </a:p>
          <a:p>
            <a:pPr lvl="1"/>
            <a:endParaRPr lang="en-US" dirty="0"/>
          </a:p>
          <a:p>
            <a:pPr lvl="1"/>
            <a:r>
              <a:rPr lang="en-US" b="1" dirty="0"/>
              <a:t>Loss of peripheral field, depth perception, and object recognition linked to purpose (“what is this and what do I do with it?”)</a:t>
            </a:r>
          </a:p>
          <a:p>
            <a:pPr lvl="1"/>
            <a:r>
              <a:rPr lang="en-US" b="1" dirty="0"/>
              <a:t>Slower to process- scanning and shifting focus</a:t>
            </a:r>
          </a:p>
          <a:p>
            <a:pPr lvl="1">
              <a:buClr>
                <a:srgbClr val="ACD433"/>
              </a:buClr>
            </a:pPr>
            <a:r>
              <a:rPr lang="en-US" b="1" dirty="0"/>
              <a:t>Progression from tunnel vision to binocular vision to monocular vision</a:t>
            </a:r>
          </a:p>
          <a:p>
            <a:pPr lvl="1">
              <a:buClr>
                <a:srgbClr val="ACD433"/>
              </a:buClr>
            </a:pPr>
            <a:r>
              <a:rPr lang="en-US" b="1" dirty="0"/>
              <a:t>Vision is a person’s first line of defense:  approach is key to patient determining “safe vs unsafe”</a:t>
            </a:r>
          </a:p>
          <a:p>
            <a:pPr lvl="1">
              <a:buClr>
                <a:srgbClr val="ACD433"/>
              </a:buClr>
            </a:pPr>
            <a:endParaRPr lang="en-US" dirty="0"/>
          </a:p>
          <a:p>
            <a:endParaRPr lang="en-US" dirty="0"/>
          </a:p>
          <a:p>
            <a:r>
              <a:rPr lang="en-US" dirty="0"/>
              <a:t>With each new level of vision change, there is a decrease in safety awareness</a:t>
            </a:r>
          </a:p>
          <a:p>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16</a:t>
            </a:fld>
            <a:endParaRPr lang="en-US"/>
          </a:p>
        </p:txBody>
      </p:sp>
    </p:spTree>
    <p:extLst>
      <p:ext uri="{BB962C8B-B14F-4D97-AF65-F5344CB8AC3E}">
        <p14:creationId xmlns:p14="http://schemas.microsoft.com/office/powerpoint/2010/main" val="267548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F8341-42D8-9214-25E1-75B6CEA99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4C9DA-AF5D-854E-BE26-29EC6E399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B5EE0-C668-086C-A4EE-08BA24FDCF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C2835B-08AB-9ECE-1C69-39A4C8180EB6}"/>
              </a:ext>
            </a:extLst>
          </p:cNvPr>
          <p:cNvSpPr>
            <a:spLocks noGrp="1"/>
          </p:cNvSpPr>
          <p:nvPr>
            <p:ph type="sldNum" sz="quarter" idx="5"/>
          </p:nvPr>
        </p:nvSpPr>
        <p:spPr/>
        <p:txBody>
          <a:bodyPr/>
          <a:lstStyle/>
          <a:p>
            <a:fld id="{E1AD9DFF-D561-4A4D-8A3D-86330C1C3D5F}" type="slidenum">
              <a:rPr lang="en-US" smtClean="0"/>
              <a:t>17</a:t>
            </a:fld>
            <a:endParaRPr lang="en-US"/>
          </a:p>
        </p:txBody>
      </p:sp>
    </p:spTree>
    <p:extLst>
      <p:ext uri="{BB962C8B-B14F-4D97-AF65-F5344CB8AC3E}">
        <p14:creationId xmlns:p14="http://schemas.microsoft.com/office/powerpoint/2010/main" val="13601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compare R to L side</a:t>
            </a:r>
          </a:p>
          <a:p>
            <a:r>
              <a:rPr lang="en-US" dirty="0"/>
              <a:t>Let’s take this image apart really quick. </a:t>
            </a:r>
            <a:br>
              <a:rPr lang="en-US" dirty="0"/>
            </a:br>
            <a:r>
              <a:rPr lang="en-US" dirty="0"/>
              <a:t>Temporal lobes – hearing, language, speech production</a:t>
            </a:r>
          </a:p>
          <a:p>
            <a:endParaRPr lang="en-US" dirty="0"/>
          </a:p>
          <a:p>
            <a:pPr defTabSz="931637">
              <a:defRPr/>
            </a:pPr>
            <a:r>
              <a:rPr lang="en-US" dirty="0"/>
              <a:t>Our HEARING tends to remain intact, but not WHAT we are hearing. </a:t>
            </a:r>
            <a:br>
              <a:rPr lang="en-US" dirty="0"/>
            </a:br>
            <a:r>
              <a:rPr lang="en-US" dirty="0"/>
              <a:t>Auditory/language processing is in the temporal lobes- L and R have very different jobs</a:t>
            </a:r>
            <a:br>
              <a:rPr lang="en-US" dirty="0"/>
            </a:br>
            <a:r>
              <a:rPr lang="en-US" dirty="0"/>
              <a:t>Formal language production/understanding/processing center is on L ------ R side responsible for rhythm, music, automatic speech (hey sweetheart, enjoy your meal- you too!), and EXPLETIVES. </a:t>
            </a:r>
            <a:br>
              <a:rPr lang="en-US" dirty="0"/>
            </a:br>
            <a:r>
              <a:rPr lang="en-US" dirty="0"/>
              <a:t>Dementia attacks L + R asymmetrically.</a:t>
            </a:r>
          </a:p>
          <a:p>
            <a:pPr defTabSz="931637">
              <a:defRPr/>
            </a:pPr>
            <a:r>
              <a:rPr lang="en-US" dirty="0"/>
              <a:t>L side of brain in general is attacked more aggressively. Sooner, faster and more devastatingly- we don’t know exactly why.</a:t>
            </a:r>
          </a:p>
          <a:p>
            <a:pPr defTabSz="931637">
              <a:defRPr/>
            </a:pPr>
            <a:endParaRPr lang="en-US" dirty="0"/>
          </a:p>
          <a:p>
            <a:pPr defTabSz="931637">
              <a:defRPr/>
            </a:pPr>
            <a:r>
              <a:rPr lang="en-US" dirty="0"/>
              <a:t>Autonomic automatic movements… keep that in mind…. (is the reason PPA works!)</a:t>
            </a:r>
          </a:p>
          <a:p>
            <a:pPr defTabSz="931637">
              <a:defRPr/>
            </a:pPr>
            <a:endParaRPr lang="en-US" dirty="0"/>
          </a:p>
          <a:p>
            <a:pPr defTabSz="931637">
              <a:defRPr/>
            </a:pPr>
            <a:r>
              <a:rPr lang="en-US" b="1" dirty="0"/>
              <a:t>Do dance!</a:t>
            </a:r>
          </a:p>
          <a:p>
            <a:pPr defTabSz="931637">
              <a:defRPr/>
            </a:pPr>
            <a:br>
              <a:rPr lang="en-US" b="1" dirty="0"/>
            </a:br>
            <a:r>
              <a:rPr lang="en-US" b="1" dirty="0"/>
              <a:t>“Left, right</a:t>
            </a:r>
          </a:p>
          <a:p>
            <a:pPr defTabSz="931637">
              <a:defRPr/>
            </a:pPr>
            <a:r>
              <a:rPr lang="en-US" b="1" dirty="0"/>
              <a:t>Language on the left, rhythm on the right</a:t>
            </a:r>
          </a:p>
          <a:p>
            <a:pPr defTabSz="931637">
              <a:defRPr/>
            </a:pPr>
            <a:r>
              <a:rPr lang="en-US" b="1" dirty="0"/>
              <a:t>Lose on the left, retain on the right”</a:t>
            </a:r>
            <a:endParaRPr lang="en-US" dirty="0"/>
          </a:p>
          <a:p>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18</a:t>
            </a:fld>
            <a:endParaRPr lang="en-US"/>
          </a:p>
        </p:txBody>
      </p:sp>
    </p:spTree>
    <p:extLst>
      <p:ext uri="{BB962C8B-B14F-4D97-AF65-F5344CB8AC3E}">
        <p14:creationId xmlns:p14="http://schemas.microsoft.com/office/powerpoint/2010/main" val="227524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451BE-53AB-2852-66FF-BF359AFBC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19EDA-81D6-CD4E-11B4-3AC189CE2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90D76-3ACB-6181-EB45-FBCE690DC0D4}"/>
              </a:ext>
            </a:extLst>
          </p:cNvPr>
          <p:cNvSpPr>
            <a:spLocks noGrp="1"/>
          </p:cNvSpPr>
          <p:nvPr>
            <p:ph type="body" idx="1"/>
          </p:nvPr>
        </p:nvSpPr>
        <p:spPr/>
        <p:txBody>
          <a:bodyPr/>
          <a:lstStyle/>
          <a:p>
            <a:r>
              <a:rPr lang="en-US" b="1" dirty="0"/>
              <a:t>How can we use our knowledge and awareness of the dementia experience and progression to adapt our care strategies to be more effective and successful for everyone involved</a:t>
            </a:r>
          </a:p>
        </p:txBody>
      </p:sp>
      <p:sp>
        <p:nvSpPr>
          <p:cNvPr id="4" name="Slide Number Placeholder 3">
            <a:extLst>
              <a:ext uri="{FF2B5EF4-FFF2-40B4-BE49-F238E27FC236}">
                <a16:creationId xmlns:a16="http://schemas.microsoft.com/office/drawing/2014/main" id="{F7BF7489-D176-F4E6-4BA6-4588CA45FC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D9DFF-D561-4A4D-8A3D-86330C1C3D5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3931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Come from the front – let them know you are coming!</a:t>
            </a:r>
          </a:p>
          <a:p>
            <a:pPr marL="228600" indent="-228600">
              <a:buAutoNum type="arabicParenBoth"/>
            </a:pPr>
            <a:r>
              <a:rPr lang="en-US" dirty="0"/>
              <a:t>“HI” sign should be still, not aggressively waving – this will distract from message</a:t>
            </a:r>
          </a:p>
          <a:p>
            <a:pPr marL="228600" indent="-228600">
              <a:buAutoNum type="arabicParenBoth"/>
            </a:pPr>
            <a:r>
              <a:rPr lang="en-US" dirty="0"/>
              <a:t>Offering handshake let’s them know you want to get closer, allows for permission</a:t>
            </a:r>
          </a:p>
          <a:p>
            <a:pPr marL="228600" indent="-228600">
              <a:buAutoNum type="arabicParenBoth"/>
            </a:pPr>
            <a:r>
              <a:rPr lang="en-US" dirty="0"/>
              <a:t>Moving to the side is supportive vs confrontational</a:t>
            </a:r>
          </a:p>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23</a:t>
            </a:fld>
            <a:endParaRPr lang="en-US"/>
          </a:p>
        </p:txBody>
      </p:sp>
    </p:spTree>
    <p:extLst>
      <p:ext uri="{BB962C8B-B14F-4D97-AF65-F5344CB8AC3E}">
        <p14:creationId xmlns:p14="http://schemas.microsoft.com/office/powerpoint/2010/main" val="4033679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Sounds easy enough right?  Well let’s see what happens</a:t>
            </a:r>
            <a:br>
              <a:rPr lang="en-US" dirty="0"/>
            </a:br>
            <a:br>
              <a:rPr lang="en-US" dirty="0"/>
            </a:br>
            <a:r>
              <a:rPr lang="en-US" dirty="0"/>
              <a:t>5 ways to make a personal connection:</a:t>
            </a:r>
          </a:p>
          <a:p>
            <a:pPr lvl="1">
              <a:spcBef>
                <a:spcPts val="1200"/>
              </a:spcBef>
            </a:pPr>
            <a:r>
              <a:rPr lang="en-US" b="1" dirty="0"/>
              <a:t>Greet – </a:t>
            </a:r>
            <a:r>
              <a:rPr lang="en-US" dirty="0"/>
              <a:t>Introduce yourself and use their preferred name</a:t>
            </a:r>
          </a:p>
          <a:p>
            <a:pPr marL="914400" lvl="2" indent="0">
              <a:buNone/>
            </a:pPr>
            <a:r>
              <a:rPr lang="en-US" i="1" dirty="0">
                <a:solidFill>
                  <a:schemeClr val="accent4">
                    <a:lumMod val="75000"/>
                  </a:schemeClr>
                </a:solidFill>
              </a:rPr>
              <a:t>“Hi (preferred name), I’m (your name).” OR</a:t>
            </a:r>
          </a:p>
          <a:p>
            <a:pPr marL="914400" lvl="2" indent="0">
              <a:buNone/>
            </a:pPr>
            <a:r>
              <a:rPr lang="en-US" i="1" dirty="0">
                <a:solidFill>
                  <a:schemeClr val="accent4">
                    <a:lumMod val="75000"/>
                  </a:schemeClr>
                </a:solidFill>
              </a:rPr>
              <a:t>“I’m (your name), and you are?”</a:t>
            </a:r>
          </a:p>
          <a:p>
            <a:pPr lvl="1"/>
            <a:r>
              <a:rPr lang="en-US" b="1" dirty="0"/>
              <a:t>Compliment – </a:t>
            </a:r>
            <a:r>
              <a:rPr lang="en-US" dirty="0"/>
              <a:t>Indicate something about them of value</a:t>
            </a:r>
          </a:p>
          <a:p>
            <a:pPr marL="914400" lvl="2" indent="0">
              <a:buNone/>
            </a:pPr>
            <a:r>
              <a:rPr lang="en-US" i="1" dirty="0">
                <a:solidFill>
                  <a:schemeClr val="accent4">
                    <a:lumMod val="75000"/>
                  </a:schemeClr>
                </a:solidFill>
              </a:rPr>
              <a:t>“You are looking really colorful today!”</a:t>
            </a:r>
          </a:p>
          <a:p>
            <a:pPr lvl="1">
              <a:lnSpc>
                <a:spcPct val="100000"/>
              </a:lnSpc>
            </a:pPr>
            <a:r>
              <a:rPr lang="en-US" b="1" dirty="0"/>
              <a:t>Share – </a:t>
            </a:r>
            <a:r>
              <a:rPr lang="en-US" dirty="0"/>
              <a:t>First about you, then leave a blank</a:t>
            </a:r>
          </a:p>
          <a:p>
            <a:pPr marL="914400" lvl="2" indent="0">
              <a:buNone/>
            </a:pPr>
            <a:r>
              <a:rPr lang="en-US" i="1" dirty="0">
                <a:solidFill>
                  <a:schemeClr val="accent4">
                    <a:lumMod val="75000"/>
                  </a:schemeClr>
                </a:solidFill>
              </a:rPr>
              <a:t>“I’m from (state) and you’re from?”</a:t>
            </a:r>
          </a:p>
          <a:p>
            <a:pPr lvl="1"/>
            <a:r>
              <a:rPr lang="en-US" b="1" dirty="0"/>
              <a:t>Notice</a:t>
            </a:r>
            <a:r>
              <a:rPr lang="en-US" dirty="0"/>
              <a:t> </a:t>
            </a:r>
            <a:r>
              <a:rPr lang="en-US" b="1" dirty="0"/>
              <a:t>–</a:t>
            </a:r>
            <a:r>
              <a:rPr lang="en-US" dirty="0"/>
              <a:t> Point out something in the environment</a:t>
            </a:r>
          </a:p>
          <a:p>
            <a:pPr marL="914400" lvl="2" indent="0">
              <a:buNone/>
            </a:pPr>
            <a:r>
              <a:rPr lang="en-US" i="1" dirty="0">
                <a:solidFill>
                  <a:schemeClr val="accent4">
                    <a:lumMod val="75000"/>
                  </a:schemeClr>
                </a:solidFill>
              </a:rPr>
              <a:t>“You must love (item) seeing how well you care for it.”</a:t>
            </a:r>
          </a:p>
          <a:p>
            <a:pPr lvl="1"/>
            <a:r>
              <a:rPr lang="en-US" b="1" dirty="0"/>
              <a:t>Seek – </a:t>
            </a:r>
            <a:r>
              <a:rPr lang="en-US" dirty="0"/>
              <a:t>Explore a possible unmet like, want, or need</a:t>
            </a:r>
          </a:p>
          <a:p>
            <a:pPr marL="914400" lvl="2" indent="0">
              <a:buNone/>
            </a:pPr>
            <a:r>
              <a:rPr lang="en-US" i="1" dirty="0">
                <a:solidFill>
                  <a:schemeClr val="accent4">
                    <a:lumMod val="75000"/>
                  </a:schemeClr>
                </a:solidFill>
              </a:rPr>
              <a:t>“It’s a bit chilly in here, a hot drink would be nice. Do you prefer coffee or tea?”</a:t>
            </a:r>
            <a:endParaRPr lang="en-US" i="1" dirty="0"/>
          </a:p>
          <a:p>
            <a:endParaRPr lang="en-US" dirty="0"/>
          </a:p>
        </p:txBody>
      </p:sp>
      <p:sp>
        <p:nvSpPr>
          <p:cNvPr id="4" name="Slide Number Placeholder 3"/>
          <p:cNvSpPr>
            <a:spLocks noGrp="1"/>
          </p:cNvSpPr>
          <p:nvPr>
            <p:ph type="sldNum" sz="quarter" idx="5"/>
          </p:nvPr>
        </p:nvSpPr>
        <p:spPr/>
        <p:txBody>
          <a:bodyPr/>
          <a:lstStyle/>
          <a:p>
            <a:fld id="{7456BAD4-32F3-485C-A7D8-1CAE03184DBE}" type="slidenum">
              <a:rPr lang="en-US" smtClean="0"/>
              <a:t>24</a:t>
            </a:fld>
            <a:endParaRPr lang="en-US"/>
          </a:p>
        </p:txBody>
      </p:sp>
    </p:spTree>
    <p:extLst>
      <p:ext uri="{BB962C8B-B14F-4D97-AF65-F5344CB8AC3E}">
        <p14:creationId xmlns:p14="http://schemas.microsoft.com/office/powerpoint/2010/main" val="259338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66529" eaLnBrk="0" fontAlgn="base" hangingPunct="0">
              <a:spcBef>
                <a:spcPct val="0"/>
              </a:spcBef>
              <a:spcAft>
                <a:spcPct val="0"/>
              </a:spcAft>
              <a:buFont typeface="Arial" panose="020B0604020202020204" pitchFamily="34" charset="0"/>
              <a:buChar char="•"/>
            </a:pPr>
            <a:r>
              <a:rPr lang="en-US" sz="1000" b="1" dirty="0">
                <a:solidFill>
                  <a:schemeClr val="tx1"/>
                </a:solidFill>
                <a:latin typeface="+mn-lt"/>
                <a:ea typeface="Open Sans Condensed Light" panose="020B0604020202020204" charset="0"/>
                <a:cs typeface="Open Sans Condensed Light" panose="020B0604020202020204" charset="0"/>
              </a:rPr>
              <a:t> </a:t>
            </a:r>
            <a:r>
              <a:rPr lang="en-US" sz="1000" b="1" dirty="0">
                <a:latin typeface="+mn-lt"/>
                <a:ea typeface="Open Sans Condensed Light" panose="020B0604020202020204" charset="0"/>
                <a:cs typeface="Open Sans Condensed Light" panose="020B0604020202020204" charset="0"/>
              </a:rPr>
              <a:t>Who is Teepa? </a:t>
            </a:r>
            <a:r>
              <a:rPr lang="en-US" sz="1000" b="0" dirty="0">
                <a:latin typeface="+mn-lt"/>
                <a:ea typeface="Open Sans Condensed Light" panose="020B0604020202020204" charset="0"/>
                <a:cs typeface="Open Sans Condensed Light" panose="020B0604020202020204" charset="0"/>
              </a:rPr>
              <a:t>Occupational therapist &amp; dementia care specialist with 40+ years of experience – she is considered to be a leading expert in brain change and is the founder of PAC </a:t>
            </a:r>
          </a:p>
          <a:p>
            <a:r>
              <a:rPr lang="en-US" sz="1000" dirty="0">
                <a:latin typeface="+mn-lt"/>
              </a:rPr>
              <a:t>	OTR/L – Occupational Therapist, Registered, Licensed</a:t>
            </a:r>
          </a:p>
          <a:p>
            <a:r>
              <a:rPr lang="en-US" sz="1000" dirty="0">
                <a:latin typeface="+mn-lt"/>
              </a:rPr>
              <a:t>	FAOTA – Fellow of the America Occupational Therapy Association</a:t>
            </a:r>
          </a:p>
          <a:p>
            <a:endParaRPr lang="en-US" sz="1000" b="1" dirty="0">
              <a:latin typeface="+mn-lt"/>
              <a:ea typeface="Open Sans Condensed Light" panose="020B0604020202020204" charset="0"/>
              <a:cs typeface="Open Sans Condensed Light" panose="020B0604020202020204" charset="0"/>
            </a:endParaRPr>
          </a:p>
          <a:p>
            <a:pPr marL="171450" indent="-171450" defTabSz="966529" eaLnBrk="0" fontAlgn="base" hangingPunct="0">
              <a:spcBef>
                <a:spcPct val="0"/>
              </a:spcBef>
              <a:spcAft>
                <a:spcPct val="0"/>
              </a:spcAft>
              <a:buFont typeface="Arial" panose="020B0604020202020204" pitchFamily="34" charset="0"/>
              <a:buChar char="•"/>
            </a:pPr>
            <a:r>
              <a:rPr lang="en-US" sz="1000" b="1" dirty="0">
                <a:latin typeface="+mn-lt"/>
                <a:ea typeface="Open Sans Condensed Light" panose="020B0604020202020204" charset="0"/>
                <a:cs typeface="Open Sans Condensed Light" panose="020B0604020202020204" charset="0"/>
              </a:rPr>
              <a:t>What is PAC? </a:t>
            </a:r>
            <a:r>
              <a:rPr lang="en-US" sz="1000" i="1" dirty="0">
                <a:latin typeface="+mn-lt"/>
                <a:ea typeface="Open Sans Condensed Light" panose="020B0604020202020204" charset="0"/>
                <a:cs typeface="Open Sans Condensed Light" panose="020B0604020202020204" charset="0"/>
              </a:rPr>
              <a:t>Positive Approach to Care </a:t>
            </a:r>
            <a:r>
              <a:rPr lang="en-US" sz="1000" dirty="0">
                <a:latin typeface="+mn-lt"/>
                <a:ea typeface="Open Sans Condensed Light" panose="020B0604020202020204" charset="0"/>
                <a:cs typeface="Open Sans Condensed Light" panose="020B0604020202020204" charset="0"/>
              </a:rPr>
              <a:t>– Teepa’s </a:t>
            </a:r>
            <a:r>
              <a:rPr lang="en-US" sz="1000" i="1" dirty="0">
                <a:latin typeface="+mn-lt"/>
                <a:ea typeface="Open Sans Condensed Light" panose="020B0604020202020204" charset="0"/>
                <a:cs typeface="Open Sans Condensed Light" panose="020B0604020202020204" charset="0"/>
              </a:rPr>
              <a:t>Snow Approach </a:t>
            </a:r>
            <a:r>
              <a:rPr lang="en-US" sz="1000" dirty="0">
                <a:latin typeface="+mn-lt"/>
                <a:ea typeface="Open Sans Condensed Light" panose="020B0604020202020204" charset="0"/>
                <a:cs typeface="Open Sans Condensed Light" panose="020B0604020202020204" charset="0"/>
              </a:rPr>
              <a:t>methods are radically transforming the experience of dementia by combining knowledge and awareness with practical techniques so that everyone involved not only survives but THRIVES</a:t>
            </a:r>
          </a:p>
          <a:p>
            <a:pPr marL="171450" indent="-171450" defTabSz="966529" eaLnBrk="0" fontAlgn="base" hangingPunct="0">
              <a:spcBef>
                <a:spcPct val="0"/>
              </a:spcBef>
              <a:spcAft>
                <a:spcPct val="0"/>
              </a:spcAft>
              <a:buFont typeface="Arial" panose="020B0604020202020204" pitchFamily="34" charset="0"/>
              <a:buChar char="•"/>
            </a:pPr>
            <a:endParaRPr lang="en-US" sz="1000" dirty="0">
              <a:latin typeface="+mn-lt"/>
              <a:ea typeface="Open Sans Condensed Light" panose="020B0604020202020204" charset="0"/>
              <a:cs typeface="Open Sans Condensed Light" panose="020B0604020202020204" charset="0"/>
            </a:endParaRPr>
          </a:p>
          <a:p>
            <a:pPr marL="0" indent="0" defTabSz="966529" eaLnBrk="0" fontAlgn="base" hangingPunct="0">
              <a:spcBef>
                <a:spcPct val="0"/>
              </a:spcBef>
              <a:spcAft>
                <a:spcPct val="0"/>
              </a:spcAft>
              <a:buFont typeface="Arial" panose="020B0604020202020204" pitchFamily="34" charset="0"/>
              <a:buNone/>
            </a:pPr>
            <a:r>
              <a:rPr lang="en-US" sz="1000" b="0" i="0" dirty="0" err="1">
                <a:solidFill>
                  <a:srgbClr val="0A4977"/>
                </a:solidFill>
                <a:effectLst/>
                <a:latin typeface="+mn-lt"/>
              </a:rPr>
              <a:t>Currrently</a:t>
            </a:r>
            <a:r>
              <a:rPr lang="en-US" sz="1000" b="0" i="0" dirty="0">
                <a:solidFill>
                  <a:srgbClr val="0A4977"/>
                </a:solidFill>
                <a:effectLst/>
                <a:latin typeface="+mn-lt"/>
              </a:rPr>
              <a:t> working with governments, individual families, agencies, facilities, hospital systems, and academic institutions around the US and internationally to implement PAC’s </a:t>
            </a:r>
            <a:r>
              <a:rPr lang="en-US" sz="1000" b="0" i="1" dirty="0">
                <a:solidFill>
                  <a:srgbClr val="0A4977"/>
                </a:solidFill>
                <a:effectLst/>
                <a:latin typeface="+mn-lt"/>
              </a:rPr>
              <a:t>Snow Approach</a:t>
            </a:r>
            <a:r>
              <a:rPr lang="en-US" sz="1000" b="0" i="0" dirty="0">
                <a:solidFill>
                  <a:srgbClr val="0A4977"/>
                </a:solidFill>
                <a:effectLst/>
                <a:latin typeface="+mn-lt"/>
              </a:rPr>
              <a:t>.</a:t>
            </a:r>
            <a:endParaRPr lang="en-US" sz="1000" dirty="0">
              <a:latin typeface="+mn-lt"/>
              <a:ea typeface="Open Sans Condensed Light" panose="020B0604020202020204" charset="0"/>
              <a:cs typeface="Open Sans Condensed Light" panose="020B0604020202020204" charset="0"/>
            </a:endParaRPr>
          </a:p>
          <a:p>
            <a:endParaRPr lang="en-US" sz="1000" dirty="0">
              <a:latin typeface="+mn-lt"/>
            </a:endParaRPr>
          </a:p>
          <a:p>
            <a:r>
              <a:rPr lang="en-US" sz="1000" b="1" dirty="0">
                <a:latin typeface="+mn-lt"/>
              </a:rPr>
              <a:t>Guiding beliefs are : </a:t>
            </a:r>
          </a:p>
          <a:p>
            <a:pPr marL="177845" indent="-177845">
              <a:buFont typeface="Arial" panose="020B0604020202020204" pitchFamily="34" charset="0"/>
              <a:buChar char="•"/>
            </a:pPr>
            <a:r>
              <a:rPr lang="en-US" sz="1000" dirty="0">
                <a:latin typeface="+mn-lt"/>
              </a:rPr>
              <a:t>Understand and destigmatize dementia , help the world to see how valuable </a:t>
            </a:r>
            <a:r>
              <a:rPr lang="en-US" sz="1000" dirty="0" err="1">
                <a:latin typeface="+mn-lt"/>
              </a:rPr>
              <a:t>PLwD</a:t>
            </a:r>
            <a:r>
              <a:rPr lang="en-US" sz="1000" dirty="0">
                <a:latin typeface="+mn-lt"/>
              </a:rPr>
              <a:t> are and how much retained “self” and abilities are still really there</a:t>
            </a:r>
          </a:p>
          <a:p>
            <a:pPr marL="177845" indent="-177845" defTabSz="948507">
              <a:buFont typeface="Arial" panose="020B0604020202020204" pitchFamily="34" charset="0"/>
              <a:buChar char="•"/>
              <a:defRPr/>
            </a:pPr>
            <a:r>
              <a:rPr lang="en-US" sz="1000" dirty="0">
                <a:latin typeface="+mn-lt"/>
              </a:rPr>
              <a:t>Focus on a care partnering relationship- instead of doing TO the patients, we are doing WITH. One that empowers both  those living with dementia as well as those who are caring for them to improve quality of life for everyone involved.</a:t>
            </a:r>
          </a:p>
          <a:p>
            <a:pPr marL="177845" indent="-177845" defTabSz="948507">
              <a:buFont typeface="Arial" panose="020B0604020202020204" pitchFamily="34" charset="0"/>
              <a:buChar char="•"/>
              <a:defRPr/>
            </a:pPr>
            <a:r>
              <a:rPr lang="en-US" sz="1000" dirty="0">
                <a:latin typeface="+mn-lt"/>
              </a:rPr>
              <a:t>Allowing as much autonomy, dignity, respect as possible to those living with brain changes/dementia. We not only want to help them live, but help them live well!</a:t>
            </a:r>
            <a:endParaRPr lang="en-US" sz="1000" dirty="0">
              <a:solidFill>
                <a:schemeClr val="tx1"/>
              </a:solidFill>
              <a:latin typeface="+mn-lt"/>
            </a:endParaRPr>
          </a:p>
          <a:p>
            <a:pPr defTabSz="914266">
              <a:defRPr/>
            </a:pPr>
            <a:endParaRPr lang="en-US" sz="2800" b="0" i="0" dirty="0">
              <a:solidFill>
                <a:schemeClr val="tx1"/>
              </a:solidFill>
              <a:effectLst/>
              <a:latin typeface="Google Sans"/>
            </a:endParaRPr>
          </a:p>
          <a:p>
            <a:pPr defTabSz="914266">
              <a:defRPr/>
            </a:pPr>
            <a:endParaRPr lang="en-US" sz="2800" b="0" i="0" dirty="0">
              <a:solidFill>
                <a:schemeClr val="tx1"/>
              </a:solidFill>
              <a:effectLst/>
              <a:latin typeface="Google Sans"/>
            </a:endParaRPr>
          </a:p>
          <a:p>
            <a:endParaRPr lang="en-US" sz="28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903FE4-04F2-45BF-82DA-194706FA2A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34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Positive Action Starters</a:t>
            </a:r>
            <a:endParaRPr lang="en-US" b="1" dirty="0"/>
          </a:p>
          <a:p>
            <a:pPr lvl="1">
              <a:spcBef>
                <a:spcPts val="1200"/>
              </a:spcBef>
            </a:pPr>
            <a:r>
              <a:rPr lang="en-US" sz="2600" b="1" dirty="0"/>
              <a:t>Help</a:t>
            </a:r>
            <a:r>
              <a:rPr lang="en-US" b="1" dirty="0"/>
              <a:t> – </a:t>
            </a:r>
            <a:r>
              <a:rPr lang="en-US" dirty="0"/>
              <a:t>Be sure to compliment his or her skill in this area, then ask for help      with something.</a:t>
            </a:r>
          </a:p>
          <a:p>
            <a:pPr marL="914400" lvl="2" indent="0">
              <a:buNone/>
            </a:pPr>
            <a:r>
              <a:rPr lang="en-US" i="1" dirty="0">
                <a:solidFill>
                  <a:schemeClr val="accent4">
                    <a:lumMod val="75000"/>
                  </a:schemeClr>
                </a:solidFill>
              </a:rPr>
              <a:t>“You are so good at ____, would you please help me?”</a:t>
            </a:r>
          </a:p>
          <a:p>
            <a:pPr lvl="1"/>
            <a:r>
              <a:rPr lang="en-US" sz="2600" b="1" dirty="0"/>
              <a:t>Try</a:t>
            </a:r>
            <a:r>
              <a:rPr lang="en-US" b="1" dirty="0"/>
              <a:t> – </a:t>
            </a:r>
            <a:r>
              <a:rPr lang="en-US" dirty="0"/>
              <a:t>Hold up or point to the item you would like to use, possibly sharing in the dislike of the item or task.</a:t>
            </a:r>
          </a:p>
          <a:p>
            <a:pPr marL="914400" lvl="2" indent="0">
              <a:buNone/>
            </a:pPr>
            <a:r>
              <a:rPr lang="en-US" i="1" dirty="0">
                <a:solidFill>
                  <a:schemeClr val="accent4">
                    <a:lumMod val="75000"/>
                  </a:schemeClr>
                </a:solidFill>
              </a:rPr>
              <a:t>“Could we try this?”</a:t>
            </a:r>
          </a:p>
          <a:p>
            <a:pPr lvl="1">
              <a:lnSpc>
                <a:spcPct val="100000"/>
              </a:lnSpc>
            </a:pPr>
            <a:r>
              <a:rPr lang="en-US" sz="2600" b="1" dirty="0"/>
              <a:t>Choice</a:t>
            </a:r>
            <a:r>
              <a:rPr lang="en-US" b="1" dirty="0"/>
              <a:t> – </a:t>
            </a:r>
            <a:r>
              <a:rPr lang="en-US" dirty="0"/>
              <a:t>Try using visual cues to offer two possibilities or one choice with something else as the other option.</a:t>
            </a:r>
          </a:p>
          <a:p>
            <a:pPr marL="914400" lvl="2" indent="0">
              <a:buNone/>
            </a:pPr>
            <a:r>
              <a:rPr lang="en-US" i="1" dirty="0">
                <a:solidFill>
                  <a:schemeClr val="accent4">
                    <a:lumMod val="75000"/>
                  </a:schemeClr>
                </a:solidFill>
              </a:rPr>
              <a:t>“This or that?” </a:t>
            </a:r>
          </a:p>
          <a:p>
            <a:pPr marL="914400" lvl="2" indent="0">
              <a:buNone/>
            </a:pPr>
            <a:r>
              <a:rPr lang="en-US" i="1" dirty="0">
                <a:solidFill>
                  <a:schemeClr val="accent4">
                    <a:lumMod val="75000"/>
                  </a:schemeClr>
                </a:solidFill>
              </a:rPr>
              <a:t>“Coffee? Or something else?”</a:t>
            </a:r>
          </a:p>
          <a:p>
            <a:pPr lvl="1"/>
            <a:r>
              <a:rPr lang="en-US" sz="2600" b="1" dirty="0"/>
              <a:t>Short and Simple</a:t>
            </a:r>
            <a:r>
              <a:rPr lang="en-US" sz="2600" dirty="0"/>
              <a:t> </a:t>
            </a:r>
            <a:r>
              <a:rPr lang="en-US" b="1" dirty="0"/>
              <a:t>–</a:t>
            </a:r>
            <a:r>
              <a:rPr lang="en-US" dirty="0"/>
              <a:t> Give only the first piece of information, maybe offer a time frame of 1-5 minutes</a:t>
            </a:r>
          </a:p>
          <a:p>
            <a:pPr marL="914400" lvl="2" indent="0">
              <a:buNone/>
            </a:pPr>
            <a:r>
              <a:rPr lang="en-US" i="1" dirty="0">
                <a:solidFill>
                  <a:schemeClr val="accent4">
                    <a:lumMod val="75000"/>
                  </a:schemeClr>
                </a:solidFill>
              </a:rPr>
              <a:t>“It’s about time to (first task)”</a:t>
            </a:r>
          </a:p>
          <a:p>
            <a:pPr lvl="1"/>
            <a:r>
              <a:rPr lang="en-US" sz="2600" b="1" dirty="0"/>
              <a:t>Step by Step </a:t>
            </a:r>
            <a:r>
              <a:rPr lang="en-US" b="1" dirty="0"/>
              <a:t>– </a:t>
            </a:r>
            <a:r>
              <a:rPr lang="en-US" dirty="0"/>
              <a:t>Only give a small part of the task at first</a:t>
            </a:r>
          </a:p>
          <a:p>
            <a:pPr marL="914400" lvl="2" indent="0">
              <a:buNone/>
            </a:pPr>
            <a:r>
              <a:rPr lang="en-US" i="1" dirty="0">
                <a:solidFill>
                  <a:schemeClr val="accent4">
                    <a:lumMod val="75000"/>
                  </a:schemeClr>
                </a:solidFill>
              </a:rPr>
              <a:t>“Lean forward.”</a:t>
            </a:r>
            <a:endParaRPr lang="en-US" i="1" dirty="0"/>
          </a:p>
          <a:p>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26</a:t>
            </a:fld>
            <a:endParaRPr lang="en-US"/>
          </a:p>
        </p:txBody>
      </p:sp>
    </p:spTree>
    <p:extLst>
      <p:ext uri="{BB962C8B-B14F-4D97-AF65-F5344CB8AC3E}">
        <p14:creationId xmlns:p14="http://schemas.microsoft.com/office/powerpoint/2010/main" val="308333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type of assistance is an evidence-based technique developed by Teepa Snow called Hand-under-Hand:</a:t>
            </a:r>
          </a:p>
          <a:p>
            <a:r>
              <a:rPr lang="en-US" b="1" dirty="0"/>
              <a:t>Discuss skill vs strength/comfort in the palm if haven’t already</a:t>
            </a:r>
          </a:p>
          <a:p>
            <a:r>
              <a:rPr lang="en-US" dirty="0"/>
              <a:t>A tool for when words don’t work well – everyday ways of communicating are not working – a new approach to support and assist a person living with dementia</a:t>
            </a:r>
          </a:p>
          <a:p>
            <a:endParaRPr lang="en-US" dirty="0"/>
          </a:p>
          <a:p>
            <a:pPr marL="220348" indent="-220348" defTabSz="881390">
              <a:buFontTx/>
              <a:buAutoNum type="arabicParenR"/>
              <a:defRPr/>
            </a:pPr>
            <a:r>
              <a:rPr lang="en-US" altLang="en-US" dirty="0">
                <a:solidFill>
                  <a:srgbClr val="4F6228"/>
                </a:solidFill>
                <a:ea typeface="MS PGothic" panose="020B0600070205080204" pitchFamily="34" charset="-128"/>
                <a:cs typeface="Arial" panose="020B0604020202020204" pitchFamily="34" charset="0"/>
              </a:rPr>
              <a:t>Lets person maintain feeling of control and independence - even when you are doing almost </a:t>
            </a:r>
            <a:r>
              <a:rPr lang="en-US" altLang="en-US" dirty="0" err="1">
                <a:solidFill>
                  <a:srgbClr val="4F6228"/>
                </a:solidFill>
                <a:ea typeface="MS PGothic" panose="020B0600070205080204" pitchFamily="34" charset="-128"/>
                <a:cs typeface="Arial" panose="020B0604020202020204" pitchFamily="34" charset="0"/>
              </a:rPr>
              <a:t>everythin</a:t>
            </a:r>
            <a:endParaRPr lang="en-US" altLang="en-US" dirty="0">
              <a:solidFill>
                <a:srgbClr val="4F6228"/>
              </a:solidFill>
              <a:ea typeface="MS PGothic" panose="020B0600070205080204" pitchFamily="34" charset="-128"/>
              <a:cs typeface="Arial" panose="020B0604020202020204" pitchFamily="34" charset="0"/>
            </a:endParaRPr>
          </a:p>
          <a:p>
            <a:pPr marL="661043" lvl="1" indent="-220348" defTabSz="881390">
              <a:buFontTx/>
              <a:buAutoNum type="arabicParenR"/>
              <a:defRPr/>
            </a:pPr>
            <a:r>
              <a:rPr lang="en-US" dirty="0"/>
              <a:t>I’m here to guide and assist</a:t>
            </a:r>
          </a:p>
          <a:p>
            <a:pPr marL="661043" lvl="1" indent="-220348" defTabSz="881390">
              <a:buFontTx/>
              <a:buAutoNum type="arabicParenR"/>
              <a:defRPr/>
            </a:pPr>
            <a:r>
              <a:rPr lang="en-US" dirty="0"/>
              <a:t>I’m NOT here to take over and do things “to” you</a:t>
            </a:r>
          </a:p>
          <a:p>
            <a:pPr marL="661043" lvl="1" indent="-220348" defTabSz="881390">
              <a:buFontTx/>
              <a:buAutoNum type="arabicParenR"/>
              <a:defRPr/>
            </a:pPr>
            <a:r>
              <a:rPr lang="en-US" dirty="0"/>
              <a:t>I want to do things “with” you</a:t>
            </a:r>
            <a:endParaRPr lang="en-US" altLang="en-US" dirty="0">
              <a:solidFill>
                <a:srgbClr val="4F6228"/>
              </a:solidFill>
              <a:ea typeface="MS PGothic" panose="020B0600070205080204" pitchFamily="34" charset="-128"/>
              <a:cs typeface="Arial" panose="020B0604020202020204" pitchFamily="34" charset="0"/>
            </a:endParaRPr>
          </a:p>
          <a:p>
            <a:pPr marL="220348" indent="-220348" defTabSz="881390">
              <a:buFontTx/>
              <a:buAutoNum type="arabicParenR"/>
              <a:defRPr/>
            </a:pPr>
            <a:r>
              <a:rPr lang="en-US" altLang="en-US" dirty="0">
                <a:solidFill>
                  <a:srgbClr val="4F6228"/>
                </a:solidFill>
                <a:ea typeface="MS PGothic" panose="020B0600070205080204" pitchFamily="34" charset="-128"/>
                <a:cs typeface="Arial" panose="020B0604020202020204" pitchFamily="34" charset="0"/>
              </a:rPr>
              <a:t>Utilizes muscle memory and established nerve pathways to allow brain to process what it’s doing</a:t>
            </a:r>
          </a:p>
          <a:p>
            <a:pPr marL="220348" indent="-220348" defTabSz="881390">
              <a:buFontTx/>
              <a:buAutoNum type="arabicParenR"/>
              <a:defRPr/>
            </a:pPr>
            <a:r>
              <a:rPr lang="en-US" altLang="en-US" dirty="0">
                <a:solidFill>
                  <a:srgbClr val="4F6228"/>
                </a:solidFill>
                <a:ea typeface="MS PGothic" panose="020B0600070205080204" pitchFamily="34" charset="-128"/>
                <a:cs typeface="Arial" panose="020B0604020202020204" pitchFamily="34" charset="0"/>
              </a:rPr>
              <a:t>Reduces resistant behaviors (or gives advance notice of them!)</a:t>
            </a:r>
          </a:p>
          <a:p>
            <a:pPr marL="661043" lvl="1" indent="-220348" defTabSz="881390">
              <a:buFontTx/>
              <a:buAutoNum type="arabicParenR"/>
              <a:defRPr/>
            </a:pPr>
            <a:r>
              <a:rPr lang="en-US" dirty="0"/>
              <a:t>If I can get your brain to understand what we’re doing, you’re going to cooperate</a:t>
            </a:r>
          </a:p>
          <a:p>
            <a:pPr marL="661043" lvl="1" indent="-220348" defTabSz="881390">
              <a:buFontTx/>
              <a:buAutoNum type="arabicParenR"/>
              <a:defRPr/>
            </a:pPr>
            <a:r>
              <a:rPr lang="en-US" dirty="0"/>
              <a:t>You can still give feedback, even when you can’t speak anymore</a:t>
            </a:r>
          </a:p>
          <a:p>
            <a:pPr marL="661043" lvl="1" indent="-220348" defTabSz="881390">
              <a:buFontTx/>
              <a:buAutoNum type="arabicParenR"/>
              <a:defRPr/>
            </a:pPr>
            <a:r>
              <a:rPr lang="en-US" dirty="0"/>
              <a:t>You can give me feedback that doesn’t result in me getting hit</a:t>
            </a:r>
          </a:p>
          <a:p>
            <a:endParaRPr lang="en-US" dirty="0"/>
          </a:p>
          <a:p>
            <a:r>
              <a:rPr lang="en-US" b="1" dirty="0"/>
              <a:t>Useful for:</a:t>
            </a:r>
          </a:p>
          <a:p>
            <a:pPr fontAlgn="base">
              <a:lnSpc>
                <a:spcPct val="100000"/>
              </a:lnSpc>
              <a:spcAft>
                <a:spcPct val="0"/>
              </a:spcAft>
              <a:buClr>
                <a:srgbClr val="1F497D"/>
              </a:buClr>
              <a:buFont typeface="Arial" panose="020B0604020202020204" pitchFamily="34" charset="0"/>
              <a:buChar char="•"/>
              <a:defRPr/>
            </a:pPr>
            <a:r>
              <a:rPr lang="en-US" altLang="en-US" dirty="0">
                <a:solidFill>
                  <a:srgbClr val="4F6228"/>
                </a:solidFill>
                <a:ea typeface="MS PGothic" panose="020B0600070205080204" pitchFamily="34" charset="-128"/>
                <a:cs typeface="Arial" panose="020B0604020202020204" pitchFamily="34" charset="0"/>
              </a:rPr>
              <a:t>Connecting: gaining eye contact and attention, comforting, and directing gaze</a:t>
            </a:r>
          </a:p>
          <a:p>
            <a:pPr fontAlgn="base">
              <a:lnSpc>
                <a:spcPct val="100000"/>
              </a:lnSpc>
              <a:spcAft>
                <a:spcPct val="0"/>
              </a:spcAft>
              <a:buClr>
                <a:srgbClr val="1F497D"/>
              </a:buClr>
              <a:buFont typeface="Arial" panose="020B0604020202020204" pitchFamily="34" charset="0"/>
              <a:buChar char="•"/>
              <a:defRPr/>
            </a:pPr>
            <a:r>
              <a:rPr lang="en-US" altLang="en-US" dirty="0">
                <a:solidFill>
                  <a:srgbClr val="4F6228"/>
                </a:solidFill>
                <a:ea typeface="MS PGothic" panose="020B0600070205080204" pitchFamily="34" charset="-128"/>
                <a:cs typeface="Arial" panose="020B0604020202020204" pitchFamily="34" charset="0"/>
              </a:rPr>
              <a:t>Guiding and helping with movement</a:t>
            </a:r>
          </a:p>
          <a:p>
            <a:pPr fontAlgn="base">
              <a:lnSpc>
                <a:spcPct val="100000"/>
              </a:lnSpc>
              <a:spcAft>
                <a:spcPct val="0"/>
              </a:spcAft>
              <a:buClr>
                <a:srgbClr val="1F497D"/>
              </a:buClr>
              <a:buFont typeface="Arial" panose="020B0604020202020204" pitchFamily="34" charset="0"/>
              <a:buChar char="•"/>
              <a:defRPr/>
            </a:pPr>
            <a:r>
              <a:rPr lang="en-US" altLang="en-US" dirty="0">
                <a:solidFill>
                  <a:srgbClr val="4F6228"/>
                </a:solidFill>
                <a:ea typeface="MS PGothic" panose="020B0600070205080204" pitchFamily="34" charset="-128"/>
                <a:cs typeface="Arial" panose="020B0604020202020204" pitchFamily="34" charset="0"/>
              </a:rPr>
              <a:t>Providing help with fine motor – eating, drinking, bathing, dressing, etc.</a:t>
            </a:r>
          </a:p>
          <a:p>
            <a:pPr fontAlgn="base">
              <a:lnSpc>
                <a:spcPct val="100000"/>
              </a:lnSpc>
              <a:spcAft>
                <a:spcPct val="0"/>
              </a:spcAft>
              <a:buClr>
                <a:srgbClr val="1F497D"/>
              </a:buClr>
              <a:buFont typeface="Arial" panose="020B0604020202020204" pitchFamily="34" charset="0"/>
              <a:buChar char="•"/>
              <a:defRPr/>
            </a:pPr>
            <a:endParaRPr lang="en-US" altLang="en-US" i="1" dirty="0">
              <a:solidFill>
                <a:srgbClr val="4F6228"/>
              </a:solidFill>
              <a:ea typeface="MS PGothic" panose="020B0600070205080204" pitchFamily="34" charset="-128"/>
              <a:cs typeface="Arial" panose="020B0604020202020204" pitchFamily="34" charset="0"/>
            </a:endParaRPr>
          </a:p>
          <a:p>
            <a:pPr fontAlgn="base">
              <a:lnSpc>
                <a:spcPct val="100000"/>
              </a:lnSpc>
              <a:spcAft>
                <a:spcPct val="0"/>
              </a:spcAft>
              <a:buClr>
                <a:srgbClr val="1F497D"/>
              </a:buClr>
              <a:buFont typeface="Arial" panose="020B0604020202020204" pitchFamily="34" charset="0"/>
              <a:buNone/>
              <a:defRPr/>
            </a:pPr>
            <a:r>
              <a:rPr lang="en-US" altLang="en-US" i="1" dirty="0">
                <a:solidFill>
                  <a:srgbClr val="4F6228"/>
                </a:solidFill>
                <a:highlight>
                  <a:srgbClr val="FFFF00"/>
                </a:highlight>
                <a:ea typeface="MS PGothic" panose="020B0600070205080204" pitchFamily="34" charset="-128"/>
                <a:cs typeface="Arial" panose="020B0604020202020204" pitchFamily="34" charset="0"/>
              </a:rPr>
              <a:t>***Use dominant side of person, if known!</a:t>
            </a:r>
          </a:p>
          <a:p>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27</a:t>
            </a:fld>
            <a:endParaRPr lang="en-US"/>
          </a:p>
        </p:txBody>
      </p:sp>
    </p:spTree>
    <p:extLst>
      <p:ext uri="{BB962C8B-B14F-4D97-AF65-F5344CB8AC3E}">
        <p14:creationId xmlns:p14="http://schemas.microsoft.com/office/powerpoint/2010/main" val="257510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loss of ability to manipulate tools</a:t>
            </a:r>
          </a:p>
          <a:p>
            <a:endParaRPr lang="en-US" dirty="0"/>
          </a:p>
          <a:p>
            <a:r>
              <a:rPr lang="en-US" dirty="0"/>
              <a:t>Teepa123!</a:t>
            </a:r>
          </a:p>
        </p:txBody>
      </p:sp>
      <p:sp>
        <p:nvSpPr>
          <p:cNvPr id="4" name="Slide Number Placeholder 3"/>
          <p:cNvSpPr>
            <a:spLocks noGrp="1"/>
          </p:cNvSpPr>
          <p:nvPr>
            <p:ph type="sldNum" sz="quarter" idx="5"/>
          </p:nvPr>
        </p:nvSpPr>
        <p:spPr/>
        <p:txBody>
          <a:bodyPr/>
          <a:lstStyle/>
          <a:p>
            <a:fld id="{7456BAD4-32F3-485C-A7D8-1CAE03184DBE}" type="slidenum">
              <a:rPr lang="en-US" smtClean="0"/>
              <a:t>28</a:t>
            </a:fld>
            <a:endParaRPr lang="en-US"/>
          </a:p>
        </p:txBody>
      </p:sp>
    </p:spTree>
    <p:extLst>
      <p:ext uri="{BB962C8B-B14F-4D97-AF65-F5344CB8AC3E}">
        <p14:creationId xmlns:p14="http://schemas.microsoft.com/office/powerpoint/2010/main" val="1213633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Sweater- advanced dementia, they are like a shell- rigid and muscles can’t relax and have a hard time activating muscles- need to be slow and patient</a:t>
            </a:r>
          </a:p>
        </p:txBody>
      </p:sp>
      <p:sp>
        <p:nvSpPr>
          <p:cNvPr id="4" name="Slide Number Placeholder 3"/>
          <p:cNvSpPr>
            <a:spLocks noGrp="1"/>
          </p:cNvSpPr>
          <p:nvPr>
            <p:ph type="sldNum" sz="quarter" idx="5"/>
          </p:nvPr>
        </p:nvSpPr>
        <p:spPr/>
        <p:txBody>
          <a:bodyPr/>
          <a:lstStyle/>
          <a:p>
            <a:fld id="{7456BAD4-32F3-485C-A7D8-1CAE03184DBE}" type="slidenum">
              <a:rPr lang="en-US" smtClean="0"/>
              <a:t>29</a:t>
            </a:fld>
            <a:endParaRPr lang="en-US"/>
          </a:p>
        </p:txBody>
      </p:sp>
    </p:spTree>
    <p:extLst>
      <p:ext uri="{BB962C8B-B14F-4D97-AF65-F5344CB8AC3E}">
        <p14:creationId xmlns:p14="http://schemas.microsoft.com/office/powerpoint/2010/main" val="2106688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three little babies at home.  Oh really, tell me about them.”</a:t>
            </a:r>
          </a:p>
          <a:p>
            <a:endParaRPr lang="en-US" dirty="0"/>
          </a:p>
        </p:txBody>
      </p:sp>
      <p:sp>
        <p:nvSpPr>
          <p:cNvPr id="4" name="Slide Number Placeholder 3"/>
          <p:cNvSpPr>
            <a:spLocks noGrp="1"/>
          </p:cNvSpPr>
          <p:nvPr>
            <p:ph type="sldNum" sz="quarter" idx="5"/>
          </p:nvPr>
        </p:nvSpPr>
        <p:spPr/>
        <p:txBody>
          <a:bodyPr/>
          <a:lstStyle/>
          <a:p>
            <a:fld id="{7456BAD4-32F3-485C-A7D8-1CAE03184DBE}" type="slidenum">
              <a:rPr lang="en-US" smtClean="0"/>
              <a:t>30</a:t>
            </a:fld>
            <a:endParaRPr lang="en-US"/>
          </a:p>
        </p:txBody>
      </p:sp>
    </p:spTree>
    <p:extLst>
      <p:ext uri="{BB962C8B-B14F-4D97-AF65-F5344CB8AC3E}">
        <p14:creationId xmlns:p14="http://schemas.microsoft.com/office/powerpoint/2010/main" val="3050256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40695" rtl="0" eaLnBrk="1" fontAlgn="auto" latinLnBrk="0" hangingPunct="1">
              <a:lnSpc>
                <a:spcPct val="100000"/>
              </a:lnSpc>
              <a:spcBef>
                <a:spcPts val="0"/>
              </a:spcBef>
              <a:spcAft>
                <a:spcPts val="0"/>
              </a:spcAft>
              <a:buClrTx/>
              <a:buSzTx/>
              <a:buFontTx/>
              <a:buNone/>
              <a:tabLst/>
              <a:defRPr/>
            </a:pPr>
            <a:fld id="{5E903FE4-04F2-45BF-82DA-194706FA2A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40695"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14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Noticing something is different – off – “not right”</a:t>
            </a:r>
          </a:p>
          <a:p>
            <a:r>
              <a:rPr lang="en-US" dirty="0"/>
              <a:t>Aware of behavioral/personality changes</a:t>
            </a:r>
          </a:p>
          <a:p>
            <a:r>
              <a:rPr lang="en-US" dirty="0"/>
              <a:t>Maybe difficulty with memory, abilities, language, processing</a:t>
            </a:r>
          </a:p>
          <a:p>
            <a:endParaRPr lang="en-US" dirty="0"/>
          </a:p>
          <a:p>
            <a:r>
              <a:rPr lang="en-US" dirty="0"/>
              <a:t>Play video of normal aging </a:t>
            </a:r>
            <a:r>
              <a:rPr lang="en-US" sz="1200" b="1" dirty="0"/>
              <a:t>@ 0:29-4:17 </a:t>
            </a:r>
            <a:r>
              <a:rPr lang="en-US" sz="1200" b="1" dirty="0">
                <a:sym typeface="Wingdings" panose="05000000000000000000" pitchFamily="2" charset="2"/>
              </a:rPr>
              <a:t> discuss with AELC</a:t>
            </a:r>
          </a:p>
          <a:p>
            <a:r>
              <a:rPr lang="en-US" sz="1200" b="1" dirty="0">
                <a:sym typeface="Wingdings" panose="05000000000000000000" pitchFamily="2" charset="2"/>
              </a:rPr>
              <a:t>Play video of not normal aging @ 40:10-46:30  discuss with AELC</a:t>
            </a:r>
            <a:endParaRPr lang="en-US" sz="1200" b="1" dirty="0"/>
          </a:p>
          <a:p>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4</a:t>
            </a:fld>
            <a:endParaRPr lang="en-US"/>
          </a:p>
        </p:txBody>
      </p:sp>
    </p:spTree>
    <p:extLst>
      <p:ext uri="{BB962C8B-B14F-4D97-AF65-F5344CB8AC3E}">
        <p14:creationId xmlns:p14="http://schemas.microsoft.com/office/powerpoint/2010/main" val="89428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09" indent="-232909">
              <a:buAutoNum type="arabicParenR"/>
            </a:pPr>
            <a:r>
              <a:rPr lang="en-US" dirty="0"/>
              <a:t>Circumlocution – means “talking around what you’re trying to say” – abnormal will be unable to recall or get to the word</a:t>
            </a:r>
          </a:p>
          <a:p>
            <a:pPr marL="232909" indent="-232909">
              <a:buAutoNum type="arabicParenR"/>
            </a:pPr>
            <a:r>
              <a:rPr lang="en-US" b="1" dirty="0"/>
              <a:t>Slower to process information- this is normal, we don’t lose function, it just slows. Abnormal aging LOSES function and cannot retain logical thinking. </a:t>
            </a:r>
          </a:p>
          <a:p>
            <a:pPr marL="232909" indent="-232909">
              <a:buAutoNum type="arabicParenR"/>
            </a:pPr>
            <a:r>
              <a:rPr lang="en-US" dirty="0"/>
              <a:t>Compensatory mechanisms (normal aging)- lists, “phone a friend”, tools like calendar/cell phone – abnormal may have lots of lists, but cannot get anything done from them</a:t>
            </a:r>
          </a:p>
          <a:p>
            <a:pPr marL="232909" indent="-232909">
              <a:buAutoNum type="arabicParenR"/>
            </a:pPr>
            <a:r>
              <a:rPr lang="en-US" dirty="0"/>
              <a:t>Moments of forgetfulness but usually can “Click!” back in quickly </a:t>
            </a:r>
            <a:r>
              <a:rPr lang="en-US" dirty="0">
                <a:sym typeface="Wingdings" panose="05000000000000000000" pitchFamily="2" charset="2"/>
              </a:rPr>
              <a:t> abnormal will get easily distressed/lost and may lash out or retreat easily</a:t>
            </a:r>
          </a:p>
          <a:p>
            <a:pPr marL="232909" indent="-232909">
              <a:buAutoNum type="arabicParenR"/>
            </a:pPr>
            <a:endParaRPr lang="en-US" dirty="0">
              <a:sym typeface="Wingdings" panose="05000000000000000000" pitchFamily="2" charset="2"/>
            </a:endParaRPr>
          </a:p>
          <a:p>
            <a:pPr marL="232909" indent="-232909">
              <a:buAutoNum type="arabicParenR"/>
            </a:pPr>
            <a:r>
              <a:rPr lang="en-US" dirty="0">
                <a:sym typeface="Wingdings" panose="05000000000000000000" pitchFamily="2" charset="2"/>
              </a:rPr>
              <a:t>Questions to prompt?</a:t>
            </a:r>
          </a:p>
          <a:p>
            <a:pPr marL="698727" lvl="1" indent="-232909">
              <a:buAutoNum type="arabicParenR"/>
            </a:pPr>
            <a:r>
              <a:rPr lang="en-US" dirty="0">
                <a:sym typeface="Wingdings" panose="05000000000000000000" pitchFamily="2" charset="2"/>
              </a:rPr>
              <a:t>Could they hold onto 5-8 items in working memory?</a:t>
            </a:r>
          </a:p>
          <a:p>
            <a:pPr marL="698727" lvl="1" indent="-232909">
              <a:buAutoNum type="arabicParenR"/>
            </a:pPr>
            <a:r>
              <a:rPr lang="en-US" dirty="0">
                <a:sym typeface="Wingdings" panose="05000000000000000000" pitchFamily="2" charset="2"/>
              </a:rPr>
              <a:t>Recognize person on the phone by relationship?</a:t>
            </a:r>
          </a:p>
          <a:p>
            <a:pPr marL="698727" lvl="1" indent="-232909">
              <a:buAutoNum type="arabicParenR"/>
            </a:pPr>
            <a:r>
              <a:rPr lang="en-US" dirty="0">
                <a:sym typeface="Wingdings" panose="05000000000000000000" pitchFamily="2" charset="2"/>
              </a:rPr>
              <a:t>Ability to use data provided about who is on phone?</a:t>
            </a:r>
          </a:p>
          <a:p>
            <a:pPr marL="698727" lvl="1" indent="-232909">
              <a:buAutoNum type="arabicParenR"/>
            </a:pPr>
            <a:r>
              <a:rPr lang="en-US" dirty="0">
                <a:sym typeface="Wingdings" panose="05000000000000000000" pitchFamily="2" charset="2"/>
              </a:rPr>
              <a:t>Can they hold onto new or more recent data about places/activities?</a:t>
            </a:r>
          </a:p>
          <a:p>
            <a:pPr marL="698727" lvl="1" indent="-232909">
              <a:buAutoNum type="arabicParenR"/>
            </a:pPr>
            <a:r>
              <a:rPr lang="en-US" dirty="0">
                <a:sym typeface="Wingdings" panose="05000000000000000000" pitchFamily="2" charset="2"/>
              </a:rPr>
              <a:t>Use old information to “lock-in” new data?</a:t>
            </a:r>
          </a:p>
          <a:p>
            <a:pPr marL="698727" lvl="1" indent="-232909">
              <a:buAutoNum type="arabicParenR"/>
            </a:pPr>
            <a:r>
              <a:rPr lang="en-US" dirty="0">
                <a:sym typeface="Wingdings" panose="05000000000000000000" pitchFamily="2" charset="2"/>
              </a:rPr>
              <a:t>Ability to find words, especially nouns?</a:t>
            </a:r>
          </a:p>
          <a:p>
            <a:pPr marL="698727" lvl="1" indent="-232909">
              <a:buAutoNum type="arabicParenR"/>
            </a:pPr>
            <a:r>
              <a:rPr lang="en-US" dirty="0">
                <a:sym typeface="Wingdings" panose="05000000000000000000" pitchFamily="2" charset="2"/>
              </a:rPr>
              <a:t>Ability to describe words with other commonly accepted words?</a:t>
            </a:r>
          </a:p>
          <a:p>
            <a:pPr marL="698727" lvl="1" indent="-232909">
              <a:buAutoNum type="arabicParenR"/>
            </a:pPr>
            <a:r>
              <a:rPr lang="en-US" dirty="0">
                <a:sym typeface="Wingdings" panose="05000000000000000000" pitchFamily="2" charset="2"/>
              </a:rPr>
              <a:t>Ability to control impulsive speech/ideas?</a:t>
            </a:r>
          </a:p>
          <a:p>
            <a:pPr marL="698727" lvl="1" indent="-232909">
              <a:buAutoNum type="arabicParenR"/>
            </a:pPr>
            <a:r>
              <a:rPr lang="en-US" dirty="0">
                <a:sym typeface="Wingdings" panose="05000000000000000000" pitchFamily="2" charset="2"/>
              </a:rPr>
              <a:t>Ability to value relationships and modify behavior to control observations?</a:t>
            </a:r>
          </a:p>
          <a:p>
            <a:pPr marL="698727" lvl="1" indent="-232909">
              <a:buAutoNum type="arabicParenR"/>
            </a:pPr>
            <a:r>
              <a:rPr lang="en-US" dirty="0">
                <a:sym typeface="Wingdings" panose="05000000000000000000" pitchFamily="2" charset="2"/>
              </a:rPr>
              <a:t>Recognize strong visual cues? (coffee cup/TP in closet)?</a:t>
            </a:r>
          </a:p>
          <a:p>
            <a:pPr marL="698727" lvl="1" indent="-232909">
              <a:buAutoNum type="arabicParenR"/>
            </a:pPr>
            <a:r>
              <a:rPr lang="en-US" b="1" dirty="0">
                <a:sym typeface="Wingdings" panose="05000000000000000000" pitchFamily="2" charset="2"/>
              </a:rPr>
              <a:t>Ability to use reasonable, logical thinking as to why there is no TP?</a:t>
            </a:r>
          </a:p>
          <a:p>
            <a:pPr marL="698727" lvl="1" indent="-232909">
              <a:buAutoNum type="arabicParenR"/>
            </a:pPr>
            <a:r>
              <a:rPr lang="en-US" dirty="0">
                <a:sym typeface="Wingdings" panose="05000000000000000000" pitchFamily="2" charset="2"/>
              </a:rPr>
              <a:t>Ability to use strong auditory clues to recall recent conversations/details?</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28D2A-7CCB-4EDE-B701-7FC375FC54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02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be dementia which is what we will elaborate on further, but also consider what else may mimic signs/symptoms we listed out.</a:t>
            </a:r>
          </a:p>
          <a:p>
            <a:r>
              <a:rPr lang="en-US" dirty="0"/>
              <a:t>What else could it be?</a:t>
            </a:r>
            <a:br>
              <a:rPr lang="en-US" dirty="0"/>
            </a:br>
            <a:br>
              <a:rPr lang="en-US" dirty="0"/>
            </a:br>
            <a:r>
              <a:rPr lang="en-US" dirty="0"/>
              <a:t>Let’s move on to talking more about dementia!</a:t>
            </a:r>
          </a:p>
          <a:p>
            <a:r>
              <a:rPr lang="en-US" b="1" dirty="0"/>
              <a:t>What does dementia mean to you??? Let learners answer</a:t>
            </a:r>
            <a:r>
              <a:rPr lang="en-US" dirty="0"/>
              <a:t>. </a:t>
            </a:r>
          </a:p>
          <a:p>
            <a:r>
              <a:rPr lang="en-US" dirty="0"/>
              <a:t>(maybe eventually try to put a wordle type thing here where they can write words and then have them show in a graphic)</a:t>
            </a:r>
          </a:p>
        </p:txBody>
      </p:sp>
      <p:sp>
        <p:nvSpPr>
          <p:cNvPr id="4" name="Slide Number Placeholder 3"/>
          <p:cNvSpPr>
            <a:spLocks noGrp="1"/>
          </p:cNvSpPr>
          <p:nvPr>
            <p:ph type="sldNum" sz="quarter" idx="5"/>
          </p:nvPr>
        </p:nvSpPr>
        <p:spPr/>
        <p:txBody>
          <a:bodyPr/>
          <a:lstStyle/>
          <a:p>
            <a:fld id="{5E903FE4-04F2-45BF-82DA-194706FA2ABC}" type="slidenum">
              <a:rPr lang="en-US" smtClean="0"/>
              <a:t>6</a:t>
            </a:fld>
            <a:endParaRPr lang="en-US"/>
          </a:p>
        </p:txBody>
      </p:sp>
    </p:spTree>
    <p:extLst>
      <p:ext uri="{BB962C8B-B14F-4D97-AF65-F5344CB8AC3E}">
        <p14:creationId xmlns:p14="http://schemas.microsoft.com/office/powerpoint/2010/main" val="111650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C7086-551F-9C00-0157-CB0A310E9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D180C-C633-3114-F7A4-8E9C0E2F9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C8069-7962-CA41-C593-BB820B86EE0D}"/>
              </a:ext>
            </a:extLst>
          </p:cNvPr>
          <p:cNvSpPr>
            <a:spLocks noGrp="1"/>
          </p:cNvSpPr>
          <p:nvPr>
            <p:ph type="body" idx="1"/>
          </p:nvPr>
        </p:nvSpPr>
        <p:spPr/>
        <p:txBody>
          <a:bodyPr/>
          <a:lstStyle/>
          <a:p>
            <a:r>
              <a:rPr lang="en-US" dirty="0"/>
              <a:t>Why is this happening? </a:t>
            </a:r>
            <a:br>
              <a:rPr lang="en-US" dirty="0"/>
            </a:br>
            <a:r>
              <a:rPr lang="en-US" dirty="0"/>
              <a:t>Why are the behaviors/personality different?</a:t>
            </a:r>
          </a:p>
          <a:p>
            <a:r>
              <a:rPr lang="en-US" dirty="0"/>
              <a:t>Why can they not think, do, say as before?</a:t>
            </a:r>
          </a:p>
          <a:p>
            <a:endParaRPr lang="en-US" dirty="0"/>
          </a:p>
          <a:p>
            <a:r>
              <a:rPr lang="en-US" b="1" dirty="0"/>
              <a:t>Word association game:</a:t>
            </a:r>
          </a:p>
          <a:p>
            <a:r>
              <a:rPr lang="en-US" b="1" dirty="0"/>
              <a:t>ASK learners, what is the first thing that comes to mind when I say dementia?</a:t>
            </a:r>
          </a:p>
        </p:txBody>
      </p:sp>
      <p:sp>
        <p:nvSpPr>
          <p:cNvPr id="4" name="Slide Number Placeholder 3">
            <a:extLst>
              <a:ext uri="{FF2B5EF4-FFF2-40B4-BE49-F238E27FC236}">
                <a16:creationId xmlns:a16="http://schemas.microsoft.com/office/drawing/2014/main" id="{92E690A9-B173-A0F6-B8A3-5B5D7714FFDF}"/>
              </a:ext>
            </a:extLst>
          </p:cNvPr>
          <p:cNvSpPr>
            <a:spLocks noGrp="1"/>
          </p:cNvSpPr>
          <p:nvPr>
            <p:ph type="sldNum" sz="quarter" idx="5"/>
          </p:nvPr>
        </p:nvSpPr>
        <p:spPr/>
        <p:txBody>
          <a:bodyPr/>
          <a:lstStyle/>
          <a:p>
            <a:fld id="{E1AD9DFF-D561-4A4D-8A3D-86330C1C3D5F}" type="slidenum">
              <a:rPr lang="en-US" smtClean="0"/>
              <a:t>7</a:t>
            </a:fld>
            <a:endParaRPr lang="en-US"/>
          </a:p>
        </p:txBody>
      </p:sp>
    </p:spTree>
    <p:extLst>
      <p:ext uri="{BB962C8B-B14F-4D97-AF65-F5344CB8AC3E}">
        <p14:creationId xmlns:p14="http://schemas.microsoft.com/office/powerpoint/2010/main" val="146016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altLang="en-US" sz="2800" dirty="0">
                <a:cs typeface="Arial" panose="020B0604020202020204" pitchFamily="34" charset="0"/>
              </a:rPr>
              <a:t>Structural changes: permanent</a:t>
            </a:r>
          </a:p>
          <a:p>
            <a:pPr lvl="2"/>
            <a:r>
              <a:rPr lang="en-US" altLang="en-US" sz="2800" dirty="0">
                <a:cs typeface="Arial" panose="020B0604020202020204" pitchFamily="34" charset="0"/>
              </a:rPr>
              <a:t>Cells are shrinking and dying</a:t>
            </a:r>
          </a:p>
          <a:p>
            <a:pPr lvl="1">
              <a:buFont typeface="Arial" panose="020B0604020202020204" pitchFamily="34" charset="0"/>
              <a:buChar char="•"/>
            </a:pPr>
            <a:r>
              <a:rPr lang="en-US" altLang="en-US" sz="2800" dirty="0">
                <a:cs typeface="Arial" panose="020B0604020202020204" pitchFamily="34" charset="0"/>
              </a:rPr>
              <a:t>Chemical changes: variable</a:t>
            </a:r>
          </a:p>
          <a:p>
            <a:pPr lvl="2">
              <a:buFont typeface="Wingdings" panose="05000000000000000000" pitchFamily="2" charset="2"/>
              <a:buChar char="ü"/>
            </a:pPr>
            <a:r>
              <a:rPr lang="en-US" altLang="en-US" sz="2800" dirty="0">
                <a:cs typeface="Arial" panose="020B0604020202020204" pitchFamily="34" charset="0"/>
              </a:rPr>
              <a:t>Cells are producing and sending less chemicals</a:t>
            </a:r>
          </a:p>
          <a:p>
            <a:pPr lvl="2">
              <a:buFont typeface="Wingdings" panose="05000000000000000000" pitchFamily="2" charset="2"/>
              <a:buChar char="ü"/>
            </a:pPr>
            <a:r>
              <a:rPr lang="en-US" altLang="en-US" sz="2800" dirty="0">
                <a:cs typeface="Arial" panose="020B0604020202020204" pitchFamily="34" charset="0"/>
              </a:rPr>
              <a:t>Can</a:t>
            </a:r>
            <a:r>
              <a:rPr lang="ja-JP" altLang="en-US" sz="2800" dirty="0">
                <a:cs typeface="Arial" panose="020B0604020202020204" pitchFamily="34" charset="0"/>
              </a:rPr>
              <a:t>‘</a:t>
            </a:r>
            <a:r>
              <a:rPr lang="en-US" altLang="ja-JP" sz="2800" dirty="0">
                <a:cs typeface="Arial" panose="020B0604020202020204" pitchFamily="34" charset="0"/>
              </a:rPr>
              <a:t>shine</a:t>
            </a:r>
            <a:r>
              <a:rPr lang="ja-JP" altLang="en-US" sz="2800" dirty="0">
                <a:cs typeface="Arial" panose="020B0604020202020204" pitchFamily="34" charset="0"/>
              </a:rPr>
              <a:t>’</a:t>
            </a:r>
            <a:r>
              <a:rPr lang="en-US" altLang="ja-JP" sz="2800" dirty="0">
                <a:cs typeface="Arial" panose="020B0604020202020204" pitchFamily="34" charset="0"/>
              </a:rPr>
              <a:t>when least expected due to a chemical rush</a:t>
            </a:r>
          </a:p>
          <a:p>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9</a:t>
            </a:fld>
            <a:endParaRPr lang="en-US"/>
          </a:p>
        </p:txBody>
      </p:sp>
    </p:spTree>
    <p:extLst>
      <p:ext uri="{BB962C8B-B14F-4D97-AF65-F5344CB8AC3E}">
        <p14:creationId xmlns:p14="http://schemas.microsoft.com/office/powerpoint/2010/main" val="369382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Tissue is actually dying</a:t>
            </a:r>
          </a:p>
          <a:p>
            <a:r>
              <a:rPr lang="en-US" dirty="0"/>
              <a:t>Fewer/shrinking cells, fewer connections or synapses </a:t>
            </a:r>
            <a:r>
              <a:rPr lang="en-US" dirty="0">
                <a:sym typeface="Wingdings" panose="05000000000000000000" pitchFamily="2" charset="2"/>
              </a:rPr>
              <a:t> less/slower communication between areas</a:t>
            </a:r>
          </a:p>
          <a:p>
            <a:r>
              <a:rPr lang="en-US" dirty="0">
                <a:sym typeface="Wingdings" panose="05000000000000000000" pitchFamily="2" charset="2"/>
              </a:rPr>
              <a:t>Also producing and sending fewer chemical messages (less neurotransmitter production)</a:t>
            </a:r>
          </a:p>
          <a:p>
            <a:endParaRPr lang="en-US" dirty="0">
              <a:sym typeface="Wingdings" panose="05000000000000000000" pitchFamily="2" charset="2"/>
            </a:endParaRPr>
          </a:p>
          <a:p>
            <a:pPr marL="171425" indent="-171425">
              <a:buFont typeface="Arial" panose="020B0604020202020204" pitchFamily="34" charset="0"/>
              <a:buChar char="•"/>
            </a:pPr>
            <a:r>
              <a:rPr lang="en-US" dirty="0">
                <a:sym typeface="Wingdings" panose="05000000000000000000" pitchFamily="2" charset="2"/>
              </a:rPr>
              <a:t>What do we call it when our heart doesn’t pump blood as well as it should? </a:t>
            </a:r>
            <a:r>
              <a:rPr lang="en-US" b="1" dirty="0">
                <a:sym typeface="Wingdings" panose="05000000000000000000" pitchFamily="2" charset="2"/>
              </a:rPr>
              <a:t>Heart failure</a:t>
            </a:r>
          </a:p>
          <a:p>
            <a:pPr marL="171425" indent="-171425">
              <a:buFont typeface="Arial" panose="020B0604020202020204" pitchFamily="34" charset="0"/>
              <a:buChar char="•"/>
            </a:pPr>
            <a:r>
              <a:rPr lang="en-US" dirty="0">
                <a:sym typeface="Wingdings" panose="05000000000000000000" pitchFamily="2" charset="2"/>
              </a:rPr>
              <a:t>What do we call it when our lungs cannot get enough oxygen into our blood or remove enough carbon dioxide? </a:t>
            </a:r>
            <a:r>
              <a:rPr lang="en-US" b="1" dirty="0">
                <a:sym typeface="Wingdings" panose="05000000000000000000" pitchFamily="2" charset="2"/>
              </a:rPr>
              <a:t>Respiratory failure</a:t>
            </a:r>
          </a:p>
          <a:p>
            <a:pPr marL="171425" indent="-171425">
              <a:buFont typeface="Arial" panose="020B0604020202020204" pitchFamily="34" charset="0"/>
              <a:buChar char="•"/>
            </a:pPr>
            <a:r>
              <a:rPr lang="en-US" b="0" dirty="0">
                <a:sym typeface="Wingdings" panose="05000000000000000000" pitchFamily="2" charset="2"/>
              </a:rPr>
              <a:t>What do we call it when we lose our ability to remove wastes from our body and balance fluids? </a:t>
            </a:r>
            <a:r>
              <a:rPr lang="en-US" b="1" dirty="0">
                <a:sym typeface="Wingdings" panose="05000000000000000000" pitchFamily="2" charset="2"/>
              </a:rPr>
              <a:t>Kidney failure</a:t>
            </a:r>
          </a:p>
          <a:p>
            <a:endParaRPr lang="en-US" b="1" dirty="0">
              <a:sym typeface="Wingdings" panose="05000000000000000000" pitchFamily="2" charset="2"/>
            </a:endParaRPr>
          </a:p>
          <a:p>
            <a:r>
              <a:rPr lang="en-US" b="1" dirty="0">
                <a:sym typeface="Wingdings" panose="05000000000000000000" pitchFamily="2" charset="2"/>
              </a:rPr>
              <a:t>So why don’t we call it brain failure?? That’s what is happening when our brain does not carry out normal functions as well as it should!</a:t>
            </a:r>
            <a:endParaRPr lang="en-US" b="1" dirty="0"/>
          </a:p>
          <a:p>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10</a:t>
            </a:fld>
            <a:endParaRPr lang="en-US"/>
          </a:p>
        </p:txBody>
      </p:sp>
    </p:spTree>
    <p:extLst>
      <p:ext uri="{BB962C8B-B14F-4D97-AF65-F5344CB8AC3E}">
        <p14:creationId xmlns:p14="http://schemas.microsoft.com/office/powerpoint/2010/main" val="33778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Occipital is TOP</a:t>
            </a:r>
          </a:p>
          <a:p>
            <a:r>
              <a:rPr lang="en-US" dirty="0"/>
              <a:t>Frontal is bottom</a:t>
            </a:r>
          </a:p>
          <a:p>
            <a:endParaRPr lang="en-US" dirty="0"/>
          </a:p>
          <a:p>
            <a:r>
              <a:rPr lang="en-US" b="1" i="1" dirty="0">
                <a:solidFill>
                  <a:schemeClr val="accent5">
                    <a:lumMod val="50000"/>
                  </a:schemeClr>
                </a:solidFill>
                <a:highlight>
                  <a:srgbClr val="FFFF00"/>
                </a:highlight>
              </a:rPr>
              <a:t>Maybe start out with picture of just the healthy brain</a:t>
            </a:r>
            <a:r>
              <a:rPr lang="en-US" b="1" i="1" dirty="0">
                <a:solidFill>
                  <a:schemeClr val="accent5">
                    <a:lumMod val="50000"/>
                  </a:schemeClr>
                </a:solidFill>
                <a:highlight>
                  <a:srgbClr val="FFFF00"/>
                </a:highlight>
                <a:sym typeface="Wingdings" panose="05000000000000000000" pitchFamily="2" charset="2"/>
              </a:rPr>
              <a:t> </a:t>
            </a:r>
          </a:p>
          <a:p>
            <a:r>
              <a:rPr lang="en-US" b="1" i="1" dirty="0">
                <a:solidFill>
                  <a:schemeClr val="accent5">
                    <a:lumMod val="50000"/>
                  </a:schemeClr>
                </a:solidFill>
                <a:highlight>
                  <a:srgbClr val="FFFF00"/>
                </a:highlight>
                <a:sym typeface="Wingdings" panose="05000000000000000000" pitchFamily="2" charset="2"/>
              </a:rPr>
              <a:t>1) Discuss </a:t>
            </a:r>
            <a:r>
              <a:rPr lang="en-US" b="1" i="1" u="sng" dirty="0">
                <a:solidFill>
                  <a:schemeClr val="accent5">
                    <a:lumMod val="50000"/>
                  </a:schemeClr>
                </a:solidFill>
                <a:highlight>
                  <a:srgbClr val="FFFF00"/>
                </a:highlight>
                <a:sym typeface="Wingdings" panose="05000000000000000000" pitchFamily="2" charset="2"/>
              </a:rPr>
              <a:t>big brain </a:t>
            </a:r>
            <a:r>
              <a:rPr lang="en-US" b="1" i="1" dirty="0">
                <a:solidFill>
                  <a:schemeClr val="accent5">
                    <a:lumMod val="50000"/>
                  </a:schemeClr>
                </a:solidFill>
                <a:highlight>
                  <a:srgbClr val="FFFF00"/>
                </a:highlight>
                <a:sym typeface="Wingdings" panose="05000000000000000000" pitchFamily="2" charset="2"/>
              </a:rPr>
              <a:t>vs little brain, </a:t>
            </a:r>
            <a:r>
              <a:rPr lang="en-US" b="1" i="1" u="sng" dirty="0">
                <a:solidFill>
                  <a:schemeClr val="accent5">
                    <a:lumMod val="50000"/>
                  </a:schemeClr>
                </a:solidFill>
                <a:highlight>
                  <a:srgbClr val="FFFF00"/>
                </a:highlight>
                <a:sym typeface="Wingdings" panose="05000000000000000000" pitchFamily="2" charset="2"/>
              </a:rPr>
              <a:t>thinking</a:t>
            </a:r>
            <a:r>
              <a:rPr lang="en-US" b="1" i="1" dirty="0">
                <a:solidFill>
                  <a:schemeClr val="accent5">
                    <a:lumMod val="50000"/>
                  </a:schemeClr>
                </a:solidFill>
                <a:highlight>
                  <a:srgbClr val="FFFF00"/>
                </a:highlight>
                <a:sym typeface="Wingdings" panose="05000000000000000000" pitchFamily="2" charset="2"/>
              </a:rPr>
              <a:t> brain vs primitive brain, </a:t>
            </a:r>
            <a:r>
              <a:rPr lang="en-US" b="1" i="1" u="sng" dirty="0">
                <a:solidFill>
                  <a:schemeClr val="accent5">
                    <a:lumMod val="50000"/>
                  </a:schemeClr>
                </a:solidFill>
                <a:highlight>
                  <a:srgbClr val="FFFF00"/>
                </a:highlight>
                <a:sym typeface="Wingdings" panose="05000000000000000000" pitchFamily="2" charset="2"/>
              </a:rPr>
              <a:t>neocortex</a:t>
            </a:r>
            <a:r>
              <a:rPr lang="en-US" b="1" i="1" dirty="0">
                <a:solidFill>
                  <a:schemeClr val="accent5">
                    <a:lumMod val="50000"/>
                  </a:schemeClr>
                </a:solidFill>
                <a:highlight>
                  <a:srgbClr val="FFFF00"/>
                </a:highlight>
                <a:sym typeface="Wingdings" panose="05000000000000000000" pitchFamily="2" charset="2"/>
              </a:rPr>
              <a:t> vs limbic system. Use hand motions to describe. (show pic of limbic system here too?)</a:t>
            </a:r>
            <a:br>
              <a:rPr lang="en-US" b="1" i="1" dirty="0">
                <a:solidFill>
                  <a:schemeClr val="accent5">
                    <a:lumMod val="50000"/>
                  </a:schemeClr>
                </a:solidFill>
                <a:highlight>
                  <a:srgbClr val="FFFF00"/>
                </a:highlight>
                <a:sym typeface="Wingdings" panose="05000000000000000000" pitchFamily="2" charset="2"/>
              </a:rPr>
            </a:br>
            <a:r>
              <a:rPr lang="en-US" b="1" i="1" dirty="0">
                <a:solidFill>
                  <a:schemeClr val="accent5">
                    <a:lumMod val="50000"/>
                  </a:schemeClr>
                </a:solidFill>
                <a:highlight>
                  <a:srgbClr val="FFFF00"/>
                </a:highlight>
                <a:sym typeface="Wingdings" panose="05000000000000000000" pitchFamily="2" charset="2"/>
              </a:rPr>
              <a:t>2) With big brain, talk about grey matter vs white matter. Use city analogy to discuss. Then show side by side of the healthy vs dementia brains and have class discuss. </a:t>
            </a:r>
          </a:p>
          <a:p>
            <a:r>
              <a:rPr lang="en-US" b="1" i="1" dirty="0">
                <a:solidFill>
                  <a:schemeClr val="accent5">
                    <a:lumMod val="50000"/>
                  </a:schemeClr>
                </a:solidFill>
                <a:highlight>
                  <a:srgbClr val="FFFF00"/>
                </a:highlight>
                <a:sym typeface="Wingdings" panose="05000000000000000000" pitchFamily="2" charset="2"/>
              </a:rPr>
              <a:t>3) Then move to little brain show image? Thrive to survive, flight, fright or fight. Do demo of hippocampus, amygdala, thalamus, hypothalamus and discuss multiple functions of all? (not just hippocampus as I have shown?)</a:t>
            </a:r>
            <a:endParaRPr lang="en-US" b="1" i="1" dirty="0">
              <a:solidFill>
                <a:schemeClr val="accent5">
                  <a:lumMod val="50000"/>
                </a:schemeClr>
              </a:solidFill>
              <a:highlight>
                <a:srgbClr val="FFFF00"/>
              </a:highlight>
            </a:endParaRPr>
          </a:p>
          <a:p>
            <a:endParaRPr lang="en-US" dirty="0"/>
          </a:p>
          <a:p>
            <a:r>
              <a:rPr lang="en-US" dirty="0"/>
              <a:t>What do you notice?</a:t>
            </a:r>
          </a:p>
          <a:p>
            <a:endParaRPr lang="en-US" dirty="0"/>
          </a:p>
          <a:p>
            <a:r>
              <a:rPr lang="en-US" dirty="0"/>
              <a:t>White matter is connections between- information sending from one part to the next</a:t>
            </a:r>
          </a:p>
          <a:p>
            <a:r>
              <a:rPr lang="en-US" dirty="0"/>
              <a:t>Grey matter Is actual tissue/storage facilities</a:t>
            </a:r>
          </a:p>
          <a:p>
            <a:r>
              <a:rPr lang="en-US" dirty="0"/>
              <a:t>City/suburb analogy (buildings are information, roads and highways are white matter connections)</a:t>
            </a:r>
          </a:p>
          <a:p>
            <a:r>
              <a:rPr lang="en-US" dirty="0"/>
              <a:t>	- normal aging – roads are congested, processing slows – “rush hour”</a:t>
            </a:r>
          </a:p>
          <a:p>
            <a:r>
              <a:rPr lang="en-US" dirty="0"/>
              <a:t>	- abnormal aging – roads washed out, pot holes, accidents</a:t>
            </a:r>
          </a:p>
          <a:p>
            <a:endParaRPr lang="en-US" dirty="0"/>
          </a:p>
          <a:p>
            <a:r>
              <a:rPr lang="en-US" b="1" dirty="0"/>
              <a:t>White matter gets most attacked</a:t>
            </a:r>
          </a:p>
          <a:p>
            <a:endParaRPr lang="en-US" dirty="0"/>
          </a:p>
          <a:p>
            <a:r>
              <a:rPr lang="en-US" dirty="0"/>
              <a:t>Let’s compare outer with inner a bit and think about it with those videos in mind:</a:t>
            </a:r>
          </a:p>
          <a:p>
            <a:r>
              <a:rPr lang="en-US" dirty="0"/>
              <a:t>Outside of brain is thinking brain- neocortex</a:t>
            </a:r>
          </a:p>
          <a:p>
            <a:r>
              <a:rPr lang="en-US" dirty="0"/>
              <a:t>Inside of brain is our survival system </a:t>
            </a:r>
            <a:r>
              <a:rPr lang="en-US" dirty="0">
                <a:sym typeface="Wingdings" panose="05000000000000000000" pitchFamily="2" charset="2"/>
              </a:rPr>
              <a:t> </a:t>
            </a:r>
            <a:r>
              <a:rPr lang="en-US" b="1" dirty="0">
                <a:sym typeface="Wingdings" panose="05000000000000000000" pitchFamily="2" charset="2"/>
              </a:rPr>
              <a:t>DO DEMO of hippocampus, amygdala, thalamus, hypothalamus</a:t>
            </a:r>
          </a:p>
          <a:p>
            <a:pPr defTabSz="931637">
              <a:spcBef>
                <a:spcPct val="0"/>
              </a:spcBef>
            </a:pPr>
            <a:endParaRPr lang="en-US" dirty="0"/>
          </a:p>
          <a:p>
            <a:pPr defTabSz="931637">
              <a:spcBef>
                <a:spcPct val="0"/>
              </a:spcBef>
            </a:pPr>
            <a:r>
              <a:rPr lang="en-US" dirty="0"/>
              <a:t>Amygdala (primitive brain) takes over as thinking part of brain dies – threat perceiver and pleasure seeker</a:t>
            </a:r>
          </a:p>
          <a:p>
            <a:pPr defTabSz="931637">
              <a:spcBef>
                <a:spcPct val="0"/>
              </a:spcBef>
            </a:pPr>
            <a:r>
              <a:rPr lang="en-US" dirty="0"/>
              <a:t>As this is triggered, brain will not be able to use thinking brain- no logic, no language, no skill, narrowed visual field- FRIGHT, FIGHT, FLIGHT</a:t>
            </a:r>
          </a:p>
          <a:p>
            <a:endParaRPr lang="en-US" dirty="0"/>
          </a:p>
        </p:txBody>
      </p:sp>
      <p:sp>
        <p:nvSpPr>
          <p:cNvPr id="4" name="Slide Number Placeholder 3"/>
          <p:cNvSpPr>
            <a:spLocks noGrp="1"/>
          </p:cNvSpPr>
          <p:nvPr>
            <p:ph type="sldNum" sz="quarter" idx="5"/>
          </p:nvPr>
        </p:nvSpPr>
        <p:spPr/>
        <p:txBody>
          <a:bodyPr/>
          <a:lstStyle/>
          <a:p>
            <a:fld id="{E1AD9DFF-D561-4A4D-8A3D-86330C1C3D5F}" type="slidenum">
              <a:rPr lang="en-US" smtClean="0"/>
              <a:t>11</a:t>
            </a:fld>
            <a:endParaRPr lang="en-US"/>
          </a:p>
        </p:txBody>
      </p:sp>
    </p:spTree>
    <p:extLst>
      <p:ext uri="{BB962C8B-B14F-4D97-AF65-F5344CB8AC3E}">
        <p14:creationId xmlns:p14="http://schemas.microsoft.com/office/powerpoint/2010/main" val="185394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2B5881-5785-408E-8B76-9012005D0DB0}"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48514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B5881-5785-408E-8B76-9012005D0DB0}"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116378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B5881-5785-408E-8B76-9012005D0DB0}"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55170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lstStyle>
            <a:lvl1pPr marL="0" indent="0" algn="l">
              <a:buNone/>
              <a:defRPr sz="3200">
                <a:solidFill>
                  <a:srgbClr val="4F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02329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marL="344488" indent="-342900">
              <a:spcBef>
                <a:spcPts val="1200"/>
              </a:spcBef>
              <a:buClr>
                <a:schemeClr val="tx2"/>
              </a:buClr>
              <a:buFont typeface="Lucida Grande"/>
              <a:buChar char="-"/>
              <a:defRPr sz="2000">
                <a:solidFill>
                  <a:schemeClr val="accent3">
                    <a:lumMod val="50000"/>
                  </a:schemeClr>
                </a:solidFill>
              </a:defRPr>
            </a:lvl1pPr>
            <a:lvl2pPr marL="285750" indent="-182563">
              <a:buClr>
                <a:schemeClr val="tx2"/>
              </a:buClr>
              <a:buFont typeface="Lucida Grande"/>
              <a:buChar char="-"/>
              <a:defRPr>
                <a:solidFill>
                  <a:schemeClr val="accent3">
                    <a:lumMod val="50000"/>
                  </a:schemeClr>
                </a:solidFill>
              </a:defRPr>
            </a:lvl2pPr>
            <a:lvl3pPr marL="622300" indent="-182563">
              <a:buClr>
                <a:schemeClr val="tx2"/>
              </a:buClr>
              <a:buFont typeface="Arial"/>
              <a:buChar char="•"/>
              <a:defRPr sz="2000">
                <a:solidFill>
                  <a:schemeClr val="accent3">
                    <a:lumMod val="50000"/>
                  </a:schemeClr>
                </a:solidFill>
              </a:defRPr>
            </a:lvl3pPr>
            <a:lvl4pPr marL="793750" indent="-182563">
              <a:buClr>
                <a:schemeClr val="tx2"/>
              </a:buClr>
              <a:buFont typeface="Lucida Grande"/>
              <a:buChar char="-"/>
              <a:defRPr sz="2000">
                <a:solidFill>
                  <a:schemeClr val="accent3">
                    <a:lumMod val="50000"/>
                  </a:schemeClr>
                </a:solidFill>
              </a:defRPr>
            </a:lvl4pPr>
            <a:lvl5pPr marL="1152525" indent="-342900">
              <a:buClr>
                <a:schemeClr val="tx2"/>
              </a:buClr>
              <a:buFont typeface="Arial"/>
              <a:buChar char="•"/>
              <a:defRPr sz="2000">
                <a:solidFill>
                  <a:schemeClr val="accent3">
                    <a:lumMod val="50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28685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1"/>
            <a:ext cx="10058400" cy="990727"/>
          </a:xfrm>
        </p:spPr>
        <p:txBody>
          <a:bodyPr bIns="0" anchor="b"/>
          <a:lstStyle>
            <a:lvl1pPr>
              <a:defRPr sz="54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615680" cy="762000"/>
          </a:xfrm>
        </p:spPr>
        <p:txBody>
          <a:bodyPr anchor="t"/>
          <a:lstStyle>
            <a:lvl1pPr marL="0" indent="0" algn="l">
              <a:spcBef>
                <a:spcPts val="0"/>
              </a:spcBef>
              <a:buNone/>
              <a:defRPr sz="2000">
                <a:solidFill>
                  <a:srgbClr val="4F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Room for two lines of text</a:t>
            </a:r>
          </a:p>
        </p:txBody>
      </p:sp>
      <p:sp>
        <p:nvSpPr>
          <p:cNvPr id="9" name="Text Placeholder 8"/>
          <p:cNvSpPr>
            <a:spLocks noGrp="1"/>
          </p:cNvSpPr>
          <p:nvPr>
            <p:ph type="body" sz="quarter" idx="13"/>
          </p:nvPr>
        </p:nvSpPr>
        <p:spPr>
          <a:xfrm>
            <a:off x="914401" y="2133600"/>
            <a:ext cx="100584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Click to edit Master text styles</a:t>
            </a:r>
          </a:p>
        </p:txBody>
      </p:sp>
      <p:sp>
        <p:nvSpPr>
          <p:cNvPr id="11" name="Text Placeholder 10"/>
          <p:cNvSpPr>
            <a:spLocks noGrp="1"/>
          </p:cNvSpPr>
          <p:nvPr>
            <p:ph type="body" sz="quarter" idx="14"/>
          </p:nvPr>
        </p:nvSpPr>
        <p:spPr>
          <a:xfrm>
            <a:off x="1828800" y="5715000"/>
            <a:ext cx="8636000" cy="762000"/>
          </a:xfrm>
        </p:spPr>
        <p:txBody>
          <a:bodyPr/>
          <a:lstStyle>
            <a:lvl1pPr marL="0" indent="0">
              <a:spcBef>
                <a:spcPts val="0"/>
              </a:spcBef>
              <a:buNone/>
              <a:defRPr sz="2000">
                <a:solidFill>
                  <a:srgbClr val="4F6228"/>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dirty="0"/>
              <a:t>Click to edit Master text styles</a:t>
            </a:r>
          </a:p>
          <a:p>
            <a:pPr lvl="0"/>
            <a:r>
              <a:rPr lang="en-US" dirty="0"/>
              <a:t>Room for two lines of text</a:t>
            </a:r>
          </a:p>
        </p:txBody>
      </p:sp>
      <p:sp>
        <p:nvSpPr>
          <p:cNvPr id="8" name="Picture Placeholder 7"/>
          <p:cNvSpPr>
            <a:spLocks noGrp="1"/>
          </p:cNvSpPr>
          <p:nvPr>
            <p:ph type="pic" sz="quarter" idx="15"/>
          </p:nvPr>
        </p:nvSpPr>
        <p:spPr>
          <a:xfrm>
            <a:off x="4415367" y="4721225"/>
            <a:ext cx="3373967" cy="876300"/>
          </a:xfrm>
        </p:spPr>
        <p:txBody>
          <a:bodyPr anchor="ctr" anchorCtr="0"/>
          <a:lstStyle>
            <a:lvl1pPr algn="ctr">
              <a:defRPr lang="en-US" sz="1600" baseline="0" dirty="0">
                <a:solidFill>
                  <a:schemeClr val="tx1">
                    <a:tint val="75000"/>
                  </a:schemeClr>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5454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2184400" y="1600200"/>
            <a:ext cx="7010400" cy="4800600"/>
          </a:xfrm>
        </p:spPr>
        <p:txBody>
          <a:bodyPr/>
          <a:lstStyle>
            <a:lvl1pPr algn="ctr">
              <a:lnSpc>
                <a:spcPct val="17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3303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868680"/>
          </a:xfrm>
        </p:spPr>
        <p:txBody>
          <a:bodyPr/>
          <a:lstStyle/>
          <a:p>
            <a:r>
              <a:rPr lang="en-US"/>
              <a:t>Click to edit Master title style</a:t>
            </a:r>
          </a:p>
        </p:txBody>
      </p:sp>
      <p:sp>
        <p:nvSpPr>
          <p:cNvPr id="3" name="Content Placeholder 2"/>
          <p:cNvSpPr>
            <a:spLocks noGrp="1"/>
          </p:cNvSpPr>
          <p:nvPr>
            <p:ph idx="1"/>
          </p:nvPr>
        </p:nvSpPr>
        <p:spPr>
          <a:xfrm>
            <a:off x="609600" y="1905000"/>
            <a:ext cx="10160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143000"/>
            <a:ext cx="1016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946227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7601" y="4910137"/>
            <a:ext cx="9603316" cy="1168400"/>
          </a:xfrm>
        </p:spPr>
        <p:txBody>
          <a:bodyPr anchor="t"/>
          <a:lstStyle>
            <a:lvl1pPr algn="l">
              <a:defRPr sz="3600" b="0" cap="none">
                <a:solidFill>
                  <a:schemeClr val="accent3">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3276600"/>
            <a:ext cx="10261600" cy="1633538"/>
          </a:xfrm>
        </p:spPr>
        <p:txBody>
          <a:bodyPr anchor="b"/>
          <a:lstStyle>
            <a:lvl1pPr marL="0" indent="0">
              <a:buNone/>
              <a:defRPr sz="44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4700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solidFill>
                  <a:srgbClr val="4F6228"/>
                </a:solidFill>
              </a:defRPr>
            </a:lvl1pPr>
            <a:lvl2pPr marL="285750" indent="-182563">
              <a:buClr>
                <a:schemeClr val="tx2"/>
              </a:buClr>
              <a:buFont typeface="Lucida Grande"/>
              <a:buChar char="-"/>
              <a:defRPr sz="2400">
                <a:solidFill>
                  <a:srgbClr val="4F6228"/>
                </a:solidFill>
              </a:defRPr>
            </a:lvl2pPr>
            <a:lvl3pPr>
              <a:buClr>
                <a:schemeClr val="tx2"/>
              </a:buClr>
              <a:defRPr sz="2000">
                <a:solidFill>
                  <a:srgbClr val="4F6228"/>
                </a:solidFill>
              </a:defRPr>
            </a:lvl3pPr>
            <a:lvl4pPr>
              <a:defRPr sz="1800">
                <a:solidFill>
                  <a:srgbClr val="4F6228"/>
                </a:solidFill>
              </a:defRPr>
            </a:lvl4pPr>
            <a:lvl5pPr>
              <a:defRPr sz="1800">
                <a:solidFill>
                  <a:srgbClr val="4F6228"/>
                </a:solidFill>
              </a:defRPr>
            </a:lvl5pPr>
            <a:lvl6pPr>
              <a:defRPr sz="1800"/>
            </a:lvl6pPr>
            <a:lvl7pPr>
              <a:defRPr sz="1800"/>
            </a:lvl7pPr>
            <a:lvl8pPr>
              <a:defRPr sz="1800"/>
            </a:lvl8pPr>
            <a:lvl9pPr>
              <a:defRPr sz="1800"/>
            </a:lvl9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5892800" y="1536192"/>
            <a:ext cx="4876800" cy="4590288"/>
          </a:xfrm>
        </p:spPr>
        <p:txBody>
          <a:bodyPr/>
          <a:lstStyle>
            <a:lvl1pPr>
              <a:defRPr sz="2800">
                <a:solidFill>
                  <a:srgbClr val="4F6228"/>
                </a:solidFill>
              </a:defRPr>
            </a:lvl1pPr>
            <a:lvl2pPr marL="285750" indent="-182563">
              <a:buClr>
                <a:schemeClr val="tx2"/>
              </a:buClr>
              <a:buFont typeface="Lucida Grande"/>
              <a:buChar char="-"/>
              <a:defRPr sz="2400">
                <a:solidFill>
                  <a:srgbClr val="4F6228"/>
                </a:solidFill>
              </a:defRPr>
            </a:lvl2pPr>
            <a:lvl3pPr>
              <a:buClr>
                <a:schemeClr val="tx2"/>
              </a:buClr>
              <a:defRPr sz="2000">
                <a:solidFill>
                  <a:srgbClr val="4F6228"/>
                </a:solidFill>
              </a:defRPr>
            </a:lvl3pPr>
            <a:lvl4pPr>
              <a:defRPr sz="1800">
                <a:solidFill>
                  <a:srgbClr val="4F6228"/>
                </a:solidFill>
              </a:defRPr>
            </a:lvl4pPr>
            <a:lvl5pPr>
              <a:defRPr sz="1800">
                <a:solidFill>
                  <a:srgbClr val="4F6228"/>
                </a:solidFill>
              </a:defRPr>
            </a:lvl5pPr>
            <a:lvl6pPr>
              <a:defRPr sz="1800"/>
            </a:lvl6pPr>
            <a:lvl7pPr>
              <a:defRPr sz="1800"/>
            </a:lvl7pPr>
            <a:lvl8pPr>
              <a:defRPr sz="1800"/>
            </a:lvl8pPr>
            <a:lvl9pPr>
              <a:defRPr sz="1800"/>
            </a:lvl9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853102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solidFill>
                  <a:srgbClr val="4F6228"/>
                </a:solidFill>
              </a:defRPr>
            </a:lvl1pPr>
            <a:lvl2pPr marL="285750" indent="-182563">
              <a:buClr>
                <a:schemeClr val="tx2"/>
              </a:buClr>
              <a:buFont typeface="Lucida Grande"/>
              <a:buChar char="-"/>
              <a:defRPr sz="2000">
                <a:solidFill>
                  <a:srgbClr val="4F6228"/>
                </a:solidFill>
              </a:defRPr>
            </a:lvl2pPr>
            <a:lvl3pPr>
              <a:buClr>
                <a:schemeClr val="tx2"/>
              </a:buClr>
              <a:defRPr sz="1800">
                <a:solidFill>
                  <a:srgbClr val="4F6228"/>
                </a:solidFill>
              </a:defRPr>
            </a:lvl3pPr>
            <a:lvl4pPr>
              <a:defRPr sz="1600">
                <a:solidFill>
                  <a:srgbClr val="4F6228"/>
                </a:solidFill>
              </a:defRPr>
            </a:lvl4pPr>
            <a:lvl5pPr>
              <a:defRPr sz="1600">
                <a:solidFill>
                  <a:srgbClr val="4F6228"/>
                </a:solidFill>
              </a:defRPr>
            </a:lvl5pPr>
            <a:lvl6pPr>
              <a:defRPr sz="1600"/>
            </a:lvl6pPr>
            <a:lvl7pPr>
              <a:defRPr sz="1600"/>
            </a:lvl7pPr>
            <a:lvl8pPr>
              <a:defRPr sz="1600"/>
            </a:lvl8pPr>
            <a:lvl9pPr>
              <a:defRPr sz="1600"/>
            </a:lvl9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solidFill>
                  <a:srgbClr val="4F6228"/>
                </a:solidFill>
              </a:defRPr>
            </a:lvl1pPr>
            <a:lvl2pPr marL="285750" indent="-182563">
              <a:buFont typeface="Lucida Grande"/>
              <a:buChar char="-"/>
              <a:defRPr sz="2000">
                <a:solidFill>
                  <a:srgbClr val="4F6228"/>
                </a:solidFill>
              </a:defRPr>
            </a:lvl2pPr>
            <a:lvl3pPr>
              <a:buClr>
                <a:schemeClr val="tx2"/>
              </a:buClr>
              <a:defRPr sz="1800">
                <a:solidFill>
                  <a:srgbClr val="4F6228"/>
                </a:solidFill>
              </a:defRPr>
            </a:lvl3pPr>
            <a:lvl4pPr>
              <a:defRPr sz="1600">
                <a:solidFill>
                  <a:srgbClr val="4F6228"/>
                </a:solidFill>
              </a:defRPr>
            </a:lvl4pPr>
            <a:lvl5pPr>
              <a:defRPr sz="1600">
                <a:solidFill>
                  <a:srgbClr val="4F6228"/>
                </a:solidFill>
              </a:defRPr>
            </a:lvl5pPr>
            <a:lvl6pPr>
              <a:defRPr sz="1600"/>
            </a:lvl6pPr>
            <a:lvl7pPr>
              <a:defRPr sz="1600"/>
            </a:lvl7pPr>
            <a:lvl8pPr>
              <a:defRPr sz="1600"/>
            </a:lvl8pPr>
            <a:lvl9pPr>
              <a:defRPr sz="1600"/>
            </a:lvl9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04931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B5881-5785-408E-8B76-9012005D0DB0}"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1821696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6940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38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033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02336" y="6096000"/>
            <a:ext cx="10363200" cy="612648"/>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6727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868680"/>
          </a:xfrm>
        </p:spPr>
        <p:txBody>
          <a:bodyPr/>
          <a:lstStyle/>
          <a:p>
            <a:r>
              <a:rPr lang="en-US"/>
              <a:t>Click to edit Master title style</a:t>
            </a:r>
          </a:p>
        </p:txBody>
      </p:sp>
      <p:sp>
        <p:nvSpPr>
          <p:cNvPr id="3" name="Content Placeholder 2"/>
          <p:cNvSpPr>
            <a:spLocks noGrp="1"/>
          </p:cNvSpPr>
          <p:nvPr>
            <p:ph idx="1"/>
          </p:nvPr>
        </p:nvSpPr>
        <p:spPr>
          <a:xfrm>
            <a:off x="609600" y="1901952"/>
            <a:ext cx="5384800" cy="4270248"/>
          </a:xfrm>
        </p:spPr>
        <p:txBody>
          <a:bodyPr anchor="ctr" anchorCtr="0"/>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dirty="0"/>
              <a:t>Click to edit Master text styles</a:t>
            </a:r>
          </a:p>
        </p:txBody>
      </p:sp>
      <p:sp>
        <p:nvSpPr>
          <p:cNvPr id="9" name="Text Placeholder 8"/>
          <p:cNvSpPr>
            <a:spLocks noGrp="1"/>
          </p:cNvSpPr>
          <p:nvPr>
            <p:ph type="body" sz="quarter" idx="13"/>
          </p:nvPr>
        </p:nvSpPr>
        <p:spPr>
          <a:xfrm>
            <a:off x="609600" y="1143000"/>
            <a:ext cx="1016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dirty="0"/>
              <a:t>Click to edit Master text styles</a:t>
            </a:r>
          </a:p>
        </p:txBody>
      </p:sp>
      <p:sp>
        <p:nvSpPr>
          <p:cNvPr id="11" name="Picture Placeholder 10"/>
          <p:cNvSpPr>
            <a:spLocks noGrp="1"/>
          </p:cNvSpPr>
          <p:nvPr>
            <p:ph type="pic" sz="quarter" idx="14"/>
          </p:nvPr>
        </p:nvSpPr>
        <p:spPr>
          <a:xfrm rot="600000">
            <a:off x="6409749" y="2004284"/>
            <a:ext cx="4152953"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pPr lvl="0"/>
            <a:r>
              <a:rPr lang="en-US" noProof="0" dirty="0"/>
              <a:t>Click icon to add picture</a:t>
            </a:r>
          </a:p>
        </p:txBody>
      </p:sp>
    </p:spTree>
    <p:extLst>
      <p:ext uri="{BB962C8B-B14F-4D97-AF65-F5344CB8AC3E}">
        <p14:creationId xmlns:p14="http://schemas.microsoft.com/office/powerpoint/2010/main" val="3994412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23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721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FF3B1532-F256-A1BF-7A26-0C06726BC190}"/>
              </a:ext>
            </a:extLst>
          </p:cNvPr>
          <p:cNvSpPr>
            <a:spLocks noGrp="1" noChangeArrowheads="1"/>
          </p:cNvSpPr>
          <p:nvPr>
            <p:ph type="dt" sz="half" idx="10"/>
          </p:nvPr>
        </p:nvSpPr>
        <p:spPr>
          <a:xfrm>
            <a:off x="0" y="0"/>
            <a:ext cx="0" cy="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73BEFCA-9DDF-38F8-7100-19C6172217A4}"/>
              </a:ext>
            </a:extLst>
          </p:cNvPr>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7D42B9E-BD8C-A303-B3ED-9B9DD21F8332}"/>
              </a:ext>
            </a:extLst>
          </p:cNvPr>
          <p:cNvSpPr>
            <a:spLocks noGrp="1" noChangeArrowheads="1"/>
          </p:cNvSpPr>
          <p:nvPr>
            <p:ph type="sldNum" sz="quarter" idx="12"/>
          </p:nvPr>
        </p:nvSpPr>
        <p:spPr>
          <a:xfrm>
            <a:off x="0" y="0"/>
            <a:ext cx="0" cy="0"/>
          </a:xfrm>
        </p:spPr>
        <p:txBody>
          <a:bodyPr/>
          <a:lstStyle>
            <a:lvl1pPr>
              <a:defRPr/>
            </a:lvl1pPr>
          </a:lstStyle>
          <a:p>
            <a:pPr>
              <a:defRPr/>
            </a:pPr>
            <a:fld id="{1D4B91F3-EFB1-4DB7-B1D5-8451D1C7647E}" type="slidenum">
              <a:rPr lang="en-US" altLang="en-US"/>
              <a:pPr>
                <a:defRPr/>
              </a:pPr>
              <a:t>‹#›</a:t>
            </a:fld>
            <a:endParaRPr lang="en-US" altLang="en-US"/>
          </a:p>
        </p:txBody>
      </p:sp>
    </p:spTree>
    <p:extLst>
      <p:ext uri="{BB962C8B-B14F-4D97-AF65-F5344CB8AC3E}">
        <p14:creationId xmlns:p14="http://schemas.microsoft.com/office/powerpoint/2010/main" val="157302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4088B4-AFB2-68EA-FA73-A90D5BFA7E43}"/>
              </a:ext>
            </a:extLst>
          </p:cNvPr>
          <p:cNvSpPr>
            <a:spLocks noGrp="1" noChangeArrowheads="1"/>
          </p:cNvSpPr>
          <p:nvPr>
            <p:ph type="dt" sz="half" idx="10"/>
          </p:nvPr>
        </p:nvSpPr>
        <p:spPr>
          <a:xfrm>
            <a:off x="0" y="0"/>
            <a:ext cx="0" cy="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F1AB5AC-BAB1-5AD9-69D7-3607A6A3597E}"/>
              </a:ext>
            </a:extLst>
          </p:cNvPr>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50623C0-4966-0EAB-335D-9D29881107AC}"/>
              </a:ext>
            </a:extLst>
          </p:cNvPr>
          <p:cNvSpPr>
            <a:spLocks noGrp="1" noChangeArrowheads="1"/>
          </p:cNvSpPr>
          <p:nvPr>
            <p:ph type="sldNum" sz="quarter" idx="12"/>
          </p:nvPr>
        </p:nvSpPr>
        <p:spPr>
          <a:xfrm>
            <a:off x="0" y="0"/>
            <a:ext cx="0" cy="0"/>
          </a:xfrm>
        </p:spPr>
        <p:txBody>
          <a:bodyPr/>
          <a:lstStyle>
            <a:lvl1pPr>
              <a:defRPr/>
            </a:lvl1pPr>
          </a:lstStyle>
          <a:p>
            <a:pPr>
              <a:defRPr/>
            </a:pPr>
            <a:fld id="{4E2156C3-C850-403E-AF69-75226C1A42A8}" type="slidenum">
              <a:rPr lang="en-US" altLang="en-US"/>
              <a:pPr>
                <a:defRPr/>
              </a:pPr>
              <a:t>‹#›</a:t>
            </a:fld>
            <a:endParaRPr lang="en-US" altLang="en-US"/>
          </a:p>
        </p:txBody>
      </p:sp>
    </p:spTree>
    <p:extLst>
      <p:ext uri="{BB962C8B-B14F-4D97-AF65-F5344CB8AC3E}">
        <p14:creationId xmlns:p14="http://schemas.microsoft.com/office/powerpoint/2010/main" val="233451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lstStyle>
            <a:lvl1pPr marL="0" indent="0" algn="l">
              <a:buNone/>
              <a:defRPr sz="3200">
                <a:solidFill>
                  <a:srgbClr val="4F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0167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B5881-5785-408E-8B76-9012005D0DB0}"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3004937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marL="344488" indent="-342900">
              <a:spcBef>
                <a:spcPts val="1200"/>
              </a:spcBef>
              <a:buClr>
                <a:schemeClr val="tx2"/>
              </a:buClr>
              <a:buFont typeface="Lucida Grande"/>
              <a:buChar char="-"/>
              <a:defRPr sz="2000">
                <a:solidFill>
                  <a:schemeClr val="accent3">
                    <a:lumMod val="50000"/>
                  </a:schemeClr>
                </a:solidFill>
              </a:defRPr>
            </a:lvl1pPr>
            <a:lvl2pPr marL="285750" indent="-182563">
              <a:buClr>
                <a:schemeClr val="tx2"/>
              </a:buClr>
              <a:buFont typeface="Lucida Grande"/>
              <a:buChar char="-"/>
              <a:defRPr>
                <a:solidFill>
                  <a:schemeClr val="accent3">
                    <a:lumMod val="50000"/>
                  </a:schemeClr>
                </a:solidFill>
              </a:defRPr>
            </a:lvl2pPr>
            <a:lvl3pPr marL="622300" indent="-182563">
              <a:buClr>
                <a:schemeClr val="tx2"/>
              </a:buClr>
              <a:buFont typeface="Arial"/>
              <a:buChar char="•"/>
              <a:defRPr sz="2000">
                <a:solidFill>
                  <a:schemeClr val="accent3">
                    <a:lumMod val="50000"/>
                  </a:schemeClr>
                </a:solidFill>
              </a:defRPr>
            </a:lvl3pPr>
            <a:lvl4pPr marL="793750" indent="-182563">
              <a:buClr>
                <a:schemeClr val="tx2"/>
              </a:buClr>
              <a:buFont typeface="Lucida Grande"/>
              <a:buChar char="-"/>
              <a:defRPr sz="2000">
                <a:solidFill>
                  <a:schemeClr val="accent3">
                    <a:lumMod val="50000"/>
                  </a:schemeClr>
                </a:solidFill>
              </a:defRPr>
            </a:lvl4pPr>
            <a:lvl5pPr marL="1152525" indent="-342900">
              <a:buClr>
                <a:schemeClr val="tx2"/>
              </a:buClr>
              <a:buFont typeface="Arial"/>
              <a:buChar char="•"/>
              <a:defRPr sz="2000">
                <a:solidFill>
                  <a:schemeClr val="accent3">
                    <a:lumMod val="50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516516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1"/>
            <a:ext cx="10058400" cy="990727"/>
          </a:xfrm>
        </p:spPr>
        <p:txBody>
          <a:bodyPr bIns="0" anchor="b"/>
          <a:lstStyle>
            <a:lvl1pPr>
              <a:defRPr sz="54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615680" cy="762000"/>
          </a:xfrm>
        </p:spPr>
        <p:txBody>
          <a:bodyPr anchor="t"/>
          <a:lstStyle>
            <a:lvl1pPr marL="0" indent="0" algn="l">
              <a:spcBef>
                <a:spcPts val="0"/>
              </a:spcBef>
              <a:buNone/>
              <a:defRPr sz="2000">
                <a:solidFill>
                  <a:srgbClr val="4F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Room for two lines of text</a:t>
            </a:r>
          </a:p>
        </p:txBody>
      </p:sp>
      <p:sp>
        <p:nvSpPr>
          <p:cNvPr id="9" name="Text Placeholder 8"/>
          <p:cNvSpPr>
            <a:spLocks noGrp="1"/>
          </p:cNvSpPr>
          <p:nvPr>
            <p:ph type="body" sz="quarter" idx="13"/>
          </p:nvPr>
        </p:nvSpPr>
        <p:spPr>
          <a:xfrm>
            <a:off x="914401" y="2133600"/>
            <a:ext cx="100584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Click to edit Master text styles</a:t>
            </a:r>
          </a:p>
        </p:txBody>
      </p:sp>
      <p:sp>
        <p:nvSpPr>
          <p:cNvPr id="11" name="Text Placeholder 10"/>
          <p:cNvSpPr>
            <a:spLocks noGrp="1"/>
          </p:cNvSpPr>
          <p:nvPr>
            <p:ph type="body" sz="quarter" idx="14"/>
          </p:nvPr>
        </p:nvSpPr>
        <p:spPr>
          <a:xfrm>
            <a:off x="1828800" y="5715000"/>
            <a:ext cx="8636000" cy="762000"/>
          </a:xfrm>
        </p:spPr>
        <p:txBody>
          <a:bodyPr/>
          <a:lstStyle>
            <a:lvl1pPr marL="0" indent="0">
              <a:spcBef>
                <a:spcPts val="0"/>
              </a:spcBef>
              <a:buNone/>
              <a:defRPr sz="2000">
                <a:solidFill>
                  <a:srgbClr val="4F6228"/>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dirty="0"/>
              <a:t>Click to edit Master text styles</a:t>
            </a:r>
          </a:p>
          <a:p>
            <a:pPr lvl="0"/>
            <a:r>
              <a:rPr lang="en-US" dirty="0"/>
              <a:t>Room for two lines of text</a:t>
            </a:r>
          </a:p>
        </p:txBody>
      </p:sp>
      <p:sp>
        <p:nvSpPr>
          <p:cNvPr id="8" name="Picture Placeholder 7"/>
          <p:cNvSpPr>
            <a:spLocks noGrp="1"/>
          </p:cNvSpPr>
          <p:nvPr>
            <p:ph type="pic" sz="quarter" idx="15"/>
          </p:nvPr>
        </p:nvSpPr>
        <p:spPr>
          <a:xfrm>
            <a:off x="4415367" y="4721225"/>
            <a:ext cx="3373967" cy="876300"/>
          </a:xfrm>
        </p:spPr>
        <p:txBody>
          <a:bodyPr anchor="ctr" anchorCtr="0"/>
          <a:lstStyle>
            <a:lvl1pPr algn="ctr">
              <a:defRPr lang="en-US" sz="1600" baseline="0" dirty="0">
                <a:solidFill>
                  <a:schemeClr val="tx1">
                    <a:tint val="75000"/>
                  </a:schemeClr>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372297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2184400" y="1600200"/>
            <a:ext cx="7010400" cy="4800600"/>
          </a:xfrm>
        </p:spPr>
        <p:txBody>
          <a:bodyPr/>
          <a:lstStyle>
            <a:lvl1pPr algn="ctr">
              <a:lnSpc>
                <a:spcPct val="17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7900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868680"/>
          </a:xfrm>
        </p:spPr>
        <p:txBody>
          <a:bodyPr/>
          <a:lstStyle/>
          <a:p>
            <a:r>
              <a:rPr lang="en-US"/>
              <a:t>Click to edit Master title style</a:t>
            </a:r>
          </a:p>
        </p:txBody>
      </p:sp>
      <p:sp>
        <p:nvSpPr>
          <p:cNvPr id="3" name="Content Placeholder 2"/>
          <p:cNvSpPr>
            <a:spLocks noGrp="1"/>
          </p:cNvSpPr>
          <p:nvPr>
            <p:ph idx="1"/>
          </p:nvPr>
        </p:nvSpPr>
        <p:spPr>
          <a:xfrm>
            <a:off x="609600" y="1905000"/>
            <a:ext cx="10160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143000"/>
            <a:ext cx="1016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242178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7601" y="4910137"/>
            <a:ext cx="9603316" cy="1168400"/>
          </a:xfrm>
        </p:spPr>
        <p:txBody>
          <a:bodyPr anchor="t"/>
          <a:lstStyle>
            <a:lvl1pPr algn="l">
              <a:defRPr sz="3600" b="0" cap="none">
                <a:solidFill>
                  <a:schemeClr val="accent3">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3276600"/>
            <a:ext cx="10261600" cy="1633538"/>
          </a:xfrm>
        </p:spPr>
        <p:txBody>
          <a:bodyPr anchor="b"/>
          <a:lstStyle>
            <a:lvl1pPr marL="0" indent="0">
              <a:buNone/>
              <a:defRPr sz="44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63272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solidFill>
                  <a:srgbClr val="4F6228"/>
                </a:solidFill>
              </a:defRPr>
            </a:lvl1pPr>
            <a:lvl2pPr marL="285750" indent="-182563">
              <a:buClr>
                <a:schemeClr val="tx2"/>
              </a:buClr>
              <a:buFont typeface="Lucida Grande"/>
              <a:buChar char="-"/>
              <a:defRPr sz="2400">
                <a:solidFill>
                  <a:srgbClr val="4F6228"/>
                </a:solidFill>
              </a:defRPr>
            </a:lvl2pPr>
            <a:lvl3pPr>
              <a:buClr>
                <a:schemeClr val="tx2"/>
              </a:buClr>
              <a:defRPr sz="2000">
                <a:solidFill>
                  <a:srgbClr val="4F6228"/>
                </a:solidFill>
              </a:defRPr>
            </a:lvl3pPr>
            <a:lvl4pPr>
              <a:defRPr sz="1800">
                <a:solidFill>
                  <a:srgbClr val="4F6228"/>
                </a:solidFill>
              </a:defRPr>
            </a:lvl4pPr>
            <a:lvl5pPr>
              <a:defRPr sz="1800">
                <a:solidFill>
                  <a:srgbClr val="4F6228"/>
                </a:solidFill>
              </a:defRPr>
            </a:lvl5pPr>
            <a:lvl6pPr>
              <a:defRPr sz="1800"/>
            </a:lvl6pPr>
            <a:lvl7pPr>
              <a:defRPr sz="1800"/>
            </a:lvl7pPr>
            <a:lvl8pPr>
              <a:defRPr sz="1800"/>
            </a:lvl8pPr>
            <a:lvl9pPr>
              <a:defRPr sz="1800"/>
            </a:lvl9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5892800" y="1536192"/>
            <a:ext cx="4876800" cy="4590288"/>
          </a:xfrm>
        </p:spPr>
        <p:txBody>
          <a:bodyPr/>
          <a:lstStyle>
            <a:lvl1pPr>
              <a:defRPr sz="2800">
                <a:solidFill>
                  <a:srgbClr val="4F6228"/>
                </a:solidFill>
              </a:defRPr>
            </a:lvl1pPr>
            <a:lvl2pPr marL="285750" indent="-182563">
              <a:buClr>
                <a:schemeClr val="tx2"/>
              </a:buClr>
              <a:buFont typeface="Lucida Grande"/>
              <a:buChar char="-"/>
              <a:defRPr sz="2400">
                <a:solidFill>
                  <a:srgbClr val="4F6228"/>
                </a:solidFill>
              </a:defRPr>
            </a:lvl2pPr>
            <a:lvl3pPr>
              <a:buClr>
                <a:schemeClr val="tx2"/>
              </a:buClr>
              <a:defRPr sz="2000">
                <a:solidFill>
                  <a:srgbClr val="4F6228"/>
                </a:solidFill>
              </a:defRPr>
            </a:lvl3pPr>
            <a:lvl4pPr>
              <a:defRPr sz="1800">
                <a:solidFill>
                  <a:srgbClr val="4F6228"/>
                </a:solidFill>
              </a:defRPr>
            </a:lvl4pPr>
            <a:lvl5pPr>
              <a:defRPr sz="1800">
                <a:solidFill>
                  <a:srgbClr val="4F6228"/>
                </a:solidFill>
              </a:defRPr>
            </a:lvl5pPr>
            <a:lvl6pPr>
              <a:defRPr sz="1800"/>
            </a:lvl6pPr>
            <a:lvl7pPr>
              <a:defRPr sz="1800"/>
            </a:lvl7pPr>
            <a:lvl8pPr>
              <a:defRPr sz="1800"/>
            </a:lvl8pPr>
            <a:lvl9pPr>
              <a:defRPr sz="1800"/>
            </a:lvl9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38658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solidFill>
                  <a:srgbClr val="4F6228"/>
                </a:solidFill>
              </a:defRPr>
            </a:lvl1pPr>
            <a:lvl2pPr marL="285750" indent="-182563">
              <a:buClr>
                <a:schemeClr val="tx2"/>
              </a:buClr>
              <a:buFont typeface="Lucida Grande"/>
              <a:buChar char="-"/>
              <a:defRPr sz="2000">
                <a:solidFill>
                  <a:srgbClr val="4F6228"/>
                </a:solidFill>
              </a:defRPr>
            </a:lvl2pPr>
            <a:lvl3pPr>
              <a:buClr>
                <a:schemeClr val="tx2"/>
              </a:buClr>
              <a:defRPr sz="1800">
                <a:solidFill>
                  <a:srgbClr val="4F6228"/>
                </a:solidFill>
              </a:defRPr>
            </a:lvl3pPr>
            <a:lvl4pPr>
              <a:defRPr sz="1600">
                <a:solidFill>
                  <a:srgbClr val="4F6228"/>
                </a:solidFill>
              </a:defRPr>
            </a:lvl4pPr>
            <a:lvl5pPr>
              <a:defRPr sz="1600">
                <a:solidFill>
                  <a:srgbClr val="4F6228"/>
                </a:solidFill>
              </a:defRPr>
            </a:lvl5pPr>
            <a:lvl6pPr>
              <a:defRPr sz="1600"/>
            </a:lvl6pPr>
            <a:lvl7pPr>
              <a:defRPr sz="1600"/>
            </a:lvl7pPr>
            <a:lvl8pPr>
              <a:defRPr sz="1600"/>
            </a:lvl8pPr>
            <a:lvl9pPr>
              <a:defRPr sz="1600"/>
            </a:lvl9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solidFill>
                  <a:srgbClr val="4F6228"/>
                </a:solidFill>
              </a:defRPr>
            </a:lvl1pPr>
            <a:lvl2pPr marL="285750" indent="-182563">
              <a:buFont typeface="Lucida Grande"/>
              <a:buChar char="-"/>
              <a:defRPr sz="2000">
                <a:solidFill>
                  <a:srgbClr val="4F6228"/>
                </a:solidFill>
              </a:defRPr>
            </a:lvl2pPr>
            <a:lvl3pPr>
              <a:buClr>
                <a:schemeClr val="tx2"/>
              </a:buClr>
              <a:defRPr sz="1800">
                <a:solidFill>
                  <a:srgbClr val="4F6228"/>
                </a:solidFill>
              </a:defRPr>
            </a:lvl3pPr>
            <a:lvl4pPr>
              <a:defRPr sz="1600">
                <a:solidFill>
                  <a:srgbClr val="4F6228"/>
                </a:solidFill>
              </a:defRPr>
            </a:lvl4pPr>
            <a:lvl5pPr>
              <a:defRPr sz="1600">
                <a:solidFill>
                  <a:srgbClr val="4F6228"/>
                </a:solidFill>
              </a:defRPr>
            </a:lvl5pPr>
            <a:lvl6pPr>
              <a:defRPr sz="1600"/>
            </a:lvl6pPr>
            <a:lvl7pPr>
              <a:defRPr sz="1600"/>
            </a:lvl7pPr>
            <a:lvl8pPr>
              <a:defRPr sz="1600"/>
            </a:lvl8pPr>
            <a:lvl9pPr>
              <a:defRPr sz="1600"/>
            </a:lvl9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3488931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1763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176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81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2B5881-5785-408E-8B76-9012005D0DB0}"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2691611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02336" y="6096000"/>
            <a:ext cx="10363200" cy="612648"/>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1648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868680"/>
          </a:xfrm>
        </p:spPr>
        <p:txBody>
          <a:bodyPr/>
          <a:lstStyle/>
          <a:p>
            <a:r>
              <a:rPr lang="en-US"/>
              <a:t>Click to edit Master title style</a:t>
            </a:r>
          </a:p>
        </p:txBody>
      </p:sp>
      <p:sp>
        <p:nvSpPr>
          <p:cNvPr id="3" name="Content Placeholder 2"/>
          <p:cNvSpPr>
            <a:spLocks noGrp="1"/>
          </p:cNvSpPr>
          <p:nvPr>
            <p:ph idx="1"/>
          </p:nvPr>
        </p:nvSpPr>
        <p:spPr>
          <a:xfrm>
            <a:off x="609600" y="1901952"/>
            <a:ext cx="5384800" cy="4270248"/>
          </a:xfrm>
        </p:spPr>
        <p:txBody>
          <a:bodyPr anchor="ctr" anchorCtr="0"/>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dirty="0"/>
              <a:t>Click to edit Master text styles</a:t>
            </a:r>
          </a:p>
        </p:txBody>
      </p:sp>
      <p:sp>
        <p:nvSpPr>
          <p:cNvPr id="9" name="Text Placeholder 8"/>
          <p:cNvSpPr>
            <a:spLocks noGrp="1"/>
          </p:cNvSpPr>
          <p:nvPr>
            <p:ph type="body" sz="quarter" idx="13"/>
          </p:nvPr>
        </p:nvSpPr>
        <p:spPr>
          <a:xfrm>
            <a:off x="609600" y="1143000"/>
            <a:ext cx="1016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dirty="0"/>
              <a:t>Click to edit Master text styles</a:t>
            </a:r>
          </a:p>
        </p:txBody>
      </p:sp>
      <p:sp>
        <p:nvSpPr>
          <p:cNvPr id="11" name="Picture Placeholder 10"/>
          <p:cNvSpPr>
            <a:spLocks noGrp="1"/>
          </p:cNvSpPr>
          <p:nvPr>
            <p:ph type="pic" sz="quarter" idx="14"/>
          </p:nvPr>
        </p:nvSpPr>
        <p:spPr>
          <a:xfrm rot="600000">
            <a:off x="6409749" y="2004284"/>
            <a:ext cx="4152953"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pPr lvl="0"/>
            <a:r>
              <a:rPr lang="en-US" noProof="0" dirty="0"/>
              <a:t>Click icon to add picture</a:t>
            </a:r>
          </a:p>
        </p:txBody>
      </p:sp>
    </p:spTree>
    <p:extLst>
      <p:ext uri="{BB962C8B-B14F-4D97-AF65-F5344CB8AC3E}">
        <p14:creationId xmlns:p14="http://schemas.microsoft.com/office/powerpoint/2010/main" val="2284433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0602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769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494B00-ABA0-4AF5-938E-0D80C16706E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88385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94B00-ABA0-4AF5-938E-0D80C16706E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1758817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94B00-ABA0-4AF5-938E-0D80C16706E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1153975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494B00-ABA0-4AF5-938E-0D80C16706E1}"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1878487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494B00-ABA0-4AF5-938E-0D80C16706E1}" type="datetimeFigureOut">
              <a:rPr lang="en-US" smtClean="0"/>
              <a:t>5/14/2026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2585801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494B00-ABA0-4AF5-938E-0D80C16706E1}" type="datetimeFigureOut">
              <a:rPr lang="en-US" smtClean="0"/>
              <a:t>5/14/2026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290722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2B5881-5785-408E-8B76-9012005D0DB0}" type="datetimeFigureOut">
              <a:rPr lang="en-US" smtClean="0"/>
              <a:t>5/14/2026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37141298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94B00-ABA0-4AF5-938E-0D80C16706E1}" type="datetimeFigureOut">
              <a:rPr lang="en-US" smtClean="0"/>
              <a:t>5/14/2026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3922650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94B00-ABA0-4AF5-938E-0D80C16706E1}"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4228341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94B00-ABA0-4AF5-938E-0D80C16706E1}"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3631638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94B00-ABA0-4AF5-938E-0D80C16706E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3996118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94B00-ABA0-4AF5-938E-0D80C16706E1}"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D9A0-DF95-47F9-8E39-791DBAE113A2}" type="slidenum">
              <a:rPr lang="en-US" smtClean="0"/>
              <a:t>‹#›</a:t>
            </a:fld>
            <a:endParaRPr lang="en-US"/>
          </a:p>
        </p:txBody>
      </p:sp>
    </p:spTree>
    <p:extLst>
      <p:ext uri="{BB962C8B-B14F-4D97-AF65-F5344CB8AC3E}">
        <p14:creationId xmlns:p14="http://schemas.microsoft.com/office/powerpoint/2010/main" val="284044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2B5881-5785-408E-8B76-9012005D0DB0}" type="datetimeFigureOut">
              <a:rPr lang="en-US" smtClean="0"/>
              <a:t>5/14/2026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281029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B5881-5785-408E-8B76-9012005D0DB0}" type="datetimeFigureOut">
              <a:rPr lang="en-US" smtClean="0"/>
              <a:t>5/14/2026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86582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2B5881-5785-408E-8B76-9012005D0DB0}"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257788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2B5881-5785-408E-8B76-9012005D0DB0}"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7D15E-EE2A-4CCB-A707-5F2B6A367D6C}" type="slidenum">
              <a:rPr lang="en-US" smtClean="0"/>
              <a:t>‹#›</a:t>
            </a:fld>
            <a:endParaRPr lang="en-US"/>
          </a:p>
        </p:txBody>
      </p:sp>
    </p:spTree>
    <p:extLst>
      <p:ext uri="{BB962C8B-B14F-4D97-AF65-F5344CB8AC3E}">
        <p14:creationId xmlns:p14="http://schemas.microsoft.com/office/powerpoint/2010/main" val="313944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B5881-5785-408E-8B76-9012005D0DB0}" type="datetimeFigureOut">
              <a:rPr lang="en-US" smtClean="0"/>
              <a:t>5/14/2026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7D15E-EE2A-4CCB-A707-5F2B6A367D6C}" type="slidenum">
              <a:rPr lang="en-US" smtClean="0"/>
              <a:t>‹#›</a:t>
            </a:fld>
            <a:endParaRPr lang="en-US"/>
          </a:p>
        </p:txBody>
      </p:sp>
    </p:spTree>
    <p:extLst>
      <p:ext uri="{BB962C8B-B14F-4D97-AF65-F5344CB8AC3E}">
        <p14:creationId xmlns:p14="http://schemas.microsoft.com/office/powerpoint/2010/main" val="3691165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561FE5-B90F-C6E1-9949-442AEBB6F5C9}"/>
              </a:ext>
            </a:extLst>
          </p:cNvPr>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C2C8C49-E0C0-622D-35C0-1829A5680322}"/>
              </a:ext>
            </a:extLst>
          </p:cNvPr>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Rectangle 6">
            <a:extLst>
              <a:ext uri="{FF2B5EF4-FFF2-40B4-BE49-F238E27FC236}">
                <a16:creationId xmlns:a16="http://schemas.microsoft.com/office/drawing/2014/main" id="{6F8228CD-151F-5448-9DCF-C4D3E7A2E549}"/>
              </a:ext>
            </a:extLst>
          </p:cNvPr>
          <p:cNvSpPr/>
          <p:nvPr/>
        </p:nvSpPr>
        <p:spPr>
          <a:xfrm>
            <a:off x="11277600" y="0"/>
            <a:ext cx="914400" cy="6858000"/>
          </a:xfrm>
          <a:prstGeom prst="rect">
            <a:avLst/>
          </a:prstGeom>
          <a:solidFill>
            <a:srgbClr val="0F2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8" name="Rectangle 7">
            <a:extLst>
              <a:ext uri="{FF2B5EF4-FFF2-40B4-BE49-F238E27FC236}">
                <a16:creationId xmlns:a16="http://schemas.microsoft.com/office/drawing/2014/main" id="{CAEF8C49-94F6-2814-0C0D-5996743D6EB3}"/>
              </a:ext>
            </a:extLst>
          </p:cNvPr>
          <p:cNvSpPr/>
          <p:nvPr/>
        </p:nvSpPr>
        <p:spPr>
          <a:xfrm>
            <a:off x="11277600" y="5486400"/>
            <a:ext cx="914400" cy="685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9" name="TextBox 1">
            <a:extLst>
              <a:ext uri="{FF2B5EF4-FFF2-40B4-BE49-F238E27FC236}">
                <a16:creationId xmlns:a16="http://schemas.microsoft.com/office/drawing/2014/main" id="{79881CD3-C239-8A34-D287-B3CC7B1C22B5}"/>
              </a:ext>
            </a:extLst>
          </p:cNvPr>
          <p:cNvSpPr txBox="1">
            <a:spLocks noChangeArrowheads="1"/>
          </p:cNvSpPr>
          <p:nvPr userDrawn="1"/>
        </p:nvSpPr>
        <p:spPr bwMode="auto">
          <a:xfrm>
            <a:off x="6096000" y="6594476"/>
            <a:ext cx="5689600" cy="49212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800" b="1"/>
              <a:t>© Teepa Snow, Positive Approach, LLC – to be reused only with permission.</a:t>
            </a:r>
          </a:p>
          <a:p>
            <a:pPr eaLnBrk="1" hangingPunct="1">
              <a:defRPr/>
            </a:pPr>
            <a:endParaRPr lang="en-US" altLang="en-US" sz="1800" b="1"/>
          </a:p>
        </p:txBody>
      </p:sp>
    </p:spTree>
    <p:extLst>
      <p:ext uri="{BB962C8B-B14F-4D97-AF65-F5344CB8AC3E}">
        <p14:creationId xmlns:p14="http://schemas.microsoft.com/office/powerpoint/2010/main" val="22601329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rtl="0" eaLnBrk="0" fontAlgn="base" hangingPunct="0">
        <a:spcBef>
          <a:spcPct val="0"/>
        </a:spcBef>
        <a:spcAft>
          <a:spcPct val="0"/>
        </a:spcAft>
        <a:defRPr sz="4000" kern="1200" spc="-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588" indent="-1588" algn="l" rtl="0" eaLnBrk="0" fontAlgn="base" hangingPunct="0">
        <a:spcBef>
          <a:spcPts val="1200"/>
        </a:spcBef>
        <a:spcAft>
          <a:spcPct val="0"/>
        </a:spcAft>
        <a:buClr>
          <a:schemeClr val="accent1"/>
        </a:buClr>
        <a:buFont typeface="Arial" panose="020B0604020202020204" pitchFamily="34" charset="0"/>
        <a:defRPr sz="2200" kern="1200">
          <a:solidFill>
            <a:srgbClr val="4F6228"/>
          </a:solidFill>
          <a:latin typeface="+mn-lt"/>
          <a:ea typeface="MS PGothic" panose="020B0600070205080204" pitchFamily="34" charset="-128"/>
          <a:cs typeface="ＭＳ Ｐゴシック" charset="0"/>
        </a:defRPr>
      </a:lvl1pPr>
      <a:lvl2pPr marL="285750" indent="-182563" algn="l" rtl="0" eaLnBrk="0" fontAlgn="base" hangingPunct="0">
        <a:spcBef>
          <a:spcPts val="1200"/>
        </a:spcBef>
        <a:spcAft>
          <a:spcPct val="0"/>
        </a:spcAft>
        <a:buClr>
          <a:schemeClr val="tx2"/>
        </a:buClr>
        <a:buFont typeface="Lucida Grande" charset="0"/>
        <a:buChar char="-"/>
        <a:defRPr sz="2200" kern="1200">
          <a:solidFill>
            <a:srgbClr val="4F6228"/>
          </a:solidFill>
          <a:latin typeface="+mn-lt"/>
          <a:ea typeface="MS PGothic" panose="020B0600070205080204" pitchFamily="34" charset="-128"/>
          <a:cs typeface="+mn-cs"/>
        </a:defRPr>
      </a:lvl2pPr>
      <a:lvl3pPr marL="622300" indent="-182563" algn="l" rtl="0" eaLnBrk="0" fontAlgn="base" hangingPunct="0">
        <a:spcBef>
          <a:spcPts val="600"/>
        </a:spcBef>
        <a:spcAft>
          <a:spcPct val="0"/>
        </a:spcAft>
        <a:buClr>
          <a:schemeClr val="tx2"/>
        </a:buClr>
        <a:buFont typeface="Arial" panose="020B0604020202020204" pitchFamily="34" charset="0"/>
        <a:buChar char="•"/>
        <a:defRPr sz="2000" kern="1200">
          <a:solidFill>
            <a:srgbClr val="4F6228"/>
          </a:solidFill>
          <a:latin typeface="+mn-lt"/>
          <a:ea typeface="MS PGothic" panose="020B0600070205080204" pitchFamily="34" charset="-128"/>
          <a:cs typeface="+mn-cs"/>
        </a:defRPr>
      </a:lvl3pPr>
      <a:lvl4pPr marL="793750" indent="-182563" algn="l" rtl="0" eaLnBrk="0" fontAlgn="base" hangingPunct="0">
        <a:spcBef>
          <a:spcPts val="600"/>
        </a:spcBef>
        <a:spcAft>
          <a:spcPct val="0"/>
        </a:spcAft>
        <a:buClr>
          <a:srgbClr val="9BBB59"/>
        </a:buClr>
        <a:buFont typeface="Arial" panose="020B0604020202020204" pitchFamily="34" charset="0"/>
        <a:buChar char="•"/>
        <a:defRPr kern="1200">
          <a:solidFill>
            <a:srgbClr val="4F6228"/>
          </a:solidFill>
          <a:latin typeface="+mn-lt"/>
          <a:ea typeface="MS PGothic" panose="020B0600070205080204" pitchFamily="34" charset="-128"/>
          <a:cs typeface="+mn-cs"/>
        </a:defRPr>
      </a:lvl4pPr>
      <a:lvl5pPr marL="992188" indent="-182563" algn="l" rtl="0" eaLnBrk="0" fontAlgn="base" hangingPunct="0">
        <a:spcBef>
          <a:spcPts val="600"/>
        </a:spcBef>
        <a:spcAft>
          <a:spcPct val="0"/>
        </a:spcAft>
        <a:buClr>
          <a:srgbClr val="8064A2"/>
        </a:buClr>
        <a:buFont typeface="Arial" panose="020B0604020202020204" pitchFamily="34" charset="0"/>
        <a:buChar char="•"/>
        <a:defRPr sz="1600" kern="1200">
          <a:solidFill>
            <a:srgbClr val="4F6228"/>
          </a:solidFill>
          <a:latin typeface="+mn-lt"/>
          <a:ea typeface="MS PGothic" panose="020B0600070205080204" pitchFamily="34" charset="-128"/>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rgbClr val="4F6228"/>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rgbClr val="4F6228"/>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rgbClr val="4F6228"/>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rgbClr val="4F622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Rectangle 6"/>
          <p:cNvSpPr/>
          <p:nvPr/>
        </p:nvSpPr>
        <p:spPr>
          <a:xfrm>
            <a:off x="11277600" y="0"/>
            <a:ext cx="914400" cy="6858000"/>
          </a:xfrm>
          <a:prstGeom prst="rect">
            <a:avLst/>
          </a:prstGeom>
          <a:solidFill>
            <a:srgbClr val="0F2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Rectangle 7"/>
          <p:cNvSpPr/>
          <p:nvPr/>
        </p:nvSpPr>
        <p:spPr>
          <a:xfrm>
            <a:off x="11277600" y="5486400"/>
            <a:ext cx="914400" cy="685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9" name="TextBox 1"/>
          <p:cNvSpPr txBox="1">
            <a:spLocks noChangeArrowheads="1"/>
          </p:cNvSpPr>
          <p:nvPr userDrawn="1"/>
        </p:nvSpPr>
        <p:spPr bwMode="auto">
          <a:xfrm>
            <a:off x="6096000" y="6594476"/>
            <a:ext cx="5689600" cy="492125"/>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defRPr/>
            </a:pPr>
            <a:r>
              <a:rPr lang="en-US" altLang="en-US" sz="800" b="1">
                <a:solidFill>
                  <a:prstClr val="black"/>
                </a:solidFill>
              </a:rPr>
              <a:t>© Teepa Snow, Positive Approach, LLC – to be reused only with permission.</a:t>
            </a:r>
          </a:p>
          <a:p>
            <a:pPr eaLnBrk="1" fontAlgn="base" hangingPunct="1">
              <a:spcBef>
                <a:spcPct val="0"/>
              </a:spcBef>
              <a:spcAft>
                <a:spcPct val="0"/>
              </a:spcAft>
              <a:defRPr/>
            </a:pPr>
            <a:endParaRPr lang="en-US" altLang="en-US" sz="1800" b="1">
              <a:solidFill>
                <a:prstClr val="black"/>
              </a:solidFill>
            </a:endParaRPr>
          </a:p>
        </p:txBody>
      </p:sp>
    </p:spTree>
    <p:extLst>
      <p:ext uri="{BB962C8B-B14F-4D97-AF65-F5344CB8AC3E}">
        <p14:creationId xmlns:p14="http://schemas.microsoft.com/office/powerpoint/2010/main" val="31375165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xStyles>
    <p:titleStyle>
      <a:lvl1pPr algn="l" rtl="0" eaLnBrk="0" fontAlgn="base" hangingPunct="0">
        <a:spcBef>
          <a:spcPct val="0"/>
        </a:spcBef>
        <a:spcAft>
          <a:spcPct val="0"/>
        </a:spcAft>
        <a:defRPr sz="4000" kern="1200" spc="-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588" indent="-1588" algn="l" rtl="0" eaLnBrk="0" fontAlgn="base" hangingPunct="0">
        <a:spcBef>
          <a:spcPts val="1200"/>
        </a:spcBef>
        <a:spcAft>
          <a:spcPct val="0"/>
        </a:spcAft>
        <a:buClr>
          <a:schemeClr val="accent1"/>
        </a:buClr>
        <a:buFont typeface="Arial" pitchFamily="34" charset="0"/>
        <a:defRPr sz="2200" kern="1200">
          <a:solidFill>
            <a:srgbClr val="4F6228"/>
          </a:solidFill>
          <a:latin typeface="+mn-lt"/>
          <a:ea typeface="MS PGothic" panose="020B0600070205080204" pitchFamily="34" charset="-128"/>
          <a:cs typeface="ＭＳ Ｐゴシック" charset="0"/>
        </a:defRPr>
      </a:lvl1pPr>
      <a:lvl2pPr marL="285750" indent="-182563" algn="l" rtl="0" eaLnBrk="0" fontAlgn="base" hangingPunct="0">
        <a:spcBef>
          <a:spcPts val="1200"/>
        </a:spcBef>
        <a:spcAft>
          <a:spcPct val="0"/>
        </a:spcAft>
        <a:buClr>
          <a:schemeClr val="tx2"/>
        </a:buClr>
        <a:buFont typeface="Lucida Grande" charset="0"/>
        <a:buChar char="-"/>
        <a:defRPr sz="2200" kern="1200">
          <a:solidFill>
            <a:srgbClr val="4F6228"/>
          </a:solidFill>
          <a:latin typeface="+mn-lt"/>
          <a:ea typeface="MS PGothic" panose="020B0600070205080204" pitchFamily="34" charset="-128"/>
          <a:cs typeface="+mn-cs"/>
        </a:defRPr>
      </a:lvl2pPr>
      <a:lvl3pPr marL="622300" indent="-182563" algn="l" rtl="0" eaLnBrk="0" fontAlgn="base" hangingPunct="0">
        <a:spcBef>
          <a:spcPts val="600"/>
        </a:spcBef>
        <a:spcAft>
          <a:spcPct val="0"/>
        </a:spcAft>
        <a:buClr>
          <a:schemeClr val="tx2"/>
        </a:buClr>
        <a:buFont typeface="Arial" pitchFamily="34" charset="0"/>
        <a:buChar char="•"/>
        <a:defRPr sz="2000" kern="1200">
          <a:solidFill>
            <a:srgbClr val="4F6228"/>
          </a:solidFill>
          <a:latin typeface="+mn-lt"/>
          <a:ea typeface="MS PGothic" panose="020B0600070205080204" pitchFamily="34" charset="-128"/>
          <a:cs typeface="+mn-cs"/>
        </a:defRPr>
      </a:lvl3pPr>
      <a:lvl4pPr marL="793750" indent="-182563" algn="l" rtl="0" eaLnBrk="0" fontAlgn="base" hangingPunct="0">
        <a:spcBef>
          <a:spcPts val="600"/>
        </a:spcBef>
        <a:spcAft>
          <a:spcPct val="0"/>
        </a:spcAft>
        <a:buClr>
          <a:srgbClr val="9BBB59"/>
        </a:buClr>
        <a:buFont typeface="Arial" pitchFamily="34" charset="0"/>
        <a:buChar char="•"/>
        <a:defRPr kern="1200">
          <a:solidFill>
            <a:srgbClr val="4F6228"/>
          </a:solidFill>
          <a:latin typeface="+mn-lt"/>
          <a:ea typeface="MS PGothic" panose="020B0600070205080204" pitchFamily="34" charset="-128"/>
          <a:cs typeface="+mn-cs"/>
        </a:defRPr>
      </a:lvl4pPr>
      <a:lvl5pPr marL="992188" indent="-182563" algn="l" rtl="0" eaLnBrk="0" fontAlgn="base" hangingPunct="0">
        <a:spcBef>
          <a:spcPts val="600"/>
        </a:spcBef>
        <a:spcAft>
          <a:spcPct val="0"/>
        </a:spcAft>
        <a:buClr>
          <a:srgbClr val="8064A2"/>
        </a:buClr>
        <a:buFont typeface="Arial" pitchFamily="34" charset="0"/>
        <a:buChar char="•"/>
        <a:defRPr sz="1600" kern="1200">
          <a:solidFill>
            <a:srgbClr val="4F6228"/>
          </a:solidFill>
          <a:latin typeface="+mn-lt"/>
          <a:ea typeface="MS PGothic" panose="020B0600070205080204" pitchFamily="34" charset="-128"/>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rgbClr val="4F6228"/>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rgbClr val="4F6228"/>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rgbClr val="4F6228"/>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rgbClr val="4F622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94B00-ABA0-4AF5-938E-0D80C16706E1}" type="datetimeFigureOut">
              <a:rPr lang="en-US" smtClean="0"/>
              <a:t>5/14/2026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D9A0-DF95-47F9-8E39-791DBAE113A2}" type="slidenum">
              <a:rPr lang="en-US" smtClean="0"/>
              <a:t>‹#›</a:t>
            </a:fld>
            <a:endParaRPr lang="en-US"/>
          </a:p>
        </p:txBody>
      </p:sp>
    </p:spTree>
    <p:extLst>
      <p:ext uri="{BB962C8B-B14F-4D97-AF65-F5344CB8AC3E}">
        <p14:creationId xmlns:p14="http://schemas.microsoft.com/office/powerpoint/2010/main" val="223474724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learn.teepasnow.com/courses/becoming-dementia-aware-online-course/lessons/pac-skills-in-depth-2/"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learn.teepasnow.com/courses/becoming-dementia-aware-online-course/lessons/becoming-dementia-aware-section-6-the-positive-physical-approach-ppa/"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learn.teepasnow.com/courses/becoming-dementia-aware-online-course/lessons/becoming-dementia-aware-section-7-after-ppa/" TargetMode="External"/><Relationship Id="rId2" Type="http://schemas.openxmlformats.org/officeDocument/2006/relationships/hyperlink" Target="https://teepasnow.com/lesson/becoming-dementia-aware-section-7-after-ppa/"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www.teepasnow.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8" name="Rectangle 309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00" name="Rectangle 309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E6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7ABBFC9-C447-2C23-6216-18C40258AC41}"/>
              </a:ext>
            </a:extLst>
          </p:cNvPr>
          <p:cNvSpPr txBox="1"/>
          <p:nvPr/>
        </p:nvSpPr>
        <p:spPr>
          <a:xfrm>
            <a:off x="4366517" y="1128909"/>
            <a:ext cx="5918096" cy="4750644"/>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Dementia Recognition &amp; Care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700" b="0" i="0" u="none" strike="noStrike" kern="1200" cap="none" spc="0" normalizeH="0" baseline="0" noProof="0" dirty="0">
                <a:ln>
                  <a:noFill/>
                </a:ln>
                <a:solidFill>
                  <a:srgbClr val="FFFFFF"/>
                </a:solidFill>
                <a:effectLst/>
                <a:uLnTx/>
                <a:uFillTx/>
                <a:latin typeface="Calibri Light" panose="020F0302020204030204"/>
                <a:ea typeface="+mn-ea"/>
                <a:cs typeface="+mn-cs"/>
              </a:rPr>
              <a:t>By Jordan Servetas, BSN, RN</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7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7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7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br>
              <a:rPr kumimoji="0" lang="en-US" sz="1600" b="1" i="0" u="none" strike="noStrike" kern="1200" cap="none" spc="0" normalizeH="0" baseline="0" noProof="0" dirty="0">
                <a:ln>
                  <a:noFill/>
                </a:ln>
                <a:solidFill>
                  <a:srgbClr val="FFFFFF"/>
                </a:solidFill>
                <a:effectLst/>
                <a:uLnTx/>
                <a:uFillTx/>
                <a:latin typeface="Calibri Light" panose="020F0302020204030204"/>
                <a:ea typeface="+mn-ea"/>
                <a:cs typeface="+mn-cs"/>
              </a:rPr>
            </a:br>
            <a:endParaRPr kumimoji="0" lang="en-US" sz="16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3074"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6507" y="2485549"/>
            <a:ext cx="3594100" cy="1886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2B2BEA4-0A78-9B5B-8A42-D0E3D890112F}"/>
              </a:ext>
            </a:extLst>
          </p:cNvPr>
          <p:cNvPicPr>
            <a:picLocks noChangeAspect="1"/>
          </p:cNvPicPr>
          <p:nvPr/>
        </p:nvPicPr>
        <p:blipFill>
          <a:blip r:embed="rId4"/>
          <a:stretch>
            <a:fillRect/>
          </a:stretch>
        </p:blipFill>
        <p:spPr>
          <a:xfrm>
            <a:off x="6170861" y="3504231"/>
            <a:ext cx="2309409" cy="2309409"/>
          </a:xfrm>
          <a:prstGeom prst="rect">
            <a:avLst/>
          </a:prstGeom>
        </p:spPr>
      </p:pic>
      <p:pic>
        <p:nvPicPr>
          <p:cNvPr id="4" name="Picture 3">
            <a:extLst>
              <a:ext uri="{FF2B5EF4-FFF2-40B4-BE49-F238E27FC236}">
                <a16:creationId xmlns:a16="http://schemas.microsoft.com/office/drawing/2014/main" id="{857F5597-9701-B2F6-E883-977D47B8D7C8}"/>
              </a:ext>
            </a:extLst>
          </p:cNvPr>
          <p:cNvPicPr>
            <a:picLocks noChangeAspect="1"/>
          </p:cNvPicPr>
          <p:nvPr/>
        </p:nvPicPr>
        <p:blipFill>
          <a:blip r:embed="rId5"/>
          <a:stretch>
            <a:fillRect/>
          </a:stretch>
        </p:blipFill>
        <p:spPr>
          <a:xfrm>
            <a:off x="2236343" y="6266637"/>
            <a:ext cx="10178443" cy="591363"/>
          </a:xfrm>
          <a:prstGeom prst="rect">
            <a:avLst/>
          </a:prstGeom>
        </p:spPr>
      </p:pic>
    </p:spTree>
    <p:extLst>
      <p:ext uri="{BB962C8B-B14F-4D97-AF65-F5344CB8AC3E}">
        <p14:creationId xmlns:p14="http://schemas.microsoft.com/office/powerpoint/2010/main" val="165412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a:extLst>
              <a:ext uri="{FF2B5EF4-FFF2-40B4-BE49-F238E27FC236}">
                <a16:creationId xmlns:a16="http://schemas.microsoft.com/office/drawing/2014/main" id="{46173C24-B804-9093-A80F-69EE359891EF}"/>
              </a:ext>
            </a:extLst>
          </p:cNvPr>
          <p:cNvSpPr>
            <a:spLocks noChangeArrowheads="1" noChangeShapeType="1"/>
          </p:cNvSpPr>
          <p:nvPr/>
        </p:nvSpPr>
        <p:spPr bwMode="auto">
          <a:xfrm>
            <a:off x="1447800" y="1676400"/>
            <a:ext cx="7467600" cy="3429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eaLnBrk="0" fontAlgn="base" hangingPunct="0">
              <a:spcBef>
                <a:spcPct val="0"/>
              </a:spcBef>
              <a:spcAft>
                <a:spcPct val="0"/>
              </a:spcAft>
            </a:pP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ea typeface="MS PGothic" panose="020B0600070205080204" pitchFamily="34" charset="-128"/>
              </a:rPr>
              <a:t>Brain Failure</a:t>
            </a:r>
          </a:p>
        </p:txBody>
      </p:sp>
      <p:sp>
        <p:nvSpPr>
          <p:cNvPr id="28675" name="Text Box 3">
            <a:extLst>
              <a:ext uri="{FF2B5EF4-FFF2-40B4-BE49-F238E27FC236}">
                <a16:creationId xmlns:a16="http://schemas.microsoft.com/office/drawing/2014/main" id="{F74186E7-DB98-C28F-2B22-C652BF5E6E7A}"/>
              </a:ext>
            </a:extLst>
          </p:cNvPr>
          <p:cNvSpPr txBox="1">
            <a:spLocks noChangeArrowheads="1"/>
          </p:cNvSpPr>
          <p:nvPr/>
        </p:nvSpPr>
        <p:spPr bwMode="auto">
          <a:xfrm>
            <a:off x="1905000" y="5562600"/>
            <a:ext cx="8001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Clr>
                <a:schemeClr val="accent1"/>
              </a:buClr>
              <a:buFont typeface="Arial" panose="020B0604020202020204" pitchFamily="34" charset="0"/>
              <a:defRPr sz="2200">
                <a:solidFill>
                  <a:srgbClr val="4F6228"/>
                </a:solidFill>
                <a:latin typeface="Arial" panose="020B0604020202020204" pitchFamily="34" charset="0"/>
                <a:ea typeface="MS PGothic" panose="020B0600070205080204" pitchFamily="34" charset="-128"/>
              </a:defRPr>
            </a:lvl1pPr>
            <a:lvl2pPr marL="742950" indent="-285750">
              <a:spcBef>
                <a:spcPts val="1200"/>
              </a:spcBef>
              <a:buClr>
                <a:schemeClr val="tx2"/>
              </a:buClr>
              <a:buFont typeface="Lucida Grande" charset="0"/>
              <a:buChar char="-"/>
              <a:defRPr sz="2200">
                <a:solidFill>
                  <a:srgbClr val="4F6228"/>
                </a:solidFill>
                <a:latin typeface="Arial" panose="020B0604020202020204" pitchFamily="34" charset="0"/>
                <a:ea typeface="MS PGothic" panose="020B0600070205080204" pitchFamily="34" charset="-128"/>
              </a:defRPr>
            </a:lvl2pPr>
            <a:lvl3pPr marL="1143000" indent="-228600">
              <a:spcBef>
                <a:spcPts val="600"/>
              </a:spcBef>
              <a:buClr>
                <a:schemeClr val="tx2"/>
              </a:buClr>
              <a:buFont typeface="Arial" panose="020B0604020202020204" pitchFamily="34" charset="0"/>
              <a:buChar char="•"/>
              <a:defRPr sz="2000">
                <a:solidFill>
                  <a:srgbClr val="4F6228"/>
                </a:solidFill>
                <a:latin typeface="Arial" panose="020B0604020202020204" pitchFamily="34" charset="0"/>
                <a:ea typeface="MS PGothic" panose="020B0600070205080204" pitchFamily="34" charset="-128"/>
              </a:defRPr>
            </a:lvl3pPr>
            <a:lvl4pPr marL="1600200" indent="-228600">
              <a:spcBef>
                <a:spcPts val="600"/>
              </a:spcBef>
              <a:buClr>
                <a:srgbClr val="9BBB59"/>
              </a:buClr>
              <a:buFont typeface="Arial" panose="020B0604020202020204" pitchFamily="34" charset="0"/>
              <a:buChar char="•"/>
              <a:defRPr>
                <a:solidFill>
                  <a:srgbClr val="4F6228"/>
                </a:solidFill>
                <a:latin typeface="Arial" panose="020B0604020202020204" pitchFamily="34" charset="0"/>
                <a:ea typeface="MS PGothic" panose="020B0600070205080204" pitchFamily="34" charset="-128"/>
              </a:defRPr>
            </a:lvl4pPr>
            <a:lvl5pPr marL="2057400" indent="-228600">
              <a:spcBef>
                <a:spcPts val="600"/>
              </a:spcBef>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9pPr>
          </a:lstStyle>
          <a:p>
            <a:pPr fontAlgn="base">
              <a:spcBef>
                <a:spcPct val="50000"/>
              </a:spcBef>
              <a:spcAft>
                <a:spcPct val="0"/>
              </a:spcAft>
              <a:buClrTx/>
            </a:pPr>
            <a:r>
              <a:rPr lang="en-US" altLang="en-US" sz="4400" b="1">
                <a:solidFill>
                  <a:prstClr val="black"/>
                </a:solidFill>
              </a:rPr>
              <a:t>The person’</a:t>
            </a:r>
            <a:r>
              <a:rPr lang="en-US" altLang="ja-JP" sz="4400" b="1">
                <a:solidFill>
                  <a:prstClr val="black"/>
                </a:solidFill>
              </a:rPr>
              <a:t>s brain is dying</a:t>
            </a:r>
            <a:endParaRPr lang="en-US" altLang="en-US" sz="4400" b="1">
              <a:solidFill>
                <a:prstClr val="black"/>
              </a:solidFill>
            </a:endParaRPr>
          </a:p>
        </p:txBody>
      </p:sp>
      <p:sp>
        <p:nvSpPr>
          <p:cNvPr id="28676" name="TextBox 1">
            <a:extLst>
              <a:ext uri="{FF2B5EF4-FFF2-40B4-BE49-F238E27FC236}">
                <a16:creationId xmlns:a16="http://schemas.microsoft.com/office/drawing/2014/main" id="{509BD388-95A6-2E10-25E9-6A913987B029}"/>
              </a:ext>
            </a:extLst>
          </p:cNvPr>
          <p:cNvSpPr txBox="1">
            <a:spLocks noChangeArrowheads="1"/>
          </p:cNvSpPr>
          <p:nvPr/>
        </p:nvSpPr>
        <p:spPr bwMode="auto">
          <a:xfrm>
            <a:off x="1905000" y="304800"/>
            <a:ext cx="6400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4400" b="1">
                <a:solidFill>
                  <a:prstClr val="black"/>
                </a:solidFill>
              </a:rPr>
              <a:t>Dementia Equals:</a:t>
            </a:r>
          </a:p>
        </p:txBody>
      </p:sp>
      <p:pic>
        <p:nvPicPr>
          <p:cNvPr id="28677" name="Picture 9" descr="HI-REZ-FEATHER.jpg">
            <a:extLst>
              <a:ext uri="{FF2B5EF4-FFF2-40B4-BE49-F238E27FC236}">
                <a16:creationId xmlns:a16="http://schemas.microsoft.com/office/drawing/2014/main" id="{9EA6ECB5-6A09-C8CC-E01D-C9BD755C19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219075"/>
            <a:ext cx="838200" cy="1238250"/>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descr="brain compare.jpg">
            <a:extLst>
              <a:ext uri="{FF2B5EF4-FFF2-40B4-BE49-F238E27FC236}">
                <a16:creationId xmlns:a16="http://schemas.microsoft.com/office/drawing/2014/main" id="{3BD8DE37-1CE3-E04D-57B6-268A08E52CE3}"/>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30364" y="74613"/>
            <a:ext cx="8275637"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2">
            <a:extLst>
              <a:ext uri="{FF2B5EF4-FFF2-40B4-BE49-F238E27FC236}">
                <a16:creationId xmlns:a16="http://schemas.microsoft.com/office/drawing/2014/main" id="{22A82740-ACFC-ACE5-E398-1DBF64CD0AEB}"/>
              </a:ext>
            </a:extLst>
          </p:cNvPr>
          <p:cNvSpPr txBox="1">
            <a:spLocks noChangeArrowheads="1"/>
          </p:cNvSpPr>
          <p:nvPr/>
        </p:nvSpPr>
        <p:spPr bwMode="auto">
          <a:xfrm>
            <a:off x="2209800" y="5840413"/>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Clr>
                <a:schemeClr val="accent1"/>
              </a:buClr>
              <a:buFont typeface="Arial" panose="020B0604020202020204" pitchFamily="34" charset="0"/>
              <a:defRPr sz="2200">
                <a:solidFill>
                  <a:srgbClr val="4F6228"/>
                </a:solidFill>
                <a:latin typeface="Arial" panose="020B0604020202020204" pitchFamily="34" charset="0"/>
                <a:ea typeface="MS PGothic" panose="020B0600070205080204" pitchFamily="34" charset="-128"/>
              </a:defRPr>
            </a:lvl1pPr>
            <a:lvl2pPr marL="742950" indent="-285750">
              <a:spcBef>
                <a:spcPts val="1200"/>
              </a:spcBef>
              <a:buClr>
                <a:schemeClr val="tx2"/>
              </a:buClr>
              <a:buFont typeface="Lucida Grande" charset="0"/>
              <a:buChar char="-"/>
              <a:defRPr sz="2200">
                <a:solidFill>
                  <a:srgbClr val="4F6228"/>
                </a:solidFill>
                <a:latin typeface="Arial" panose="020B0604020202020204" pitchFamily="34" charset="0"/>
                <a:ea typeface="MS PGothic" panose="020B0600070205080204" pitchFamily="34" charset="-128"/>
              </a:defRPr>
            </a:lvl2pPr>
            <a:lvl3pPr marL="1143000" indent="-228600">
              <a:spcBef>
                <a:spcPts val="600"/>
              </a:spcBef>
              <a:buClr>
                <a:schemeClr val="tx2"/>
              </a:buClr>
              <a:buFont typeface="Arial" panose="020B0604020202020204" pitchFamily="34" charset="0"/>
              <a:buChar char="•"/>
              <a:defRPr sz="2000">
                <a:solidFill>
                  <a:srgbClr val="4F6228"/>
                </a:solidFill>
                <a:latin typeface="Arial" panose="020B0604020202020204" pitchFamily="34" charset="0"/>
                <a:ea typeface="MS PGothic" panose="020B0600070205080204" pitchFamily="34" charset="-128"/>
              </a:defRPr>
            </a:lvl3pPr>
            <a:lvl4pPr marL="1600200" indent="-228600">
              <a:spcBef>
                <a:spcPts val="600"/>
              </a:spcBef>
              <a:buClr>
                <a:srgbClr val="9BBB59"/>
              </a:buClr>
              <a:buFont typeface="Arial" panose="020B0604020202020204" pitchFamily="34" charset="0"/>
              <a:buChar char="•"/>
              <a:defRPr>
                <a:solidFill>
                  <a:srgbClr val="4F6228"/>
                </a:solidFill>
                <a:latin typeface="Arial" panose="020B0604020202020204" pitchFamily="34" charset="0"/>
                <a:ea typeface="MS PGothic" panose="020B0600070205080204" pitchFamily="34" charset="-128"/>
              </a:defRPr>
            </a:lvl4pPr>
            <a:lvl5pPr marL="2057400" indent="-228600">
              <a:spcBef>
                <a:spcPts val="600"/>
              </a:spcBef>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pPr>
            <a:r>
              <a:rPr lang="en-US" altLang="en-US" sz="3200" b="1">
                <a:solidFill>
                  <a:prstClr val="white"/>
                </a:solidFill>
                <a:latin typeface="Calibri" panose="020F0502020204030204" pitchFamily="34" charset="0"/>
                <a:cs typeface="Arial" panose="020B0604020202020204" pitchFamily="34" charset="0"/>
              </a:rPr>
              <a:t>Normal Brain</a:t>
            </a:r>
          </a:p>
        </p:txBody>
      </p:sp>
      <p:sp>
        <p:nvSpPr>
          <p:cNvPr id="73732" name="TextBox 3">
            <a:extLst>
              <a:ext uri="{FF2B5EF4-FFF2-40B4-BE49-F238E27FC236}">
                <a16:creationId xmlns:a16="http://schemas.microsoft.com/office/drawing/2014/main" id="{A2E39677-8620-E353-3235-CCD7B8F9463F}"/>
              </a:ext>
            </a:extLst>
          </p:cNvPr>
          <p:cNvSpPr txBox="1">
            <a:spLocks noChangeArrowheads="1"/>
          </p:cNvSpPr>
          <p:nvPr/>
        </p:nvSpPr>
        <p:spPr bwMode="auto">
          <a:xfrm>
            <a:off x="6453188" y="5840413"/>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Clr>
                <a:schemeClr val="accent1"/>
              </a:buClr>
              <a:buFont typeface="Arial" panose="020B0604020202020204" pitchFamily="34" charset="0"/>
              <a:defRPr sz="2200">
                <a:solidFill>
                  <a:srgbClr val="4F6228"/>
                </a:solidFill>
                <a:latin typeface="Arial" panose="020B0604020202020204" pitchFamily="34" charset="0"/>
                <a:ea typeface="MS PGothic" panose="020B0600070205080204" pitchFamily="34" charset="-128"/>
              </a:defRPr>
            </a:lvl1pPr>
            <a:lvl2pPr marL="742950" indent="-285750">
              <a:spcBef>
                <a:spcPts val="1200"/>
              </a:spcBef>
              <a:buClr>
                <a:schemeClr val="tx2"/>
              </a:buClr>
              <a:buFont typeface="Lucida Grande" charset="0"/>
              <a:buChar char="-"/>
              <a:defRPr sz="2200">
                <a:solidFill>
                  <a:srgbClr val="4F6228"/>
                </a:solidFill>
                <a:latin typeface="Arial" panose="020B0604020202020204" pitchFamily="34" charset="0"/>
                <a:ea typeface="MS PGothic" panose="020B0600070205080204" pitchFamily="34" charset="-128"/>
              </a:defRPr>
            </a:lvl2pPr>
            <a:lvl3pPr marL="1143000" indent="-228600">
              <a:spcBef>
                <a:spcPts val="600"/>
              </a:spcBef>
              <a:buClr>
                <a:schemeClr val="tx2"/>
              </a:buClr>
              <a:buFont typeface="Arial" panose="020B0604020202020204" pitchFamily="34" charset="0"/>
              <a:buChar char="•"/>
              <a:defRPr sz="2000">
                <a:solidFill>
                  <a:srgbClr val="4F6228"/>
                </a:solidFill>
                <a:latin typeface="Arial" panose="020B0604020202020204" pitchFamily="34" charset="0"/>
                <a:ea typeface="MS PGothic" panose="020B0600070205080204" pitchFamily="34" charset="-128"/>
              </a:defRPr>
            </a:lvl3pPr>
            <a:lvl4pPr marL="1600200" indent="-228600">
              <a:spcBef>
                <a:spcPts val="600"/>
              </a:spcBef>
              <a:buClr>
                <a:srgbClr val="9BBB59"/>
              </a:buClr>
              <a:buFont typeface="Arial" panose="020B0604020202020204" pitchFamily="34" charset="0"/>
              <a:buChar char="•"/>
              <a:defRPr>
                <a:solidFill>
                  <a:srgbClr val="4F6228"/>
                </a:solidFill>
                <a:latin typeface="Arial" panose="020B0604020202020204" pitchFamily="34" charset="0"/>
                <a:ea typeface="MS PGothic" panose="020B0600070205080204" pitchFamily="34" charset="-128"/>
              </a:defRPr>
            </a:lvl4pPr>
            <a:lvl5pPr marL="2057400" indent="-228600">
              <a:spcBef>
                <a:spcPts val="600"/>
              </a:spcBef>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pPr>
            <a:r>
              <a:rPr lang="en-US" altLang="en-US" sz="3200" b="1">
                <a:solidFill>
                  <a:prstClr val="white"/>
                </a:solidFill>
                <a:latin typeface="Calibri" panose="020F0502020204030204" pitchFamily="34" charset="0"/>
                <a:cs typeface="Arial" panose="020B0604020202020204" pitchFamily="34" charset="0"/>
              </a:rPr>
              <a:t>Alzheimers Brain</a:t>
            </a:r>
          </a:p>
        </p:txBody>
      </p:sp>
      <p:sp>
        <p:nvSpPr>
          <p:cNvPr id="73733" name="Rectangle 5">
            <a:extLst>
              <a:ext uri="{FF2B5EF4-FFF2-40B4-BE49-F238E27FC236}">
                <a16:creationId xmlns:a16="http://schemas.microsoft.com/office/drawing/2014/main" id="{1B1B5F0B-A401-A383-748F-61C9F8830776}"/>
              </a:ext>
            </a:extLst>
          </p:cNvPr>
          <p:cNvSpPr>
            <a:spLocks noChangeArrowheads="1"/>
          </p:cNvSpPr>
          <p:nvPr/>
        </p:nvSpPr>
        <p:spPr bwMode="auto">
          <a:xfrm>
            <a:off x="1524000" y="6386514"/>
            <a:ext cx="609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1200">
                <a:solidFill>
                  <a:prstClr val="black"/>
                </a:solidFill>
              </a:rPr>
              <a:t>Used with permission from </a:t>
            </a:r>
            <a:r>
              <a:rPr lang="en-US" altLang="en-US" sz="1200" i="1">
                <a:solidFill>
                  <a:prstClr val="black"/>
                </a:solidFill>
              </a:rPr>
              <a:t>Alzheimers:The Broken Brain</a:t>
            </a:r>
            <a:r>
              <a:rPr lang="en-US" altLang="en-US" sz="1200">
                <a:solidFill>
                  <a:prstClr val="black"/>
                </a:solidFill>
              </a:rPr>
              <a:t>, 1999 University of Alabama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emotional control.jpg"/>
          <p:cNvPicPr>
            <a:picLocks noGrp="1" noChangeAspect="1"/>
          </p:cNvPicPr>
          <p:nvPr isPhoto="1"/>
        </p:nvPicPr>
        <p:blipFill>
          <a:blip r:embed="rId3"/>
          <a:srcRect/>
          <a:stretch>
            <a:fillRect/>
          </a:stretch>
        </p:blipFill>
        <p:spPr bwMode="auto">
          <a:xfrm>
            <a:off x="3208515" y="194469"/>
            <a:ext cx="4419600" cy="6469062"/>
          </a:xfrm>
          <a:prstGeom prst="rect">
            <a:avLst/>
          </a:prstGeom>
          <a:noFill/>
          <a:ln w="50800">
            <a:solidFill>
              <a:schemeClr val="accent3">
                <a:lumMod val="50000"/>
              </a:schemeClr>
            </a:solidFill>
            <a:miter lim="800000"/>
            <a:headEnd/>
            <a:tailEnd/>
          </a:ln>
        </p:spPr>
      </p:pic>
      <p:sp>
        <p:nvSpPr>
          <p:cNvPr id="27651" name="TextBox 2"/>
          <p:cNvSpPr txBox="1">
            <a:spLocks noChangeArrowheads="1"/>
          </p:cNvSpPr>
          <p:nvPr/>
        </p:nvSpPr>
        <p:spPr bwMode="auto">
          <a:xfrm>
            <a:off x="203200" y="1736229"/>
            <a:ext cx="3637318" cy="3385542"/>
          </a:xfrm>
          <a:prstGeom prst="rect">
            <a:avLst/>
          </a:prstGeom>
          <a:noFill/>
          <a:ln>
            <a:noFill/>
          </a:ln>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6AFCE">
                    <a:lumMod val="50000"/>
                  </a:srgbClr>
                </a:solidFill>
                <a:effectLst/>
                <a:uLnTx/>
                <a:uFillTx/>
                <a:latin typeface="Calibri" charset="0"/>
                <a:ea typeface="ＭＳ Ｐゴシック" charset="0"/>
                <a:cs typeface="Arial" charset="0"/>
              </a:rPr>
              <a:t>Executive Control Center: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36AFCE">
                  <a:lumMod val="50000"/>
                </a:srgbClr>
              </a:solidFill>
              <a:effectLst/>
              <a:uLnTx/>
              <a:uFillTx/>
              <a:latin typeface="Calibri" charset="0"/>
              <a:ea typeface="ＭＳ Ｐゴシック" charset="0"/>
              <a:cs typeface="Arial" charset="0"/>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a:ln>
                  <a:noFill/>
                </a:ln>
                <a:solidFill>
                  <a:srgbClr val="36AFCE">
                    <a:lumMod val="50000"/>
                  </a:srgbClr>
                </a:solidFill>
                <a:effectLst/>
                <a:uLnTx/>
                <a:uFillTx/>
                <a:latin typeface="Calibri" charset="0"/>
                <a:ea typeface="ＭＳ Ｐゴシック" charset="0"/>
                <a:cs typeface="Arial" charset="0"/>
              </a:rPr>
              <a:t>Emotions </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a:ln>
                  <a:noFill/>
                </a:ln>
                <a:solidFill>
                  <a:srgbClr val="36AFCE">
                    <a:lumMod val="50000"/>
                  </a:srgbClr>
                </a:solidFill>
                <a:effectLst/>
                <a:uLnTx/>
                <a:uFillTx/>
                <a:latin typeface="Calibri" charset="0"/>
                <a:ea typeface="ＭＳ Ｐゴシック" charset="0"/>
                <a:cs typeface="Arial" charset="0"/>
              </a:rPr>
              <a:t>Behavior  </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a:ln>
                  <a:noFill/>
                </a:ln>
                <a:solidFill>
                  <a:srgbClr val="36AFCE">
                    <a:lumMod val="50000"/>
                  </a:srgbClr>
                </a:solidFill>
                <a:effectLst/>
                <a:uLnTx/>
                <a:uFillTx/>
                <a:latin typeface="Calibri" charset="0"/>
                <a:ea typeface="ＭＳ Ｐゴシック" charset="0"/>
                <a:cs typeface="Arial" charset="0"/>
              </a:rPr>
              <a:t>Judgment</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a:ln>
                  <a:noFill/>
                </a:ln>
                <a:solidFill>
                  <a:srgbClr val="36AFCE">
                    <a:lumMod val="50000"/>
                  </a:srgbClr>
                </a:solidFill>
                <a:effectLst/>
                <a:uLnTx/>
                <a:uFillTx/>
                <a:latin typeface="Calibri" charset="0"/>
                <a:ea typeface="ＭＳ Ｐゴシック" charset="0"/>
                <a:cs typeface="Arial" charset="0"/>
              </a:rPr>
              <a:t>Reasoning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AFCE">
                  <a:lumMod val="50000"/>
                </a:srgbClr>
              </a:solidFill>
              <a:effectLst/>
              <a:uLnTx/>
              <a:uFillTx/>
              <a:latin typeface="Calibri" charset="0"/>
              <a:ea typeface="ＭＳ Ｐゴシック" charset="0"/>
              <a:cs typeface="Arial" charset="0"/>
            </a:endParaRPr>
          </a:p>
        </p:txBody>
      </p:sp>
      <p:graphicFrame>
        <p:nvGraphicFramePr>
          <p:cNvPr id="27653" name="TextBox 1">
            <a:extLst>
              <a:ext uri="{FF2B5EF4-FFF2-40B4-BE49-F238E27FC236}">
                <a16:creationId xmlns:a16="http://schemas.microsoft.com/office/drawing/2014/main" id="{7A24124D-A68F-0C1E-671C-D58154163232}"/>
              </a:ext>
            </a:extLst>
          </p:cNvPr>
          <p:cNvGraphicFramePr/>
          <p:nvPr/>
        </p:nvGraphicFramePr>
        <p:xfrm>
          <a:off x="8023931" y="659010"/>
          <a:ext cx="4168069" cy="5685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817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9" name="Rectangle 5837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381" name="Rectangle 5838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1" descr="Memory - learning.jpg"/>
          <p:cNvPicPr>
            <a:picLocks noGrp="1" noChangeAspect="1"/>
          </p:cNvPicPr>
          <p:nvPr isPhoto="1"/>
        </p:nvPicPr>
        <p:blipFill rotWithShape="1">
          <a:blip r:embed="rId3"/>
          <a:srcRect t="1699"/>
          <a:stretch/>
        </p:blipFill>
        <p:spPr bwMode="auto">
          <a:xfrm>
            <a:off x="1315533" y="643467"/>
            <a:ext cx="4211071" cy="5571066"/>
          </a:xfrm>
          <a:prstGeom prst="rect">
            <a:avLst/>
          </a:prstGeom>
          <a:noFill/>
          <a:ln w="50800">
            <a:solidFill>
              <a:schemeClr val="accent3">
                <a:lumMod val="50000"/>
              </a:schemeClr>
            </a:solidFill>
            <a:miter lim="800000"/>
            <a:headEnd/>
            <a:tailEnd/>
          </a:ln>
        </p:spPr>
      </p:pic>
      <p:sp>
        <p:nvSpPr>
          <p:cNvPr id="58371" name="TextBox 2"/>
          <p:cNvSpPr txBox="1">
            <a:spLocks noChangeArrowheads="1"/>
          </p:cNvSpPr>
          <p:nvPr/>
        </p:nvSpPr>
        <p:spPr bwMode="auto">
          <a:xfrm>
            <a:off x="6096000" y="3723938"/>
            <a:ext cx="5181600" cy="20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marL="0" marR="0" lvl="0" indent="0" algn="l" defTabSz="393192" rtl="0" eaLnBrk="1" fontAlgn="auto" latinLnBrk="0" hangingPunct="1">
              <a:lnSpc>
                <a:spcPct val="100000"/>
              </a:lnSpc>
              <a:spcBef>
                <a:spcPct val="0"/>
              </a:spcBef>
              <a:spcAft>
                <a:spcPts val="600"/>
              </a:spcAft>
              <a:buClrTx/>
              <a:buSzTx/>
              <a:buFont typeface="Arial" pitchFamily="34" charset="0"/>
              <a:buNone/>
              <a:tabLst/>
              <a:defRPr/>
            </a:pPr>
            <a:r>
              <a:rPr kumimoji="0" lang="en-US" altLang="en-US" sz="2752" b="1" i="0" u="none" strike="noStrike" kern="1200" cap="none" spc="0" normalizeH="0" baseline="0" noProof="0" dirty="0">
                <a:ln>
                  <a:noFill/>
                </a:ln>
                <a:solidFill>
                  <a:srgbClr val="8BC145">
                    <a:lumMod val="50000"/>
                  </a:srgbClr>
                </a:solidFill>
                <a:effectLst/>
                <a:uLnTx/>
                <a:uFillTx/>
                <a:latin typeface="Calibri" pitchFamily="34" charset="0"/>
                <a:ea typeface="MS PGothic" pitchFamily="34" charset="-128"/>
                <a:cs typeface="+mn-cs"/>
              </a:rPr>
              <a:t>Primary Functions:</a:t>
            </a:r>
          </a:p>
          <a:p>
            <a:pPr marL="1257300" marR="0" lvl="1" indent="-514350" algn="l" defTabSz="393192" rtl="0" eaLnBrk="1" fontAlgn="auto" latinLnBrk="0" hangingPunct="1">
              <a:lnSpc>
                <a:spcPct val="100000"/>
              </a:lnSpc>
              <a:spcBef>
                <a:spcPct val="0"/>
              </a:spcBef>
              <a:spcAft>
                <a:spcPts val="600"/>
              </a:spcAft>
              <a:buClrTx/>
              <a:buSzTx/>
              <a:buFont typeface="+mj-lt"/>
              <a:buAutoNum type="arabicPeriod"/>
              <a:tabLst/>
              <a:defRPr/>
            </a:pPr>
            <a:r>
              <a:rPr kumimoji="0" lang="en-US" altLang="en-US" sz="2752" b="1"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Learning &amp; Remembering</a:t>
            </a:r>
          </a:p>
          <a:p>
            <a:pPr marL="1257300" marR="0" lvl="1" indent="-514350" algn="l" defTabSz="393192" rtl="0" eaLnBrk="1" fontAlgn="auto" latinLnBrk="0" hangingPunct="1">
              <a:lnSpc>
                <a:spcPct val="100000"/>
              </a:lnSpc>
              <a:spcBef>
                <a:spcPct val="0"/>
              </a:spcBef>
              <a:spcAft>
                <a:spcPts val="600"/>
              </a:spcAft>
              <a:buClrTx/>
              <a:buSzTx/>
              <a:buFont typeface="+mj-lt"/>
              <a:buAutoNum type="arabicPeriod"/>
              <a:tabLst/>
              <a:defRPr/>
            </a:pPr>
            <a:r>
              <a:rPr kumimoji="0" lang="en-US" altLang="en-US" sz="2752" b="1"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Way Finding</a:t>
            </a:r>
          </a:p>
          <a:p>
            <a:pPr marL="1257300" marR="0" lvl="1" indent="-514350" algn="l" defTabSz="393192" rtl="0" eaLnBrk="1" fontAlgn="auto" latinLnBrk="0" hangingPunct="1">
              <a:lnSpc>
                <a:spcPct val="100000"/>
              </a:lnSpc>
              <a:spcBef>
                <a:spcPct val="0"/>
              </a:spcBef>
              <a:spcAft>
                <a:spcPts val="600"/>
              </a:spcAft>
              <a:buClrTx/>
              <a:buSzTx/>
              <a:buFont typeface="+mj-lt"/>
              <a:buAutoNum type="arabicPeriod"/>
              <a:tabLst/>
              <a:defRPr/>
            </a:pPr>
            <a:r>
              <a:rPr kumimoji="0" lang="en-US" altLang="en-US" sz="2752" b="1"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Time</a:t>
            </a:r>
          </a:p>
        </p:txBody>
      </p:sp>
      <p:sp>
        <p:nvSpPr>
          <p:cNvPr id="4" name="Oval 3"/>
          <p:cNvSpPr/>
          <p:nvPr/>
        </p:nvSpPr>
        <p:spPr>
          <a:xfrm>
            <a:off x="2802516" y="2216473"/>
            <a:ext cx="1900717" cy="150746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2708298" y="4542985"/>
            <a:ext cx="2089151" cy="141184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374" name="Content Placeholder 5"/>
          <p:cNvSpPr>
            <a:spLocks/>
          </p:cNvSpPr>
          <p:nvPr/>
        </p:nvSpPr>
        <p:spPr bwMode="auto">
          <a:xfrm>
            <a:off x="6206780" y="1116843"/>
            <a:ext cx="4828032" cy="952609"/>
          </a:xfrm>
          <a:prstGeom prst="rect">
            <a:avLst/>
          </a:prstGeom>
        </p:spPr>
        <p:txBody>
          <a:bodyPr wrap="square" numCol="1" anchor="t" anchorCtr="0" compatLnSpc="1">
            <a:prstTxWarp prst="textNoShape">
              <a:avLst/>
            </a:prstTxWarp>
          </a:bodyPr>
          <a:lstStyle/>
          <a:p>
            <a:pPr marL="0" marR="0" lvl="0" indent="0" algn="l" defTabSz="393192" rtl="0" eaLnBrk="1" fontAlgn="auto" latinLnBrk="0" hangingPunct="1">
              <a:lnSpc>
                <a:spcPct val="100000"/>
              </a:lnSpc>
              <a:spcBef>
                <a:spcPts val="0"/>
              </a:spcBef>
              <a:spcAft>
                <a:spcPts val="600"/>
              </a:spcAft>
              <a:buClrTx/>
              <a:buSzTx/>
              <a:buFontTx/>
              <a:buNone/>
              <a:tabLst/>
              <a:defRPr/>
            </a:pPr>
            <a:r>
              <a:rPr kumimoji="0" lang="en-US" altLang="en-US" sz="3200" b="1" i="0" u="none" strike="noStrike" kern="1200" cap="none" spc="0" normalizeH="0" baseline="0" noProof="0" dirty="0">
                <a:ln>
                  <a:noFill/>
                </a:ln>
                <a:solidFill>
                  <a:srgbClr val="8BC145">
                    <a:lumMod val="50000"/>
                  </a:srgbClr>
                </a:solidFill>
                <a:effectLst/>
                <a:uLnTx/>
                <a:uFillTx/>
                <a:latin typeface="Calibri" panose="020F0502020204030204"/>
                <a:ea typeface="+mn-ea"/>
                <a:cs typeface="+mn-cs"/>
              </a:rPr>
              <a:t>Learning &amp; Memory Center</a:t>
            </a:r>
          </a:p>
          <a:p>
            <a:pPr marL="0" marR="0" lvl="0" indent="0" algn="l" defTabSz="393192" rtl="0" eaLnBrk="1" fontAlgn="auto" latinLnBrk="0" hangingPunct="1">
              <a:lnSpc>
                <a:spcPct val="100000"/>
              </a:lnSpc>
              <a:spcBef>
                <a:spcPts val="0"/>
              </a:spcBef>
              <a:spcAft>
                <a:spcPts val="600"/>
              </a:spcAft>
              <a:buClrTx/>
              <a:buSzTx/>
              <a:buFontTx/>
              <a:buNone/>
              <a:tabLst/>
              <a:defRPr/>
            </a:pPr>
            <a:r>
              <a:rPr kumimoji="0" lang="en-US" altLang="en-US" sz="3200" b="1" i="0" u="none" strike="noStrike" kern="1200" cap="none" spc="0" normalizeH="0" baseline="0" noProof="0" dirty="0">
                <a:ln>
                  <a:noFill/>
                </a:ln>
                <a:solidFill>
                  <a:srgbClr val="8BC145">
                    <a:lumMod val="50000"/>
                  </a:srgbClr>
                </a:solidFill>
                <a:effectLst/>
                <a:uLnTx/>
                <a:uFillTx/>
                <a:latin typeface="Calibri" panose="020F0502020204030204"/>
                <a:ea typeface="+mn-ea"/>
                <a:cs typeface="+mn-cs"/>
              </a:rPr>
              <a:t>Hippocampus BIG CHANGE</a:t>
            </a:r>
          </a:p>
        </p:txBody>
      </p:sp>
    </p:spTree>
    <p:extLst>
      <p:ext uri="{BB962C8B-B14F-4D97-AF65-F5344CB8AC3E}">
        <p14:creationId xmlns:p14="http://schemas.microsoft.com/office/powerpoint/2010/main" val="41310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8371">
                                            <p:txEl>
                                              <p:pRg st="1" end="1"/>
                                            </p:txEl>
                                          </p:spTgt>
                                        </p:tgtEl>
                                        <p:attrNameLst>
                                          <p:attrName>style.visibility</p:attrName>
                                        </p:attrNameLst>
                                      </p:cBhvr>
                                      <p:to>
                                        <p:strVal val="visible"/>
                                      </p:to>
                                    </p:set>
                                    <p:animEffect transition="in" filter="fade">
                                      <p:cBhvr>
                                        <p:cTn id="21" dur="1000"/>
                                        <p:tgtEl>
                                          <p:spTgt spid="58371">
                                            <p:txEl>
                                              <p:pRg st="1" end="1"/>
                                            </p:txEl>
                                          </p:spTgt>
                                        </p:tgtEl>
                                      </p:cBhvr>
                                    </p:animEffect>
                                    <p:anim calcmode="lin" valueType="num">
                                      <p:cBhvr>
                                        <p:cTn id="22" dur="1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371">
                                            <p:txEl>
                                              <p:pRg st="1" end="1"/>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58371">
                                            <p:txEl>
                                              <p:pRg st="2" end="2"/>
                                            </p:txEl>
                                          </p:spTgt>
                                        </p:tgtEl>
                                        <p:attrNameLst>
                                          <p:attrName>style.visibility</p:attrName>
                                        </p:attrNameLst>
                                      </p:cBhvr>
                                      <p:to>
                                        <p:strVal val="visible"/>
                                      </p:to>
                                    </p:set>
                                    <p:animEffect transition="in" filter="fade">
                                      <p:cBhvr>
                                        <p:cTn id="26" dur="1000"/>
                                        <p:tgtEl>
                                          <p:spTgt spid="58371">
                                            <p:txEl>
                                              <p:pRg st="2" end="2"/>
                                            </p:txEl>
                                          </p:spTgt>
                                        </p:tgtEl>
                                      </p:cBhvr>
                                    </p:animEffect>
                                    <p:anim calcmode="lin" valueType="num">
                                      <p:cBhvr>
                                        <p:cTn id="27"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8371">
                                            <p:txEl>
                                              <p:pRg st="2" end="2"/>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58371">
                                            <p:txEl>
                                              <p:pRg st="3" end="3"/>
                                            </p:txEl>
                                          </p:spTgt>
                                        </p:tgtEl>
                                        <p:attrNameLst>
                                          <p:attrName>style.visibility</p:attrName>
                                        </p:attrNameLst>
                                      </p:cBhvr>
                                      <p:to>
                                        <p:strVal val="visible"/>
                                      </p:to>
                                    </p:set>
                                    <p:animEffect transition="in" filter="fade">
                                      <p:cBhvr>
                                        <p:cTn id="31" dur="1000"/>
                                        <p:tgtEl>
                                          <p:spTgt spid="58371">
                                            <p:txEl>
                                              <p:pRg st="3" end="3"/>
                                            </p:txEl>
                                          </p:spTgt>
                                        </p:tgtEl>
                                      </p:cBhvr>
                                    </p:animEffect>
                                    <p:anim calcmode="lin" valueType="num">
                                      <p:cBhvr>
                                        <p:cTn id="32" dur="10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83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228600"/>
            <a:ext cx="7848600" cy="1143000"/>
          </a:xfrm>
        </p:spPr>
        <p:txBody>
          <a:bodyPr wrap="square" numCol="1" anchorCtr="0" compatLnSpc="1">
            <a:prstTxWarp prst="textNoShape">
              <a:avLst/>
            </a:prstTxWarp>
            <a:normAutofit fontScale="90000"/>
          </a:bodyPr>
          <a:lstStyle/>
          <a:p>
            <a:pPr eaLnBrk="1" hangingPunct="1">
              <a:defRPr/>
            </a:pPr>
            <a:r>
              <a:rPr lang="en-US" altLang="en-US" sz="3200">
                <a:solidFill>
                  <a:srgbClr val="953735"/>
                </a:solidFill>
              </a:rPr>
              <a:t>Positron Emission Tomography (PET) </a:t>
            </a:r>
            <a:br>
              <a:rPr lang="en-US" altLang="en-US" sz="3200">
                <a:solidFill>
                  <a:srgbClr val="953735"/>
                </a:solidFill>
              </a:rPr>
            </a:br>
            <a:r>
              <a:rPr lang="en-US" altLang="en-US" sz="3200">
                <a:solidFill>
                  <a:srgbClr val="953735"/>
                </a:solidFill>
              </a:rPr>
              <a:t>Alzheimer</a:t>
            </a:r>
            <a:r>
              <a:rPr lang="ja-JP" altLang="en-US" sz="3200">
                <a:solidFill>
                  <a:srgbClr val="953735"/>
                </a:solidFill>
              </a:rPr>
              <a:t>’</a:t>
            </a:r>
            <a:r>
              <a:rPr lang="en-US" altLang="ja-JP" sz="3200">
                <a:solidFill>
                  <a:srgbClr val="953735"/>
                </a:solidFill>
              </a:rPr>
              <a:t>s Disease Progression vs. Normal Brains</a:t>
            </a:r>
            <a:endParaRPr lang="en-US" altLang="en-US" sz="3200">
              <a:solidFill>
                <a:srgbClr val="953735"/>
              </a:solidFill>
            </a:endParaRPr>
          </a:p>
        </p:txBody>
      </p:sp>
      <p:sp>
        <p:nvSpPr>
          <p:cNvPr id="71683" name="Rectangle 3"/>
          <p:cNvSpPr>
            <a:spLocks noChangeArrowheads="1"/>
          </p:cNvSpPr>
          <p:nvPr/>
        </p:nvSpPr>
        <p:spPr bwMode="auto">
          <a:xfrm>
            <a:off x="1600200" y="6400801"/>
            <a:ext cx="6961188" cy="276225"/>
          </a:xfrm>
          <a:prstGeom prst="rect">
            <a:avLst/>
          </a:prstGeom>
          <a:noFill/>
          <a:ln w="9525">
            <a:noFill/>
            <a:miter lim="800000"/>
            <a:headEnd/>
            <a:tailEnd/>
          </a:ln>
          <a:effec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auto" latinLnBrk="0" hangingPunct="0">
              <a:lnSpc>
                <a:spcPct val="100000"/>
              </a:lnSpc>
              <a:spcBef>
                <a:spcPct val="2000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S PGothic" panose="020B0600070205080204" pitchFamily="34" charset="-128"/>
                <a:cs typeface="+mn-cs"/>
              </a:rPr>
              <a:t>G. Small, UCLA School of Medicine.</a:t>
            </a:r>
          </a:p>
        </p:txBody>
      </p:sp>
      <p:sp>
        <p:nvSpPr>
          <p:cNvPr id="71684" name="Text Box 4"/>
          <p:cNvSpPr txBox="1">
            <a:spLocks noChangeArrowheads="1"/>
          </p:cNvSpPr>
          <p:nvPr/>
        </p:nvSpPr>
        <p:spPr bwMode="auto">
          <a:xfrm>
            <a:off x="2110474" y="1837036"/>
            <a:ext cx="1138453" cy="461665"/>
          </a:xfrm>
          <a:prstGeom prst="rect">
            <a:avLst/>
          </a:prstGeom>
          <a:noFill/>
          <a:ln w="9525">
            <a:noFill/>
            <a:miter lim="800000"/>
            <a:headEnd/>
            <a:tailEnd/>
          </a:ln>
          <a:effectLst/>
        </p:spPr>
        <p:txBody>
          <a:bodyPr wrap="none" anchor="b">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457200" rtl="0" eaLnBrk="0" fontAlgn="auto" latinLnBrk="0" hangingPunct="0">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36AFCE">
                    <a:lumMod val="50000"/>
                  </a:srgbClr>
                </a:solidFill>
                <a:effectLst/>
                <a:uLnTx/>
                <a:uFillTx/>
                <a:latin typeface="Calibri" panose="020F0502020204030204"/>
                <a:ea typeface="ＭＳ Ｐゴシック" charset="0"/>
                <a:cs typeface="Arial" charset="0"/>
              </a:rPr>
              <a:t>Normal</a:t>
            </a:r>
          </a:p>
        </p:txBody>
      </p:sp>
      <p:grpSp>
        <p:nvGrpSpPr>
          <p:cNvPr id="52229" name="Group 3"/>
          <p:cNvGrpSpPr>
            <a:grpSpLocks/>
          </p:cNvGrpSpPr>
          <p:nvPr/>
        </p:nvGrpSpPr>
        <p:grpSpPr bwMode="auto">
          <a:xfrm>
            <a:off x="1676400" y="2286000"/>
            <a:ext cx="8153400" cy="4114800"/>
            <a:chOff x="381000" y="2286000"/>
            <a:chExt cx="8342313" cy="4203700"/>
          </a:xfrm>
        </p:grpSpPr>
        <p:pic>
          <p:nvPicPr>
            <p:cNvPr id="52234" name="Picture 8" descr="Small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342313" cy="42037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2235" name="Line 9"/>
            <p:cNvSpPr>
              <a:spLocks noChangeShapeType="1"/>
            </p:cNvSpPr>
            <p:nvPr/>
          </p:nvSpPr>
          <p:spPr bwMode="auto">
            <a:xfrm flipV="1">
              <a:off x="3124200" y="3657600"/>
              <a:ext cx="173038"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36" name="Line 10"/>
            <p:cNvSpPr>
              <a:spLocks noChangeShapeType="1"/>
            </p:cNvSpPr>
            <p:nvPr/>
          </p:nvSpPr>
          <p:spPr bwMode="auto">
            <a:xfrm flipV="1">
              <a:off x="5181600" y="35052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37" name="Line 11"/>
            <p:cNvSpPr>
              <a:spLocks noChangeShapeType="1"/>
            </p:cNvSpPr>
            <p:nvPr/>
          </p:nvSpPr>
          <p:spPr bwMode="auto">
            <a:xfrm flipV="1">
              <a:off x="5054600" y="6072188"/>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38" name="Line 12"/>
            <p:cNvSpPr>
              <a:spLocks noChangeShapeType="1"/>
            </p:cNvSpPr>
            <p:nvPr/>
          </p:nvSpPr>
          <p:spPr bwMode="auto">
            <a:xfrm flipH="1" flipV="1">
              <a:off x="6102350" y="6072188"/>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39" name="Line 13"/>
            <p:cNvSpPr>
              <a:spLocks noChangeShapeType="1"/>
            </p:cNvSpPr>
            <p:nvPr/>
          </p:nvSpPr>
          <p:spPr bwMode="auto">
            <a:xfrm flipH="1" flipV="1">
              <a:off x="6096000" y="35052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40" name="Line 14"/>
            <p:cNvSpPr>
              <a:spLocks noChangeShapeType="1"/>
            </p:cNvSpPr>
            <p:nvPr/>
          </p:nvSpPr>
          <p:spPr bwMode="auto">
            <a:xfrm flipH="1" flipV="1">
              <a:off x="4038600" y="36576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41" name="Line 15"/>
            <p:cNvSpPr>
              <a:spLocks noChangeShapeType="1"/>
            </p:cNvSpPr>
            <p:nvPr/>
          </p:nvSpPr>
          <p:spPr bwMode="auto">
            <a:xfrm>
              <a:off x="5054600" y="460375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42" name="Line 16"/>
            <p:cNvSpPr>
              <a:spLocks noChangeShapeType="1"/>
            </p:cNvSpPr>
            <p:nvPr/>
          </p:nvSpPr>
          <p:spPr bwMode="auto">
            <a:xfrm flipH="1">
              <a:off x="6102350" y="460375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43" name="Line 17"/>
            <p:cNvSpPr>
              <a:spLocks noChangeShapeType="1"/>
            </p:cNvSpPr>
            <p:nvPr/>
          </p:nvSpPr>
          <p:spPr bwMode="auto">
            <a:xfrm>
              <a:off x="5105400" y="24384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44" name="Line 18"/>
            <p:cNvSpPr>
              <a:spLocks noChangeShapeType="1"/>
            </p:cNvSpPr>
            <p:nvPr/>
          </p:nvSpPr>
          <p:spPr bwMode="auto">
            <a:xfrm flipH="1">
              <a:off x="6248400" y="24384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0499" name="Picture 19"/>
          <p:cNvPicPr>
            <a:picLocks noChangeArrowheads="1"/>
          </p:cNvPicPr>
          <p:nvPr/>
        </p:nvPicPr>
        <p:blipFill>
          <a:blip r:embed="rId4"/>
          <a:srcRect/>
          <a:stretch>
            <a:fillRect/>
          </a:stretch>
        </p:blipFill>
        <p:spPr bwMode="auto">
          <a:xfrm>
            <a:off x="1676400" y="1462088"/>
            <a:ext cx="8153400" cy="190500"/>
          </a:xfrm>
          <a:prstGeom prst="rect">
            <a:avLst/>
          </a:prstGeom>
          <a:noFill/>
          <a:ln>
            <a:noFill/>
          </a:ln>
          <a:effectLst>
            <a:outerShdw blurRad="63500" dist="17961" dir="2700000" algn="ctr" rotWithShape="0">
              <a:schemeClr val="bg2">
                <a:alpha val="74998"/>
              </a:schemeClr>
            </a:outerShdw>
          </a:effectLst>
        </p:spPr>
      </p:pic>
      <p:sp>
        <p:nvSpPr>
          <p:cNvPr id="52231" name="Text Box 4"/>
          <p:cNvSpPr txBox="1">
            <a:spLocks noChangeArrowheads="1"/>
          </p:cNvSpPr>
          <p:nvPr/>
        </p:nvSpPr>
        <p:spPr bwMode="auto">
          <a:xfrm>
            <a:off x="3733800" y="1508126"/>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altLang="en-US" sz="2400" b="1" i="0" u="none" strike="noStrike" kern="1200" cap="none" spc="0" normalizeH="0" baseline="0" noProof="0">
                <a:ln>
                  <a:noFill/>
                </a:ln>
                <a:solidFill>
                  <a:srgbClr val="4F6228"/>
                </a:solidFill>
                <a:effectLst/>
                <a:uLnTx/>
                <a:uFillTx/>
                <a:latin typeface="Arial" pitchFamily="34" charset="0"/>
                <a:ea typeface="MS PGothic" pitchFamily="34" charset="-128"/>
                <a:cs typeface="+mn-cs"/>
              </a:rPr>
              <a:t>Early Alzheimer’s</a:t>
            </a:r>
          </a:p>
        </p:txBody>
      </p:sp>
      <p:sp>
        <p:nvSpPr>
          <p:cNvPr id="52232" name="Text Box 4"/>
          <p:cNvSpPr txBox="1">
            <a:spLocks noChangeArrowheads="1"/>
          </p:cNvSpPr>
          <p:nvPr/>
        </p:nvSpPr>
        <p:spPr bwMode="auto">
          <a:xfrm>
            <a:off x="5791200" y="1497013"/>
            <a:ext cx="190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ts val="1200"/>
              </a:spcBef>
              <a:buClr>
                <a:schemeClr val="accent1"/>
              </a:buClr>
              <a:buFont typeface="Arial" pitchFamily="34" charset="0"/>
              <a:defRPr sz="2200">
                <a:solidFill>
                  <a:srgbClr val="4F6228"/>
                </a:solidFill>
                <a:latin typeface="Arial" pitchFamily="34" charset="0"/>
                <a:ea typeface="MS PGothic" pitchFamily="34" charset="-128"/>
              </a:defRPr>
            </a:lvl1pPr>
            <a:lvl2pPr marL="742950" indent="-285750">
              <a:spcBef>
                <a:spcPts val="1200"/>
              </a:spcBef>
              <a:buClr>
                <a:schemeClr val="tx2"/>
              </a:buClr>
              <a:buFont typeface="Lucida Grande" charset="0"/>
              <a:buChar char="-"/>
              <a:defRPr sz="2200">
                <a:solidFill>
                  <a:srgbClr val="4F6228"/>
                </a:solidFill>
                <a:latin typeface="Arial" pitchFamily="34" charset="0"/>
                <a:ea typeface="MS PGothic" pitchFamily="34" charset="-128"/>
              </a:defRPr>
            </a:lvl2pPr>
            <a:lvl3pPr marL="1143000" indent="-228600">
              <a:spcBef>
                <a:spcPts val="600"/>
              </a:spcBef>
              <a:buClr>
                <a:schemeClr val="tx2"/>
              </a:buClr>
              <a:buFont typeface="Arial" pitchFamily="34" charset="0"/>
              <a:buChar char="•"/>
              <a:defRPr sz="2000">
                <a:solidFill>
                  <a:srgbClr val="4F6228"/>
                </a:solidFill>
                <a:latin typeface="Arial" pitchFamily="34" charset="0"/>
                <a:ea typeface="MS PGothic" pitchFamily="34" charset="-128"/>
              </a:defRPr>
            </a:lvl3pPr>
            <a:lvl4pPr marL="1600200" indent="-228600">
              <a:spcBef>
                <a:spcPts val="600"/>
              </a:spcBef>
              <a:buClr>
                <a:srgbClr val="9BBB59"/>
              </a:buClr>
              <a:buFont typeface="Arial" pitchFamily="34" charset="0"/>
              <a:buChar char="•"/>
              <a:defRPr>
                <a:solidFill>
                  <a:srgbClr val="4F6228"/>
                </a:solidFill>
                <a:latin typeface="Arial" pitchFamily="34" charset="0"/>
                <a:ea typeface="MS PGothic" pitchFamily="34" charset="-128"/>
              </a:defRPr>
            </a:lvl4pPr>
            <a:lvl5pPr marL="2057400" indent="-228600">
              <a:spcBef>
                <a:spcPts val="600"/>
              </a:spcBef>
              <a:buClr>
                <a:srgbClr val="8064A2"/>
              </a:buClr>
              <a:buFont typeface="Arial" pitchFamily="34" charset="0"/>
              <a:buChar char="•"/>
              <a:defRPr sz="1600">
                <a:solidFill>
                  <a:srgbClr val="4F6228"/>
                </a:solidFill>
                <a:latin typeface="Arial" pitchFamily="34" charset="0"/>
                <a:ea typeface="MS PGothic" pitchFamily="34" charset="-128"/>
              </a:defRPr>
            </a:lvl5pPr>
            <a:lvl6pPr marL="25146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6pPr>
            <a:lvl7pPr marL="29718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7pPr>
            <a:lvl8pPr marL="34290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8pPr>
            <a:lvl9pPr marL="3886200" indent="-228600" eaLnBrk="0" fontAlgn="base" hangingPunct="0">
              <a:spcBef>
                <a:spcPts val="600"/>
              </a:spcBef>
              <a:spcAft>
                <a:spcPct val="0"/>
              </a:spcAft>
              <a:buClr>
                <a:srgbClr val="8064A2"/>
              </a:buClr>
              <a:buFont typeface="Arial" pitchFamily="34" charset="0"/>
              <a:buChar char="•"/>
              <a:defRPr sz="1600">
                <a:solidFill>
                  <a:srgbClr val="4F6228"/>
                </a:solidFill>
                <a:latin typeface="Arial" pitchFamily="34" charset="0"/>
                <a:ea typeface="MS PGothic" pitchFamily="34" charset="-128"/>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altLang="en-US" sz="2400" b="1" i="0" u="none" strike="noStrike" kern="1200" cap="none" spc="0" normalizeH="0" baseline="0" noProof="0">
                <a:ln>
                  <a:noFill/>
                </a:ln>
                <a:solidFill>
                  <a:srgbClr val="4F6228"/>
                </a:solidFill>
                <a:effectLst/>
                <a:uLnTx/>
                <a:uFillTx/>
                <a:latin typeface="Arial" pitchFamily="34" charset="0"/>
                <a:ea typeface="MS PGothic" pitchFamily="34" charset="-128"/>
                <a:cs typeface="+mn-cs"/>
              </a:rPr>
              <a:t>Late Alzheimer’s</a:t>
            </a:r>
          </a:p>
        </p:txBody>
      </p:sp>
      <p:sp>
        <p:nvSpPr>
          <p:cNvPr id="25" name="Text Box 4"/>
          <p:cNvSpPr txBox="1">
            <a:spLocks noChangeArrowheads="1"/>
          </p:cNvSpPr>
          <p:nvPr/>
        </p:nvSpPr>
        <p:spPr bwMode="auto">
          <a:xfrm>
            <a:off x="7848600" y="1865313"/>
            <a:ext cx="1905000" cy="461962"/>
          </a:xfrm>
          <a:prstGeom prst="rect">
            <a:avLst/>
          </a:prstGeom>
          <a:noFill/>
          <a:ln w="9525">
            <a:noFill/>
            <a:miter lim="800000"/>
            <a:headEnd/>
            <a:tailEnd/>
          </a:ln>
          <a:effectLst/>
        </p:spPr>
        <p:txBody>
          <a:bodyPr anchor="b">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457200" rtl="0" eaLnBrk="0" fontAlgn="auto" latinLnBrk="0" hangingPunct="0">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36AFCE">
                    <a:lumMod val="50000"/>
                  </a:srgbClr>
                </a:solidFill>
                <a:effectLst/>
                <a:uLnTx/>
                <a:uFillTx/>
                <a:latin typeface="Calibri" panose="020F0502020204030204"/>
                <a:ea typeface="ＭＳ Ｐゴシック" charset="0"/>
                <a:cs typeface="Arial" charset="0"/>
              </a:rPr>
              <a:t>Child</a:t>
            </a:r>
          </a:p>
        </p:txBody>
      </p:sp>
    </p:spTree>
    <p:extLst>
      <p:ext uri="{BB962C8B-B14F-4D97-AF65-F5344CB8AC3E}">
        <p14:creationId xmlns:p14="http://schemas.microsoft.com/office/powerpoint/2010/main" val="1654308799"/>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764B-32FF-F542-3AAA-5905FC05C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F3072-74EF-0A2F-5455-ACC6018097B2}"/>
              </a:ext>
            </a:extLst>
          </p:cNvPr>
          <p:cNvSpPr>
            <a:spLocks noGrp="1"/>
          </p:cNvSpPr>
          <p:nvPr>
            <p:ph type="title"/>
          </p:nvPr>
        </p:nvSpPr>
        <p:spPr/>
        <p:txBody>
          <a:bodyPr/>
          <a:lstStyle/>
          <a:p>
            <a:r>
              <a:rPr lang="en-US" dirty="0"/>
              <a:t>Progressive Changes</a:t>
            </a:r>
          </a:p>
        </p:txBody>
      </p:sp>
      <p:sp>
        <p:nvSpPr>
          <p:cNvPr id="3" name="Text Placeholder 2">
            <a:extLst>
              <a:ext uri="{FF2B5EF4-FFF2-40B4-BE49-F238E27FC236}">
                <a16:creationId xmlns:a16="http://schemas.microsoft.com/office/drawing/2014/main" id="{CBEB1735-1C31-F38E-3566-72850DFC7249}"/>
              </a:ext>
            </a:extLst>
          </p:cNvPr>
          <p:cNvSpPr>
            <a:spLocks noGrp="1"/>
          </p:cNvSpPr>
          <p:nvPr>
            <p:ph type="body" idx="1"/>
          </p:nvPr>
        </p:nvSpPr>
        <p:spPr/>
        <p:txBody>
          <a:bodyPr/>
          <a:lstStyle/>
          <a:p>
            <a:r>
              <a:rPr lang="en-US" dirty="0"/>
              <a:t>Sensory Processing</a:t>
            </a:r>
          </a:p>
        </p:txBody>
      </p:sp>
    </p:spTree>
    <p:extLst>
      <p:ext uri="{BB962C8B-B14F-4D97-AF65-F5344CB8AC3E}">
        <p14:creationId xmlns:p14="http://schemas.microsoft.com/office/powerpoint/2010/main" val="96975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brain compare.jpg"/>
          <p:cNvPicPr>
            <a:picLocks noGrp="1" noChangeAspect="1"/>
          </p:cNvPicPr>
          <p:nvPr isPhoto="1"/>
        </p:nvPicPr>
        <p:blipFill rotWithShape="1">
          <a:blip r:embed="rId3"/>
          <a:srcRect l="1783" t="2725" r="1880" b="4922"/>
          <a:stretch/>
        </p:blipFill>
        <p:spPr bwMode="auto">
          <a:xfrm>
            <a:off x="859950" y="2158999"/>
            <a:ext cx="5730265" cy="3706114"/>
          </a:xfrm>
          <a:prstGeom prst="rect">
            <a:avLst/>
          </a:prstGeom>
          <a:noFill/>
          <a:ln w="50800">
            <a:solidFill>
              <a:schemeClr val="accent3">
                <a:lumMod val="50000"/>
              </a:schemeClr>
            </a:solidFill>
            <a:miter lim="800000"/>
            <a:headEnd/>
            <a:tailEnd/>
          </a:ln>
        </p:spPr>
      </p:pic>
      <p:sp>
        <p:nvSpPr>
          <p:cNvPr id="5" name="Oval 4"/>
          <p:cNvSpPr/>
          <p:nvPr/>
        </p:nvSpPr>
        <p:spPr>
          <a:xfrm>
            <a:off x="1260088" y="2079373"/>
            <a:ext cx="2386362" cy="1143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6" name="Oval 5"/>
          <p:cNvSpPr/>
          <p:nvPr/>
        </p:nvSpPr>
        <p:spPr>
          <a:xfrm>
            <a:off x="4605454" y="2458126"/>
            <a:ext cx="1605775" cy="97087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 name="Title 2"/>
          <p:cNvSpPr>
            <a:spLocks noGrp="1"/>
          </p:cNvSpPr>
          <p:nvPr>
            <p:ph type="title"/>
          </p:nvPr>
        </p:nvSpPr>
        <p:spPr>
          <a:xfrm>
            <a:off x="1812073" y="823351"/>
            <a:ext cx="8567853" cy="1143000"/>
          </a:xfrm>
        </p:spPr>
        <p:txBody>
          <a:bodyPr wrap="square" numCol="1" anchorCtr="0" compatLnSpc="1">
            <a:prstTxWarp prst="textNoShape">
              <a:avLst/>
            </a:prstTxWarp>
            <a:noAutofit/>
          </a:bodyPr>
          <a:lstStyle/>
          <a:p>
            <a:pPr>
              <a:defRPr/>
            </a:pPr>
            <a:r>
              <a:rPr lang="en-US" altLang="en-US" sz="2800" b="1" dirty="0">
                <a:solidFill>
                  <a:schemeClr val="accent1">
                    <a:lumMod val="75000"/>
                  </a:schemeClr>
                </a:solidFill>
                <a:latin typeface="Arial" panose="020B0604020202020204" pitchFamily="34" charset="0"/>
                <a:cs typeface="Arial" panose="020B0604020202020204" pitchFamily="34" charset="0"/>
              </a:rPr>
              <a:t>Vision</a:t>
            </a:r>
            <a:br>
              <a:rPr lang="en-US" altLang="en-US" sz="2400" dirty="0"/>
            </a:br>
            <a:r>
              <a:rPr lang="en-US" altLang="en-US" sz="2400" b="1" dirty="0">
                <a:solidFill>
                  <a:schemeClr val="accent3">
                    <a:lumMod val="50000"/>
                  </a:schemeClr>
                </a:solidFill>
                <a:latin typeface="Arial" panose="020B0604020202020204" pitchFamily="34" charset="0"/>
                <a:cs typeface="Arial" panose="020B0604020202020204" pitchFamily="34" charset="0"/>
              </a:rPr>
              <a:t>The most powerful sensory input</a:t>
            </a:r>
            <a:r>
              <a:rPr lang="en-US" altLang="en-US" sz="2400" dirty="0">
                <a:solidFill>
                  <a:schemeClr val="accent3">
                    <a:lumMod val="50000"/>
                  </a:schemeClr>
                </a:solidFill>
                <a:latin typeface="Arial" panose="020B0604020202020204" pitchFamily="34" charset="0"/>
                <a:cs typeface="Arial" panose="020B0604020202020204" pitchFamily="34" charset="0"/>
              </a:rPr>
              <a:t> </a:t>
            </a:r>
            <a:br>
              <a:rPr lang="en-US" altLang="en-US" sz="2400" dirty="0">
                <a:solidFill>
                  <a:schemeClr val="accent3">
                    <a:lumMod val="50000"/>
                  </a:schemeClr>
                </a:solidFill>
                <a:latin typeface="Arial" panose="020B0604020202020204" pitchFamily="34" charset="0"/>
                <a:cs typeface="Arial" panose="020B0604020202020204" pitchFamily="34" charset="0"/>
              </a:rPr>
            </a:br>
            <a:r>
              <a:rPr lang="en-US" altLang="en-US" sz="2400" dirty="0">
                <a:solidFill>
                  <a:schemeClr val="accent3">
                    <a:lumMod val="50000"/>
                  </a:schemeClr>
                </a:solidFill>
                <a:latin typeface="Arial" panose="020B0604020202020204" pitchFamily="34" charset="0"/>
                <a:cs typeface="Arial" panose="020B0604020202020204" pitchFamily="34" charset="0"/>
              </a:rPr>
              <a:t>People living with dementia pay more attention to what they see than what they hear</a:t>
            </a:r>
            <a:br>
              <a:rPr lang="en-US" altLang="en-US" sz="2400" dirty="0">
                <a:solidFill>
                  <a:schemeClr val="accent3">
                    <a:lumMod val="50000"/>
                  </a:schemeClr>
                </a:solidFill>
                <a:latin typeface="Arial" panose="020B0604020202020204" pitchFamily="34" charset="0"/>
                <a:cs typeface="Arial" panose="020B0604020202020204" pitchFamily="34" charset="0"/>
              </a:rPr>
            </a:br>
            <a:br>
              <a:rPr lang="en-US" altLang="en-US" sz="2400" dirty="0"/>
            </a:br>
            <a:endParaRPr lang="en-US" altLang="en-US" sz="2400" dirty="0"/>
          </a:p>
        </p:txBody>
      </p:sp>
      <p:sp>
        <p:nvSpPr>
          <p:cNvPr id="2" name="TextBox 1">
            <a:extLst>
              <a:ext uri="{FF2B5EF4-FFF2-40B4-BE49-F238E27FC236}">
                <a16:creationId xmlns:a16="http://schemas.microsoft.com/office/drawing/2014/main" id="{02DEBA25-8250-A0F3-1FED-682A42937681}"/>
              </a:ext>
            </a:extLst>
          </p:cNvPr>
          <p:cNvSpPr txBox="1"/>
          <p:nvPr/>
        </p:nvSpPr>
        <p:spPr>
          <a:xfrm>
            <a:off x="6590215" y="2273118"/>
            <a:ext cx="5174322" cy="3477875"/>
          </a:xfrm>
          <a:prstGeom prst="rect">
            <a:avLst/>
          </a:prstGeom>
          <a:noFill/>
        </p:spPr>
        <p:txBody>
          <a:bodyPr wrap="square" rtlCol="0">
            <a:spAutoFit/>
          </a:bodyPr>
          <a:lstStyle/>
          <a:p>
            <a:pPr marL="800100" lvl="1" indent="-342900">
              <a:buClr>
                <a:schemeClr val="tx2"/>
              </a:buClr>
              <a:buFont typeface="Arial" panose="020B0604020202020204" pitchFamily="34" charset="0"/>
              <a:buChar char="•"/>
            </a:pPr>
            <a:r>
              <a:rPr lang="en-US" sz="2000" dirty="0"/>
              <a:t>Loss of peripheral field, depth perception, and object recognition linked to purpose (“what is this and what do I do with it?”)</a:t>
            </a:r>
          </a:p>
          <a:p>
            <a:pPr marL="800100" lvl="1" indent="-342900">
              <a:buClr>
                <a:schemeClr val="tx2"/>
              </a:buClr>
              <a:buFont typeface="Arial" panose="020B0604020202020204" pitchFamily="34" charset="0"/>
              <a:buChar char="•"/>
            </a:pPr>
            <a:r>
              <a:rPr lang="en-US" sz="2000" dirty="0"/>
              <a:t>Slower to process- scanning and shifting focus</a:t>
            </a:r>
          </a:p>
          <a:p>
            <a:pPr marL="800100" lvl="1" indent="-342900">
              <a:buClr>
                <a:schemeClr val="tx2"/>
              </a:buClr>
              <a:buFont typeface="Arial" panose="020B0604020202020204" pitchFamily="34" charset="0"/>
              <a:buChar char="•"/>
            </a:pPr>
            <a:r>
              <a:rPr lang="en-US" sz="2000" dirty="0"/>
              <a:t>Progression from tunnel vision to binocular vision to monocular vision</a:t>
            </a:r>
          </a:p>
          <a:p>
            <a:pPr marL="800100" lvl="1" indent="-342900">
              <a:buClr>
                <a:schemeClr val="tx2"/>
              </a:buClr>
              <a:buFont typeface="Arial" panose="020B0604020202020204" pitchFamily="34" charset="0"/>
              <a:buChar char="•"/>
            </a:pPr>
            <a:r>
              <a:rPr lang="en-US" sz="2000" dirty="0"/>
              <a:t>Vision is a person’s first line of defense:  approach is key to patient determining “safe vs unsafe”</a:t>
            </a:r>
          </a:p>
        </p:txBody>
      </p:sp>
    </p:spTree>
    <p:extLst>
      <p:ext uri="{BB962C8B-B14F-4D97-AF65-F5344CB8AC3E}">
        <p14:creationId xmlns:p14="http://schemas.microsoft.com/office/powerpoint/2010/main" val="238155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9B30B-542A-8BB8-B6DB-9F85A10CBF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8AC2B1-9B87-72E7-D1AD-3AFD81248F9C}"/>
              </a:ext>
            </a:extLst>
          </p:cNvPr>
          <p:cNvSpPr>
            <a:spLocks noGrp="1"/>
          </p:cNvSpPr>
          <p:nvPr>
            <p:ph type="title"/>
          </p:nvPr>
        </p:nvSpPr>
        <p:spPr>
          <a:xfrm>
            <a:off x="1812073" y="683273"/>
            <a:ext cx="8567853" cy="1143000"/>
          </a:xfrm>
        </p:spPr>
        <p:txBody>
          <a:bodyPr wrap="square" numCol="1" anchorCtr="0" compatLnSpc="1">
            <a:prstTxWarp prst="textNoShape">
              <a:avLst/>
            </a:prstTxWarp>
            <a:noAutofit/>
          </a:bodyPr>
          <a:lstStyle/>
          <a:p>
            <a:pPr>
              <a:defRPr/>
            </a:pPr>
            <a:r>
              <a:rPr lang="en-US" altLang="en-US" sz="2800" b="1" dirty="0">
                <a:solidFill>
                  <a:schemeClr val="accent1">
                    <a:lumMod val="75000"/>
                  </a:schemeClr>
                </a:solidFill>
                <a:latin typeface="Arial" panose="020B0604020202020204" pitchFamily="34" charset="0"/>
                <a:cs typeface="Arial" panose="020B0604020202020204" pitchFamily="34" charset="0"/>
              </a:rPr>
              <a:t>Auditory</a:t>
            </a:r>
            <a:br>
              <a:rPr lang="en-US" altLang="en-US" sz="2800" b="1" dirty="0">
                <a:solidFill>
                  <a:schemeClr val="accent1">
                    <a:lumMod val="75000"/>
                  </a:schemeClr>
                </a:solidFill>
                <a:latin typeface="Arial" panose="020B0604020202020204" pitchFamily="34" charset="0"/>
                <a:cs typeface="Arial" panose="020B0604020202020204" pitchFamily="34" charset="0"/>
              </a:rPr>
            </a:br>
            <a:r>
              <a:rPr lang="en-US" altLang="en-US" sz="2800" b="1" dirty="0">
                <a:solidFill>
                  <a:schemeClr val="accent1">
                    <a:lumMod val="75000"/>
                  </a:schemeClr>
                </a:solidFill>
                <a:latin typeface="Arial" panose="020B0604020202020204" pitchFamily="34" charset="0"/>
                <a:cs typeface="Arial" panose="020B0604020202020204" pitchFamily="34" charset="0"/>
              </a:rPr>
              <a:t>Language/Understanding</a:t>
            </a:r>
            <a:br>
              <a:rPr lang="en-US" altLang="en-US" sz="2400" dirty="0"/>
            </a:br>
            <a:r>
              <a:rPr lang="en-US" altLang="en-US" sz="2400" b="1" dirty="0">
                <a:solidFill>
                  <a:schemeClr val="accent3">
                    <a:lumMod val="50000"/>
                  </a:schemeClr>
                </a:solidFill>
                <a:latin typeface="Arial" panose="020B0604020202020204" pitchFamily="34" charset="0"/>
                <a:cs typeface="Arial" panose="020B0604020202020204" pitchFamily="34" charset="0"/>
              </a:rPr>
              <a:t>What do we often do wrong?</a:t>
            </a:r>
            <a:br>
              <a:rPr lang="en-US" altLang="en-US" sz="2400" dirty="0">
                <a:solidFill>
                  <a:schemeClr val="accent3">
                    <a:lumMod val="50000"/>
                  </a:schemeClr>
                </a:solidFill>
                <a:latin typeface="Arial" panose="020B0604020202020204" pitchFamily="34" charset="0"/>
                <a:cs typeface="Arial" panose="020B0604020202020204" pitchFamily="34" charset="0"/>
              </a:rPr>
            </a:br>
            <a:br>
              <a:rPr lang="en-US" altLang="en-US" sz="2400" dirty="0"/>
            </a:br>
            <a:endParaRPr lang="en-US" altLang="en-US" sz="2400" dirty="0"/>
          </a:p>
        </p:txBody>
      </p:sp>
      <p:sp>
        <p:nvSpPr>
          <p:cNvPr id="2" name="TextBox 1">
            <a:extLst>
              <a:ext uri="{FF2B5EF4-FFF2-40B4-BE49-F238E27FC236}">
                <a16:creationId xmlns:a16="http://schemas.microsoft.com/office/drawing/2014/main" id="{DEF61DDC-F604-A6FC-DC71-7966138BFB7D}"/>
              </a:ext>
            </a:extLst>
          </p:cNvPr>
          <p:cNvSpPr txBox="1"/>
          <p:nvPr/>
        </p:nvSpPr>
        <p:spPr>
          <a:xfrm>
            <a:off x="7017678" y="1619403"/>
            <a:ext cx="5174322" cy="5201424"/>
          </a:xfrm>
          <a:prstGeom prst="rect">
            <a:avLst/>
          </a:prstGeom>
          <a:noFill/>
        </p:spPr>
        <p:txBody>
          <a:bodyPr wrap="square" rtlCol="0">
            <a:spAutoFit/>
          </a:bodyPr>
          <a:lstStyle/>
          <a:p>
            <a:pPr>
              <a:buClr>
                <a:schemeClr val="tx2"/>
              </a:buClr>
            </a:pPr>
            <a:r>
              <a:rPr lang="en-US" sz="2000" b="1" dirty="0"/>
              <a:t>Changes</a:t>
            </a:r>
          </a:p>
          <a:p>
            <a:pPr marL="342900" indent="-342900">
              <a:buClr>
                <a:schemeClr val="tx2"/>
              </a:buClr>
              <a:buFont typeface="Arial" panose="020B0604020202020204" pitchFamily="34" charset="0"/>
              <a:buChar char="•"/>
            </a:pPr>
            <a:r>
              <a:rPr lang="en-US" sz="1600" dirty="0"/>
              <a:t>Changes in language skills</a:t>
            </a:r>
          </a:p>
          <a:p>
            <a:pPr marL="800100" lvl="1" indent="-342900">
              <a:buClr>
                <a:schemeClr val="tx2"/>
              </a:buClr>
              <a:buFont typeface="Arial" panose="020B0604020202020204" pitchFamily="34" charset="0"/>
              <a:buChar char="•"/>
            </a:pPr>
            <a:r>
              <a:rPr lang="en-US" sz="1600" dirty="0"/>
              <a:t>Comprehension </a:t>
            </a:r>
          </a:p>
          <a:p>
            <a:pPr marL="1257300" lvl="2" indent="-342900">
              <a:buClr>
                <a:schemeClr val="tx2"/>
              </a:buClr>
              <a:buFont typeface="Arial" panose="020B0604020202020204" pitchFamily="34" charset="0"/>
              <a:buChar char="•"/>
            </a:pPr>
            <a:r>
              <a:rPr lang="en-US" sz="1600" dirty="0"/>
              <a:t>Can’t interpret words</a:t>
            </a:r>
          </a:p>
          <a:p>
            <a:pPr marL="1257300" lvl="2" indent="-342900">
              <a:buClr>
                <a:schemeClr val="tx2"/>
              </a:buClr>
              <a:buFont typeface="Arial" panose="020B0604020202020204" pitchFamily="34" charset="0"/>
              <a:buChar char="•"/>
            </a:pPr>
            <a:r>
              <a:rPr lang="en-US" sz="1600" dirty="0"/>
              <a:t>Misses 1 out of 4 words</a:t>
            </a:r>
          </a:p>
          <a:p>
            <a:pPr marL="1257300" lvl="2" indent="-342900">
              <a:buClr>
                <a:schemeClr val="tx2"/>
              </a:buClr>
              <a:buFont typeface="Arial" panose="020B0604020202020204" pitchFamily="34" charset="0"/>
              <a:buChar char="•"/>
            </a:pPr>
            <a:r>
              <a:rPr lang="en-US" sz="1600" dirty="0"/>
              <a:t>Gets off target</a:t>
            </a:r>
          </a:p>
          <a:p>
            <a:pPr marL="800100" lvl="1" indent="-342900">
              <a:buClr>
                <a:schemeClr val="tx2"/>
              </a:buClr>
              <a:buFont typeface="Arial" panose="020B0604020202020204" pitchFamily="34" charset="0"/>
              <a:buChar char="•"/>
            </a:pPr>
            <a:r>
              <a:rPr lang="en-US" sz="1600" dirty="0"/>
              <a:t>Vocabulary &amp; Speech Production</a:t>
            </a:r>
          </a:p>
          <a:p>
            <a:pPr marL="1257300" lvl="2" indent="-342900">
              <a:buClr>
                <a:schemeClr val="tx2"/>
              </a:buClr>
              <a:buFont typeface="Arial" panose="020B0604020202020204" pitchFamily="34" charset="0"/>
              <a:buChar char="•"/>
            </a:pPr>
            <a:r>
              <a:rPr lang="en-US" sz="1600" dirty="0"/>
              <a:t>Can’t find right words</a:t>
            </a:r>
          </a:p>
          <a:p>
            <a:pPr marL="1257300" lvl="2" indent="-342900">
              <a:buClr>
                <a:schemeClr val="tx2"/>
              </a:buClr>
              <a:buFont typeface="Arial" panose="020B0604020202020204" pitchFamily="34" charset="0"/>
              <a:buChar char="•"/>
            </a:pPr>
            <a:r>
              <a:rPr lang="en-US" sz="1600" dirty="0"/>
              <a:t>Word salad</a:t>
            </a:r>
          </a:p>
          <a:p>
            <a:pPr marL="1257300" lvl="2" indent="-342900">
              <a:buClr>
                <a:schemeClr val="tx2"/>
              </a:buClr>
              <a:buFont typeface="Arial" panose="020B0604020202020204" pitchFamily="34" charset="0"/>
              <a:buChar char="•"/>
            </a:pPr>
            <a:r>
              <a:rPr lang="en-US" sz="1600" dirty="0"/>
              <a:t>Can’t make needs known</a:t>
            </a:r>
            <a:endParaRPr lang="en-US" sz="2000" dirty="0"/>
          </a:p>
          <a:p>
            <a:pPr>
              <a:buClr>
                <a:schemeClr val="tx2"/>
              </a:buClr>
            </a:pPr>
            <a:r>
              <a:rPr lang="en-US" sz="2000" b="1" dirty="0"/>
              <a:t>Preserved</a:t>
            </a:r>
          </a:p>
          <a:p>
            <a:pPr marL="800100" lvl="1" indent="-342900">
              <a:buClr>
                <a:schemeClr val="tx2"/>
              </a:buClr>
              <a:buFont typeface="Arial" panose="020B0604020202020204" pitchFamily="34" charset="0"/>
              <a:buChar char="•"/>
            </a:pPr>
            <a:r>
              <a:rPr lang="en-US" sz="1600" dirty="0"/>
              <a:t>Hearing remains largely unchanged -</a:t>
            </a:r>
          </a:p>
          <a:p>
            <a:pPr lvl="2">
              <a:buClr>
                <a:schemeClr val="tx2"/>
              </a:buClr>
            </a:pPr>
            <a:r>
              <a:rPr lang="en-US" sz="1600" dirty="0"/>
              <a:t>avoid getting louder!</a:t>
            </a:r>
          </a:p>
          <a:p>
            <a:pPr marL="800100" lvl="1" indent="-342900">
              <a:buClr>
                <a:schemeClr val="tx2"/>
              </a:buClr>
              <a:buFont typeface="Arial" panose="020B0604020202020204" pitchFamily="34" charset="0"/>
              <a:buChar char="•"/>
            </a:pPr>
            <a:r>
              <a:rPr lang="en-US" sz="1600" dirty="0"/>
              <a:t>Facial expressions</a:t>
            </a:r>
          </a:p>
          <a:p>
            <a:pPr marL="800100" lvl="1" indent="-342900">
              <a:buClr>
                <a:schemeClr val="tx2"/>
              </a:buClr>
              <a:buFont typeface="Arial" panose="020B0604020202020204" pitchFamily="34" charset="0"/>
              <a:buChar char="•"/>
            </a:pPr>
            <a:r>
              <a:rPr lang="en-US" sz="1600" dirty="0"/>
              <a:t>Tone of voice</a:t>
            </a:r>
          </a:p>
          <a:p>
            <a:pPr marL="800100" lvl="1" indent="-342900">
              <a:buClr>
                <a:schemeClr val="tx2"/>
              </a:buClr>
              <a:buFont typeface="Arial" panose="020B0604020202020204" pitchFamily="34" charset="0"/>
              <a:buChar char="•"/>
            </a:pPr>
            <a:r>
              <a:rPr lang="en-US" sz="1600" dirty="0"/>
              <a:t>Some non-</a:t>
            </a:r>
            <a:r>
              <a:rPr lang="en-US" sz="1600" dirty="0" err="1"/>
              <a:t>verbals</a:t>
            </a:r>
            <a:endParaRPr lang="en-US" sz="1600" dirty="0"/>
          </a:p>
          <a:p>
            <a:pPr marL="800100" lvl="1" indent="-342900">
              <a:buClr>
                <a:schemeClr val="tx2"/>
              </a:buClr>
              <a:buFont typeface="Arial" panose="020B0604020202020204" pitchFamily="34" charset="0"/>
              <a:buChar char="•"/>
            </a:pPr>
            <a:r>
              <a:rPr lang="en-US" sz="1600" dirty="0"/>
              <a:t>Singing, sounds, some vocalization</a:t>
            </a:r>
          </a:p>
          <a:p>
            <a:pPr marL="800100" lvl="1" indent="-342900">
              <a:buClr>
                <a:schemeClr val="tx2"/>
              </a:buClr>
              <a:buFont typeface="Arial" panose="020B0604020202020204" pitchFamily="34" charset="0"/>
              <a:buChar char="•"/>
            </a:pPr>
            <a:r>
              <a:rPr lang="en-US" sz="1600" dirty="0"/>
              <a:t>Learns how to cover- confabulation, social chit chat</a:t>
            </a:r>
          </a:p>
          <a:p>
            <a:pPr marL="800100" lvl="1" indent="-342900">
              <a:buClr>
                <a:schemeClr val="tx2"/>
              </a:buClr>
              <a:buFont typeface="Arial" panose="020B0604020202020204" pitchFamily="34" charset="0"/>
              <a:buChar char="•"/>
            </a:pPr>
            <a:endParaRPr lang="en-US" sz="2000" dirty="0"/>
          </a:p>
        </p:txBody>
      </p:sp>
      <p:pic>
        <p:nvPicPr>
          <p:cNvPr id="4" name="Picture 1" descr="understanding language.jpg">
            <a:extLst>
              <a:ext uri="{FF2B5EF4-FFF2-40B4-BE49-F238E27FC236}">
                <a16:creationId xmlns:a16="http://schemas.microsoft.com/office/drawing/2014/main" id="{5A79AAF8-DD82-21C7-2443-92CD8252011F}"/>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396667" y="1663710"/>
            <a:ext cx="5738303" cy="451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476F8C5-233D-0F67-556B-879256B71E5B}"/>
              </a:ext>
            </a:extLst>
          </p:cNvPr>
          <p:cNvSpPr/>
          <p:nvPr/>
        </p:nvSpPr>
        <p:spPr>
          <a:xfrm rot="1652580">
            <a:off x="1510372" y="3914382"/>
            <a:ext cx="1348710" cy="234890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1A511ADC-23AE-2D14-F94D-E4367B6B8267}"/>
              </a:ext>
            </a:extLst>
          </p:cNvPr>
          <p:cNvSpPr/>
          <p:nvPr/>
        </p:nvSpPr>
        <p:spPr>
          <a:xfrm rot="2266394">
            <a:off x="4587972" y="3996968"/>
            <a:ext cx="941790" cy="225802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452A84E4-D2FB-D513-9D45-8212E6E1555B}"/>
              </a:ext>
            </a:extLst>
          </p:cNvPr>
          <p:cNvSpPr/>
          <p:nvPr/>
        </p:nvSpPr>
        <p:spPr>
          <a:xfrm rot="1888999">
            <a:off x="965075" y="3050831"/>
            <a:ext cx="1601298" cy="75633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0089FB2C-360F-4D1C-4B4D-CD00FBEACFFF}"/>
              </a:ext>
            </a:extLst>
          </p:cNvPr>
          <p:cNvSpPr/>
          <p:nvPr/>
        </p:nvSpPr>
        <p:spPr>
          <a:xfrm rot="2329120">
            <a:off x="4206320" y="3202641"/>
            <a:ext cx="1541267" cy="78913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14834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nsation-movement-language.jpg">
            <a:extLst>
              <a:ext uri="{FF2B5EF4-FFF2-40B4-BE49-F238E27FC236}">
                <a16:creationId xmlns:a16="http://schemas.microsoft.com/office/drawing/2014/main" id="{8B603418-FFF2-289D-4F79-2D55765A08FB}"/>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3434188" y="180975"/>
            <a:ext cx="4929188"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41CDC36-82A1-1042-48AA-AA72C6AAD293}"/>
              </a:ext>
            </a:extLst>
          </p:cNvPr>
          <p:cNvSpPr/>
          <p:nvPr/>
        </p:nvSpPr>
        <p:spPr>
          <a:xfrm>
            <a:off x="3780263" y="406400"/>
            <a:ext cx="4406900" cy="1981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53462B57-268D-13A5-2FB3-C58AE97BD3CF}"/>
              </a:ext>
            </a:extLst>
          </p:cNvPr>
          <p:cNvSpPr/>
          <p:nvPr/>
        </p:nvSpPr>
        <p:spPr>
          <a:xfrm>
            <a:off x="4734351" y="3759200"/>
            <a:ext cx="3133725"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2181740F-1D51-A9C0-E7C6-603209257C1D}"/>
              </a:ext>
            </a:extLst>
          </p:cNvPr>
          <p:cNvSpPr/>
          <p:nvPr/>
        </p:nvSpPr>
        <p:spPr>
          <a:xfrm>
            <a:off x="6659988" y="2387600"/>
            <a:ext cx="1173163" cy="10668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9AB269A6-2815-0C57-976E-2501FCF68543}"/>
              </a:ext>
            </a:extLst>
          </p:cNvPr>
          <p:cNvSpPr/>
          <p:nvPr/>
        </p:nvSpPr>
        <p:spPr>
          <a:xfrm>
            <a:off x="6828263" y="5511800"/>
            <a:ext cx="838200" cy="746125"/>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DD7FEFF6-42D9-ACB5-5AA3-FF54CA7DEC64}"/>
              </a:ext>
            </a:extLst>
          </p:cNvPr>
          <p:cNvSpPr/>
          <p:nvPr/>
        </p:nvSpPr>
        <p:spPr>
          <a:xfrm>
            <a:off x="4466063" y="2387600"/>
            <a:ext cx="1123950" cy="115411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D1A254BF-9398-28E5-3E4C-CE1DA3036E79}"/>
              </a:ext>
            </a:extLst>
          </p:cNvPr>
          <p:cNvSpPr/>
          <p:nvPr/>
        </p:nvSpPr>
        <p:spPr>
          <a:xfrm>
            <a:off x="4466063" y="5359400"/>
            <a:ext cx="1123950" cy="10668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2">
            <a:extLst>
              <a:ext uri="{FF2B5EF4-FFF2-40B4-BE49-F238E27FC236}">
                <a16:creationId xmlns:a16="http://schemas.microsoft.com/office/drawing/2014/main" id="{C12D8CE5-05BA-C53E-2AD7-24B99A10F0D9}"/>
              </a:ext>
            </a:extLst>
          </p:cNvPr>
          <p:cNvSpPr txBox="1">
            <a:spLocks noChangeArrowheads="1"/>
          </p:cNvSpPr>
          <p:nvPr/>
        </p:nvSpPr>
        <p:spPr bwMode="auto">
          <a:xfrm>
            <a:off x="8937703" y="302941"/>
            <a:ext cx="2738438" cy="1938338"/>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400" b="1" dirty="0">
                <a:solidFill>
                  <a:srgbClr val="FF0000"/>
                </a:solidFill>
                <a:latin typeface="+mn-lt"/>
              </a:rPr>
              <a:t>Sensory Strip</a:t>
            </a:r>
          </a:p>
          <a:p>
            <a:pPr algn="ctr" eaLnBrk="1" hangingPunct="1">
              <a:defRPr/>
            </a:pPr>
            <a:r>
              <a:rPr lang="en-US" altLang="en-US" sz="2400" b="1" dirty="0">
                <a:solidFill>
                  <a:srgbClr val="FF0000"/>
                </a:solidFill>
                <a:latin typeface="+mn-lt"/>
              </a:rPr>
              <a:t>Motor Strip</a:t>
            </a:r>
          </a:p>
          <a:p>
            <a:pPr algn="ctr" eaLnBrk="1" hangingPunct="1">
              <a:defRPr/>
            </a:pPr>
            <a:r>
              <a:rPr lang="en-US" altLang="en-US" sz="2400" b="1" dirty="0">
                <a:solidFill>
                  <a:srgbClr val="FF0000"/>
                </a:solidFill>
                <a:latin typeface="+mn-lt"/>
              </a:rPr>
              <a:t>White Matter Connections:</a:t>
            </a:r>
          </a:p>
          <a:p>
            <a:pPr algn="ctr" eaLnBrk="1" hangingPunct="1">
              <a:defRPr/>
            </a:pPr>
            <a:r>
              <a:rPr lang="en-US" altLang="en-US" sz="2400" b="1" dirty="0">
                <a:solidFill>
                  <a:srgbClr val="FF0000"/>
                </a:solidFill>
                <a:latin typeface="+mn-lt"/>
              </a:rPr>
              <a:t>Big Changes</a:t>
            </a:r>
          </a:p>
        </p:txBody>
      </p:sp>
      <p:sp>
        <p:nvSpPr>
          <p:cNvPr id="10" name="TextBox 16">
            <a:extLst>
              <a:ext uri="{FF2B5EF4-FFF2-40B4-BE49-F238E27FC236}">
                <a16:creationId xmlns:a16="http://schemas.microsoft.com/office/drawing/2014/main" id="{C3BCA194-CD94-BA4E-B5F8-51EE95328CFF}"/>
              </a:ext>
            </a:extLst>
          </p:cNvPr>
          <p:cNvSpPr txBox="1">
            <a:spLocks noChangeArrowheads="1"/>
          </p:cNvSpPr>
          <p:nvPr/>
        </p:nvSpPr>
        <p:spPr bwMode="auto">
          <a:xfrm>
            <a:off x="178807" y="756652"/>
            <a:ext cx="310615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Clr>
                <a:schemeClr val="accent1"/>
              </a:buClr>
              <a:buFont typeface="Arial" panose="020B0604020202020204" pitchFamily="34" charset="0"/>
              <a:defRPr sz="2200">
                <a:solidFill>
                  <a:srgbClr val="4F6228"/>
                </a:solidFill>
                <a:latin typeface="Arial" panose="020B0604020202020204" pitchFamily="34" charset="0"/>
                <a:ea typeface="MS PGothic" panose="020B0600070205080204" pitchFamily="34" charset="-128"/>
              </a:defRPr>
            </a:lvl1pPr>
            <a:lvl2pPr marL="742950" indent="-285750">
              <a:spcBef>
                <a:spcPts val="1200"/>
              </a:spcBef>
              <a:buClr>
                <a:schemeClr val="tx2"/>
              </a:buClr>
              <a:buFont typeface="Lucida Grande" charset="0"/>
              <a:buChar char="-"/>
              <a:defRPr sz="2200">
                <a:solidFill>
                  <a:srgbClr val="4F6228"/>
                </a:solidFill>
                <a:latin typeface="Arial" panose="020B0604020202020204" pitchFamily="34" charset="0"/>
                <a:ea typeface="MS PGothic" panose="020B0600070205080204" pitchFamily="34" charset="-128"/>
              </a:defRPr>
            </a:lvl2pPr>
            <a:lvl3pPr marL="1143000" indent="-228600">
              <a:spcBef>
                <a:spcPts val="600"/>
              </a:spcBef>
              <a:buClr>
                <a:schemeClr val="tx2"/>
              </a:buClr>
              <a:buFont typeface="Arial" panose="020B0604020202020204" pitchFamily="34" charset="0"/>
              <a:buChar char="•"/>
              <a:defRPr sz="2000">
                <a:solidFill>
                  <a:srgbClr val="4F6228"/>
                </a:solidFill>
                <a:latin typeface="Arial" panose="020B0604020202020204" pitchFamily="34" charset="0"/>
                <a:ea typeface="MS PGothic" panose="020B0600070205080204" pitchFamily="34" charset="-128"/>
              </a:defRPr>
            </a:lvl3pPr>
            <a:lvl4pPr marL="1600200" indent="-228600">
              <a:spcBef>
                <a:spcPts val="600"/>
              </a:spcBef>
              <a:buClr>
                <a:srgbClr val="9BBB59"/>
              </a:buClr>
              <a:buFont typeface="Arial" panose="020B0604020202020204" pitchFamily="34" charset="0"/>
              <a:buChar char="•"/>
              <a:defRPr>
                <a:solidFill>
                  <a:srgbClr val="4F6228"/>
                </a:solidFill>
                <a:latin typeface="Arial" panose="020B0604020202020204" pitchFamily="34" charset="0"/>
                <a:ea typeface="MS PGothic" panose="020B0600070205080204" pitchFamily="34" charset="-128"/>
              </a:defRPr>
            </a:lvl4pPr>
            <a:lvl5pPr marL="2057400" indent="-228600">
              <a:spcBef>
                <a:spcPts val="600"/>
              </a:spcBef>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5pPr>
            <a:lvl6pPr marL="25146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6pPr>
            <a:lvl7pPr marL="29718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7pPr>
            <a:lvl8pPr marL="34290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8pPr>
            <a:lvl9pPr marL="3886200" indent="-228600" eaLnBrk="0" fontAlgn="base" hangingPunct="0">
              <a:spcBef>
                <a:spcPts val="600"/>
              </a:spcBef>
              <a:spcAft>
                <a:spcPct val="0"/>
              </a:spcAft>
              <a:buClr>
                <a:srgbClr val="8064A2"/>
              </a:buClr>
              <a:buFont typeface="Arial" panose="020B0604020202020204" pitchFamily="34" charset="0"/>
              <a:buChar char="•"/>
              <a:defRPr sz="1600">
                <a:solidFill>
                  <a:srgbClr val="4F6228"/>
                </a:solidFill>
                <a:latin typeface="Arial" panose="020B0604020202020204" pitchFamily="34" charset="0"/>
                <a:ea typeface="MS PGothic" panose="020B0600070205080204" pitchFamily="34" charset="-128"/>
              </a:defRPr>
            </a:lvl9pPr>
          </a:lstStyle>
          <a:p>
            <a:pPr>
              <a:spcBef>
                <a:spcPct val="0"/>
              </a:spcBef>
              <a:buClrTx/>
            </a:pPr>
            <a:r>
              <a:rPr lang="en-US" altLang="en-US" sz="2800" b="1" u="sng" dirty="0">
                <a:solidFill>
                  <a:schemeClr val="accent3"/>
                </a:solidFill>
              </a:rPr>
              <a:t>RIGHT</a:t>
            </a:r>
          </a:p>
          <a:p>
            <a:pPr marL="457200" indent="-457200">
              <a:spcBef>
                <a:spcPts val="600"/>
              </a:spcBef>
              <a:buClrTx/>
              <a:buAutoNum type="arabicPeriod"/>
            </a:pPr>
            <a:r>
              <a:rPr lang="en-US" altLang="en-US" sz="2000" b="1" dirty="0">
                <a:solidFill>
                  <a:schemeClr val="accent3"/>
                </a:solidFill>
              </a:rPr>
              <a:t>Forbidden words      </a:t>
            </a:r>
          </a:p>
          <a:p>
            <a:pPr>
              <a:spcBef>
                <a:spcPts val="600"/>
              </a:spcBef>
              <a:buClrTx/>
            </a:pPr>
            <a:r>
              <a:rPr lang="en-US" altLang="en-US" sz="2000" b="1" dirty="0">
                <a:solidFill>
                  <a:schemeClr val="accent3"/>
                </a:solidFill>
              </a:rPr>
              <a:t>       </a:t>
            </a:r>
            <a:r>
              <a:rPr lang="en-US" altLang="en-US" sz="1800" dirty="0">
                <a:solidFill>
                  <a:schemeClr val="accent3"/>
                </a:solidFill>
              </a:rPr>
              <a:t>#!**@#!</a:t>
            </a:r>
          </a:p>
          <a:p>
            <a:pPr>
              <a:spcBef>
                <a:spcPct val="0"/>
              </a:spcBef>
              <a:buClrTx/>
            </a:pPr>
            <a:endParaRPr lang="en-US" altLang="en-US" sz="1800" dirty="0">
              <a:solidFill>
                <a:schemeClr val="accent3"/>
              </a:solidFill>
            </a:endParaRPr>
          </a:p>
          <a:p>
            <a:pPr>
              <a:spcBef>
                <a:spcPct val="0"/>
              </a:spcBef>
              <a:buClrTx/>
            </a:pPr>
            <a:r>
              <a:rPr lang="en-US" altLang="en-US" sz="2000" b="1" dirty="0">
                <a:solidFill>
                  <a:schemeClr val="accent3"/>
                </a:solidFill>
              </a:rPr>
              <a:t>2. Automatic speech</a:t>
            </a:r>
          </a:p>
          <a:p>
            <a:pPr>
              <a:spcBef>
                <a:spcPct val="0"/>
              </a:spcBef>
              <a:buClrTx/>
            </a:pPr>
            <a:r>
              <a:rPr lang="en-US" altLang="en-US" sz="1800" dirty="0">
                <a:solidFill>
                  <a:schemeClr val="accent3"/>
                </a:solidFill>
              </a:rPr>
              <a:t>     Social Chit Chat</a:t>
            </a:r>
          </a:p>
          <a:p>
            <a:pPr>
              <a:spcBef>
                <a:spcPct val="0"/>
              </a:spcBef>
              <a:buClrTx/>
            </a:pPr>
            <a:endParaRPr lang="en-US" altLang="en-US" sz="1800" dirty="0">
              <a:solidFill>
                <a:schemeClr val="accent3"/>
              </a:solidFill>
            </a:endParaRPr>
          </a:p>
          <a:p>
            <a:pPr>
              <a:spcBef>
                <a:spcPts val="0"/>
              </a:spcBef>
              <a:buClrTx/>
            </a:pPr>
            <a:r>
              <a:rPr lang="en-US" altLang="en-US" sz="2000" b="1" dirty="0">
                <a:solidFill>
                  <a:schemeClr val="accent3"/>
                </a:solidFill>
              </a:rPr>
              <a:t>3. Rhythm of speech</a:t>
            </a:r>
          </a:p>
          <a:p>
            <a:pPr marL="285750">
              <a:spcBef>
                <a:spcPts val="0"/>
              </a:spcBef>
              <a:buClrTx/>
              <a:buFont typeface="Arial" panose="020B0604020202020204" pitchFamily="34" charset="0"/>
              <a:buChar char="•"/>
            </a:pPr>
            <a:r>
              <a:rPr lang="en-US" altLang="en-US" sz="1600" b="1" dirty="0">
                <a:solidFill>
                  <a:schemeClr val="accent3"/>
                </a:solidFill>
              </a:rPr>
              <a:t> </a:t>
            </a:r>
            <a:r>
              <a:rPr lang="en-US" altLang="en-US" sz="1600" dirty="0">
                <a:solidFill>
                  <a:schemeClr val="accent3"/>
                </a:solidFill>
              </a:rPr>
              <a:t>Speed, intonation </a:t>
            </a:r>
          </a:p>
          <a:p>
            <a:pPr marL="285750">
              <a:spcBef>
                <a:spcPts val="0"/>
              </a:spcBef>
              <a:buClrTx/>
              <a:buFont typeface="Arial" panose="020B0604020202020204" pitchFamily="34" charset="0"/>
              <a:buChar char="•"/>
            </a:pPr>
            <a:r>
              <a:rPr lang="en-US" altLang="en-US" sz="1600" dirty="0">
                <a:solidFill>
                  <a:schemeClr val="accent3"/>
                </a:solidFill>
              </a:rPr>
              <a:t> Inflection – question?</a:t>
            </a:r>
          </a:p>
          <a:p>
            <a:pPr marL="285750">
              <a:spcBef>
                <a:spcPts val="0"/>
              </a:spcBef>
              <a:buClrTx/>
              <a:buFont typeface="Arial" panose="020B0604020202020204" pitchFamily="34" charset="0"/>
              <a:buChar char="•"/>
            </a:pPr>
            <a:endParaRPr lang="en-US" altLang="en-US" sz="1600" dirty="0">
              <a:solidFill>
                <a:schemeClr val="accent3"/>
              </a:solidFill>
            </a:endParaRPr>
          </a:p>
          <a:p>
            <a:pPr>
              <a:spcBef>
                <a:spcPts val="0"/>
              </a:spcBef>
              <a:buClrTx/>
            </a:pPr>
            <a:r>
              <a:rPr lang="en-US" altLang="en-US" sz="2000" b="1" dirty="0">
                <a:solidFill>
                  <a:schemeClr val="accent3"/>
                </a:solidFill>
              </a:rPr>
              <a:t>4. Music, Poetry, Prayer</a:t>
            </a:r>
          </a:p>
          <a:p>
            <a:pPr>
              <a:spcBef>
                <a:spcPts val="0"/>
              </a:spcBef>
              <a:buClrTx/>
            </a:pPr>
            <a:endParaRPr lang="en-US" altLang="en-US" sz="2000" b="1" dirty="0">
              <a:solidFill>
                <a:schemeClr val="accent3"/>
              </a:solidFill>
            </a:endParaRPr>
          </a:p>
          <a:p>
            <a:pPr>
              <a:spcBef>
                <a:spcPts val="0"/>
              </a:spcBef>
              <a:buClrTx/>
            </a:pPr>
            <a:r>
              <a:rPr lang="en-US" altLang="en-US" sz="2000" b="1" dirty="0">
                <a:solidFill>
                  <a:schemeClr val="accent3"/>
                </a:solidFill>
              </a:rPr>
              <a:t>5. Autonomic Automatic Movements</a:t>
            </a:r>
          </a:p>
        </p:txBody>
      </p:sp>
      <p:sp>
        <p:nvSpPr>
          <p:cNvPr id="11" name="TextBox 4">
            <a:extLst>
              <a:ext uri="{FF2B5EF4-FFF2-40B4-BE49-F238E27FC236}">
                <a16:creationId xmlns:a16="http://schemas.microsoft.com/office/drawing/2014/main" id="{062A718A-705E-EBBB-F573-450EAD0F9D78}"/>
              </a:ext>
            </a:extLst>
          </p:cNvPr>
          <p:cNvSpPr txBox="1">
            <a:spLocks noChangeArrowheads="1"/>
          </p:cNvSpPr>
          <p:nvPr/>
        </p:nvSpPr>
        <p:spPr bwMode="auto">
          <a:xfrm>
            <a:off x="8725152" y="4085104"/>
            <a:ext cx="3163540" cy="200054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800" b="1" u="sng" dirty="0">
                <a:solidFill>
                  <a:schemeClr val="accent6">
                    <a:lumMod val="75000"/>
                  </a:schemeClr>
                </a:solidFill>
                <a:latin typeface="+mn-lt"/>
              </a:rPr>
              <a:t>LEFT</a:t>
            </a:r>
          </a:p>
          <a:p>
            <a:pPr marL="457200" indent="-457200" eaLnBrk="1" hangingPunct="1">
              <a:buAutoNum type="arabicParenR"/>
              <a:defRPr/>
            </a:pPr>
            <a:r>
              <a:rPr lang="en-US" altLang="en-US" sz="2400" b="1" dirty="0">
                <a:solidFill>
                  <a:schemeClr val="accent6">
                    <a:lumMod val="75000"/>
                  </a:schemeClr>
                </a:solidFill>
                <a:latin typeface="+mn-lt"/>
              </a:rPr>
              <a:t>Vocabulary</a:t>
            </a:r>
          </a:p>
          <a:p>
            <a:pPr marL="457200" indent="-457200" eaLnBrk="1" hangingPunct="1">
              <a:buAutoNum type="arabicParenR"/>
              <a:defRPr/>
            </a:pPr>
            <a:r>
              <a:rPr lang="en-US" altLang="en-US" sz="2400" b="1" dirty="0">
                <a:solidFill>
                  <a:schemeClr val="accent6">
                    <a:lumMod val="75000"/>
                  </a:schemeClr>
                </a:solidFill>
                <a:latin typeface="+mn-lt"/>
              </a:rPr>
              <a:t>Speech Comprehension</a:t>
            </a:r>
          </a:p>
          <a:p>
            <a:pPr marL="457200" indent="-457200" eaLnBrk="1" hangingPunct="1">
              <a:buAutoNum type="arabicParenR"/>
              <a:defRPr/>
            </a:pPr>
            <a:r>
              <a:rPr lang="en-US" altLang="en-US" sz="2400" b="1" dirty="0">
                <a:solidFill>
                  <a:schemeClr val="accent6">
                    <a:lumMod val="75000"/>
                  </a:schemeClr>
                </a:solidFill>
                <a:latin typeface="+mn-lt"/>
              </a:rPr>
              <a:t>Speech Production</a:t>
            </a:r>
          </a:p>
        </p:txBody>
      </p:sp>
    </p:spTree>
    <p:extLst>
      <p:ext uri="{BB962C8B-B14F-4D97-AF65-F5344CB8AC3E}">
        <p14:creationId xmlns:p14="http://schemas.microsoft.com/office/powerpoint/2010/main" val="27733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4F2C8-5989-E52B-FDDF-26FC60044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0A3C4-D805-BE3A-835B-3836D5B4D70E}"/>
              </a:ext>
            </a:extLst>
          </p:cNvPr>
          <p:cNvSpPr>
            <a:spLocks noGrp="1"/>
          </p:cNvSpPr>
          <p:nvPr>
            <p:ph type="title"/>
          </p:nvPr>
        </p:nvSpPr>
        <p:spPr/>
        <p:txBody>
          <a:bodyPr/>
          <a:lstStyle/>
          <a:p>
            <a:r>
              <a:rPr lang="en-US" dirty="0"/>
              <a:t>PAC Skills</a:t>
            </a:r>
            <a:br>
              <a:rPr lang="en-US" dirty="0"/>
            </a:br>
            <a:endParaRPr lang="en-US" dirty="0"/>
          </a:p>
        </p:txBody>
      </p:sp>
      <p:sp>
        <p:nvSpPr>
          <p:cNvPr id="3" name="Text Placeholder 2">
            <a:extLst>
              <a:ext uri="{FF2B5EF4-FFF2-40B4-BE49-F238E27FC236}">
                <a16:creationId xmlns:a16="http://schemas.microsoft.com/office/drawing/2014/main" id="{1164E300-D635-85A9-ABD8-9C077F91E9AD}"/>
              </a:ext>
            </a:extLst>
          </p:cNvPr>
          <p:cNvSpPr>
            <a:spLocks noGrp="1"/>
          </p:cNvSpPr>
          <p:nvPr>
            <p:ph type="body" idx="1"/>
          </p:nvPr>
        </p:nvSpPr>
        <p:spPr/>
        <p:txBody>
          <a:bodyPr/>
          <a:lstStyle/>
          <a:p>
            <a:r>
              <a:rPr lang="en-US" dirty="0"/>
              <a:t>Skills</a:t>
            </a:r>
          </a:p>
        </p:txBody>
      </p:sp>
    </p:spTree>
    <p:extLst>
      <p:ext uri="{BB962C8B-B14F-4D97-AF65-F5344CB8AC3E}">
        <p14:creationId xmlns:p14="http://schemas.microsoft.com/office/powerpoint/2010/main" val="418279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7E4E-1DFB-7E01-BB84-A190CF8563D8}"/>
              </a:ext>
            </a:extLst>
          </p:cNvPr>
          <p:cNvSpPr>
            <a:spLocks noGrp="1"/>
          </p:cNvSpPr>
          <p:nvPr>
            <p:ph type="title"/>
          </p:nvPr>
        </p:nvSpPr>
        <p:spPr>
          <a:xfrm>
            <a:off x="838200" y="0"/>
            <a:ext cx="10515600" cy="1325563"/>
          </a:xfrm>
        </p:spPr>
        <p:txBody>
          <a:bodyPr/>
          <a:lstStyle/>
          <a:p>
            <a:pPr algn="ctr"/>
            <a:r>
              <a:rPr lang="en-US"/>
              <a:t>Disclosures</a:t>
            </a:r>
            <a:endParaRPr lang="en-US" dirty="0"/>
          </a:p>
        </p:txBody>
      </p:sp>
      <p:sp>
        <p:nvSpPr>
          <p:cNvPr id="3" name="Content Placeholder 2">
            <a:extLst>
              <a:ext uri="{FF2B5EF4-FFF2-40B4-BE49-F238E27FC236}">
                <a16:creationId xmlns:a16="http://schemas.microsoft.com/office/drawing/2014/main" id="{100F631E-C557-804D-CD9E-ECB99E4B72E4}"/>
              </a:ext>
            </a:extLst>
          </p:cNvPr>
          <p:cNvSpPr>
            <a:spLocks noGrp="1"/>
          </p:cNvSpPr>
          <p:nvPr>
            <p:ph idx="1"/>
          </p:nvPr>
        </p:nvSpPr>
        <p:spPr>
          <a:xfrm>
            <a:off x="533400" y="1295400"/>
            <a:ext cx="11175380" cy="5346700"/>
          </a:xfrm>
        </p:spPr>
        <p:txBody>
          <a:bodyPr>
            <a:normAutofit/>
          </a:bodyPr>
          <a:lstStyle/>
          <a:p>
            <a:pPr marL="0" indent="0">
              <a:buNone/>
            </a:pPr>
            <a:r>
              <a:rPr lang="en-US" dirty="0"/>
              <a:t>I have no relevant financial relationships with Positive Approach to Care, LLC</a:t>
            </a:r>
          </a:p>
          <a:p>
            <a:endParaRPr lang="en-US" dirty="0"/>
          </a:p>
          <a:p>
            <a:pPr marL="0" indent="0" algn="ctr">
              <a:buNone/>
            </a:pPr>
            <a:r>
              <a:rPr lang="en-US" b="1" dirty="0"/>
              <a:t>Video and Training Materials developed by: </a:t>
            </a:r>
          </a:p>
          <a:p>
            <a:pPr marL="0" indent="0" algn="ctr">
              <a:buNone/>
            </a:pPr>
            <a:r>
              <a:rPr lang="en-US" dirty="0"/>
              <a:t>Teepa L. Snow, MS, OTR/L, FAOTA </a:t>
            </a:r>
          </a:p>
          <a:p>
            <a:pPr marL="0" indent="0" algn="ctr">
              <a:buNone/>
            </a:pPr>
            <a:r>
              <a:rPr lang="en-US" dirty="0"/>
              <a:t>Dementia Care and Training Specialist -Positive Approach, LLC Consulting Associate, Duke University, School of Nursing </a:t>
            </a:r>
          </a:p>
          <a:p>
            <a:pPr marL="0" indent="0" algn="ctr">
              <a:buNone/>
            </a:pPr>
            <a:r>
              <a:rPr lang="en-US" dirty="0"/>
              <a:t>Clinical Faculty, UNC-CH, School of Medicine </a:t>
            </a:r>
          </a:p>
          <a:p>
            <a:pPr marL="0" indent="0" algn="ctr">
              <a:buNone/>
            </a:pPr>
            <a:endParaRPr lang="en-US" dirty="0"/>
          </a:p>
          <a:p>
            <a:pPr marL="0" indent="0" algn="ctr">
              <a:buNone/>
            </a:pPr>
            <a:r>
              <a:rPr lang="en-US" dirty="0"/>
              <a:t>Teepa Snow created the materials to be used in Positive Approach to Care (PAC) workshops and has authorized the Certified PAC Trainer to facilitate workshops using PAC materials</a:t>
            </a:r>
          </a:p>
        </p:txBody>
      </p:sp>
    </p:spTree>
    <p:extLst>
      <p:ext uri="{BB962C8B-B14F-4D97-AF65-F5344CB8AC3E}">
        <p14:creationId xmlns:p14="http://schemas.microsoft.com/office/powerpoint/2010/main" val="192858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95D1902-ACB1-D0C6-9BE0-5CD0A494F1B4}"/>
              </a:ext>
            </a:extLst>
          </p:cNvPr>
          <p:cNvSpPr>
            <a:spLocks noGrp="1"/>
          </p:cNvSpPr>
          <p:nvPr>
            <p:ph type="title"/>
          </p:nvPr>
        </p:nvSpPr>
        <p:spPr/>
        <p:txBody>
          <a:bodyPr wrap="square" numCol="1" anchorCtr="0" compatLnSpc="1">
            <a:prstTxWarp prst="textNoShape">
              <a:avLst/>
            </a:prstTxWarp>
          </a:bodyPr>
          <a:lstStyle/>
          <a:p>
            <a:pPr algn="ctr" eaLnBrk="1" hangingPunct="1">
              <a:defRPr/>
            </a:pPr>
            <a:r>
              <a:rPr lang="en-US" altLang="en-US" sz="4400" dirty="0">
                <a:latin typeface="+mn-lt"/>
              </a:rPr>
              <a:t>The Basics for Success:</a:t>
            </a:r>
          </a:p>
        </p:txBody>
      </p:sp>
      <p:sp>
        <p:nvSpPr>
          <p:cNvPr id="94211" name="Content Placeholder 2">
            <a:extLst>
              <a:ext uri="{FF2B5EF4-FFF2-40B4-BE49-F238E27FC236}">
                <a16:creationId xmlns:a16="http://schemas.microsoft.com/office/drawing/2014/main" id="{3B3051CA-D4A0-59A8-EB14-43A7121A4E19}"/>
              </a:ext>
            </a:extLst>
          </p:cNvPr>
          <p:cNvSpPr>
            <a:spLocks noGrp="1" noChangeArrowheads="1"/>
          </p:cNvSpPr>
          <p:nvPr>
            <p:ph idx="1"/>
          </p:nvPr>
        </p:nvSpPr>
        <p:spPr bwMode="auto"/>
        <p:txBody>
          <a:bodyPr wrap="square" numCol="1" anchor="t" anchorCtr="0" compatLnSpc="1">
            <a:prstTxWarp prst="textNoShape">
              <a:avLst/>
            </a:prstTxWarp>
          </a:bodyPr>
          <a:lstStyle/>
          <a:p>
            <a:pPr lvl="1" eaLnBrk="1" hangingPunct="1">
              <a:buFont typeface="Arial" panose="020B0604020202020204" pitchFamily="34" charset="0"/>
              <a:buChar char="•"/>
            </a:pPr>
            <a:r>
              <a:rPr lang="en-US" altLang="en-US" sz="2800" dirty="0">
                <a:solidFill>
                  <a:srgbClr val="4F6228"/>
                </a:solidFill>
              </a:rPr>
              <a:t>Be a Detective, not a Judge</a:t>
            </a:r>
          </a:p>
          <a:p>
            <a:pPr lvl="1" eaLnBrk="1" hangingPunct="1">
              <a:buFont typeface="Arial" panose="020B0604020202020204" pitchFamily="34" charset="0"/>
              <a:buChar char="•"/>
            </a:pPr>
            <a:r>
              <a:rPr lang="en-US" altLang="en-US" sz="2800" dirty="0">
                <a:solidFill>
                  <a:srgbClr val="4F6228"/>
                </a:solidFill>
              </a:rPr>
              <a:t>Look, listen, offer, think</a:t>
            </a:r>
          </a:p>
          <a:p>
            <a:pPr lvl="1" eaLnBrk="1" hangingPunct="1">
              <a:buFont typeface="Arial" panose="020B0604020202020204" pitchFamily="34" charset="0"/>
              <a:buChar char="•"/>
            </a:pPr>
            <a:r>
              <a:rPr lang="en-US" altLang="en-US" sz="2800" dirty="0">
                <a:solidFill>
                  <a:srgbClr val="4F6228"/>
                </a:solidFill>
              </a:rPr>
              <a:t>Use your approach as a screening tool</a:t>
            </a:r>
          </a:p>
          <a:p>
            <a:pPr lvl="1" eaLnBrk="1" hangingPunct="1">
              <a:buFont typeface="Arial" panose="020B0604020202020204" pitchFamily="34" charset="0"/>
              <a:buChar char="•"/>
            </a:pPr>
            <a:r>
              <a:rPr lang="en-US" altLang="en-US" sz="2800" dirty="0">
                <a:solidFill>
                  <a:srgbClr val="4F6228"/>
                </a:solidFill>
              </a:rPr>
              <a:t>Always use this sequence for cues:</a:t>
            </a:r>
          </a:p>
          <a:p>
            <a:pPr marL="438150" lvl="2" indent="0" eaLnBrk="1" hangingPunct="1">
              <a:buNone/>
            </a:pPr>
            <a:r>
              <a:rPr lang="en-US" altLang="en-US" sz="2800" dirty="0">
                <a:solidFill>
                  <a:srgbClr val="4F6228"/>
                </a:solidFill>
              </a:rPr>
              <a:t>1. Visual - Show</a:t>
            </a:r>
          </a:p>
          <a:p>
            <a:pPr marL="438150" lvl="2" indent="0" eaLnBrk="1" hangingPunct="1">
              <a:buNone/>
            </a:pPr>
            <a:r>
              <a:rPr lang="en-US" altLang="en-US" sz="2800" dirty="0">
                <a:solidFill>
                  <a:srgbClr val="4F6228"/>
                </a:solidFill>
              </a:rPr>
              <a:t>2. Verbal - Tell</a:t>
            </a:r>
          </a:p>
          <a:p>
            <a:pPr marL="438150" lvl="2" indent="0" eaLnBrk="1" hangingPunct="1">
              <a:buNone/>
            </a:pPr>
            <a:r>
              <a:rPr lang="en-US" altLang="en-US" sz="2800" dirty="0">
                <a:solidFill>
                  <a:srgbClr val="4F6228"/>
                </a:solidFill>
              </a:rPr>
              <a:t>3. Physical – Touch</a:t>
            </a:r>
          </a:p>
          <a:p>
            <a:pPr lvl="1" eaLnBrk="1" hangingPunct="1">
              <a:buFont typeface="Arial" panose="020B0604020202020204" pitchFamily="34" charset="0"/>
              <a:buChar char="•"/>
            </a:pPr>
            <a:r>
              <a:rPr lang="en-US" altLang="en-US" sz="2800" dirty="0">
                <a:solidFill>
                  <a:srgbClr val="4F6228"/>
                </a:solidFill>
              </a:rPr>
              <a:t>Match your help to remaining abilities</a:t>
            </a:r>
          </a:p>
          <a:p>
            <a:pPr eaLnBrk="1" hangingPunct="1">
              <a:buFont typeface="Lucida Grande" charset="0"/>
              <a:buChar char="-"/>
            </a:pPr>
            <a:endParaRPr lang="en-US" altLang="en-US" sz="2800" dirty="0">
              <a:solidFill>
                <a:srgbClr val="4F6228"/>
              </a:solidFill>
            </a:endParaRPr>
          </a:p>
          <a:p>
            <a:pPr eaLnBrk="1" hangingPunct="1">
              <a:buFont typeface="Lucida Grande" charset="0"/>
              <a:buChar char="-"/>
            </a:pPr>
            <a:endParaRPr lang="en-US" altLang="en-US" sz="2800" dirty="0">
              <a:solidFill>
                <a:srgbClr val="4F6228"/>
              </a:solidFill>
            </a:endParaRPr>
          </a:p>
          <a:p>
            <a:pPr eaLnBrk="1" hangingPunct="1">
              <a:buFont typeface="Lucida Grande" charset="0"/>
              <a:buChar char="-"/>
            </a:pPr>
            <a:endParaRPr lang="en-US" altLang="en-US" dirty="0">
              <a:solidFill>
                <a:srgbClr val="4F6228"/>
              </a:solidFill>
              <a:latin typeface="Calibri" panose="020F0502020204030204" pitchFamily="34" charset="0"/>
            </a:endParaRPr>
          </a:p>
        </p:txBody>
      </p:sp>
      <p:pic>
        <p:nvPicPr>
          <p:cNvPr id="94212" name="Picture 9" descr="HI-REZ-FEATHER.jpg">
            <a:extLst>
              <a:ext uri="{FF2B5EF4-FFF2-40B4-BE49-F238E27FC236}">
                <a16:creationId xmlns:a16="http://schemas.microsoft.com/office/drawing/2014/main" id="{CD781AAA-F1A9-D75E-7195-87D01097A1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1601" y="114301"/>
            <a:ext cx="919163" cy="1362075"/>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412E5FDC-C68F-5FC0-BA35-8BD511E12159}"/>
              </a:ext>
            </a:extLst>
          </p:cNvPr>
          <p:cNvSpPr>
            <a:spLocks noGrp="1"/>
          </p:cNvSpPr>
          <p:nvPr>
            <p:ph type="title"/>
          </p:nvPr>
        </p:nvSpPr>
        <p:spPr>
          <a:xfrm>
            <a:off x="1981200" y="274638"/>
            <a:ext cx="7620000" cy="792162"/>
          </a:xfrm>
        </p:spPr>
        <p:txBody>
          <a:bodyPr/>
          <a:lstStyle/>
          <a:p>
            <a:pPr algn="ctr">
              <a:defRPr/>
            </a:pPr>
            <a:r>
              <a:rPr lang="en-US" sz="4400" dirty="0">
                <a:latin typeface="+mn-lt"/>
                <a:ea typeface="ＭＳ Ｐゴシック" charset="0"/>
                <a:cs typeface="Calibri"/>
              </a:rPr>
              <a:t>Build Skill:</a:t>
            </a:r>
          </a:p>
        </p:txBody>
      </p:sp>
      <p:sp>
        <p:nvSpPr>
          <p:cNvPr id="102403" name="Content Placeholder 2">
            <a:extLst>
              <a:ext uri="{FF2B5EF4-FFF2-40B4-BE49-F238E27FC236}">
                <a16:creationId xmlns:a16="http://schemas.microsoft.com/office/drawing/2014/main" id="{26756A65-184D-A35F-4FFC-472AF3610AA3}"/>
              </a:ext>
            </a:extLst>
          </p:cNvPr>
          <p:cNvSpPr>
            <a:spLocks noGrp="1"/>
          </p:cNvSpPr>
          <p:nvPr>
            <p:ph idx="1"/>
          </p:nvPr>
        </p:nvSpPr>
        <p:spPr/>
        <p:txBody>
          <a:bodyPr/>
          <a:lstStyle/>
          <a:p>
            <a:pPr lvl="1">
              <a:buFont typeface="Arial" panose="020B0604020202020204" pitchFamily="34" charset="0"/>
              <a:buChar char="•"/>
              <a:defRPr/>
            </a:pPr>
            <a:r>
              <a:rPr lang="en-US" sz="2800" dirty="0">
                <a:ea typeface="ＭＳ Ｐゴシック" charset="0"/>
                <a:cs typeface="Calibri"/>
              </a:rPr>
              <a:t>Positive Physical Approach™</a:t>
            </a:r>
          </a:p>
          <a:p>
            <a:pPr lvl="1">
              <a:buFont typeface="Arial" panose="020B0604020202020204" pitchFamily="34" charset="0"/>
              <a:buChar char="•"/>
              <a:defRPr/>
            </a:pPr>
            <a:r>
              <a:rPr lang="en-US" sz="2800" dirty="0">
                <a:ea typeface="ＭＳ Ｐゴシック" charset="0"/>
                <a:cs typeface="Calibri"/>
              </a:rPr>
              <a:t>Supportive Communication</a:t>
            </a:r>
          </a:p>
          <a:p>
            <a:pPr lvl="1">
              <a:buFont typeface="Arial" panose="020B0604020202020204" pitchFamily="34" charset="0"/>
              <a:buChar char="•"/>
              <a:defRPr/>
            </a:pPr>
            <a:r>
              <a:rPr lang="en-US" sz="2800" dirty="0">
                <a:ea typeface="ＭＳ Ｐゴシック" charset="0"/>
                <a:cs typeface="Calibri"/>
              </a:rPr>
              <a:t>Consistent and Skill Sensitive Cues:</a:t>
            </a:r>
          </a:p>
          <a:p>
            <a:pPr lvl="2">
              <a:buFont typeface="Wingdings" panose="05000000000000000000" pitchFamily="2" charset="2"/>
              <a:buChar char="ü"/>
              <a:defRPr/>
            </a:pPr>
            <a:r>
              <a:rPr lang="en-US" sz="2800" dirty="0">
                <a:ea typeface="ＭＳ Ｐゴシック" charset="0"/>
                <a:cs typeface="Calibri"/>
              </a:rPr>
              <a:t>Visual, verbal, physical</a:t>
            </a:r>
          </a:p>
          <a:p>
            <a:pPr lvl="1">
              <a:buFont typeface="Arial" panose="020B0604020202020204" pitchFamily="34" charset="0"/>
              <a:buChar char="•"/>
              <a:defRPr/>
            </a:pPr>
            <a:r>
              <a:rPr lang="en-US" sz="2800" dirty="0">
                <a:ea typeface="ＭＳ Ｐゴシック" charset="0"/>
                <a:cs typeface="Calibri"/>
              </a:rPr>
              <a:t>Hand-under-Hand®: </a:t>
            </a:r>
          </a:p>
          <a:p>
            <a:pPr lvl="2">
              <a:buFont typeface="Wingdings" panose="05000000000000000000" pitchFamily="2" charset="2"/>
              <a:buChar char="ü"/>
              <a:defRPr/>
            </a:pPr>
            <a:r>
              <a:rPr lang="en-US" sz="2800" dirty="0">
                <a:ea typeface="ＭＳ Ｐゴシック" charset="0"/>
                <a:cs typeface="Calibri"/>
              </a:rPr>
              <a:t> For connection</a:t>
            </a:r>
          </a:p>
          <a:p>
            <a:pPr lvl="2">
              <a:buFont typeface="Wingdings" panose="05000000000000000000" pitchFamily="2" charset="2"/>
              <a:buChar char="ü"/>
              <a:defRPr/>
            </a:pPr>
            <a:r>
              <a:rPr lang="en-US" sz="2800" dirty="0">
                <a:ea typeface="ＭＳ Ｐゴシック" charset="0"/>
                <a:cs typeface="Calibri"/>
              </a:rPr>
              <a:t> For assistance</a:t>
            </a:r>
          </a:p>
          <a:p>
            <a:pPr lvl="1">
              <a:buFont typeface="Arial" panose="020B0604020202020204" pitchFamily="34" charset="0"/>
              <a:buChar char="•"/>
              <a:defRPr/>
            </a:pPr>
            <a:r>
              <a:rPr lang="en-US" sz="2800" dirty="0">
                <a:ea typeface="ＭＳ Ｐゴシック" charset="0"/>
                <a:cs typeface="Calibri"/>
              </a:rPr>
              <a:t>Open and Willing Heart, Head and Hands</a:t>
            </a:r>
          </a:p>
          <a:p>
            <a:pPr>
              <a:defRPr/>
            </a:pPr>
            <a:endParaRPr lang="en-US" dirty="0">
              <a:latin typeface="Calibri"/>
              <a:ea typeface="ＭＳ Ｐゴシック" charset="0"/>
              <a:cs typeface="Calibri"/>
            </a:endParaRPr>
          </a:p>
        </p:txBody>
      </p:sp>
      <p:pic>
        <p:nvPicPr>
          <p:cNvPr id="95236" name="Picture 9" descr="HI-REZ-FEATHER.jpg">
            <a:extLst>
              <a:ext uri="{FF2B5EF4-FFF2-40B4-BE49-F238E27FC236}">
                <a16:creationId xmlns:a16="http://schemas.microsoft.com/office/drawing/2014/main" id="{9094C3EA-6279-4090-DF09-0E8C613794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1601" y="0"/>
            <a:ext cx="919163" cy="1360488"/>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1">
            <a:extLst>
              <a:ext uri="{FF2B5EF4-FFF2-40B4-BE49-F238E27FC236}">
                <a16:creationId xmlns:a16="http://schemas.microsoft.com/office/drawing/2014/main" id="{4DA728F5-98A8-21FC-F2AE-D205B30A8C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10001"/>
            <a:ext cx="23066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0B75-EF81-457C-8881-70BFC8A2BF59}"/>
              </a:ext>
            </a:extLst>
          </p:cNvPr>
          <p:cNvSpPr>
            <a:spLocks noGrp="1"/>
          </p:cNvSpPr>
          <p:nvPr>
            <p:ph type="title"/>
          </p:nvPr>
        </p:nvSpPr>
        <p:spPr/>
        <p:txBody>
          <a:bodyPr/>
          <a:lstStyle/>
          <a:p>
            <a:r>
              <a:rPr lang="en-US" dirty="0"/>
              <a:t>Relationship Over Agenda</a:t>
            </a:r>
          </a:p>
        </p:txBody>
      </p:sp>
      <p:sp>
        <p:nvSpPr>
          <p:cNvPr id="3" name="Content Placeholder 2">
            <a:extLst>
              <a:ext uri="{FF2B5EF4-FFF2-40B4-BE49-F238E27FC236}">
                <a16:creationId xmlns:a16="http://schemas.microsoft.com/office/drawing/2014/main" id="{71233A16-5274-4A7E-8390-D4058D31D8FA}"/>
              </a:ext>
            </a:extLst>
          </p:cNvPr>
          <p:cNvSpPr>
            <a:spLocks noGrp="1"/>
          </p:cNvSpPr>
          <p:nvPr>
            <p:ph idx="1"/>
          </p:nvPr>
        </p:nvSpPr>
        <p:spPr>
          <a:xfrm>
            <a:off x="609600" y="1331260"/>
            <a:ext cx="10643136" cy="2850448"/>
          </a:xfrm>
        </p:spPr>
        <p:txBody>
          <a:bodyPr>
            <a:normAutofit/>
          </a:bodyPr>
          <a:lstStyle/>
          <a:p>
            <a:pPr marL="0" indent="0">
              <a:buNone/>
            </a:pPr>
            <a:r>
              <a:rPr lang="en-US" sz="1800" b="1" dirty="0"/>
              <a:t>A name and a smile are not enough!</a:t>
            </a:r>
          </a:p>
          <a:p>
            <a:pPr lvl="1">
              <a:buFont typeface="Arial" panose="020B0604020202020204" pitchFamily="34" charset="0"/>
              <a:buChar char="•"/>
            </a:pPr>
            <a:r>
              <a:rPr lang="en-US" sz="1800" dirty="0"/>
              <a:t>PLWD can’t process everything you say </a:t>
            </a:r>
          </a:p>
          <a:p>
            <a:pPr lvl="1">
              <a:buFont typeface="Arial" panose="020B0604020202020204" pitchFamily="34" charset="0"/>
              <a:buChar char="•"/>
            </a:pPr>
            <a:r>
              <a:rPr lang="en-US" sz="1800" dirty="0"/>
              <a:t>If you go right into your agenda (like taking off their clothes for the shower) the PLWD is going to be confused and likely respond aggressively, fearfully, or with a ‘freeze’ response</a:t>
            </a:r>
          </a:p>
          <a:p>
            <a:pPr lvl="1">
              <a:buFont typeface="Arial" panose="020B0604020202020204" pitchFamily="34" charset="0"/>
              <a:buChar char="•"/>
            </a:pPr>
            <a:r>
              <a:rPr lang="en-US" sz="1800" dirty="0"/>
              <a:t>Our approach caused this reaction</a:t>
            </a:r>
          </a:p>
          <a:p>
            <a:pPr lvl="1">
              <a:buFont typeface="Arial" panose="020B0604020202020204" pitchFamily="34" charset="0"/>
              <a:buChar char="•"/>
            </a:pPr>
            <a:r>
              <a:rPr lang="en-US" sz="1800" dirty="0"/>
              <a:t>Do not touch until visual and verbal cues have been accepted</a:t>
            </a:r>
          </a:p>
        </p:txBody>
      </p:sp>
      <p:graphicFrame>
        <p:nvGraphicFramePr>
          <p:cNvPr id="4" name="Content Placeholder 2">
            <a:extLst>
              <a:ext uri="{FF2B5EF4-FFF2-40B4-BE49-F238E27FC236}">
                <a16:creationId xmlns:a16="http://schemas.microsoft.com/office/drawing/2014/main" id="{DFFBA519-42BC-424C-392C-DABBB27BA265}"/>
              </a:ext>
            </a:extLst>
          </p:cNvPr>
          <p:cNvGraphicFramePr>
            <a:graphicFrameLocks/>
          </p:cNvGraphicFramePr>
          <p:nvPr>
            <p:extLst>
              <p:ext uri="{D42A27DB-BD31-4B8C-83A1-F6EECF244321}">
                <p14:modId xmlns:p14="http://schemas.microsoft.com/office/powerpoint/2010/main" val="335249798"/>
              </p:ext>
            </p:extLst>
          </p:nvPr>
        </p:nvGraphicFramePr>
        <p:xfrm>
          <a:off x="672790" y="3757961"/>
          <a:ext cx="10160001" cy="2646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67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8EB027C-AC3F-8B44-4396-F5A42D1FC22C}"/>
              </a:ext>
            </a:extLst>
          </p:cNvPr>
          <p:cNvSpPr>
            <a:spLocks noGrp="1" noChangeArrowheads="1"/>
          </p:cNvSpPr>
          <p:nvPr>
            <p:ph type="title"/>
          </p:nvPr>
        </p:nvSpPr>
        <p:spPr>
          <a:xfrm>
            <a:off x="854869" y="350838"/>
            <a:ext cx="7586663" cy="1143000"/>
          </a:xfrm>
        </p:spPr>
        <p:txBody>
          <a:bodyPr/>
          <a:lstStyle/>
          <a:p>
            <a:pPr algn="ctr" eaLnBrk="1" hangingPunct="1">
              <a:defRPr/>
            </a:pPr>
            <a:r>
              <a:rPr lang="en-US" sz="4400">
                <a:latin typeface="+mn-lt"/>
                <a:ea typeface="ＭＳ Ｐゴシック" charset="0"/>
                <a:cs typeface="Calibri"/>
              </a:rPr>
              <a:t>Approach Matters:</a:t>
            </a:r>
            <a:endParaRPr lang="en-US" sz="4400" dirty="0">
              <a:latin typeface="+mn-lt"/>
              <a:ea typeface="ＭＳ Ｐゴシック" charset="0"/>
              <a:cs typeface="Calibri"/>
            </a:endParaRPr>
          </a:p>
        </p:txBody>
      </p:sp>
      <p:sp>
        <p:nvSpPr>
          <p:cNvPr id="105475" name="Rectangle 3">
            <a:extLst>
              <a:ext uri="{FF2B5EF4-FFF2-40B4-BE49-F238E27FC236}">
                <a16:creationId xmlns:a16="http://schemas.microsoft.com/office/drawing/2014/main" id="{45AE6DBC-130A-8540-469D-28A4424ABF18}"/>
              </a:ext>
            </a:extLst>
          </p:cNvPr>
          <p:cNvSpPr>
            <a:spLocks noGrp="1" noChangeArrowheads="1"/>
          </p:cNvSpPr>
          <p:nvPr>
            <p:ph idx="1"/>
          </p:nvPr>
        </p:nvSpPr>
        <p:spPr>
          <a:xfrm>
            <a:off x="854869" y="1493838"/>
            <a:ext cx="8015288" cy="4876800"/>
          </a:xfrm>
        </p:spPr>
        <p:txBody>
          <a:bodyPr>
            <a:normAutofit/>
          </a:bodyPr>
          <a:lstStyle/>
          <a:p>
            <a:pPr marL="103187" lvl="1" indent="0" eaLnBrk="1" hangingPunct="1">
              <a:lnSpc>
                <a:spcPct val="90000"/>
              </a:lnSpc>
              <a:buNone/>
              <a:defRPr/>
            </a:pPr>
            <a:r>
              <a:rPr lang="en-US" sz="2400" dirty="0">
                <a:ea typeface="ＭＳ Ｐゴシック" charset="0"/>
                <a:cs typeface="Calibri"/>
              </a:rPr>
              <a:t>Use a consistent Positive Physical Approach™</a:t>
            </a:r>
          </a:p>
          <a:p>
            <a:pPr lvl="3" eaLnBrk="1" hangingPunct="1">
              <a:lnSpc>
                <a:spcPct val="90000"/>
              </a:lnSpc>
              <a:buFont typeface="Arial" panose="020B0604020202020204" pitchFamily="34" charset="0"/>
              <a:buChar char="•"/>
              <a:defRPr/>
            </a:pPr>
            <a:r>
              <a:rPr lang="en-US" sz="2400" dirty="0">
                <a:ea typeface="ＭＳ Ｐゴシック" charset="0"/>
                <a:cs typeface="Calibri"/>
              </a:rPr>
              <a:t>Approach slowly within visual field</a:t>
            </a:r>
          </a:p>
          <a:p>
            <a:pPr lvl="3" eaLnBrk="1" hangingPunct="1">
              <a:lnSpc>
                <a:spcPct val="90000"/>
              </a:lnSpc>
              <a:buFont typeface="Arial" panose="020B0604020202020204" pitchFamily="34" charset="0"/>
              <a:buChar char="•"/>
              <a:defRPr/>
            </a:pPr>
            <a:r>
              <a:rPr lang="en-US" sz="2400" dirty="0">
                <a:ea typeface="ＭＳ Ｐゴシック" charset="0"/>
                <a:cs typeface="Calibri"/>
              </a:rPr>
              <a:t>Pause at edge of public space (6 feet)</a:t>
            </a:r>
          </a:p>
          <a:p>
            <a:pPr lvl="3" eaLnBrk="1" hangingPunct="1">
              <a:lnSpc>
                <a:spcPct val="90000"/>
              </a:lnSpc>
              <a:buFont typeface="Arial" panose="020B0604020202020204" pitchFamily="34" charset="0"/>
              <a:buChar char="•"/>
              <a:defRPr/>
            </a:pPr>
            <a:r>
              <a:rPr lang="en-US" sz="2400" dirty="0">
                <a:ea typeface="ＭＳ Ｐゴシック" charset="0"/>
                <a:cs typeface="Calibri"/>
              </a:rPr>
              <a:t>Gesture with still wave and greet by name</a:t>
            </a:r>
          </a:p>
          <a:p>
            <a:pPr lvl="3" eaLnBrk="1" hangingPunct="1">
              <a:lnSpc>
                <a:spcPct val="90000"/>
              </a:lnSpc>
              <a:buFont typeface="Arial" panose="020B0604020202020204" pitchFamily="34" charset="0"/>
              <a:buChar char="•"/>
              <a:defRPr/>
            </a:pPr>
            <a:r>
              <a:rPr lang="en-US" sz="2400" dirty="0">
                <a:ea typeface="ＭＳ Ｐゴシック" charset="0"/>
                <a:cs typeface="Calibri"/>
              </a:rPr>
              <a:t>Offer your hand and make eye contact</a:t>
            </a:r>
          </a:p>
          <a:p>
            <a:pPr lvl="3" eaLnBrk="1" hangingPunct="1">
              <a:lnSpc>
                <a:spcPct val="90000"/>
              </a:lnSpc>
              <a:buFont typeface="Arial" panose="020B0604020202020204" pitchFamily="34" charset="0"/>
              <a:buChar char="•"/>
              <a:defRPr/>
            </a:pPr>
            <a:r>
              <a:rPr lang="en-US" sz="2400" dirty="0">
                <a:ea typeface="ＭＳ Ｐゴシック" charset="0"/>
                <a:cs typeface="Calibri"/>
              </a:rPr>
              <a:t>Approach </a:t>
            </a:r>
            <a:r>
              <a:rPr lang="en-US" sz="2400" b="1" dirty="0">
                <a:ea typeface="ＭＳ Ｐゴシック" charset="0"/>
                <a:cs typeface="Calibri"/>
              </a:rPr>
              <a:t>slowly</a:t>
            </a:r>
            <a:r>
              <a:rPr lang="en-US" sz="2400" dirty="0">
                <a:ea typeface="ＭＳ Ｐゴシック" charset="0"/>
                <a:cs typeface="Calibri"/>
              </a:rPr>
              <a:t> within visual range</a:t>
            </a:r>
          </a:p>
          <a:p>
            <a:pPr lvl="3" eaLnBrk="1" hangingPunct="1">
              <a:lnSpc>
                <a:spcPct val="90000"/>
              </a:lnSpc>
              <a:buFont typeface="Arial" panose="020B0604020202020204" pitchFamily="34" charset="0"/>
              <a:buChar char="•"/>
              <a:defRPr/>
            </a:pPr>
            <a:r>
              <a:rPr lang="en-US" sz="2400" dirty="0">
                <a:ea typeface="ＭＳ Ｐゴシック" charset="0"/>
                <a:cs typeface="Calibri"/>
              </a:rPr>
              <a:t>Shake hands and maintain Hand-under-	Hand® position</a:t>
            </a:r>
          </a:p>
          <a:p>
            <a:pPr lvl="3" eaLnBrk="1" hangingPunct="1">
              <a:lnSpc>
                <a:spcPct val="90000"/>
              </a:lnSpc>
              <a:buFont typeface="Arial" panose="020B0604020202020204" pitchFamily="34" charset="0"/>
              <a:buChar char="•"/>
              <a:defRPr/>
            </a:pPr>
            <a:r>
              <a:rPr lang="en-US" sz="2400" dirty="0">
                <a:ea typeface="ＭＳ Ｐゴシック" charset="0"/>
                <a:cs typeface="Calibri"/>
              </a:rPr>
              <a:t>Move to the side</a:t>
            </a:r>
          </a:p>
          <a:p>
            <a:pPr lvl="3" eaLnBrk="1" hangingPunct="1">
              <a:lnSpc>
                <a:spcPct val="90000"/>
              </a:lnSpc>
              <a:buFont typeface="Arial" panose="020B0604020202020204" pitchFamily="34" charset="0"/>
              <a:buChar char="•"/>
              <a:defRPr/>
            </a:pPr>
            <a:r>
              <a:rPr lang="en-US" sz="2400" dirty="0">
                <a:ea typeface="ＭＳ Ｐゴシック" charset="0"/>
                <a:cs typeface="Calibri"/>
              </a:rPr>
              <a:t>Get to eye level and respect intimate space (Do not lean)</a:t>
            </a:r>
          </a:p>
          <a:p>
            <a:pPr lvl="3" eaLnBrk="1" hangingPunct="1">
              <a:lnSpc>
                <a:spcPct val="90000"/>
              </a:lnSpc>
              <a:buFont typeface="Arial" panose="020B0604020202020204" pitchFamily="34" charset="0"/>
              <a:buChar char="•"/>
              <a:defRPr/>
            </a:pPr>
            <a:r>
              <a:rPr lang="en-US" sz="2400" dirty="0">
                <a:ea typeface="ＭＳ Ｐゴシック" charset="0"/>
                <a:cs typeface="Calibri"/>
              </a:rPr>
              <a:t>Wait for acknowledgement</a:t>
            </a:r>
          </a:p>
        </p:txBody>
      </p:sp>
      <p:pic>
        <p:nvPicPr>
          <p:cNvPr id="96260" name="Picture 2">
            <a:extLst>
              <a:ext uri="{FF2B5EF4-FFF2-40B4-BE49-F238E27FC236}">
                <a16:creationId xmlns:a16="http://schemas.microsoft.com/office/drawing/2014/main" id="{E9443109-7D55-CC4A-A30E-C90790252B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4745" y="350838"/>
            <a:ext cx="2362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CA9D-A336-42FD-853E-93D88C3C98EA}"/>
              </a:ext>
            </a:extLst>
          </p:cNvPr>
          <p:cNvSpPr>
            <a:spLocks noGrp="1"/>
          </p:cNvSpPr>
          <p:nvPr>
            <p:ph type="title"/>
          </p:nvPr>
        </p:nvSpPr>
        <p:spPr>
          <a:xfrm>
            <a:off x="2222500" y="134938"/>
            <a:ext cx="6527800" cy="1143000"/>
          </a:xfrm>
        </p:spPr>
        <p:txBody>
          <a:bodyPr/>
          <a:lstStyle/>
          <a:p>
            <a:r>
              <a:rPr lang="en-US" dirty="0"/>
              <a:t>Supportive Communication</a:t>
            </a:r>
            <a:br>
              <a:rPr lang="en-US" dirty="0"/>
            </a:br>
            <a:endParaRPr lang="en-US" dirty="0"/>
          </a:p>
        </p:txBody>
      </p:sp>
      <p:sp>
        <p:nvSpPr>
          <p:cNvPr id="3" name="Content Placeholder 2">
            <a:extLst>
              <a:ext uri="{FF2B5EF4-FFF2-40B4-BE49-F238E27FC236}">
                <a16:creationId xmlns:a16="http://schemas.microsoft.com/office/drawing/2014/main" id="{7BE00820-2935-4B20-AE54-746D6451F611}"/>
              </a:ext>
            </a:extLst>
          </p:cNvPr>
          <p:cNvSpPr>
            <a:spLocks noGrp="1"/>
          </p:cNvSpPr>
          <p:nvPr>
            <p:ph idx="1"/>
          </p:nvPr>
        </p:nvSpPr>
        <p:spPr>
          <a:xfrm>
            <a:off x="987238" y="869960"/>
            <a:ext cx="9404723" cy="4195481"/>
          </a:xfrm>
        </p:spPr>
        <p:txBody>
          <a:bodyPr/>
          <a:lstStyle/>
          <a:p>
            <a:pPr marL="0" indent="0">
              <a:buNone/>
            </a:pPr>
            <a:r>
              <a:rPr lang="en-US" sz="2400" b="1" dirty="0"/>
              <a:t>Play on the rhythm and social “chit chat” that remains and make a connection</a:t>
            </a:r>
          </a:p>
          <a:p>
            <a:pPr marL="103187" lvl="1" indent="0">
              <a:buNone/>
            </a:pPr>
            <a:endParaRPr lang="en-US" dirty="0"/>
          </a:p>
          <a:p>
            <a:endParaRPr lang="en-US" dirty="0"/>
          </a:p>
        </p:txBody>
      </p:sp>
      <p:sp>
        <p:nvSpPr>
          <p:cNvPr id="4" name="Content Placeholder 2">
            <a:extLst>
              <a:ext uri="{FF2B5EF4-FFF2-40B4-BE49-F238E27FC236}">
                <a16:creationId xmlns:a16="http://schemas.microsoft.com/office/drawing/2014/main" id="{A8986C2E-822E-818E-E383-403F7DFF7759}"/>
              </a:ext>
            </a:extLst>
          </p:cNvPr>
          <p:cNvSpPr txBox="1">
            <a:spLocks/>
          </p:cNvSpPr>
          <p:nvPr/>
        </p:nvSpPr>
        <p:spPr>
          <a:xfrm>
            <a:off x="431800" y="1787525"/>
            <a:ext cx="10515600" cy="4667250"/>
          </a:xfrm>
          <a:prstGeom prst="rect">
            <a:avLst/>
          </a:prstGeom>
        </p:spPr>
        <p:txBody>
          <a:bodyPr vert="horz" lIns="91440" tIns="45720" rIns="91440" bIns="45720" rtlCol="0">
            <a:normAutofit fontScale="92500" lnSpcReduction="10000"/>
          </a:bodyPr>
          <a:lstStyle>
            <a:lvl1pPr marL="344488" indent="-342900" algn="l" rtl="0" eaLnBrk="0" fontAlgn="base" hangingPunct="0">
              <a:spcBef>
                <a:spcPts val="1200"/>
              </a:spcBef>
              <a:spcAft>
                <a:spcPct val="0"/>
              </a:spcAft>
              <a:buClr>
                <a:schemeClr val="tx2"/>
              </a:buClr>
              <a:buFont typeface="Lucida Grande"/>
              <a:buChar char="-"/>
              <a:defRPr sz="2000" kern="1200">
                <a:solidFill>
                  <a:schemeClr val="accent3">
                    <a:lumMod val="50000"/>
                  </a:schemeClr>
                </a:solidFill>
                <a:latin typeface="+mn-lt"/>
                <a:ea typeface="MS PGothic" panose="020B0600070205080204" pitchFamily="34" charset="-128"/>
                <a:cs typeface="ＭＳ Ｐゴシック" charset="0"/>
              </a:defRPr>
            </a:lvl1pPr>
            <a:lvl2pPr marL="285750" indent="-182563" algn="l" rtl="0" eaLnBrk="0" fontAlgn="base" hangingPunct="0">
              <a:spcBef>
                <a:spcPts val="1200"/>
              </a:spcBef>
              <a:spcAft>
                <a:spcPct val="0"/>
              </a:spcAft>
              <a:buClr>
                <a:schemeClr val="tx2"/>
              </a:buClr>
              <a:buFont typeface="Lucida Grande"/>
              <a:buChar char="-"/>
              <a:defRPr sz="2200" kern="1200">
                <a:solidFill>
                  <a:schemeClr val="accent3">
                    <a:lumMod val="50000"/>
                  </a:schemeClr>
                </a:solidFill>
                <a:latin typeface="+mn-lt"/>
                <a:ea typeface="MS PGothic" panose="020B0600070205080204" pitchFamily="34" charset="-128"/>
                <a:cs typeface="+mn-cs"/>
              </a:defRPr>
            </a:lvl2pPr>
            <a:lvl3pPr marL="622300" indent="-182563" algn="l" rtl="0" eaLnBrk="0" fontAlgn="base" hangingPunct="0">
              <a:spcBef>
                <a:spcPts val="600"/>
              </a:spcBef>
              <a:spcAft>
                <a:spcPct val="0"/>
              </a:spcAft>
              <a:buClr>
                <a:schemeClr val="tx2"/>
              </a:buClr>
              <a:buFont typeface="Arial"/>
              <a:buChar char="•"/>
              <a:defRPr sz="2000" kern="1200">
                <a:solidFill>
                  <a:schemeClr val="accent3">
                    <a:lumMod val="50000"/>
                  </a:schemeClr>
                </a:solidFill>
                <a:latin typeface="+mn-lt"/>
                <a:ea typeface="MS PGothic" panose="020B0600070205080204" pitchFamily="34" charset="-128"/>
                <a:cs typeface="+mn-cs"/>
              </a:defRPr>
            </a:lvl3pPr>
            <a:lvl4pPr marL="793750" indent="-182563" algn="l" rtl="0" eaLnBrk="0" fontAlgn="base" hangingPunct="0">
              <a:spcBef>
                <a:spcPts val="600"/>
              </a:spcBef>
              <a:spcAft>
                <a:spcPct val="0"/>
              </a:spcAft>
              <a:buClr>
                <a:schemeClr val="tx2"/>
              </a:buClr>
              <a:buFont typeface="Lucida Grande"/>
              <a:buChar char="-"/>
              <a:defRPr sz="2000" kern="1200">
                <a:solidFill>
                  <a:schemeClr val="accent3">
                    <a:lumMod val="50000"/>
                  </a:schemeClr>
                </a:solidFill>
                <a:latin typeface="+mn-lt"/>
                <a:ea typeface="MS PGothic" panose="020B0600070205080204" pitchFamily="34" charset="-128"/>
                <a:cs typeface="+mn-cs"/>
              </a:defRPr>
            </a:lvl4pPr>
            <a:lvl5pPr marL="1152525" indent="-342900" algn="l" rtl="0" eaLnBrk="0" fontAlgn="base" hangingPunct="0">
              <a:spcBef>
                <a:spcPts val="600"/>
              </a:spcBef>
              <a:spcAft>
                <a:spcPct val="0"/>
              </a:spcAft>
              <a:buClr>
                <a:schemeClr val="tx2"/>
              </a:buClr>
              <a:buFont typeface="Arial"/>
              <a:buChar char="•"/>
              <a:defRPr sz="2000" kern="1200">
                <a:solidFill>
                  <a:schemeClr val="accent3">
                    <a:lumMod val="50000"/>
                  </a:schemeClr>
                </a:solidFill>
                <a:latin typeface="+mn-lt"/>
                <a:ea typeface="MS PGothic" panose="020B0600070205080204" pitchFamily="34" charset="-128"/>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rgbClr val="4F6228"/>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rgbClr val="4F6228"/>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rgbClr val="4F6228"/>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rgbClr val="4F6228"/>
                </a:solidFill>
                <a:latin typeface="+mn-lt"/>
                <a:ea typeface="+mn-ea"/>
                <a:cs typeface="+mn-cs"/>
              </a:defRPr>
            </a:lvl9pPr>
          </a:lstStyle>
          <a:p>
            <a:pPr marL="0" indent="0" algn="ctr">
              <a:buFont typeface="Lucida Grande"/>
              <a:buNone/>
            </a:pPr>
            <a:r>
              <a:rPr lang="en-US" i="1" dirty="0"/>
              <a:t>5 ways to make a connection – Positive Personal Connectors:</a:t>
            </a:r>
          </a:p>
          <a:p>
            <a:pPr lvl="1"/>
            <a:r>
              <a:rPr lang="en-US" b="1" dirty="0"/>
              <a:t>Greet – </a:t>
            </a:r>
            <a:r>
              <a:rPr lang="en-US" dirty="0"/>
              <a:t>Introduce yourself and use their preferred name</a:t>
            </a:r>
          </a:p>
          <a:p>
            <a:pPr marL="914400" lvl="2" indent="0">
              <a:buFont typeface="Arial"/>
              <a:buNone/>
            </a:pPr>
            <a:r>
              <a:rPr lang="en-US" i="1" dirty="0">
                <a:solidFill>
                  <a:schemeClr val="accent4">
                    <a:lumMod val="75000"/>
                  </a:schemeClr>
                </a:solidFill>
              </a:rPr>
              <a:t>“Hi (preferred name), I’m (your name).” OR</a:t>
            </a:r>
          </a:p>
          <a:p>
            <a:pPr marL="914400" lvl="2" indent="0">
              <a:buFont typeface="Arial"/>
              <a:buNone/>
            </a:pPr>
            <a:r>
              <a:rPr lang="en-US" i="1" dirty="0">
                <a:solidFill>
                  <a:schemeClr val="accent4">
                    <a:lumMod val="75000"/>
                  </a:schemeClr>
                </a:solidFill>
              </a:rPr>
              <a:t>“I’m (your name), and you are?”</a:t>
            </a:r>
          </a:p>
          <a:p>
            <a:pPr lvl="1"/>
            <a:r>
              <a:rPr lang="en-US" b="1" dirty="0"/>
              <a:t>Compliment – </a:t>
            </a:r>
            <a:r>
              <a:rPr lang="en-US" dirty="0"/>
              <a:t>Indicate something about them of value</a:t>
            </a:r>
          </a:p>
          <a:p>
            <a:pPr marL="914400" lvl="2" indent="0">
              <a:buFont typeface="Arial"/>
              <a:buNone/>
            </a:pPr>
            <a:r>
              <a:rPr lang="en-US" i="1" dirty="0">
                <a:solidFill>
                  <a:schemeClr val="accent4">
                    <a:lumMod val="75000"/>
                  </a:schemeClr>
                </a:solidFill>
              </a:rPr>
              <a:t>“You are looking really colorful today!”</a:t>
            </a:r>
          </a:p>
          <a:p>
            <a:pPr lvl="1"/>
            <a:r>
              <a:rPr lang="en-US" b="1" dirty="0"/>
              <a:t>Share – </a:t>
            </a:r>
            <a:r>
              <a:rPr lang="en-US" dirty="0"/>
              <a:t>First about you, then leave a blank</a:t>
            </a:r>
          </a:p>
          <a:p>
            <a:pPr marL="914400" lvl="2" indent="0">
              <a:buFont typeface="Arial"/>
              <a:buNone/>
            </a:pPr>
            <a:r>
              <a:rPr lang="en-US" i="1" dirty="0">
                <a:solidFill>
                  <a:schemeClr val="accent4">
                    <a:lumMod val="75000"/>
                  </a:schemeClr>
                </a:solidFill>
              </a:rPr>
              <a:t>“I’m from (state) and you’re from?”</a:t>
            </a:r>
          </a:p>
          <a:p>
            <a:pPr lvl="1"/>
            <a:r>
              <a:rPr lang="en-US" b="1" dirty="0"/>
              <a:t>Notice</a:t>
            </a:r>
            <a:r>
              <a:rPr lang="en-US" dirty="0"/>
              <a:t> </a:t>
            </a:r>
            <a:r>
              <a:rPr lang="en-US" b="1" dirty="0"/>
              <a:t>–</a:t>
            </a:r>
            <a:r>
              <a:rPr lang="en-US" dirty="0"/>
              <a:t> Point out something in the environment</a:t>
            </a:r>
          </a:p>
          <a:p>
            <a:pPr marL="914400" lvl="2" indent="0">
              <a:buFont typeface="Arial"/>
              <a:buNone/>
            </a:pPr>
            <a:r>
              <a:rPr lang="en-US" i="1" dirty="0">
                <a:solidFill>
                  <a:schemeClr val="accent4">
                    <a:lumMod val="75000"/>
                  </a:schemeClr>
                </a:solidFill>
              </a:rPr>
              <a:t>“You must love (item) seeing how well you care for it.”</a:t>
            </a:r>
          </a:p>
          <a:p>
            <a:pPr lvl="1"/>
            <a:r>
              <a:rPr lang="en-US" b="1" dirty="0"/>
              <a:t>Seek – </a:t>
            </a:r>
            <a:r>
              <a:rPr lang="en-US" dirty="0"/>
              <a:t>Explore a possible unmet like, want, or need</a:t>
            </a:r>
          </a:p>
          <a:p>
            <a:pPr marL="914400" lvl="2" indent="0">
              <a:buFont typeface="Arial"/>
              <a:buNone/>
            </a:pPr>
            <a:r>
              <a:rPr lang="en-US" i="1" dirty="0">
                <a:solidFill>
                  <a:schemeClr val="accent4">
                    <a:lumMod val="75000"/>
                  </a:schemeClr>
                </a:solidFill>
              </a:rPr>
              <a:t>“It’s a bit chilly in here, a hot drink would be nice. Do you prefer coffee or tea?”</a:t>
            </a:r>
            <a:endParaRPr lang="en-US" i="1" dirty="0"/>
          </a:p>
        </p:txBody>
      </p:sp>
    </p:spTree>
    <p:extLst>
      <p:ext uri="{BB962C8B-B14F-4D97-AF65-F5344CB8AC3E}">
        <p14:creationId xmlns:p14="http://schemas.microsoft.com/office/powerpoint/2010/main" val="3572831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2F09E728-E4FB-3B44-53D9-0DC6880169F5}"/>
              </a:ext>
            </a:extLst>
          </p:cNvPr>
          <p:cNvSpPr>
            <a:spLocks noGrp="1"/>
          </p:cNvSpPr>
          <p:nvPr>
            <p:ph type="title"/>
          </p:nvPr>
        </p:nvSpPr>
        <p:spPr/>
        <p:txBody>
          <a:bodyPr/>
          <a:lstStyle/>
          <a:p>
            <a:pPr algn="ctr" eaLnBrk="1" hangingPunct="1">
              <a:defRPr/>
            </a:pPr>
            <a:r>
              <a:rPr lang="en-US" sz="4400" dirty="0">
                <a:latin typeface="+mn-lt"/>
                <a:ea typeface="ＭＳ Ｐゴシック" charset="0"/>
                <a:cs typeface="Calibri"/>
              </a:rPr>
              <a:t>Keep it Simple:</a:t>
            </a:r>
          </a:p>
        </p:txBody>
      </p:sp>
      <p:sp>
        <p:nvSpPr>
          <p:cNvPr id="101379" name="Content Placeholder 2">
            <a:extLst>
              <a:ext uri="{FF2B5EF4-FFF2-40B4-BE49-F238E27FC236}">
                <a16:creationId xmlns:a16="http://schemas.microsoft.com/office/drawing/2014/main" id="{D9918311-ACF0-735F-4F8F-B4951A748FD4}"/>
              </a:ext>
            </a:extLst>
          </p:cNvPr>
          <p:cNvSpPr>
            <a:spLocks noGrp="1" noChangeArrowheads="1"/>
          </p:cNvSpPr>
          <p:nvPr>
            <p:ph idx="1"/>
          </p:nvPr>
        </p:nvSpPr>
        <p:spPr bwMode="auto">
          <a:xfrm>
            <a:off x="1117600" y="1509713"/>
            <a:ext cx="8229600" cy="4770438"/>
          </a:xfrm>
        </p:spPr>
        <p:txBody>
          <a:bodyPr wrap="square" numCol="1" anchor="t" anchorCtr="0" compatLnSpc="1">
            <a:prstTxWarp prst="textNoShape">
              <a:avLst/>
            </a:prstTxWarp>
          </a:bodyPr>
          <a:lstStyle/>
          <a:p>
            <a:pPr lvl="1" eaLnBrk="1" hangingPunct="1">
              <a:lnSpc>
                <a:spcPct val="80000"/>
              </a:lnSpc>
              <a:buFont typeface="Arial" panose="020B0604020202020204" pitchFamily="34" charset="0"/>
              <a:buChar char="•"/>
            </a:pPr>
            <a:r>
              <a:rPr lang="en-US" altLang="en-US" sz="2800" dirty="0">
                <a:solidFill>
                  <a:srgbClr val="4F6228"/>
                </a:solidFill>
              </a:rPr>
              <a:t>Use visual (gesture/point) combined with verbal:</a:t>
            </a:r>
          </a:p>
          <a:p>
            <a:pPr lvl="2" eaLnBrk="1" hangingPunct="1">
              <a:lnSpc>
                <a:spcPct val="80000"/>
              </a:lnSpc>
              <a:buFont typeface="Wingdings" panose="05000000000000000000" pitchFamily="2" charset="2"/>
              <a:buChar char="ü"/>
            </a:pPr>
            <a:r>
              <a:rPr lang="ja-JP" altLang="en-US" sz="2800" dirty="0">
                <a:solidFill>
                  <a:srgbClr val="4F6228"/>
                </a:solidFill>
              </a:rPr>
              <a:t>“</a:t>
            </a:r>
            <a:r>
              <a:rPr lang="en-US" altLang="ja-JP" sz="2800" dirty="0">
                <a:solidFill>
                  <a:srgbClr val="4F6228"/>
                </a:solidFill>
              </a:rPr>
              <a:t>It’s about time for… </a:t>
            </a:r>
            <a:r>
              <a:rPr lang="ja-JP" altLang="en-US" sz="2800" dirty="0">
                <a:solidFill>
                  <a:srgbClr val="4F6228"/>
                </a:solidFill>
              </a:rPr>
              <a:t>“</a:t>
            </a:r>
            <a:endParaRPr lang="en-US" altLang="ja-JP" sz="2800" dirty="0">
              <a:solidFill>
                <a:srgbClr val="4F6228"/>
              </a:solidFill>
            </a:endParaRPr>
          </a:p>
          <a:p>
            <a:pPr lvl="2" eaLnBrk="1" hangingPunct="1">
              <a:lnSpc>
                <a:spcPct val="80000"/>
              </a:lnSpc>
              <a:buFont typeface="Wingdings" panose="05000000000000000000" pitchFamily="2" charset="2"/>
              <a:buChar char="ü"/>
            </a:pPr>
            <a:r>
              <a:rPr lang="ja-JP" altLang="en-US" sz="2800" dirty="0">
                <a:solidFill>
                  <a:srgbClr val="4F6228"/>
                </a:solidFill>
              </a:rPr>
              <a:t>“</a:t>
            </a:r>
            <a:r>
              <a:rPr lang="en-US" altLang="ja-JP" sz="2800" dirty="0">
                <a:solidFill>
                  <a:srgbClr val="4F6228"/>
                </a:solidFill>
              </a:rPr>
              <a:t>Let’s go this way…</a:t>
            </a:r>
            <a:r>
              <a:rPr lang="ja-JP" altLang="en-US" sz="2800" dirty="0">
                <a:solidFill>
                  <a:srgbClr val="4F6228"/>
                </a:solidFill>
              </a:rPr>
              <a:t>”</a:t>
            </a:r>
            <a:endParaRPr lang="en-US" altLang="ja-JP" sz="2800" dirty="0">
              <a:solidFill>
                <a:srgbClr val="4F6228"/>
              </a:solidFill>
            </a:endParaRPr>
          </a:p>
          <a:p>
            <a:pPr lvl="2" eaLnBrk="1" hangingPunct="1">
              <a:lnSpc>
                <a:spcPct val="80000"/>
              </a:lnSpc>
              <a:buFont typeface="Wingdings" panose="05000000000000000000" pitchFamily="2" charset="2"/>
              <a:buChar char="ü"/>
            </a:pPr>
            <a:r>
              <a:rPr lang="ja-JP" altLang="en-US" sz="2800" dirty="0">
                <a:solidFill>
                  <a:srgbClr val="4F6228"/>
                </a:solidFill>
              </a:rPr>
              <a:t>“</a:t>
            </a:r>
            <a:r>
              <a:rPr lang="en-US" altLang="ja-JP" sz="2800" dirty="0">
                <a:solidFill>
                  <a:srgbClr val="4F6228"/>
                </a:solidFill>
              </a:rPr>
              <a:t>Here are your socks…</a:t>
            </a:r>
            <a:r>
              <a:rPr lang="ja-JP" altLang="en-US" sz="2800" dirty="0">
                <a:solidFill>
                  <a:srgbClr val="4F6228"/>
                </a:solidFill>
              </a:rPr>
              <a:t>”</a:t>
            </a:r>
            <a:endParaRPr lang="en-US" altLang="ja-JP" sz="2800" dirty="0">
              <a:solidFill>
                <a:srgbClr val="4F6228"/>
              </a:solidFill>
            </a:endParaRPr>
          </a:p>
          <a:p>
            <a:pPr lvl="1" eaLnBrk="1" hangingPunct="1">
              <a:lnSpc>
                <a:spcPct val="80000"/>
              </a:lnSpc>
              <a:buFont typeface="Arial" panose="020B0604020202020204" pitchFamily="34" charset="0"/>
              <a:buChar char="•"/>
            </a:pPr>
            <a:r>
              <a:rPr lang="en-US" altLang="en-US" sz="2800" dirty="0">
                <a:solidFill>
                  <a:srgbClr val="4F6228"/>
                </a:solidFill>
              </a:rPr>
              <a:t>Don’t</a:t>
            </a:r>
            <a:r>
              <a:rPr lang="en-US" altLang="ja-JP" sz="2800" dirty="0">
                <a:solidFill>
                  <a:srgbClr val="4F6228"/>
                </a:solidFill>
              </a:rPr>
              <a:t> ask questions you don’t want to hear the 	answer to!</a:t>
            </a:r>
          </a:p>
          <a:p>
            <a:pPr lvl="1" eaLnBrk="1" hangingPunct="1">
              <a:lnSpc>
                <a:spcPct val="80000"/>
              </a:lnSpc>
              <a:buFont typeface="Arial" panose="020B0604020202020204" pitchFamily="34" charset="0"/>
              <a:buChar char="•"/>
            </a:pPr>
            <a:r>
              <a:rPr lang="en-US" altLang="en-US" sz="2800" dirty="0">
                <a:solidFill>
                  <a:srgbClr val="4F6228"/>
                </a:solidFill>
              </a:rPr>
              <a:t>Acknowledge the response/reaction to your 	information</a:t>
            </a:r>
          </a:p>
          <a:p>
            <a:pPr lvl="1" eaLnBrk="1" hangingPunct="1">
              <a:lnSpc>
                <a:spcPct val="80000"/>
              </a:lnSpc>
              <a:buFont typeface="Arial" panose="020B0604020202020204" pitchFamily="34" charset="0"/>
              <a:buChar char="•"/>
            </a:pPr>
            <a:r>
              <a:rPr lang="en-US" altLang="en-US" sz="2800" dirty="0">
                <a:solidFill>
                  <a:srgbClr val="4F6228"/>
                </a:solidFill>
              </a:rPr>
              <a:t>Limit your words: simple is better always</a:t>
            </a:r>
          </a:p>
          <a:p>
            <a:pPr lvl="1" eaLnBrk="1" hangingPunct="1">
              <a:lnSpc>
                <a:spcPct val="80000"/>
              </a:lnSpc>
              <a:buFont typeface="Arial" panose="020B0604020202020204" pitchFamily="34" charset="0"/>
              <a:buChar char="•"/>
            </a:pPr>
            <a:r>
              <a:rPr lang="en-US" altLang="en-US" sz="2800" dirty="0">
                <a:solidFill>
                  <a:srgbClr val="4F6228"/>
                </a:solidFill>
              </a:rPr>
              <a:t>Wait, pause, slow down</a:t>
            </a:r>
          </a:p>
          <a:p>
            <a:pPr eaLnBrk="1" hangingPunct="1">
              <a:lnSpc>
                <a:spcPct val="80000"/>
              </a:lnSpc>
              <a:buFont typeface="Lucida Grande" charset="0"/>
              <a:buChar char="-"/>
            </a:pPr>
            <a:endParaRPr lang="en-US" altLang="en-US" sz="2700" dirty="0">
              <a:solidFill>
                <a:srgbClr val="4F6228"/>
              </a:solidFill>
              <a:latin typeface="Calibri" panose="020F0502020204030204" pitchFamily="34" charset="0"/>
            </a:endParaRPr>
          </a:p>
        </p:txBody>
      </p:sp>
      <p:pic>
        <p:nvPicPr>
          <p:cNvPr id="101380" name="Picture 9" descr="HI-REZ-FEATHER.jpg">
            <a:extLst>
              <a:ext uri="{FF2B5EF4-FFF2-40B4-BE49-F238E27FC236}">
                <a16:creationId xmlns:a16="http://schemas.microsoft.com/office/drawing/2014/main" id="{4461603C-1A0B-880A-F887-985D90A5D8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2038" y="165101"/>
            <a:ext cx="919162" cy="1362075"/>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027427E-AB77-0A28-522A-B4AB87D3E26E}"/>
              </a:ext>
            </a:extLst>
          </p:cNvPr>
          <p:cNvSpPr>
            <a:spLocks noGrp="1"/>
          </p:cNvSpPr>
          <p:nvPr>
            <p:ph type="title"/>
          </p:nvPr>
        </p:nvSpPr>
        <p:spPr/>
        <p:txBody>
          <a:bodyPr wrap="square" numCol="1" anchorCtr="0" compatLnSpc="1">
            <a:prstTxWarp prst="textNoShape">
              <a:avLst/>
            </a:prstTxWarp>
          </a:bodyPr>
          <a:lstStyle/>
          <a:p>
            <a:pPr algn="ctr" eaLnBrk="1" hangingPunct="1">
              <a:defRPr/>
            </a:pPr>
            <a:r>
              <a:rPr lang="en-US" altLang="en-US" sz="4400" dirty="0">
                <a:latin typeface="+mn-lt"/>
              </a:rPr>
              <a:t>When Doing:</a:t>
            </a:r>
          </a:p>
        </p:txBody>
      </p:sp>
      <p:sp>
        <p:nvSpPr>
          <p:cNvPr id="54275" name="Content Placeholder 2">
            <a:extLst>
              <a:ext uri="{FF2B5EF4-FFF2-40B4-BE49-F238E27FC236}">
                <a16:creationId xmlns:a16="http://schemas.microsoft.com/office/drawing/2014/main" id="{4F766845-77D1-E28A-4845-278ABE149813}"/>
              </a:ext>
            </a:extLst>
          </p:cNvPr>
          <p:cNvSpPr>
            <a:spLocks noGrp="1"/>
          </p:cNvSpPr>
          <p:nvPr>
            <p:ph idx="1"/>
          </p:nvPr>
        </p:nvSpPr>
        <p:spPr>
          <a:xfrm>
            <a:off x="1828800" y="1446213"/>
            <a:ext cx="7848600" cy="4800600"/>
          </a:xfrm>
        </p:spPr>
        <p:txBody>
          <a:bodyPr/>
          <a:lstStyle/>
          <a:p>
            <a:pPr eaLnBrk="1" fontAlgn="auto" hangingPunct="1">
              <a:spcAft>
                <a:spcPts val="0"/>
              </a:spcAft>
              <a:buFont typeface="Arial" panose="020B0604020202020204" pitchFamily="34" charset="0"/>
              <a:buChar char="•"/>
              <a:defRPr/>
            </a:pPr>
            <a:r>
              <a:rPr lang="en-US" sz="2800" dirty="0">
                <a:ea typeface="+mn-ea"/>
                <a:cs typeface="+mn-cs"/>
              </a:rPr>
              <a:t>Do ‘with’ them, not ‘to’ them</a:t>
            </a:r>
          </a:p>
          <a:p>
            <a:pPr eaLnBrk="1" fontAlgn="auto" hangingPunct="1">
              <a:spcAft>
                <a:spcPts val="0"/>
              </a:spcAft>
              <a:buFont typeface="Arial" panose="020B0604020202020204" pitchFamily="34" charset="0"/>
              <a:buChar char="•"/>
              <a:defRPr/>
            </a:pPr>
            <a:r>
              <a:rPr lang="en-US" sz="2800" dirty="0">
                <a:ea typeface="+mn-ea"/>
                <a:cs typeface="+mn-cs"/>
              </a:rPr>
              <a:t>Give simple and short pieces of information</a:t>
            </a:r>
          </a:p>
          <a:p>
            <a:pPr eaLnBrk="1" fontAlgn="auto" hangingPunct="1">
              <a:spcAft>
                <a:spcPts val="0"/>
              </a:spcAft>
              <a:buFont typeface="Arial" panose="020B0604020202020204" pitchFamily="34" charset="0"/>
              <a:buChar char="•"/>
              <a:defRPr/>
            </a:pPr>
            <a:r>
              <a:rPr lang="en-US" sz="2800" dirty="0">
                <a:ea typeface="+mn-ea"/>
                <a:cs typeface="+mn-cs"/>
              </a:rPr>
              <a:t>Offer concrete choices</a:t>
            </a:r>
          </a:p>
          <a:p>
            <a:pPr eaLnBrk="1" fontAlgn="auto" hangingPunct="1">
              <a:spcAft>
                <a:spcPts val="0"/>
              </a:spcAft>
              <a:buFont typeface="Arial" panose="020B0604020202020204" pitchFamily="34" charset="0"/>
              <a:buChar char="•"/>
              <a:defRPr/>
            </a:pPr>
            <a:r>
              <a:rPr lang="en-US" sz="2800" dirty="0">
                <a:ea typeface="+mn-ea"/>
                <a:cs typeface="+mn-cs"/>
              </a:rPr>
              <a:t>Ask for their help</a:t>
            </a:r>
          </a:p>
          <a:p>
            <a:pPr eaLnBrk="1" fontAlgn="auto" hangingPunct="1">
              <a:spcAft>
                <a:spcPts val="0"/>
              </a:spcAft>
              <a:buFont typeface="Arial" panose="020B0604020202020204" pitchFamily="34" charset="0"/>
              <a:buChar char="•"/>
              <a:defRPr/>
            </a:pPr>
            <a:r>
              <a:rPr lang="en-US" sz="2800" dirty="0">
                <a:ea typeface="+mn-ea"/>
                <a:cs typeface="+mn-cs"/>
              </a:rPr>
              <a:t>Ask the person to try</a:t>
            </a:r>
          </a:p>
          <a:p>
            <a:pPr eaLnBrk="1" fontAlgn="auto" hangingPunct="1">
              <a:spcAft>
                <a:spcPts val="0"/>
              </a:spcAft>
              <a:buFont typeface="Arial" panose="020B0604020202020204" pitchFamily="34" charset="0"/>
              <a:buChar char="•"/>
              <a:defRPr/>
            </a:pPr>
            <a:r>
              <a:rPr lang="en-US" sz="2800" dirty="0">
                <a:ea typeface="+mn-ea"/>
                <a:cs typeface="+mn-cs"/>
              </a:rPr>
              <a:t>Break the task down to a single step at a time</a:t>
            </a:r>
          </a:p>
          <a:p>
            <a:pPr eaLnBrk="1" fontAlgn="auto" hangingPunct="1">
              <a:spcAft>
                <a:spcPts val="0"/>
              </a:spcAft>
              <a:defRPr/>
            </a:pPr>
            <a:endParaRPr lang="en-US" sz="3200" dirty="0">
              <a:latin typeface="Calibri" charset="0"/>
              <a:ea typeface="+mn-ea"/>
              <a:cs typeface="+mn-cs"/>
            </a:endParaRPr>
          </a:p>
        </p:txBody>
      </p:sp>
      <p:pic>
        <p:nvPicPr>
          <p:cNvPr id="100356" name="Picture 9" descr="HI-REZ-FEATHER.jpg">
            <a:extLst>
              <a:ext uri="{FF2B5EF4-FFF2-40B4-BE49-F238E27FC236}">
                <a16:creationId xmlns:a16="http://schemas.microsoft.com/office/drawing/2014/main" id="{FCF5E95D-C161-F3E2-5BFF-633F79B79A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239714"/>
            <a:ext cx="919163" cy="1360487"/>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A3DB6D0-E41C-FCE8-008C-A0F83C526383}"/>
              </a:ext>
            </a:extLst>
          </p:cNvPr>
          <p:cNvSpPr>
            <a:spLocks noGrp="1"/>
          </p:cNvSpPr>
          <p:nvPr>
            <p:ph type="title"/>
          </p:nvPr>
        </p:nvSpPr>
        <p:spPr>
          <a:xfrm>
            <a:off x="571501" y="214313"/>
            <a:ext cx="8229600" cy="1143000"/>
          </a:xfrm>
        </p:spPr>
        <p:txBody>
          <a:bodyPr wrap="square" numCol="1" anchorCtr="0" compatLnSpc="1">
            <a:prstTxWarp prst="textNoShape">
              <a:avLst/>
            </a:prstTxWarp>
          </a:bodyPr>
          <a:lstStyle/>
          <a:p>
            <a:pPr algn="ctr" eaLnBrk="1" hangingPunct="1">
              <a:defRPr/>
            </a:pPr>
            <a:r>
              <a:rPr lang="en-US" altLang="en-US" sz="4400" dirty="0">
                <a:cs typeface="Arial" panose="020B0604020202020204" pitchFamily="34" charset="0"/>
              </a:rPr>
              <a:t>When Words Don’</a:t>
            </a:r>
            <a:r>
              <a:rPr lang="en-US" altLang="ja-JP" sz="4400" dirty="0">
                <a:cs typeface="Arial" panose="020B0604020202020204" pitchFamily="34" charset="0"/>
              </a:rPr>
              <a:t>t Work Well:</a:t>
            </a:r>
            <a:endParaRPr lang="en-US" altLang="en-US" sz="4400" dirty="0">
              <a:cs typeface="Arial" panose="020B0604020202020204" pitchFamily="34" charset="0"/>
            </a:endParaRPr>
          </a:p>
        </p:txBody>
      </p:sp>
      <p:sp>
        <p:nvSpPr>
          <p:cNvPr id="98307" name="Content Placeholder 2">
            <a:extLst>
              <a:ext uri="{FF2B5EF4-FFF2-40B4-BE49-F238E27FC236}">
                <a16:creationId xmlns:a16="http://schemas.microsoft.com/office/drawing/2014/main" id="{B903A097-B5B2-0834-136F-6A9050E02051}"/>
              </a:ext>
            </a:extLst>
          </p:cNvPr>
          <p:cNvSpPr>
            <a:spLocks noGrp="1"/>
          </p:cNvSpPr>
          <p:nvPr>
            <p:ph idx="1"/>
          </p:nvPr>
        </p:nvSpPr>
        <p:spPr bwMode="auto">
          <a:xfrm>
            <a:off x="698501" y="1357313"/>
            <a:ext cx="6756399" cy="4800600"/>
          </a:xfrm>
        </p:spPr>
        <p:txBody>
          <a:bodyPr wrap="square" numCol="1" anchor="t" anchorCtr="0" compatLnSpc="1">
            <a:prstTxWarp prst="textNoShape">
              <a:avLst/>
            </a:prstTxWarp>
          </a:bodyPr>
          <a:lstStyle/>
          <a:p>
            <a:pPr marL="1588" indent="0" eaLnBrk="1" hangingPunct="1">
              <a:buNone/>
              <a:defRPr/>
            </a:pPr>
            <a:r>
              <a:rPr lang="en-US" altLang="en-US" sz="2400" b="1" dirty="0">
                <a:solidFill>
                  <a:srgbClr val="4F6228"/>
                </a:solidFill>
                <a:cs typeface="Arial" panose="020B0604020202020204" pitchFamily="34" charset="0"/>
              </a:rPr>
              <a:t>Hand-under-Hand®:</a:t>
            </a:r>
          </a:p>
          <a:p>
            <a:pPr lvl="2" eaLnBrk="1" hangingPunct="1">
              <a:buFont typeface="Arial" panose="020B0604020202020204" pitchFamily="34" charset="0"/>
              <a:buChar char="•"/>
              <a:defRPr/>
            </a:pPr>
            <a:r>
              <a:rPr lang="en-US" altLang="en-US" sz="2400" dirty="0">
                <a:solidFill>
                  <a:srgbClr val="4F6228"/>
                </a:solidFill>
                <a:cs typeface="Arial" panose="020B0604020202020204" pitchFamily="34" charset="0"/>
              </a:rPr>
              <a:t>Uses established nerve pathways</a:t>
            </a:r>
          </a:p>
          <a:p>
            <a:pPr lvl="2" eaLnBrk="1" hangingPunct="1">
              <a:buFont typeface="Arial" panose="020B0604020202020204" pitchFamily="34" charset="0"/>
              <a:buChar char="•"/>
              <a:defRPr/>
            </a:pPr>
            <a:r>
              <a:rPr lang="en-US" altLang="en-US" sz="2400" dirty="0">
                <a:solidFill>
                  <a:srgbClr val="4F6228"/>
                </a:solidFill>
                <a:cs typeface="Arial" panose="020B0604020202020204" pitchFamily="34" charset="0"/>
              </a:rPr>
              <a:t>Allows the person to feel in control</a:t>
            </a:r>
          </a:p>
          <a:p>
            <a:pPr lvl="2" eaLnBrk="1" hangingPunct="1">
              <a:buFont typeface="Arial" panose="020B0604020202020204" pitchFamily="34" charset="0"/>
              <a:buChar char="•"/>
              <a:defRPr/>
            </a:pPr>
            <a:r>
              <a:rPr lang="en-US" altLang="en-US" sz="2400" dirty="0">
                <a:solidFill>
                  <a:srgbClr val="4F6228"/>
                </a:solidFill>
                <a:cs typeface="Arial" panose="020B0604020202020204" pitchFamily="34" charset="0"/>
              </a:rPr>
              <a:t>Connects you to the person</a:t>
            </a:r>
          </a:p>
          <a:p>
            <a:pPr lvl="2" eaLnBrk="1" hangingPunct="1">
              <a:buFont typeface="Arial" panose="020B0604020202020204" pitchFamily="34" charset="0"/>
              <a:buChar char="•"/>
              <a:defRPr/>
            </a:pPr>
            <a:r>
              <a:rPr lang="en-US" altLang="en-US" sz="2400" dirty="0">
                <a:solidFill>
                  <a:srgbClr val="4F6228"/>
                </a:solidFill>
                <a:cs typeface="Arial" panose="020B0604020202020204" pitchFamily="34" charset="0"/>
              </a:rPr>
              <a:t>Allows you to do ‘with’, not ‘to’</a:t>
            </a:r>
          </a:p>
          <a:p>
            <a:pPr lvl="2" eaLnBrk="1" hangingPunct="1">
              <a:buFont typeface="Arial" panose="020B0604020202020204" pitchFamily="34" charset="0"/>
              <a:buChar char="•"/>
              <a:defRPr/>
            </a:pPr>
            <a:r>
              <a:rPr lang="en-US" altLang="en-US" sz="2400" dirty="0">
                <a:solidFill>
                  <a:srgbClr val="4F6228"/>
                </a:solidFill>
                <a:cs typeface="Arial" panose="020B0604020202020204" pitchFamily="34" charset="0"/>
              </a:rPr>
              <a:t>Gives you advance notice of </a:t>
            </a:r>
            <a:r>
              <a:rPr lang="en-US" altLang="ja-JP" sz="2400" dirty="0">
                <a:solidFill>
                  <a:srgbClr val="4F6228"/>
                </a:solidFill>
                <a:cs typeface="Arial" panose="020B0604020202020204" pitchFamily="34" charset="0"/>
              </a:rPr>
              <a:t>possible problems</a:t>
            </a:r>
          </a:p>
          <a:p>
            <a:pPr lvl="2" eaLnBrk="1" hangingPunct="1">
              <a:buFont typeface="Arial" panose="020B0604020202020204" pitchFamily="34" charset="0"/>
              <a:buChar char="•"/>
              <a:defRPr/>
            </a:pPr>
            <a:r>
              <a:rPr lang="en-US" altLang="en-US" sz="2400" dirty="0">
                <a:solidFill>
                  <a:srgbClr val="4F6228"/>
                </a:solidFill>
                <a:cs typeface="Arial" panose="020B0604020202020204" pitchFamily="34" charset="0"/>
              </a:rPr>
              <a:t>Connects eye-hand skills</a:t>
            </a:r>
          </a:p>
          <a:p>
            <a:pPr lvl="2" eaLnBrk="1" hangingPunct="1">
              <a:buFont typeface="Arial" panose="020B0604020202020204" pitchFamily="34" charset="0"/>
              <a:buChar char="•"/>
              <a:defRPr/>
            </a:pPr>
            <a:r>
              <a:rPr lang="en-US" altLang="en-US" sz="2400" dirty="0">
                <a:solidFill>
                  <a:srgbClr val="4F6228"/>
                </a:solidFill>
                <a:cs typeface="Arial" panose="020B0604020202020204" pitchFamily="34" charset="0"/>
              </a:rPr>
              <a:t>Use the dominant side of the person</a:t>
            </a:r>
          </a:p>
          <a:p>
            <a:pPr lvl="1" eaLnBrk="1" hangingPunct="1">
              <a:buFont typeface="Lucida Grande" charset="0"/>
              <a:buChar char="-"/>
              <a:defRPr/>
            </a:pPr>
            <a:endParaRPr lang="en-US" altLang="en-US" dirty="0">
              <a:solidFill>
                <a:srgbClr val="4F6228"/>
              </a:solidFill>
              <a:cs typeface="Arial" panose="020B0604020202020204" pitchFamily="34" charset="0"/>
            </a:endParaRPr>
          </a:p>
          <a:p>
            <a:pPr eaLnBrk="1" hangingPunct="1">
              <a:buFont typeface="Lucida Grande" charset="0"/>
              <a:buChar char="-"/>
              <a:defRPr/>
            </a:pPr>
            <a:endParaRPr lang="en-US" altLang="en-US" dirty="0">
              <a:solidFill>
                <a:srgbClr val="4F6228"/>
              </a:solidFill>
              <a:cs typeface="Arial" panose="020B0604020202020204" pitchFamily="34" charset="0"/>
            </a:endParaRPr>
          </a:p>
        </p:txBody>
      </p:sp>
      <p:pic>
        <p:nvPicPr>
          <p:cNvPr id="102404" name="Picture 1">
            <a:extLst>
              <a:ext uri="{FF2B5EF4-FFF2-40B4-BE49-F238E27FC236}">
                <a16:creationId xmlns:a16="http://schemas.microsoft.com/office/drawing/2014/main" id="{A989489F-46D3-4190-AC20-6B63E414FE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1101" y="214313"/>
            <a:ext cx="14589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95A5BFE-FFB5-D38B-FC6A-7F6674E19158}"/>
              </a:ext>
            </a:extLst>
          </p:cNvPr>
          <p:cNvPicPr>
            <a:picLocks noChangeAspect="1"/>
          </p:cNvPicPr>
          <p:nvPr/>
        </p:nvPicPr>
        <p:blipFill>
          <a:blip r:embed="rId4"/>
          <a:stretch>
            <a:fillRect/>
          </a:stretch>
        </p:blipFill>
        <p:spPr>
          <a:xfrm>
            <a:off x="6971976" y="2058841"/>
            <a:ext cx="3938243" cy="2661082"/>
          </a:xfrm>
          <a:prstGeom prst="rect">
            <a:avLst/>
          </a:prstGeom>
        </p:spPr>
      </p:pic>
      <p:sp>
        <p:nvSpPr>
          <p:cNvPr id="5" name="TextBox 4">
            <a:extLst>
              <a:ext uri="{FF2B5EF4-FFF2-40B4-BE49-F238E27FC236}">
                <a16:creationId xmlns:a16="http://schemas.microsoft.com/office/drawing/2014/main" id="{C26426C2-DF75-7B8B-C3BD-95087A3E564A}"/>
              </a:ext>
            </a:extLst>
          </p:cNvPr>
          <p:cNvSpPr txBox="1"/>
          <p:nvPr/>
        </p:nvSpPr>
        <p:spPr>
          <a:xfrm>
            <a:off x="1473302" y="5592901"/>
            <a:ext cx="9512968" cy="707886"/>
          </a:xfrm>
          <a:prstGeom prst="rect">
            <a:avLst/>
          </a:prstGeom>
          <a:noFill/>
        </p:spPr>
        <p:txBody>
          <a:bodyPr wrap="square" rtlCol="0">
            <a:spAutoFit/>
          </a:bodyPr>
          <a:lstStyle/>
          <a:p>
            <a:pPr defTabSz="457200"/>
            <a:r>
              <a:rPr lang="en-US" sz="2000" b="1" dirty="0" err="1">
                <a:solidFill>
                  <a:srgbClr val="000E18"/>
                </a:solidFill>
                <a:latin typeface="Raleway" pitchFamily="2" charset="0"/>
              </a:rPr>
              <a:t>HuH</a:t>
            </a:r>
            <a:r>
              <a:rPr lang="en-US" sz="2000" b="1" dirty="0">
                <a:solidFill>
                  <a:srgbClr val="000E18"/>
                </a:solidFill>
                <a:latin typeface="Raleway" pitchFamily="2" charset="0"/>
              </a:rPr>
              <a:t> places pressure to the palm of the hand, </a:t>
            </a:r>
            <a:r>
              <a:rPr lang="en-US" sz="2000" b="1" i="1" dirty="0">
                <a:solidFill>
                  <a:srgbClr val="000E18"/>
                </a:solidFill>
                <a:latin typeface="Raleway" pitchFamily="2" charset="0"/>
              </a:rPr>
              <a:t>NOT</a:t>
            </a:r>
            <a:r>
              <a:rPr lang="en-US" sz="2000" b="1" dirty="0">
                <a:solidFill>
                  <a:srgbClr val="000E18"/>
                </a:solidFill>
                <a:latin typeface="Raleway" pitchFamily="2" charset="0"/>
              </a:rPr>
              <a:t> around the top of the hand, sides, or base of the digit, thus protecting both people from injury.</a:t>
            </a:r>
            <a:endParaRPr lang="en-US" sz="2000" b="1" dirty="0">
              <a:solidFill>
                <a:prstClr val="black"/>
              </a:solidFill>
              <a:latin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C956-5157-4FD1-BBEA-532FD74F79EB}"/>
              </a:ext>
            </a:extLst>
          </p:cNvPr>
          <p:cNvSpPr>
            <a:spLocks noGrp="1"/>
          </p:cNvSpPr>
          <p:nvPr>
            <p:ph type="title"/>
          </p:nvPr>
        </p:nvSpPr>
        <p:spPr/>
        <p:txBody>
          <a:bodyPr/>
          <a:lstStyle/>
          <a:p>
            <a:r>
              <a:rPr lang="en-US" dirty="0"/>
              <a:t>Hand Under Hand</a:t>
            </a:r>
          </a:p>
        </p:txBody>
      </p:sp>
      <p:sp>
        <p:nvSpPr>
          <p:cNvPr id="3" name="Content Placeholder 2">
            <a:extLst>
              <a:ext uri="{FF2B5EF4-FFF2-40B4-BE49-F238E27FC236}">
                <a16:creationId xmlns:a16="http://schemas.microsoft.com/office/drawing/2014/main" id="{1AC6EDE6-73FE-45FF-94EB-3664CDA59F0B}"/>
              </a:ext>
            </a:extLst>
          </p:cNvPr>
          <p:cNvSpPr>
            <a:spLocks noGrp="1"/>
          </p:cNvSpPr>
          <p:nvPr>
            <p:ph idx="1"/>
          </p:nvPr>
        </p:nvSpPr>
        <p:spPr>
          <a:xfrm>
            <a:off x="802458" y="1824318"/>
            <a:ext cx="9967142" cy="4195481"/>
          </a:xfrm>
        </p:spPr>
        <p:txBody>
          <a:bodyPr/>
          <a:lstStyle/>
          <a:p>
            <a:r>
              <a:rPr lang="en-US" dirty="0"/>
              <a:t>Turn PPA handshake into a Hand-Under-Hand</a:t>
            </a:r>
          </a:p>
          <a:p>
            <a:r>
              <a:rPr lang="en-US" dirty="0"/>
              <a:t>Makes the physical connection (following visual and verbal)</a:t>
            </a:r>
          </a:p>
          <a:p>
            <a:r>
              <a:rPr lang="en-US" dirty="0"/>
              <a:t>Dementia robs skill before strength- use this to provide the “skill” to a patient’s “strength” and assist them to “do with”</a:t>
            </a:r>
          </a:p>
          <a:p>
            <a:endParaRPr lang="en-US" dirty="0"/>
          </a:p>
          <a:p>
            <a:r>
              <a:rPr lang="en-US" b="1" dirty="0"/>
              <a:t>Putting it all together- PPA and Hand Under Hand:</a:t>
            </a:r>
          </a:p>
          <a:p>
            <a:pPr marL="0" indent="0">
              <a:buNone/>
            </a:pPr>
            <a:endParaRPr lang="en-US" dirty="0"/>
          </a:p>
          <a:p>
            <a:pPr marL="0" indent="0" algn="ctr">
              <a:buNone/>
            </a:pPr>
            <a:r>
              <a:rPr lang="en-US" dirty="0">
                <a:hlinkClick r:id="rId3"/>
              </a:rPr>
              <a:t>  https://learn.teepasnow.com/courses/becoming-dementia-aware-online-course/lessons/pac-skills-in-depth-2/</a:t>
            </a:r>
            <a:endParaRPr lang="en-US" dirty="0"/>
          </a:p>
        </p:txBody>
      </p:sp>
    </p:spTree>
    <p:extLst>
      <p:ext uri="{BB962C8B-B14F-4D97-AF65-F5344CB8AC3E}">
        <p14:creationId xmlns:p14="http://schemas.microsoft.com/office/powerpoint/2010/main" val="1197632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7F1C-7250-4134-A9BC-2ACE7DD54F27}"/>
              </a:ext>
            </a:extLst>
          </p:cNvPr>
          <p:cNvSpPr>
            <a:spLocks noGrp="1"/>
          </p:cNvSpPr>
          <p:nvPr>
            <p:ph type="title"/>
          </p:nvPr>
        </p:nvSpPr>
        <p:spPr/>
        <p:txBody>
          <a:bodyPr/>
          <a:lstStyle/>
          <a:p>
            <a:r>
              <a:rPr lang="en-US" dirty="0"/>
              <a:t>PPA and Hand Under Hand</a:t>
            </a:r>
          </a:p>
        </p:txBody>
      </p:sp>
      <p:sp>
        <p:nvSpPr>
          <p:cNvPr id="3" name="Content Placeholder 2">
            <a:extLst>
              <a:ext uri="{FF2B5EF4-FFF2-40B4-BE49-F238E27FC236}">
                <a16:creationId xmlns:a16="http://schemas.microsoft.com/office/drawing/2014/main" id="{A0E37848-FB7D-4965-B3A3-B02E12D774D2}"/>
              </a:ext>
            </a:extLst>
          </p:cNvPr>
          <p:cNvSpPr>
            <a:spLocks noGrp="1"/>
          </p:cNvSpPr>
          <p:nvPr>
            <p:ph idx="1"/>
          </p:nvPr>
        </p:nvSpPr>
        <p:spPr/>
        <p:txBody>
          <a:bodyPr/>
          <a:lstStyle/>
          <a:p>
            <a:pPr marL="0" indent="0">
              <a:buNone/>
            </a:pPr>
            <a:r>
              <a:rPr lang="en-US" b="1" dirty="0"/>
              <a:t>Example Scenarios:</a:t>
            </a:r>
          </a:p>
          <a:p>
            <a:pPr marL="0" indent="0">
              <a:buNone/>
            </a:pPr>
            <a:endParaRPr lang="en-US" b="1" dirty="0"/>
          </a:p>
          <a:p>
            <a:r>
              <a:rPr lang="en-US" dirty="0">
                <a:hlinkClick r:id="rId3"/>
              </a:rPr>
              <a:t>https://learn.teepasnow.com/courses/becoming-dementia-aware-online-course/lessons/becoming-dementia-aware-section-6-the-positive-physical-approach-ppa/</a:t>
            </a:r>
            <a:r>
              <a:rPr lang="en-US" dirty="0"/>
              <a:t> (19:10)</a:t>
            </a:r>
          </a:p>
          <a:p>
            <a:endParaRPr lang="en-US" dirty="0"/>
          </a:p>
          <a:p>
            <a:r>
              <a:rPr lang="en-US" dirty="0">
                <a:hlinkClick r:id="rId3"/>
              </a:rPr>
              <a:t>https://learn.teepasnow.com/courses/becoming-dementia-aware-online-course/lessons/becoming-dementia-aware-section-6-the-positive-physical-approach-ppa/</a:t>
            </a:r>
            <a:r>
              <a:rPr lang="en-US" dirty="0"/>
              <a:t> (8:48)</a:t>
            </a:r>
          </a:p>
        </p:txBody>
      </p:sp>
    </p:spTree>
    <p:extLst>
      <p:ext uri="{BB962C8B-B14F-4D97-AF65-F5344CB8AC3E}">
        <p14:creationId xmlns:p14="http://schemas.microsoft.com/office/powerpoint/2010/main" val="264247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1D60DA7-DF1F-E7D3-0104-87C1953B6A64}"/>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690650" y="4699349"/>
            <a:ext cx="6163590" cy="1322947"/>
          </a:xfrm>
          <a:prstGeom prst="rect">
            <a:avLst/>
          </a:prstGeom>
        </p:spPr>
      </p:pic>
      <p:pic>
        <p:nvPicPr>
          <p:cNvPr id="11" name="Picture 10">
            <a:extLst>
              <a:ext uri="{FF2B5EF4-FFF2-40B4-BE49-F238E27FC236}">
                <a16:creationId xmlns:a16="http://schemas.microsoft.com/office/drawing/2014/main" id="{8D50E5B5-246D-B664-9912-86B0F52CD7BB}"/>
              </a:ext>
            </a:extLst>
          </p:cNvPr>
          <p:cNvPicPr>
            <a:picLocks noChangeAspect="1"/>
          </p:cNvPicPr>
          <p:nvPr/>
        </p:nvPicPr>
        <p:blipFill>
          <a:blip r:embed="rId5">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5690650" y="3151562"/>
            <a:ext cx="6163590" cy="1322947"/>
          </a:xfrm>
          <a:prstGeom prst="rect">
            <a:avLst/>
          </a:prstGeom>
        </p:spPr>
      </p:pic>
      <p:sp>
        <p:nvSpPr>
          <p:cNvPr id="2" name="Title 1">
            <a:extLst>
              <a:ext uri="{FF2B5EF4-FFF2-40B4-BE49-F238E27FC236}">
                <a16:creationId xmlns:a16="http://schemas.microsoft.com/office/drawing/2014/main" id="{BB1D1F96-2F2A-166B-AC22-98DD094BC0EA}"/>
              </a:ext>
            </a:extLst>
          </p:cNvPr>
          <p:cNvSpPr>
            <a:spLocks noGrp="1"/>
          </p:cNvSpPr>
          <p:nvPr>
            <p:ph type="title"/>
          </p:nvPr>
        </p:nvSpPr>
        <p:spPr>
          <a:xfrm>
            <a:off x="560981" y="113884"/>
            <a:ext cx="7730964" cy="983293"/>
          </a:xfrm>
        </p:spPr>
        <p:txBody>
          <a:bodyPr>
            <a:noAutofit/>
          </a:bodyPr>
          <a:lstStyle/>
          <a:p>
            <a:r>
              <a:rPr lang="en-US" sz="5400" b="1" dirty="0">
                <a:effectLst>
                  <a:outerShdw blurRad="38100" dist="38100" dir="2700000" algn="tl">
                    <a:srgbClr val="000000">
                      <a:alpha val="43137"/>
                    </a:srgbClr>
                  </a:outerShdw>
                </a:effectLst>
              </a:rPr>
              <a:t>Positive Approach to Care®</a:t>
            </a:r>
          </a:p>
        </p:txBody>
      </p:sp>
      <p:sp>
        <p:nvSpPr>
          <p:cNvPr id="6" name="Rectangle: Rounded Corners 5">
            <a:extLst>
              <a:ext uri="{FF2B5EF4-FFF2-40B4-BE49-F238E27FC236}">
                <a16:creationId xmlns:a16="http://schemas.microsoft.com/office/drawing/2014/main" id="{C41F3593-535F-AC99-3CB0-F07ED3577860}"/>
              </a:ext>
            </a:extLst>
          </p:cNvPr>
          <p:cNvSpPr>
            <a:spLocks/>
          </p:cNvSpPr>
          <p:nvPr/>
        </p:nvSpPr>
        <p:spPr>
          <a:xfrm>
            <a:off x="5691982" y="1607248"/>
            <a:ext cx="6162258" cy="1323474"/>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8B7052-84F9-0E25-DC8A-41306CAE7AF0}"/>
              </a:ext>
            </a:extLst>
          </p:cNvPr>
          <p:cNvSpPr>
            <a:spLocks noGrp="1"/>
          </p:cNvSpPr>
          <p:nvPr>
            <p:ph idx="1"/>
          </p:nvPr>
        </p:nvSpPr>
        <p:spPr>
          <a:xfrm>
            <a:off x="5758593" y="1845159"/>
            <a:ext cx="6095647" cy="918107"/>
          </a:xfrm>
        </p:spPr>
        <p:txBody>
          <a:bodyPr>
            <a:normAutofit fontScale="85000" lnSpcReduction="10000"/>
          </a:bodyPr>
          <a:lstStyle/>
          <a:p>
            <a:pPr marL="0" indent="0" algn="ctr" fontAlgn="ctr">
              <a:buNone/>
            </a:pPr>
            <a:r>
              <a:rPr lang="en-US" sz="2400" b="0" i="0" dirty="0">
                <a:solidFill>
                  <a:srgbClr val="181E00"/>
                </a:solidFill>
                <a:effectLst/>
              </a:rPr>
              <a:t>The PAC mission is to create a more positive dementia care culture fo</a:t>
            </a:r>
            <a:r>
              <a:rPr lang="en-US" sz="2400" dirty="0">
                <a:solidFill>
                  <a:srgbClr val="181E00"/>
                </a:solidFill>
              </a:rPr>
              <a:t>r both the persons living with dementia (</a:t>
            </a:r>
            <a:r>
              <a:rPr lang="en-US" sz="2400" dirty="0" err="1">
                <a:solidFill>
                  <a:srgbClr val="181E00"/>
                </a:solidFill>
              </a:rPr>
              <a:t>PLwD</a:t>
            </a:r>
            <a:r>
              <a:rPr lang="en-US" sz="2400" dirty="0">
                <a:solidFill>
                  <a:srgbClr val="181E00"/>
                </a:solidFill>
              </a:rPr>
              <a:t>) and those who know and care for them. </a:t>
            </a:r>
            <a:endParaRPr lang="en-US" sz="2400" dirty="0"/>
          </a:p>
          <a:p>
            <a:pPr marL="0" indent="0" fontAlgn="ctr">
              <a:buNone/>
            </a:pPr>
            <a:endParaRPr lang="en-US" sz="3400" b="0" i="0" dirty="0">
              <a:solidFill>
                <a:srgbClr val="181E00"/>
              </a:solidFill>
              <a:effectLst/>
              <a:latin typeface="Google Sans"/>
            </a:endParaRPr>
          </a:p>
          <a:p>
            <a:endParaRPr lang="en-US" dirty="0"/>
          </a:p>
        </p:txBody>
      </p:sp>
      <p:grpSp>
        <p:nvGrpSpPr>
          <p:cNvPr id="8" name="Group 7">
            <a:extLst>
              <a:ext uri="{FF2B5EF4-FFF2-40B4-BE49-F238E27FC236}">
                <a16:creationId xmlns:a16="http://schemas.microsoft.com/office/drawing/2014/main" id="{CD438EEA-AB3E-2851-A869-C4FAB018C55F}"/>
              </a:ext>
            </a:extLst>
          </p:cNvPr>
          <p:cNvGrpSpPr/>
          <p:nvPr/>
        </p:nvGrpSpPr>
        <p:grpSpPr>
          <a:xfrm>
            <a:off x="854855" y="1338457"/>
            <a:ext cx="4174958" cy="3360892"/>
            <a:chOff x="481263" y="1440493"/>
            <a:chExt cx="4174958" cy="3360892"/>
          </a:xfrm>
        </p:grpSpPr>
        <p:sp>
          <p:nvSpPr>
            <p:cNvPr id="7" name="Rectangle 6">
              <a:extLst>
                <a:ext uri="{FF2B5EF4-FFF2-40B4-BE49-F238E27FC236}">
                  <a16:creationId xmlns:a16="http://schemas.microsoft.com/office/drawing/2014/main" id="{A785755E-17DD-C2AE-058E-3B299B3E0DCD}"/>
                </a:ext>
              </a:extLst>
            </p:cNvPr>
            <p:cNvSpPr/>
            <p:nvPr/>
          </p:nvSpPr>
          <p:spPr>
            <a:xfrm>
              <a:off x="481263" y="1440493"/>
              <a:ext cx="4174958" cy="3360892"/>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38653B2-D290-BAF2-A7EA-5D3A559F3444}"/>
                </a:ext>
              </a:extLst>
            </p:cNvPr>
            <p:cNvPicPr>
              <a:picLocks noChangeAspect="1"/>
            </p:cNvPicPr>
            <p:nvPr/>
          </p:nvPicPr>
          <p:blipFill>
            <a:blip r:embed="rId6"/>
            <a:stretch>
              <a:fillRect/>
            </a:stretch>
          </p:blipFill>
          <p:spPr>
            <a:xfrm>
              <a:off x="664423" y="1607248"/>
              <a:ext cx="3845124" cy="3027382"/>
            </a:xfrm>
            <a:prstGeom prst="rect">
              <a:avLst/>
            </a:prstGeom>
          </p:spPr>
        </p:pic>
      </p:grpSp>
      <p:sp>
        <p:nvSpPr>
          <p:cNvPr id="4" name="Text Placeholder 3">
            <a:extLst>
              <a:ext uri="{FF2B5EF4-FFF2-40B4-BE49-F238E27FC236}">
                <a16:creationId xmlns:a16="http://schemas.microsoft.com/office/drawing/2014/main" id="{E2F15808-72B4-905F-72D7-4C2E77363999}"/>
              </a:ext>
            </a:extLst>
          </p:cNvPr>
          <p:cNvSpPr>
            <a:spLocks noGrp="1"/>
          </p:cNvSpPr>
          <p:nvPr>
            <p:ph type="body" sz="half" idx="2"/>
          </p:nvPr>
        </p:nvSpPr>
        <p:spPr>
          <a:xfrm>
            <a:off x="731341" y="4732487"/>
            <a:ext cx="4421986" cy="3811588"/>
          </a:xfrm>
        </p:spPr>
        <p:txBody>
          <a:bodyPr/>
          <a:lstStyle/>
          <a:p>
            <a:r>
              <a:rPr lang="en-US" sz="1800" dirty="0"/>
              <a:t>Founded in 2007 by Teepa Snow, MS, OTR/L, FAOTA</a:t>
            </a:r>
          </a:p>
          <a:p>
            <a:pPr marL="742950" lvl="1" indent="-285750">
              <a:spcBef>
                <a:spcPts val="1200"/>
              </a:spcBef>
              <a:buClr>
                <a:schemeClr val="accent2"/>
              </a:buClr>
              <a:buFont typeface="Wingdings" panose="05000000000000000000" pitchFamily="2" charset="2"/>
              <a:buChar char="v"/>
            </a:pPr>
            <a:r>
              <a:rPr lang="en-US" sz="1600" dirty="0"/>
              <a:t>40+ years of OT experience</a:t>
            </a:r>
          </a:p>
          <a:p>
            <a:pPr marL="742950" lvl="1" indent="-285750">
              <a:buClr>
                <a:schemeClr val="accent2"/>
              </a:buClr>
              <a:buFont typeface="Wingdings" panose="05000000000000000000" pitchFamily="2" charset="2"/>
              <a:buChar char="v"/>
            </a:pPr>
            <a:r>
              <a:rPr lang="en-US" sz="1600" dirty="0"/>
              <a:t>Dementia Care Specialist</a:t>
            </a:r>
          </a:p>
          <a:p>
            <a:pPr marL="742950" lvl="1" indent="-285750">
              <a:buClr>
                <a:schemeClr val="accent2"/>
              </a:buClr>
              <a:buFont typeface="Wingdings" panose="05000000000000000000" pitchFamily="2" charset="2"/>
              <a:buChar char="v"/>
            </a:pPr>
            <a:r>
              <a:rPr lang="en-US" sz="1600" dirty="0"/>
              <a:t>Collaborates in over 30 countries</a:t>
            </a:r>
          </a:p>
          <a:p>
            <a:pPr marL="742950" lvl="1" indent="-285750">
              <a:buClr>
                <a:schemeClr val="accent2"/>
              </a:buClr>
              <a:buFont typeface="Wingdings" panose="05000000000000000000" pitchFamily="2" charset="2"/>
              <a:buChar char="v"/>
            </a:pPr>
            <a:r>
              <a:rPr lang="en-US" sz="1600" dirty="0"/>
              <a:t>Leading advocate and educator for </a:t>
            </a:r>
            <a:r>
              <a:rPr lang="en-US" sz="1600" dirty="0" err="1"/>
              <a:t>PLwD</a:t>
            </a:r>
            <a:endParaRPr lang="en-US" sz="1600" dirty="0"/>
          </a:p>
        </p:txBody>
      </p:sp>
      <p:sp>
        <p:nvSpPr>
          <p:cNvPr id="9" name="TextBox 8">
            <a:extLst>
              <a:ext uri="{FF2B5EF4-FFF2-40B4-BE49-F238E27FC236}">
                <a16:creationId xmlns:a16="http://schemas.microsoft.com/office/drawing/2014/main" id="{0E2120E5-AD9A-CA59-49D4-1E506E4A3852}"/>
              </a:ext>
            </a:extLst>
          </p:cNvPr>
          <p:cNvSpPr txBox="1">
            <a:spLocks/>
          </p:cNvSpPr>
          <p:nvPr/>
        </p:nvSpPr>
        <p:spPr>
          <a:xfrm>
            <a:off x="5852271" y="3347062"/>
            <a:ext cx="5840348" cy="1631216"/>
          </a:xfrm>
          <a:prstGeom prst="rect">
            <a:avLst/>
          </a:prstGeom>
          <a:noFill/>
        </p:spPr>
        <p:txBody>
          <a:bodyPr wrap="square" rtlCol="0">
            <a:spAutoFit/>
          </a:bodyPr>
          <a:lstStyle/>
          <a:p>
            <a:pPr marL="0" marR="0" lvl="0" indent="0" algn="ctr" defTabSz="914400" rtl="0" eaLnBrk="1" fontAlgn="ctr" latinLnBrk="0" hangingPunct="1">
              <a:lnSpc>
                <a:spcPct val="80000"/>
              </a:lnSpc>
              <a:spcBef>
                <a:spcPts val="1000"/>
              </a:spcBef>
              <a:spcAft>
                <a:spcPts val="0"/>
              </a:spcAft>
              <a:buClrTx/>
              <a:buSzTx/>
              <a:buFontTx/>
              <a:buNone/>
              <a:tabLst/>
              <a:defRPr/>
            </a:pPr>
            <a:r>
              <a:rPr kumimoji="0" lang="en-US" sz="2000" b="0" i="0" u="none" strike="noStrike" kern="1200" cap="none" spc="0" normalizeH="0" baseline="0" noProof="0" dirty="0">
                <a:ln>
                  <a:noFill/>
                </a:ln>
                <a:solidFill>
                  <a:srgbClr val="181E00"/>
                </a:solidFill>
                <a:effectLst/>
                <a:uLnTx/>
                <a:uFillTx/>
                <a:latin typeface="Calibri" panose="020F0502020204030204"/>
                <a:ea typeface="+mn-ea"/>
                <a:cs typeface="+mn-cs"/>
              </a:rPr>
              <a:t>Based on the idea that a </a:t>
            </a:r>
            <a:r>
              <a:rPr kumimoji="0" lang="en-US" sz="2000" b="0" i="0" u="none" strike="noStrike" kern="1200" cap="none" spc="0" normalizeH="0" baseline="0" noProof="0" dirty="0" err="1">
                <a:ln>
                  <a:noFill/>
                </a:ln>
                <a:solidFill>
                  <a:srgbClr val="181E00"/>
                </a:solidFill>
                <a:effectLst/>
                <a:uLnTx/>
                <a:uFillTx/>
                <a:latin typeface="Calibri" panose="020F0502020204030204"/>
                <a:ea typeface="+mn-ea"/>
                <a:cs typeface="+mn-cs"/>
              </a:rPr>
              <a:t>PLwD</a:t>
            </a:r>
            <a:r>
              <a:rPr kumimoji="0" lang="en-US" sz="2000" b="0" i="0" u="none" strike="noStrike" kern="1200" cap="none" spc="0" normalizeH="0" baseline="0" noProof="0" dirty="0">
                <a:ln>
                  <a:noFill/>
                </a:ln>
                <a:solidFill>
                  <a:srgbClr val="181E00"/>
                </a:solidFill>
                <a:effectLst/>
                <a:uLnTx/>
                <a:uFillTx/>
                <a:latin typeface="Calibri" panose="020F0502020204030204"/>
                <a:ea typeface="+mn-ea"/>
                <a:cs typeface="+mn-cs"/>
              </a:rPr>
              <a:t> experiences the world differently, but is </a:t>
            </a:r>
            <a:r>
              <a:rPr kumimoji="0" lang="en-US" sz="2000" b="0" i="0" u="sng" strike="noStrike" kern="1200" cap="none" spc="0" normalizeH="0" baseline="0" noProof="0" dirty="0">
                <a:ln>
                  <a:noFill/>
                </a:ln>
                <a:solidFill>
                  <a:srgbClr val="181E00"/>
                </a:solidFill>
                <a:effectLst/>
                <a:uLnTx/>
                <a:uFillTx/>
                <a:latin typeface="Calibri" panose="020F0502020204030204"/>
                <a:ea typeface="+mn-ea"/>
                <a:cs typeface="+mn-cs"/>
              </a:rPr>
              <a:t>still an individual </a:t>
            </a:r>
            <a:r>
              <a:rPr kumimoji="0" lang="en-US" sz="2000" b="0" i="0" u="none" strike="noStrike" kern="1200" cap="none" spc="0" normalizeH="0" baseline="0" noProof="0" dirty="0">
                <a:ln>
                  <a:noFill/>
                </a:ln>
                <a:solidFill>
                  <a:srgbClr val="181E00"/>
                </a:solidFill>
                <a:effectLst/>
                <a:uLnTx/>
                <a:uFillTx/>
                <a:latin typeface="Calibri" panose="020F0502020204030204"/>
                <a:ea typeface="+mn-ea"/>
                <a:cs typeface="+mn-cs"/>
              </a:rPr>
              <a:t>with wants, needs, likes, and dislikes and deserves the same dignity, autonomy, and respect. </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E00"/>
              </a:solidFill>
              <a:effectLst/>
              <a:uLnTx/>
              <a:uFillTx/>
              <a:latin typeface="Google San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E39B4CE-0948-8ABD-2E98-D2C972837F50}"/>
              </a:ext>
            </a:extLst>
          </p:cNvPr>
          <p:cNvSpPr txBox="1">
            <a:spLocks/>
          </p:cNvSpPr>
          <p:nvPr/>
        </p:nvSpPr>
        <p:spPr>
          <a:xfrm>
            <a:off x="5814164" y="4800586"/>
            <a:ext cx="5991054" cy="1446550"/>
          </a:xfrm>
          <a:prstGeom prst="rect">
            <a:avLst/>
          </a:prstGeom>
          <a:noFill/>
        </p:spPr>
        <p:txBody>
          <a:bodyPr wrap="square" rtlCol="0">
            <a:spAutoFit/>
          </a:bodyPr>
          <a:lstStyle/>
          <a:p>
            <a:pPr marL="0" marR="0" lvl="0" indent="0" algn="ctr" defTabSz="914400" rtl="0" eaLnBrk="1" fontAlgn="ctr" latinLnBrk="0" hangingPunct="1">
              <a:lnSpc>
                <a:spcPct val="80000"/>
              </a:lnSpc>
              <a:spcBef>
                <a:spcPts val="1000"/>
              </a:spcBef>
              <a:spcAft>
                <a:spcPct val="0"/>
              </a:spcAft>
              <a:buClrTx/>
              <a:buSzTx/>
              <a:buFontTx/>
              <a:buNone/>
              <a:tabLst/>
              <a:defRPr/>
            </a:pPr>
            <a:r>
              <a:rPr kumimoji="0" lang="en-US" sz="2000" b="0" i="0" u="none" strike="noStrike" kern="1200" cap="none" spc="0" normalizeH="0" baseline="0" noProof="0" dirty="0">
                <a:ln>
                  <a:noFill/>
                </a:ln>
                <a:solidFill>
                  <a:srgbClr val="181E00"/>
                </a:solidFill>
                <a:effectLst/>
                <a:uLnTx/>
                <a:uFillTx/>
                <a:latin typeface="Calibri" panose="020F0502020204030204"/>
                <a:ea typeface="+mn-ea"/>
                <a:cs typeface="+mn-cs"/>
              </a:rPr>
              <a:t>Teepa’s Snow Approach® methods are radically transforming the experience of dementia by combining knowledge and awareness with practical techniques so that everyone involved not only survives but thrives! </a:t>
            </a:r>
          </a:p>
          <a:p>
            <a:pPr marL="0" marR="0" lvl="0" indent="0" algn="l" defTabSz="931774"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E18"/>
              </a:solidFill>
              <a:effectLst/>
              <a:uLnTx/>
              <a:uFillTx/>
              <a:latin typeface="var( --e-global-typography-primary-font-family )"/>
              <a:ea typeface="+mn-ea"/>
              <a:cs typeface="+mn-cs"/>
            </a:endParaRPr>
          </a:p>
        </p:txBody>
      </p:sp>
      <p:sp>
        <p:nvSpPr>
          <p:cNvPr id="13" name="TextBox 12">
            <a:extLst>
              <a:ext uri="{FF2B5EF4-FFF2-40B4-BE49-F238E27FC236}">
                <a16:creationId xmlns:a16="http://schemas.microsoft.com/office/drawing/2014/main" id="{11967507-D816-F738-16D0-009405845FEA}"/>
              </a:ext>
            </a:extLst>
          </p:cNvPr>
          <p:cNvSpPr txBox="1"/>
          <p:nvPr/>
        </p:nvSpPr>
        <p:spPr>
          <a:xfrm>
            <a:off x="7276290" y="6247136"/>
            <a:ext cx="3093396" cy="369332"/>
          </a:xfrm>
          <a:prstGeom prst="rect">
            <a:avLst/>
          </a:prstGeom>
          <a:noFill/>
        </p:spPr>
        <p:txBody>
          <a:bodyPr wrap="square" rtlCol="0">
            <a:spAutoFit/>
          </a:bodyPr>
          <a:lstStyle/>
          <a:p>
            <a:r>
              <a:rPr lang="en-US" dirty="0"/>
              <a:t>Knowledge – Awareness - Skills</a:t>
            </a:r>
          </a:p>
        </p:txBody>
      </p:sp>
    </p:spTree>
    <p:extLst>
      <p:ext uri="{BB962C8B-B14F-4D97-AF65-F5344CB8AC3E}">
        <p14:creationId xmlns:p14="http://schemas.microsoft.com/office/powerpoint/2010/main" val="320377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A6AB-9FFF-4AE4-9431-FE557CC13D4A}"/>
              </a:ext>
            </a:extLst>
          </p:cNvPr>
          <p:cNvSpPr>
            <a:spLocks noGrp="1"/>
          </p:cNvSpPr>
          <p:nvPr>
            <p:ph type="title"/>
          </p:nvPr>
        </p:nvSpPr>
        <p:spPr/>
        <p:txBody>
          <a:bodyPr/>
          <a:lstStyle/>
          <a:p>
            <a:r>
              <a:rPr lang="en-US" dirty="0"/>
              <a:t>Accomplishing the Agenda</a:t>
            </a:r>
          </a:p>
        </p:txBody>
      </p:sp>
      <p:sp>
        <p:nvSpPr>
          <p:cNvPr id="3" name="Content Placeholder 2">
            <a:extLst>
              <a:ext uri="{FF2B5EF4-FFF2-40B4-BE49-F238E27FC236}">
                <a16:creationId xmlns:a16="http://schemas.microsoft.com/office/drawing/2014/main" id="{11D1D0F0-CF4F-42F3-9447-853E1C025EE0}"/>
              </a:ext>
            </a:extLst>
          </p:cNvPr>
          <p:cNvSpPr>
            <a:spLocks noGrp="1"/>
          </p:cNvSpPr>
          <p:nvPr>
            <p:ph idx="1"/>
          </p:nvPr>
        </p:nvSpPr>
        <p:spPr>
          <a:xfrm>
            <a:off x="436562" y="1417638"/>
            <a:ext cx="10055919" cy="4718179"/>
          </a:xfrm>
        </p:spPr>
        <p:txBody>
          <a:bodyPr>
            <a:normAutofit/>
          </a:bodyPr>
          <a:lstStyle/>
          <a:p>
            <a:pPr>
              <a:buFont typeface="Arial" panose="020B0604020202020204" pitchFamily="34" charset="0"/>
              <a:buChar char="•"/>
            </a:pPr>
            <a:r>
              <a:rPr lang="en-US" dirty="0"/>
              <a:t>Use visual combined with verbal cues (gesture/point)</a:t>
            </a:r>
          </a:p>
          <a:p>
            <a:pPr>
              <a:buFont typeface="Arial" panose="020B0604020202020204" pitchFamily="34" charset="0"/>
              <a:buChar char="•"/>
            </a:pPr>
            <a:r>
              <a:rPr lang="en-US" dirty="0"/>
              <a:t>Give choices with visual cues (red shirt or blue shirt?)</a:t>
            </a:r>
          </a:p>
          <a:p>
            <a:pPr>
              <a:buFont typeface="Arial" panose="020B0604020202020204" pitchFamily="34" charset="0"/>
              <a:buChar char="•"/>
            </a:pPr>
            <a:r>
              <a:rPr lang="en-US" dirty="0"/>
              <a:t>Don’t ask questions you don’t want the answer to</a:t>
            </a:r>
          </a:p>
          <a:p>
            <a:pPr>
              <a:buFont typeface="Arial" panose="020B0604020202020204" pitchFamily="34" charset="0"/>
              <a:buChar char="•"/>
            </a:pPr>
            <a:r>
              <a:rPr lang="en-US" dirty="0"/>
              <a:t>Don’t try to reason</a:t>
            </a:r>
          </a:p>
          <a:p>
            <a:pPr>
              <a:buFont typeface="Arial" panose="020B0604020202020204" pitchFamily="34" charset="0"/>
              <a:buChar char="•"/>
            </a:pPr>
            <a:r>
              <a:rPr lang="en-US" dirty="0"/>
              <a:t>Wait, pause, SLOW DOWN – if you lose visual field, you must stop and regain it</a:t>
            </a:r>
          </a:p>
          <a:p>
            <a:pPr>
              <a:buFont typeface="Arial" panose="020B0604020202020204" pitchFamily="34" charset="0"/>
              <a:buChar char="•"/>
            </a:pPr>
            <a:r>
              <a:rPr lang="en-US" dirty="0"/>
              <a:t>Do not reality orient but don’t lie, meet where they are at and move forward together</a:t>
            </a:r>
          </a:p>
          <a:p>
            <a:endParaRPr lang="en-US" dirty="0"/>
          </a:p>
        </p:txBody>
      </p:sp>
      <p:sp>
        <p:nvSpPr>
          <p:cNvPr id="4" name="TextBox 3">
            <a:extLst>
              <a:ext uri="{FF2B5EF4-FFF2-40B4-BE49-F238E27FC236}">
                <a16:creationId xmlns:a16="http://schemas.microsoft.com/office/drawing/2014/main" id="{6BC96BA4-6CC9-4B07-9B8A-DFE69D3A3E87}"/>
              </a:ext>
            </a:extLst>
          </p:cNvPr>
          <p:cNvSpPr txBox="1"/>
          <p:nvPr/>
        </p:nvSpPr>
        <p:spPr>
          <a:xfrm>
            <a:off x="7138891" y="1544975"/>
            <a:ext cx="3898997" cy="1015663"/>
          </a:xfrm>
          <a:prstGeom prst="rect">
            <a:avLst/>
          </a:prstGeom>
          <a:noFill/>
          <a:ln w="38100">
            <a:solidFill>
              <a:schemeClr val="accent1"/>
            </a:solidFill>
          </a:ln>
        </p:spPr>
        <p:txBody>
          <a:bodyPr wrap="square" rtlCol="0">
            <a:spAutoFit/>
          </a:bodyPr>
          <a:lstStyle/>
          <a:p>
            <a:pPr lvl="1"/>
            <a:r>
              <a:rPr lang="en-US" sz="1500" b="1" i="1" dirty="0"/>
              <a:t>“It’s about time for”</a:t>
            </a:r>
          </a:p>
          <a:p>
            <a:pPr lvl="1"/>
            <a:r>
              <a:rPr lang="en-US" sz="1500" b="1" i="1" dirty="0"/>
              <a:t>“Let’s go this way”</a:t>
            </a:r>
          </a:p>
          <a:p>
            <a:pPr lvl="1"/>
            <a:r>
              <a:rPr lang="en-US" sz="1500" b="1" i="1" dirty="0"/>
              <a:t>“Here are your socks”</a:t>
            </a:r>
          </a:p>
          <a:p>
            <a:pPr lvl="1"/>
            <a:r>
              <a:rPr lang="en-US" sz="1500" b="1" i="1" dirty="0"/>
              <a:t>Don’t say, “do you want my help?”</a:t>
            </a:r>
          </a:p>
        </p:txBody>
      </p:sp>
      <p:sp>
        <p:nvSpPr>
          <p:cNvPr id="5" name="TextBox 4">
            <a:extLst>
              <a:ext uri="{FF2B5EF4-FFF2-40B4-BE49-F238E27FC236}">
                <a16:creationId xmlns:a16="http://schemas.microsoft.com/office/drawing/2014/main" id="{9976074F-60AB-FDA7-0B31-B23AC3B953A9}"/>
              </a:ext>
            </a:extLst>
          </p:cNvPr>
          <p:cNvSpPr txBox="1"/>
          <p:nvPr/>
        </p:nvSpPr>
        <p:spPr>
          <a:xfrm>
            <a:off x="1304925" y="4609365"/>
            <a:ext cx="876935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“People living with dementia are doing the best they can in any given moment. WE </a:t>
            </a: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rPr>
              <a:t>have</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 to be the ones to change.” – Teepa Snow</a:t>
            </a:r>
          </a:p>
        </p:txBody>
      </p:sp>
    </p:spTree>
    <p:extLst>
      <p:ext uri="{BB962C8B-B14F-4D97-AF65-F5344CB8AC3E}">
        <p14:creationId xmlns:p14="http://schemas.microsoft.com/office/powerpoint/2010/main" val="4099208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81F8-ECE3-451B-9BF9-EDBCF6EBF4E3}"/>
              </a:ext>
            </a:extLst>
          </p:cNvPr>
          <p:cNvSpPr>
            <a:spLocks noGrp="1"/>
          </p:cNvSpPr>
          <p:nvPr>
            <p:ph type="title"/>
          </p:nvPr>
        </p:nvSpPr>
        <p:spPr/>
        <p:txBody>
          <a:bodyPr/>
          <a:lstStyle/>
          <a:p>
            <a:r>
              <a:rPr lang="en-US" dirty="0"/>
              <a:t>Accomplishing the Agenda</a:t>
            </a:r>
          </a:p>
        </p:txBody>
      </p:sp>
      <p:sp>
        <p:nvSpPr>
          <p:cNvPr id="3" name="Content Placeholder 2">
            <a:extLst>
              <a:ext uri="{FF2B5EF4-FFF2-40B4-BE49-F238E27FC236}">
                <a16:creationId xmlns:a16="http://schemas.microsoft.com/office/drawing/2014/main" id="{42372A78-CCAC-4329-854A-7E8ADF89E9F7}"/>
              </a:ext>
            </a:extLst>
          </p:cNvPr>
          <p:cNvSpPr>
            <a:spLocks noGrp="1"/>
          </p:cNvSpPr>
          <p:nvPr>
            <p:ph idx="1"/>
          </p:nvPr>
        </p:nvSpPr>
        <p:spPr>
          <a:xfrm>
            <a:off x="745978" y="1843368"/>
            <a:ext cx="9887243" cy="4195481"/>
          </a:xfrm>
        </p:spPr>
        <p:txBody>
          <a:bodyPr/>
          <a:lstStyle/>
          <a:p>
            <a:pPr>
              <a:buFont typeface="Arial" panose="020B0604020202020204" pitchFamily="34" charset="0"/>
              <a:buChar char="•"/>
            </a:pPr>
            <a:r>
              <a:rPr lang="en-US" dirty="0"/>
              <a:t>Don’t correct behavior- help to refocus</a:t>
            </a:r>
          </a:p>
          <a:p>
            <a:pPr>
              <a:buFont typeface="Arial" panose="020B0604020202020204" pitchFamily="34" charset="0"/>
              <a:buChar char="•"/>
            </a:pPr>
            <a:r>
              <a:rPr lang="en-US" dirty="0"/>
              <a:t>Show them what you want them to do (visual cues); telling them won’t make the connection, use touch as a guide (once touch is accepted)</a:t>
            </a:r>
          </a:p>
          <a:p>
            <a:pPr>
              <a:buFont typeface="Arial" panose="020B0604020202020204" pitchFamily="34" charset="0"/>
              <a:buChar char="•"/>
            </a:pPr>
            <a:r>
              <a:rPr lang="en-US" dirty="0"/>
              <a:t>If they make a mistake, don’t correct them.  Instead, say “sorry I forgot to tell you that”</a:t>
            </a:r>
          </a:p>
          <a:p>
            <a:pPr>
              <a:buFont typeface="Arial" panose="020B0604020202020204" pitchFamily="34" charset="0"/>
              <a:buChar char="•"/>
            </a:pPr>
            <a:r>
              <a:rPr lang="en-US" dirty="0"/>
              <a:t>Again, keep agenda in your back pocket and be willing to fail and try again with a different approach</a:t>
            </a:r>
          </a:p>
          <a:p>
            <a:endParaRPr lang="en-US" dirty="0">
              <a:solidFill>
                <a:schemeClr val="accent1"/>
              </a:solidFill>
            </a:endParaRPr>
          </a:p>
          <a:p>
            <a:pPr marL="0" indent="0" algn="ctr">
              <a:buNone/>
            </a:pPr>
            <a:r>
              <a:rPr lang="en-US" b="1" dirty="0">
                <a:solidFill>
                  <a:schemeClr val="accent1"/>
                </a:solidFill>
              </a:rPr>
              <a:t>Goal: to find a positive solution that goes with what they want AND your agenda </a:t>
            </a:r>
          </a:p>
          <a:p>
            <a:endParaRPr lang="en-US" dirty="0"/>
          </a:p>
          <a:p>
            <a:endParaRPr lang="en-US" dirty="0"/>
          </a:p>
        </p:txBody>
      </p:sp>
    </p:spTree>
    <p:extLst>
      <p:ext uri="{BB962C8B-B14F-4D97-AF65-F5344CB8AC3E}">
        <p14:creationId xmlns:p14="http://schemas.microsoft.com/office/powerpoint/2010/main" val="255379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618D-A409-4DD7-98C5-E08F64D420C9}"/>
              </a:ext>
            </a:extLst>
          </p:cNvPr>
          <p:cNvSpPr>
            <a:spLocks noGrp="1"/>
          </p:cNvSpPr>
          <p:nvPr>
            <p:ph type="title"/>
          </p:nvPr>
        </p:nvSpPr>
        <p:spPr/>
        <p:txBody>
          <a:bodyPr/>
          <a:lstStyle/>
          <a:p>
            <a:r>
              <a:rPr lang="en-US" dirty="0"/>
              <a:t>Accomplishing the Agenda</a:t>
            </a:r>
          </a:p>
        </p:txBody>
      </p:sp>
      <p:sp>
        <p:nvSpPr>
          <p:cNvPr id="3" name="Content Placeholder 2">
            <a:extLst>
              <a:ext uri="{FF2B5EF4-FFF2-40B4-BE49-F238E27FC236}">
                <a16:creationId xmlns:a16="http://schemas.microsoft.com/office/drawing/2014/main" id="{E903DEC7-8BCF-42D7-890F-FF146B55035B}"/>
              </a:ext>
            </a:extLst>
          </p:cNvPr>
          <p:cNvSpPr>
            <a:spLocks noGrp="1"/>
          </p:cNvSpPr>
          <p:nvPr>
            <p:ph idx="1"/>
          </p:nvPr>
        </p:nvSpPr>
        <p:spPr/>
        <p:txBody>
          <a:bodyPr/>
          <a:lstStyle/>
          <a:p>
            <a:pPr marL="0" lvl="0" indent="0">
              <a:buClr>
                <a:srgbClr val="ACD433"/>
              </a:buClr>
              <a:buNone/>
            </a:pPr>
            <a:r>
              <a:rPr lang="en-US" sz="2400" b="1" dirty="0">
                <a:solidFill>
                  <a:prstClr val="white"/>
                </a:solidFill>
              </a:rPr>
              <a:t>Using PPA and Hand Under Hand:</a:t>
            </a:r>
          </a:p>
          <a:p>
            <a:pPr marL="0" indent="0">
              <a:buNone/>
            </a:pPr>
            <a:endParaRPr lang="en-US" sz="2400" dirty="0">
              <a:hlinkClick r:id="rId2">
                <a:extLst>
                  <a:ext uri="{A12FA001-AC4F-418D-AE19-62706E023703}">
                    <ahyp:hlinkClr xmlns:ahyp="http://schemas.microsoft.com/office/drawing/2018/hyperlinkcolor" val="tx"/>
                  </a:ext>
                </a:extLst>
              </a:hlinkClick>
            </a:endParaRPr>
          </a:p>
          <a:p>
            <a:pPr marL="0" indent="0">
              <a:buNone/>
            </a:pPr>
            <a:r>
              <a:rPr lang="en-US" sz="2400" dirty="0">
                <a:hlinkClick r:id="rId3"/>
              </a:rPr>
              <a:t>https://learn.teepasnow.com/courses/becoming-dementia-aware-online-course/lessons/becoming-dementia-aware-section-7-after-ppa/</a:t>
            </a:r>
            <a:r>
              <a:rPr lang="en-US" sz="2400" dirty="0"/>
              <a:t>  (2:30)</a:t>
            </a:r>
          </a:p>
          <a:p>
            <a:pPr marL="0" indent="0">
              <a:buNone/>
            </a:pPr>
            <a:endParaRPr lang="en-US" dirty="0"/>
          </a:p>
          <a:p>
            <a:endParaRPr lang="en-US" dirty="0"/>
          </a:p>
        </p:txBody>
      </p:sp>
    </p:spTree>
    <p:extLst>
      <p:ext uri="{BB962C8B-B14F-4D97-AF65-F5344CB8AC3E}">
        <p14:creationId xmlns:p14="http://schemas.microsoft.com/office/powerpoint/2010/main" val="515981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2A3AF92-A7D2-5D95-8B84-5A76CB2E933D}"/>
              </a:ext>
            </a:extLst>
          </p:cNvPr>
          <p:cNvSpPr>
            <a:spLocks noGrp="1" noChangeArrowheads="1"/>
          </p:cNvSpPr>
          <p:nvPr>
            <p:ph type="title" idx="4294967295"/>
          </p:nvPr>
        </p:nvSpPr>
        <p:spPr>
          <a:xfrm>
            <a:off x="1831975" y="333375"/>
            <a:ext cx="7620000" cy="1143000"/>
          </a:xfrm>
        </p:spPr>
        <p:txBody>
          <a:bodyPr wrap="square" numCol="1" anchorCtr="0" compatLnSpc="1">
            <a:prstTxWarp prst="textNoShape">
              <a:avLst/>
            </a:prstTxWarp>
          </a:bodyPr>
          <a:lstStyle/>
          <a:p>
            <a:pPr algn="ctr" eaLnBrk="1" hangingPunct="1">
              <a:defRPr/>
            </a:pPr>
            <a:r>
              <a:rPr lang="en-US" altLang="en-US" sz="4400" b="1" dirty="0">
                <a:cs typeface="Arial" panose="020B0604020202020204" pitchFamily="34" charset="0"/>
              </a:rPr>
              <a:t>Care Partners Need To:</a:t>
            </a:r>
          </a:p>
        </p:txBody>
      </p:sp>
      <p:sp>
        <p:nvSpPr>
          <p:cNvPr id="105475" name="Rectangle 3">
            <a:extLst>
              <a:ext uri="{FF2B5EF4-FFF2-40B4-BE49-F238E27FC236}">
                <a16:creationId xmlns:a16="http://schemas.microsoft.com/office/drawing/2014/main" id="{E6D723B7-7A2C-2D23-F98F-B5AAB4A3FCCA}"/>
              </a:ext>
            </a:extLst>
          </p:cNvPr>
          <p:cNvSpPr>
            <a:spLocks noGrp="1" noChangeArrowheads="1"/>
          </p:cNvSpPr>
          <p:nvPr>
            <p:ph type="body" idx="4294967295"/>
          </p:nvPr>
        </p:nvSpPr>
        <p:spPr bwMode="auto">
          <a:xfrm>
            <a:off x="1577975" y="1695449"/>
            <a:ext cx="7620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buFont typeface="Arial" panose="020B0604020202020204" pitchFamily="34" charset="0"/>
              <a:buChar char="•"/>
            </a:pPr>
            <a:r>
              <a:rPr lang="en-US" altLang="en-US" sz="2800" dirty="0">
                <a:cs typeface="Arial" panose="020B0604020202020204" pitchFamily="34" charset="0"/>
              </a:rPr>
              <a:t>Take care of yourself!!</a:t>
            </a:r>
          </a:p>
          <a:p>
            <a:pPr lvl="1" eaLnBrk="1" hangingPunct="1">
              <a:buFont typeface="Arial" panose="020B0604020202020204" pitchFamily="34" charset="0"/>
              <a:buChar char="•"/>
            </a:pPr>
            <a:r>
              <a:rPr lang="en-US" altLang="en-US" sz="2800" dirty="0">
                <a:cs typeface="Arial" panose="020B0604020202020204" pitchFamily="34" charset="0"/>
              </a:rPr>
              <a:t>Understand the symptoms and progression</a:t>
            </a:r>
          </a:p>
          <a:p>
            <a:pPr lvl="1" eaLnBrk="1" hangingPunct="1">
              <a:buFont typeface="Arial" panose="020B0604020202020204" pitchFamily="34" charset="0"/>
              <a:buChar char="•"/>
            </a:pPr>
            <a:r>
              <a:rPr lang="en-US" altLang="en-US" sz="2800" dirty="0">
                <a:cs typeface="Arial" panose="020B0604020202020204" pitchFamily="34" charset="0"/>
              </a:rPr>
              <a:t>Build skill in support and caregiving</a:t>
            </a:r>
          </a:p>
          <a:p>
            <a:pPr lvl="1" eaLnBrk="1" hangingPunct="1">
              <a:buFont typeface="Arial" panose="020B0604020202020204" pitchFamily="34" charset="0"/>
              <a:buChar char="•"/>
            </a:pPr>
            <a:r>
              <a:rPr lang="en-US" altLang="en-US" sz="2800" dirty="0">
                <a:cs typeface="Arial" panose="020B0604020202020204" pitchFamily="34" charset="0"/>
              </a:rPr>
              <a:t>Build skill in communication and interactions</a:t>
            </a:r>
          </a:p>
          <a:p>
            <a:pPr lvl="1" eaLnBrk="1" hangingPunct="1">
              <a:buFont typeface="Arial" panose="020B0604020202020204" pitchFamily="34" charset="0"/>
              <a:buChar char="•"/>
            </a:pPr>
            <a:r>
              <a:rPr lang="en-US" altLang="en-US" sz="2800" dirty="0">
                <a:cs typeface="Arial" panose="020B0604020202020204" pitchFamily="34" charset="0"/>
              </a:rPr>
              <a:t>Understand the condition of brain change</a:t>
            </a:r>
          </a:p>
          <a:p>
            <a:pPr lvl="1" eaLnBrk="1" hangingPunct="1">
              <a:buFont typeface="Arial" panose="020B0604020202020204" pitchFamily="34" charset="0"/>
              <a:buChar char="•"/>
            </a:pPr>
            <a:r>
              <a:rPr lang="en-US" altLang="en-US" sz="2800" dirty="0">
                <a:cs typeface="Arial" panose="020B0604020202020204" pitchFamily="34" charset="0"/>
              </a:rPr>
              <a:t>Identify and utilize local resources</a:t>
            </a:r>
          </a:p>
          <a:p>
            <a:pPr lvl="1" eaLnBrk="1" hangingPunct="1">
              <a:buFont typeface="Arial" panose="020B0604020202020204" pitchFamily="34" charset="0"/>
              <a:buChar char="•"/>
            </a:pPr>
            <a:r>
              <a:rPr lang="en-US" altLang="en-US" sz="2800" dirty="0">
                <a:cs typeface="Arial" panose="020B0604020202020204" pitchFamily="34" charset="0"/>
              </a:rPr>
              <a:t>Set limits for yourself </a:t>
            </a:r>
          </a:p>
        </p:txBody>
      </p:sp>
      <p:pic>
        <p:nvPicPr>
          <p:cNvPr id="105476" name="Picture 9" descr="HI-REZ-FEATHER.jpg">
            <a:extLst>
              <a:ext uri="{FF2B5EF4-FFF2-40B4-BE49-F238E27FC236}">
                <a16:creationId xmlns:a16="http://schemas.microsoft.com/office/drawing/2014/main" id="{A0CF65E8-2896-E02F-586D-99194DF01B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1601" y="114301"/>
            <a:ext cx="919163" cy="1362075"/>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B9B9-000F-0367-2C41-4CC079EE8CD8}"/>
              </a:ext>
            </a:extLst>
          </p:cNvPr>
          <p:cNvSpPr>
            <a:spLocks noGrp="1"/>
          </p:cNvSpPr>
          <p:nvPr>
            <p:ph type="title"/>
          </p:nvPr>
        </p:nvSpPr>
        <p:spPr>
          <a:xfrm>
            <a:off x="831850" y="65921"/>
            <a:ext cx="10515600" cy="902833"/>
          </a:xfrm>
        </p:spPr>
        <p:txBody>
          <a:bodyPr>
            <a:normAutofit/>
          </a:bodyPr>
          <a:lstStyle/>
          <a:p>
            <a:pPr algn="ctr"/>
            <a:r>
              <a:rPr lang="en-US" sz="4000" b="1" dirty="0"/>
              <a:t>References &amp; Resources</a:t>
            </a:r>
          </a:p>
        </p:txBody>
      </p:sp>
      <p:sp>
        <p:nvSpPr>
          <p:cNvPr id="3" name="Text Placeholder 2">
            <a:extLst>
              <a:ext uri="{FF2B5EF4-FFF2-40B4-BE49-F238E27FC236}">
                <a16:creationId xmlns:a16="http://schemas.microsoft.com/office/drawing/2014/main" id="{07112AD1-902C-6AF8-4E2D-CFCAEB8BFD01}"/>
              </a:ext>
            </a:extLst>
          </p:cNvPr>
          <p:cNvSpPr>
            <a:spLocks noGrp="1"/>
          </p:cNvSpPr>
          <p:nvPr>
            <p:ph type="body" idx="1"/>
          </p:nvPr>
        </p:nvSpPr>
        <p:spPr>
          <a:xfrm>
            <a:off x="484095" y="968754"/>
            <a:ext cx="11385176" cy="5572313"/>
          </a:xfrm>
        </p:spPr>
        <p:txBody>
          <a:bodyPr>
            <a:normAutofit fontScale="85000" lnSpcReduction="20000"/>
          </a:bodyPr>
          <a:lstStyle/>
          <a:p>
            <a:r>
              <a:rPr lang="en-US" i="1" dirty="0"/>
              <a:t>Alzheimer’s: A broken brain</a:t>
            </a:r>
            <a:r>
              <a:rPr lang="en-US" dirty="0"/>
              <a:t>. (1995). Dementia Education &amp; Training.</a:t>
            </a:r>
          </a:p>
          <a:p>
            <a:r>
              <a:rPr lang="en-US" dirty="0"/>
              <a:t>"Alzheimer's &amp; Dementia." Home Instead Senior Care. Home </a:t>
            </a:r>
            <a:r>
              <a:rPr lang="en-US" dirty="0" err="1"/>
              <a:t>Insead</a:t>
            </a:r>
            <a:r>
              <a:rPr lang="en-US" dirty="0"/>
              <a:t> Senior Car, n.d. Web. 30 Oct. 2013. "Latest Facts &amp; Figures 	Report | Alzheimer's Association." Latest Facts &amp; Figures Report | Alzheimer's Association. </a:t>
            </a:r>
            <a:r>
              <a:rPr lang="en-US" dirty="0" err="1"/>
              <a:t>N.p.</a:t>
            </a:r>
            <a:r>
              <a:rPr lang="en-US" dirty="0"/>
              <a:t>, n.d. Web. 30 Oct. 2013 </a:t>
            </a:r>
          </a:p>
          <a:p>
            <a:r>
              <a:rPr lang="en-US" dirty="0"/>
              <a:t>Small, G (n.d.). </a:t>
            </a:r>
            <a:r>
              <a:rPr lang="en-US" i="1" dirty="0"/>
              <a:t>Positron Emission Tomography (PET) Alzheimer’s Disease Progression vs. Normal Brains</a:t>
            </a:r>
            <a:r>
              <a:rPr lang="en-US" dirty="0"/>
              <a:t>. UCLA School of Medicine. </a:t>
            </a:r>
          </a:p>
          <a:p>
            <a:endParaRPr lang="en-US" dirty="0"/>
          </a:p>
          <a:p>
            <a:pPr algn="ctr"/>
            <a:r>
              <a:rPr lang="en-US" sz="2600" b="1" u="sng" dirty="0">
                <a:solidFill>
                  <a:schemeClr val="accent2">
                    <a:lumMod val="50000"/>
                  </a:schemeClr>
                </a:solidFill>
              </a:rPr>
              <a:t>For more information:</a:t>
            </a:r>
          </a:p>
          <a:p>
            <a:pPr algn="ctr"/>
            <a:r>
              <a:rPr lang="en-US" sz="2600" dirty="0">
                <a:solidFill>
                  <a:schemeClr val="accent2">
                    <a:lumMod val="50000"/>
                  </a:schemeClr>
                </a:solidFill>
              </a:rPr>
              <a:t>Reference handouts provided in class</a:t>
            </a:r>
          </a:p>
          <a:p>
            <a:pPr algn="ctr"/>
            <a:r>
              <a:rPr lang="en-US" sz="2600" dirty="0">
                <a:solidFill>
                  <a:schemeClr val="accent2">
                    <a:lumMod val="50000"/>
                  </a:schemeClr>
                </a:solidFill>
                <a:hlinkClick r:id="rId3">
                  <a:extLst>
                    <a:ext uri="{A12FA001-AC4F-418D-AE19-62706E023703}">
                      <ahyp:hlinkClr xmlns:ahyp="http://schemas.microsoft.com/office/drawing/2018/hyperlinkcolor" val="tx"/>
                    </a:ext>
                  </a:extLst>
                </a:hlinkClick>
              </a:rPr>
              <a:t>www.teepasnow.com</a:t>
            </a:r>
            <a:endParaRPr lang="en-US" sz="2600" dirty="0">
              <a:solidFill>
                <a:schemeClr val="accent2">
                  <a:lumMod val="50000"/>
                </a:schemeClr>
              </a:solidFill>
            </a:endParaRPr>
          </a:p>
          <a:p>
            <a:pPr algn="ctr"/>
            <a:r>
              <a:rPr lang="en-US" sz="2600" dirty="0">
                <a:solidFill>
                  <a:schemeClr val="accent2">
                    <a:lumMod val="50000"/>
                  </a:schemeClr>
                </a:solidFill>
              </a:rPr>
              <a:t>Teepa Snow is on Instagram, Facebook, TikTok</a:t>
            </a:r>
          </a:p>
          <a:p>
            <a:pPr algn="ctr"/>
            <a:r>
              <a:rPr lang="en-US" sz="2600" dirty="0">
                <a:solidFill>
                  <a:schemeClr val="accent2">
                    <a:lumMod val="50000"/>
                  </a:schemeClr>
                </a:solidFill>
              </a:rPr>
              <a:t>YouTube videos from Positive Approach to Care</a:t>
            </a:r>
          </a:p>
          <a:p>
            <a:endParaRPr lang="en-US"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3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Handouts are intended for personal use only. Any copyrighted materials or DVD content from Positive Approach, LLC (Teepa Snow) may be used for personal educational purposes only. This material may not be copied, sold or commercially exploited, and shall be used solely by the requesting individual. Copyright 2017, All Rights Reserved Teepa Snow and Positive Approach, LLC Any redistribution or duplication, in whole or in part, is strictly prohibited, without the expressed written consent of Teepa Snow and Positive Approach, LLC</a:t>
            </a:r>
          </a:p>
          <a:p>
            <a:endParaRPr lang="en-US" dirty="0"/>
          </a:p>
        </p:txBody>
      </p:sp>
      <p:sp>
        <p:nvSpPr>
          <p:cNvPr id="6" name="Rectangle 5">
            <a:extLst>
              <a:ext uri="{FF2B5EF4-FFF2-40B4-BE49-F238E27FC236}">
                <a16:creationId xmlns:a16="http://schemas.microsoft.com/office/drawing/2014/main" id="{544B3000-5949-CF7D-AB56-75829AFBFBEA}"/>
              </a:ext>
            </a:extLst>
          </p:cNvPr>
          <p:cNvSpPr/>
          <p:nvPr/>
        </p:nvSpPr>
        <p:spPr>
          <a:xfrm>
            <a:off x="3433483" y="2882900"/>
            <a:ext cx="5486400" cy="204470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39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A38C-37D2-9872-1F19-DDF7CE05A72A}"/>
              </a:ext>
            </a:extLst>
          </p:cNvPr>
          <p:cNvSpPr>
            <a:spLocks noGrp="1"/>
          </p:cNvSpPr>
          <p:nvPr>
            <p:ph type="title"/>
          </p:nvPr>
        </p:nvSpPr>
        <p:spPr/>
        <p:txBody>
          <a:bodyPr/>
          <a:lstStyle/>
          <a:p>
            <a:r>
              <a:rPr lang="en-US" dirty="0"/>
              <a:t>Normal vs Not Normal Aging</a:t>
            </a:r>
          </a:p>
        </p:txBody>
      </p:sp>
      <p:sp>
        <p:nvSpPr>
          <p:cNvPr id="3" name="Text Placeholder 2">
            <a:extLst>
              <a:ext uri="{FF2B5EF4-FFF2-40B4-BE49-F238E27FC236}">
                <a16:creationId xmlns:a16="http://schemas.microsoft.com/office/drawing/2014/main" id="{7E8AB4CC-A7FA-FD80-5F19-F7B2347C6BA6}"/>
              </a:ext>
            </a:extLst>
          </p:cNvPr>
          <p:cNvSpPr>
            <a:spLocks noGrp="1"/>
          </p:cNvSpPr>
          <p:nvPr>
            <p:ph type="body" idx="1"/>
          </p:nvPr>
        </p:nvSpPr>
        <p:spPr/>
        <p:txBody>
          <a:bodyPr/>
          <a:lstStyle/>
          <a:p>
            <a:r>
              <a:rPr lang="en-US" dirty="0"/>
              <a:t>Awareness</a:t>
            </a:r>
          </a:p>
        </p:txBody>
      </p:sp>
    </p:spTree>
    <p:extLst>
      <p:ext uri="{BB962C8B-B14F-4D97-AF65-F5344CB8AC3E}">
        <p14:creationId xmlns:p14="http://schemas.microsoft.com/office/powerpoint/2010/main" val="56557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Placeholder 4"/>
          <p:cNvSpPr>
            <a:spLocks noGrp="1"/>
          </p:cNvSpPr>
          <p:nvPr>
            <p:ph type="body" idx="4294967295"/>
          </p:nvPr>
        </p:nvSpPr>
        <p:spPr bwMode="auto">
          <a:xfrm>
            <a:off x="1676400" y="603823"/>
            <a:ext cx="4040187"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dirty="0">
                <a:cs typeface="Arial" pitchFamily="34" charset="0"/>
              </a:rPr>
              <a:t>Normal Aging</a:t>
            </a:r>
          </a:p>
        </p:txBody>
      </p:sp>
      <p:sp>
        <p:nvSpPr>
          <p:cNvPr id="19460" name="Content Placeholder 2"/>
          <p:cNvSpPr>
            <a:spLocks noGrp="1"/>
          </p:cNvSpPr>
          <p:nvPr>
            <p:ph sz="half" idx="4294967295"/>
          </p:nvPr>
        </p:nvSpPr>
        <p:spPr bwMode="auto">
          <a:xfrm>
            <a:off x="1052511" y="1408730"/>
            <a:ext cx="3659188" cy="4221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342900" indent="-342900">
              <a:buFont typeface="Arial" panose="020B0604020202020204" pitchFamily="34" charset="0"/>
              <a:buChar char="•"/>
            </a:pPr>
            <a:r>
              <a:rPr lang="en-US" sz="2000" dirty="0"/>
              <a:t>Can’t recall a word. Describe the word to get it to pop up.</a:t>
            </a:r>
          </a:p>
          <a:p>
            <a:pPr marL="342900" indent="-342900">
              <a:buFont typeface="Arial" panose="020B0604020202020204" pitchFamily="34" charset="0"/>
              <a:buChar char="•"/>
            </a:pPr>
            <a:r>
              <a:rPr lang="en-US" sz="2000" dirty="0"/>
              <a:t>Give people time to process information. Go more slowly.</a:t>
            </a:r>
          </a:p>
          <a:p>
            <a:pPr marL="342900" indent="-342900">
              <a:buFont typeface="Arial" panose="020B0604020202020204" pitchFamily="34" charset="0"/>
              <a:buChar char="•"/>
            </a:pPr>
            <a:r>
              <a:rPr lang="en-US" sz="2000" dirty="0"/>
              <a:t>Slower to think.</a:t>
            </a:r>
          </a:p>
          <a:p>
            <a:pPr marL="342900" indent="-342900">
              <a:buFont typeface="Arial" panose="020B0604020202020204" pitchFamily="34" charset="0"/>
              <a:buChar char="•"/>
            </a:pPr>
            <a:r>
              <a:rPr lang="en-US" sz="2000" dirty="0"/>
              <a:t>Slower to do.</a:t>
            </a:r>
          </a:p>
          <a:p>
            <a:pPr marL="342900" indent="-342900">
              <a:buFont typeface="Arial" panose="020B0604020202020204" pitchFamily="34" charset="0"/>
              <a:buChar char="•"/>
            </a:pPr>
            <a:r>
              <a:rPr lang="en-US" sz="2000" dirty="0"/>
              <a:t>May hesitate more.</a:t>
            </a:r>
          </a:p>
          <a:p>
            <a:pPr marL="342900" indent="-342900">
              <a:buFont typeface="Arial" panose="020B0604020202020204" pitchFamily="34" charset="0"/>
              <a:buChar char="•"/>
            </a:pPr>
            <a:r>
              <a:rPr lang="en-US" sz="2000" dirty="0"/>
              <a:t>More likely to look before they leap.</a:t>
            </a:r>
          </a:p>
          <a:p>
            <a:pPr marL="342900" indent="-342900">
              <a:buFont typeface="Arial" panose="020B0604020202020204" pitchFamily="34" charset="0"/>
              <a:buChar char="•"/>
            </a:pPr>
            <a:r>
              <a:rPr lang="en-US" sz="2000" dirty="0"/>
              <a:t>Will know the person, but not find the name.</a:t>
            </a:r>
          </a:p>
          <a:p>
            <a:pPr marL="342900" indent="-342900">
              <a:buFont typeface="Arial" panose="020B0604020202020204" pitchFamily="34" charset="0"/>
              <a:buChar char="•"/>
            </a:pPr>
            <a:r>
              <a:rPr lang="en-US" sz="2000" dirty="0"/>
              <a:t>May pause when word finding</a:t>
            </a:r>
          </a:p>
          <a:p>
            <a:pPr marL="342900" indent="-342900">
              <a:buFont typeface="Arial" panose="020B0604020202020204" pitchFamily="34" charset="0"/>
              <a:buChar char="•"/>
            </a:pPr>
            <a:r>
              <a:rPr lang="en-US" sz="2000" dirty="0"/>
              <a:t>New data reminds me of old data</a:t>
            </a:r>
          </a:p>
          <a:p>
            <a:pPr marL="342900" indent="-342900" eaLnBrk="1" hangingPunct="1">
              <a:lnSpc>
                <a:spcPct val="90000"/>
              </a:lnSpc>
              <a:buClr>
                <a:schemeClr val="tx2"/>
              </a:buClr>
              <a:buFont typeface="Lucida Grande" charset="0"/>
              <a:buChar char="-"/>
            </a:pPr>
            <a:endParaRPr lang="en-US" altLang="en-US" sz="2000" dirty="0">
              <a:cs typeface="Arial" pitchFamily="34" charset="0"/>
            </a:endParaRPr>
          </a:p>
        </p:txBody>
      </p:sp>
      <p:sp>
        <p:nvSpPr>
          <p:cNvPr id="19461" name="Text Placeholder 5"/>
          <p:cNvSpPr>
            <a:spLocks noGrp="1"/>
          </p:cNvSpPr>
          <p:nvPr>
            <p:ph type="body" sz="quarter" idx="4294967295"/>
          </p:nvPr>
        </p:nvSpPr>
        <p:spPr bwMode="auto">
          <a:xfrm>
            <a:off x="5716587" y="603823"/>
            <a:ext cx="4041775" cy="63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r>
              <a:rPr lang="en-US" altLang="en-US" b="1" u="sng" dirty="0">
                <a:cs typeface="Arial" pitchFamily="34" charset="0"/>
              </a:rPr>
              <a:t>NOT Normal Aging</a:t>
            </a:r>
          </a:p>
        </p:txBody>
      </p:sp>
      <p:sp>
        <p:nvSpPr>
          <p:cNvPr id="19462" name="Content Placeholder 6"/>
          <p:cNvSpPr>
            <a:spLocks noGrp="1"/>
          </p:cNvSpPr>
          <p:nvPr>
            <p:ph sz="quarter" idx="4294967295"/>
          </p:nvPr>
        </p:nvSpPr>
        <p:spPr bwMode="auto">
          <a:xfrm>
            <a:off x="5557838" y="1257301"/>
            <a:ext cx="3508375" cy="4770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342900" indent="-342900">
              <a:buFont typeface="Arial" panose="020B0604020202020204" pitchFamily="34" charset="0"/>
              <a:buChar char="•"/>
            </a:pPr>
            <a:r>
              <a:rPr lang="en-US" sz="2000" dirty="0"/>
              <a:t>Unable to think the same</a:t>
            </a:r>
          </a:p>
          <a:p>
            <a:pPr marL="342900" indent="-342900">
              <a:buFont typeface="Arial" panose="020B0604020202020204" pitchFamily="34" charset="0"/>
              <a:buChar char="•"/>
            </a:pPr>
            <a:r>
              <a:rPr lang="en-US" sz="2000" dirty="0"/>
              <a:t>Unable to do as before</a:t>
            </a:r>
          </a:p>
          <a:p>
            <a:pPr marL="342900" indent="-342900">
              <a:buFont typeface="Arial" panose="020B0604020202020204" pitchFamily="34" charset="0"/>
              <a:buChar char="•"/>
            </a:pPr>
            <a:r>
              <a:rPr lang="en-US" sz="2000" dirty="0"/>
              <a:t>Unable to get started on a task</a:t>
            </a:r>
          </a:p>
          <a:p>
            <a:pPr marL="342900" indent="-342900">
              <a:buFont typeface="Arial" panose="020B0604020202020204" pitchFamily="34" charset="0"/>
              <a:buChar char="•"/>
            </a:pPr>
            <a:r>
              <a:rPr lang="en-US" sz="2000" dirty="0"/>
              <a:t>Will get stuck in a moment of time</a:t>
            </a:r>
          </a:p>
          <a:p>
            <a:pPr marL="342900" indent="-342900">
              <a:buFont typeface="Arial" panose="020B0604020202020204" pitchFamily="34" charset="0"/>
              <a:buChar char="•"/>
            </a:pPr>
            <a:r>
              <a:rPr lang="en-US" sz="2000" dirty="0"/>
              <a:t>Unable to think things out</a:t>
            </a:r>
          </a:p>
          <a:p>
            <a:pPr marL="342900" indent="-342900">
              <a:buFont typeface="Arial" panose="020B0604020202020204" pitchFamily="34" charset="0"/>
              <a:buChar char="•"/>
            </a:pPr>
            <a:r>
              <a:rPr lang="en-US" sz="2000" dirty="0"/>
              <a:t>Unable to successfully place a person</a:t>
            </a:r>
          </a:p>
          <a:p>
            <a:pPr marL="342900" indent="-342900">
              <a:buFont typeface="Arial" panose="020B0604020202020204" pitchFamily="34" charset="0"/>
              <a:buChar char="•"/>
            </a:pPr>
            <a:r>
              <a:rPr lang="en-US" sz="2000" dirty="0"/>
              <a:t>Words won’t come even with visual, verbal, or touch cues</a:t>
            </a:r>
          </a:p>
          <a:p>
            <a:pPr marL="342900" indent="-342900">
              <a:buFont typeface="Arial" panose="020B0604020202020204" pitchFamily="34" charset="0"/>
              <a:buChar char="•"/>
            </a:pPr>
            <a:r>
              <a:rPr lang="en-US" sz="2000" dirty="0"/>
              <a:t>Confused between past and present</a:t>
            </a:r>
          </a:p>
          <a:p>
            <a:pPr marL="342900" indent="-342900">
              <a:buFont typeface="Arial" panose="020B0604020202020204" pitchFamily="34" charset="0"/>
              <a:buChar char="•"/>
            </a:pPr>
            <a:r>
              <a:rPr lang="en-US" sz="2000" dirty="0"/>
              <a:t>Personality and/ or behaviors will be different</a:t>
            </a:r>
          </a:p>
          <a:p>
            <a:pPr marL="342900" indent="-342900" eaLnBrk="1" hangingPunct="1">
              <a:buClr>
                <a:schemeClr val="tx2"/>
              </a:buClr>
              <a:buFont typeface="Arial" pitchFamily="34" charset="0"/>
              <a:buChar char="•"/>
            </a:pPr>
            <a:endParaRPr lang="en-US" altLang="en-US" sz="2000" dirty="0">
              <a:cs typeface="Arial" pitchFamily="34" charset="0"/>
            </a:endParaRPr>
          </a:p>
        </p:txBody>
      </p:sp>
      <p:pic>
        <p:nvPicPr>
          <p:cNvPr id="19463" name="Picture 9" descr="HI-REZ-FEATH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7463" y="68264"/>
            <a:ext cx="804862" cy="1189037"/>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90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56BFB5-CEB4-833A-481B-34DCBA350387}"/>
              </a:ext>
            </a:extLst>
          </p:cNvPr>
          <p:cNvSpPr>
            <a:spLocks noGrp="1"/>
          </p:cNvSpPr>
          <p:nvPr>
            <p:ph type="title"/>
          </p:nvPr>
        </p:nvSpPr>
        <p:spPr>
          <a:xfrm>
            <a:off x="111761" y="675564"/>
            <a:ext cx="4003040" cy="5204085"/>
          </a:xfrm>
        </p:spPr>
        <p:txBody>
          <a:bodyPr>
            <a:normAutofit fontScale="90000"/>
          </a:bodyPr>
          <a:lstStyle/>
          <a:p>
            <a:pPr algn="ctr"/>
            <a:r>
              <a:rPr lang="en-US" b="1" dirty="0"/>
              <a:t>Dementia</a:t>
            </a:r>
            <a:br>
              <a:rPr lang="en-US" dirty="0"/>
            </a:br>
            <a:br>
              <a:rPr lang="en-US" dirty="0"/>
            </a:br>
            <a:r>
              <a:rPr lang="en-US" dirty="0"/>
              <a:t>- OR -</a:t>
            </a:r>
            <a:br>
              <a:rPr lang="en-US" dirty="0"/>
            </a:br>
            <a:br>
              <a:rPr lang="en-US" dirty="0"/>
            </a:br>
            <a:br>
              <a:rPr lang="en-US" dirty="0"/>
            </a:br>
            <a:br>
              <a:rPr lang="en-US" dirty="0"/>
            </a:br>
            <a:br>
              <a:rPr lang="en-US" dirty="0"/>
            </a:br>
            <a:r>
              <a:rPr lang="en-US" dirty="0"/>
              <a:t>When in doubt, get it checked out!</a:t>
            </a:r>
          </a:p>
        </p:txBody>
      </p:sp>
      <p:graphicFrame>
        <p:nvGraphicFramePr>
          <p:cNvPr id="6" name="Content Placeholder 3">
            <a:extLst>
              <a:ext uri="{FF2B5EF4-FFF2-40B4-BE49-F238E27FC236}">
                <a16:creationId xmlns:a16="http://schemas.microsoft.com/office/drawing/2014/main" id="{295BED89-57FB-6371-63C7-DDC61783C87E}"/>
              </a:ext>
            </a:extLst>
          </p:cNvPr>
          <p:cNvGraphicFramePr>
            <a:graphicFrameLocks noGrp="1"/>
          </p:cNvGraphicFramePr>
          <p:nvPr>
            <p:ph idx="1"/>
            <p:extLst>
              <p:ext uri="{D42A27DB-BD31-4B8C-83A1-F6EECF244321}">
                <p14:modId xmlns:p14="http://schemas.microsoft.com/office/powerpoint/2010/main" val="2835226211"/>
              </p:ext>
            </p:extLst>
          </p:nvPr>
        </p:nvGraphicFramePr>
        <p:xfrm>
          <a:off x="4505962" y="675564"/>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Right 1">
            <a:extLst>
              <a:ext uri="{FF2B5EF4-FFF2-40B4-BE49-F238E27FC236}">
                <a16:creationId xmlns:a16="http://schemas.microsoft.com/office/drawing/2014/main" id="{7A6DF20F-F101-EA72-698B-07C85D5B7DFF}"/>
              </a:ext>
            </a:extLst>
          </p:cNvPr>
          <p:cNvSpPr/>
          <p:nvPr/>
        </p:nvSpPr>
        <p:spPr>
          <a:xfrm>
            <a:off x="502922" y="2965189"/>
            <a:ext cx="3611879" cy="6248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350847-ABC4-CAD1-66EC-F4A9F6B5B8E5}"/>
              </a:ext>
            </a:extLst>
          </p:cNvPr>
          <p:cNvSpPr txBox="1"/>
          <p:nvPr/>
        </p:nvSpPr>
        <p:spPr>
          <a:xfrm>
            <a:off x="6096000" y="6488668"/>
            <a:ext cx="389549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0445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7EA0430-A3BE-41B3-BEF4-76CF30B582C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B439BD9-B390-4E55-921C-D304993923E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CB8E65C-6204-4BEB-90E5-78EB030F433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0F170AC-ED67-4AA6-A693-553A971A3A9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F99334B-7E50-4B5E-A7B1-CD8C5B2774D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B8A94BE-DCA7-4C68-9B04-A780C72EB9F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E4790DA2-DEDC-478B-902C-8A5C01DA62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2BDC1-67B9-199C-9B81-C0E305CEB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B96FD-C012-1CD8-9E61-9909D2230666}"/>
              </a:ext>
            </a:extLst>
          </p:cNvPr>
          <p:cNvSpPr>
            <a:spLocks noGrp="1"/>
          </p:cNvSpPr>
          <p:nvPr>
            <p:ph type="title"/>
          </p:nvPr>
        </p:nvSpPr>
        <p:spPr/>
        <p:txBody>
          <a:bodyPr/>
          <a:lstStyle/>
          <a:p>
            <a:r>
              <a:rPr lang="en-US" dirty="0"/>
              <a:t>What is dementia?</a:t>
            </a:r>
          </a:p>
        </p:txBody>
      </p:sp>
      <p:sp>
        <p:nvSpPr>
          <p:cNvPr id="3" name="Text Placeholder 2">
            <a:extLst>
              <a:ext uri="{FF2B5EF4-FFF2-40B4-BE49-F238E27FC236}">
                <a16:creationId xmlns:a16="http://schemas.microsoft.com/office/drawing/2014/main" id="{928FBD95-A386-5F24-6DD5-463DDA72D72D}"/>
              </a:ext>
            </a:extLst>
          </p:cNvPr>
          <p:cNvSpPr>
            <a:spLocks noGrp="1"/>
          </p:cNvSpPr>
          <p:nvPr>
            <p:ph type="body" idx="1"/>
          </p:nvPr>
        </p:nvSpPr>
        <p:spPr/>
        <p:txBody>
          <a:bodyPr/>
          <a:lstStyle/>
          <a:p>
            <a:r>
              <a:rPr lang="en-US" dirty="0"/>
              <a:t>Knowledge</a:t>
            </a:r>
          </a:p>
        </p:txBody>
      </p:sp>
    </p:spTree>
    <p:extLst>
      <p:ext uri="{BB962C8B-B14F-4D97-AF65-F5344CB8AC3E}">
        <p14:creationId xmlns:p14="http://schemas.microsoft.com/office/powerpoint/2010/main" val="150305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a:extLst>
              <a:ext uri="{FF2B5EF4-FFF2-40B4-BE49-F238E27FC236}">
                <a16:creationId xmlns:a16="http://schemas.microsoft.com/office/drawing/2014/main" id="{4A704A44-5A28-3562-0787-57670DD685C4}"/>
              </a:ext>
            </a:extLst>
          </p:cNvPr>
          <p:cNvSpPr>
            <a:spLocks noGrp="1"/>
          </p:cNvSpPr>
          <p:nvPr>
            <p:ph type="ctrTitle" idx="4294967295"/>
          </p:nvPr>
        </p:nvSpPr>
        <p:spPr>
          <a:xfrm>
            <a:off x="2057400" y="990600"/>
            <a:ext cx="6781800" cy="3962400"/>
          </a:xfrm>
        </p:spPr>
        <p:txBody>
          <a:bodyPr wrap="square" numCol="1" anchorCtr="0" compatLnSpc="1">
            <a:prstTxWarp prst="textNoShape">
              <a:avLst/>
            </a:prstTxWarp>
          </a:bodyPr>
          <a:lstStyle/>
          <a:p>
            <a:pPr algn="ctr">
              <a:defRPr/>
            </a:pPr>
            <a:r>
              <a:rPr lang="en-US" altLang="en-US" sz="4400" b="1" dirty="0">
                <a:cs typeface="Arial" panose="020B0604020202020204" pitchFamily="34" charset="0"/>
              </a:rPr>
              <a:t>Dementia </a:t>
            </a:r>
            <a:br>
              <a:rPr lang="en-US" altLang="en-US" sz="4400" b="1" dirty="0">
                <a:cs typeface="Arial" panose="020B0604020202020204" pitchFamily="34" charset="0"/>
              </a:rPr>
            </a:br>
            <a:r>
              <a:rPr lang="en-US" altLang="en-US" sz="4400" b="1" dirty="0">
                <a:solidFill>
                  <a:srgbClr val="FF0000"/>
                </a:solidFill>
                <a:cs typeface="Arial" panose="020B0604020202020204" pitchFamily="34" charset="0"/>
              </a:rPr>
              <a:t>does not = </a:t>
            </a:r>
            <a:br>
              <a:rPr lang="en-US" altLang="en-US" sz="4400" b="1" dirty="0">
                <a:cs typeface="Arial" panose="020B0604020202020204" pitchFamily="34" charset="0"/>
              </a:rPr>
            </a:br>
            <a:r>
              <a:rPr lang="en-US" altLang="en-US" sz="4400" b="1" dirty="0" err="1">
                <a:cs typeface="Arial" panose="020B0604020202020204" pitchFamily="34" charset="0"/>
              </a:rPr>
              <a:t>Alzheimers</a:t>
            </a:r>
            <a:r>
              <a:rPr lang="en-US" altLang="en-US" sz="4400" b="1" dirty="0">
                <a:cs typeface="Arial" panose="020B0604020202020204" pitchFamily="34" charset="0"/>
              </a:rPr>
              <a:t> </a:t>
            </a:r>
            <a:br>
              <a:rPr lang="en-US" altLang="en-US" sz="4400" b="1" dirty="0">
                <a:cs typeface="Arial" panose="020B0604020202020204" pitchFamily="34" charset="0"/>
              </a:rPr>
            </a:br>
            <a:r>
              <a:rPr lang="en-US" altLang="en-US" sz="4400" b="1" dirty="0">
                <a:solidFill>
                  <a:srgbClr val="FF0000"/>
                </a:solidFill>
                <a:cs typeface="Arial" panose="020B0604020202020204" pitchFamily="34" charset="0"/>
              </a:rPr>
              <a:t>does not =</a:t>
            </a:r>
            <a:br>
              <a:rPr lang="en-US" altLang="en-US" sz="4400" b="1" dirty="0">
                <a:cs typeface="Arial" panose="020B0604020202020204" pitchFamily="34" charset="0"/>
              </a:rPr>
            </a:br>
            <a:r>
              <a:rPr lang="en-US" altLang="en-US" sz="4400" b="1" dirty="0">
                <a:cs typeface="Arial" panose="020B0604020202020204" pitchFamily="34" charset="0"/>
              </a:rPr>
              <a:t>Memory Problems</a:t>
            </a:r>
          </a:p>
        </p:txBody>
      </p:sp>
      <p:pic>
        <p:nvPicPr>
          <p:cNvPr id="27651" name="Picture 9" descr="HI-REZ-FEATHER.jpg">
            <a:extLst>
              <a:ext uri="{FF2B5EF4-FFF2-40B4-BE49-F238E27FC236}">
                <a16:creationId xmlns:a16="http://schemas.microsoft.com/office/drawing/2014/main" id="{AB76B77A-E432-55F9-0E6D-E164E2C211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8376" y="228600"/>
            <a:ext cx="1050925" cy="1555750"/>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B700BFD-205D-2294-CC88-3A08F476CADD}"/>
              </a:ext>
            </a:extLst>
          </p:cNvPr>
          <p:cNvSpPr>
            <a:spLocks noGrp="1"/>
          </p:cNvSpPr>
          <p:nvPr>
            <p:ph type="title"/>
          </p:nvPr>
        </p:nvSpPr>
        <p:spPr>
          <a:xfrm>
            <a:off x="609600" y="274638"/>
            <a:ext cx="10160000" cy="1143000"/>
          </a:xfrm>
        </p:spPr>
        <p:txBody>
          <a:bodyPr anchor="ctr">
            <a:normAutofit/>
          </a:bodyPr>
          <a:lstStyle/>
          <a:p>
            <a:pPr eaLnBrk="1" hangingPunct="1">
              <a:defRPr/>
            </a:pPr>
            <a:r>
              <a:rPr lang="en-US" b="1"/>
              <a:t>Dementia: What is It?</a:t>
            </a:r>
          </a:p>
        </p:txBody>
      </p:sp>
      <p:sp>
        <p:nvSpPr>
          <p:cNvPr id="52227" name="Content Placeholder 2">
            <a:extLst>
              <a:ext uri="{FF2B5EF4-FFF2-40B4-BE49-F238E27FC236}">
                <a16:creationId xmlns:a16="http://schemas.microsoft.com/office/drawing/2014/main" id="{45E1CF91-B659-DB9A-7C21-3995CABA4A6E}"/>
              </a:ext>
            </a:extLst>
          </p:cNvPr>
          <p:cNvSpPr>
            <a:spLocks noGrp="1"/>
          </p:cNvSpPr>
          <p:nvPr>
            <p:ph sz="half" idx="1"/>
          </p:nvPr>
        </p:nvSpPr>
        <p:spPr>
          <a:xfrm>
            <a:off x="609600" y="1536192"/>
            <a:ext cx="4876800" cy="4590288"/>
          </a:xfrm>
        </p:spPr>
        <p:txBody>
          <a:bodyPr numCol="1" anchorCtr="0" compatLnSpc="1">
            <a:prstTxWarp prst="textNoShape">
              <a:avLst/>
            </a:prstTxWarp>
            <a:normAutofit/>
          </a:bodyPr>
          <a:lstStyle/>
          <a:p>
            <a:pPr marL="0" indent="0" eaLnBrk="1" hangingPunct="1">
              <a:defRPr/>
            </a:pPr>
            <a:r>
              <a:rPr lang="en-US" altLang="en-US" sz="2400" dirty="0"/>
              <a:t>It is both:</a:t>
            </a:r>
          </a:p>
          <a:p>
            <a:pPr marL="962025" lvl="2" indent="-342900" eaLnBrk="1" hangingPunct="1">
              <a:defRPr/>
            </a:pPr>
            <a:r>
              <a:rPr lang="en-US" altLang="en-US" sz="2400" dirty="0"/>
              <a:t>A chemical change in the brain (variable)</a:t>
            </a:r>
          </a:p>
          <a:p>
            <a:pPr marL="0" indent="0" eaLnBrk="1" hangingPunct="1">
              <a:defRPr/>
            </a:pPr>
            <a:r>
              <a:rPr lang="en-US" altLang="en-US" sz="2400" dirty="0"/>
              <a:t>		- and -</a:t>
            </a:r>
          </a:p>
          <a:p>
            <a:pPr marL="962025" lvl="2" indent="-342900" eaLnBrk="1" hangingPunct="1">
              <a:defRPr/>
            </a:pPr>
            <a:r>
              <a:rPr lang="en-US" altLang="en-US" sz="2400" dirty="0"/>
              <a:t>A structural change in the brain (permanent)</a:t>
            </a:r>
          </a:p>
          <a:p>
            <a:pPr marL="0" indent="0" eaLnBrk="1" hangingPunct="1">
              <a:defRPr/>
            </a:pPr>
            <a:r>
              <a:rPr lang="en-US" altLang="en-US" sz="2400" dirty="0"/>
              <a:t>This means:</a:t>
            </a:r>
          </a:p>
          <a:p>
            <a:pPr lvl="2" eaLnBrk="1" hangingPunct="1">
              <a:defRPr/>
            </a:pPr>
            <a:r>
              <a:rPr lang="en-US" altLang="en-US" sz="2400" dirty="0"/>
              <a:t>It may come and go </a:t>
            </a:r>
          </a:p>
          <a:p>
            <a:pPr lvl="2" eaLnBrk="1" hangingPunct="1">
              <a:defRPr/>
            </a:pPr>
            <a:r>
              <a:rPr lang="en-US" altLang="en-US" sz="2400" dirty="0"/>
              <a:t>Sometimes they can and sometimes they can’t</a:t>
            </a:r>
          </a:p>
        </p:txBody>
      </p:sp>
      <p:pic>
        <p:nvPicPr>
          <p:cNvPr id="25604" name="Picture 9" descr="HI-REZ-FEATHER.jpg">
            <a:extLst>
              <a:ext uri="{FF2B5EF4-FFF2-40B4-BE49-F238E27FC236}">
                <a16:creationId xmlns:a16="http://schemas.microsoft.com/office/drawing/2014/main" id="{FF5BD6ED-4D72-3D1C-6ABD-56E1CCF80511}"/>
              </a:ext>
            </a:extLst>
          </p:cNvPr>
          <p:cNvPicPr>
            <a:picLocks noChangeAspect="1"/>
          </p:cNvPicPr>
          <p:nvPr/>
        </p:nvPicPr>
        <p:blipFill>
          <a:blip r:embed="rId3">
            <a:extLst>
              <a:ext uri="{28A0092B-C50C-407E-A947-70E740481C1C}">
                <a14:useLocalDpi xmlns:a14="http://schemas.microsoft.com/office/drawing/2010/main" val="0"/>
              </a:ext>
            </a:extLst>
          </a:blip>
          <a:srcRect t="5521" r="1" b="30807"/>
          <a:stretch>
            <a:fillRect/>
          </a:stretch>
        </p:blipFill>
        <p:spPr bwMode="auto">
          <a:xfrm>
            <a:off x="5781288" y="934026"/>
            <a:ext cx="4876800" cy="4590288"/>
          </a:xfrm>
          <a:prstGeom prst="rect">
            <a:avLst/>
          </a:prstGeom>
          <a:solidFill>
            <a:srgbClr val="FFFFFF">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It's All Too Mu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It's All Too Mu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7407</TotalTime>
  <Words>4655</Words>
  <Application>Microsoft Office PowerPoint</Application>
  <PresentationFormat>Widescreen</PresentationFormat>
  <Paragraphs>519</Paragraphs>
  <Slides>34</Slides>
  <Notes>25</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34</vt:i4>
      </vt:variant>
    </vt:vector>
  </HeadingPairs>
  <TitlesOfParts>
    <vt:vector size="53" baseType="lpstr">
      <vt:lpstr>MS PGothic</vt:lpstr>
      <vt:lpstr>MS PGothic</vt:lpstr>
      <vt:lpstr>Aptos</vt:lpstr>
      <vt:lpstr>Arial</vt:lpstr>
      <vt:lpstr>Calibri</vt:lpstr>
      <vt:lpstr>Calibri Light</vt:lpstr>
      <vt:lpstr>Google Sans</vt:lpstr>
      <vt:lpstr>Impact</vt:lpstr>
      <vt:lpstr>Lucida Grande</vt:lpstr>
      <vt:lpstr>Open Sans Condensed Light</vt:lpstr>
      <vt:lpstr>Raleway</vt:lpstr>
      <vt:lpstr>Tahoma</vt:lpstr>
      <vt:lpstr>var( --e-global-typography-primary-font-family )</vt:lpstr>
      <vt:lpstr>var( --e-global-typography-text-font-family )</vt:lpstr>
      <vt:lpstr>Wingdings</vt:lpstr>
      <vt:lpstr>1_Office Theme</vt:lpstr>
      <vt:lpstr>It's All Too Much</vt:lpstr>
      <vt:lpstr>1_It's All Too Much</vt:lpstr>
      <vt:lpstr>Office Theme</vt:lpstr>
      <vt:lpstr>PowerPoint Presentation</vt:lpstr>
      <vt:lpstr>Disclosures</vt:lpstr>
      <vt:lpstr>Positive Approach to Care®</vt:lpstr>
      <vt:lpstr>Normal vs Not Normal Aging</vt:lpstr>
      <vt:lpstr>PowerPoint Presentation</vt:lpstr>
      <vt:lpstr>Dementia  - OR -     When in doubt, get it checked out!</vt:lpstr>
      <vt:lpstr>What is dementia?</vt:lpstr>
      <vt:lpstr>Dementia  does not =  Alzheimers  does not = Memory Problems</vt:lpstr>
      <vt:lpstr>Dementia: What is It?</vt:lpstr>
      <vt:lpstr>PowerPoint Presentation</vt:lpstr>
      <vt:lpstr>PowerPoint Presentation</vt:lpstr>
      <vt:lpstr>PowerPoint Presentation</vt:lpstr>
      <vt:lpstr>PowerPoint Presentation</vt:lpstr>
      <vt:lpstr>Positron Emission Tomography (PET)  Alzheimer’s Disease Progression vs. Normal Brains</vt:lpstr>
      <vt:lpstr>Progressive Changes</vt:lpstr>
      <vt:lpstr>Vision The most powerful sensory input  People living with dementia pay more attention to what they see than what they hear  </vt:lpstr>
      <vt:lpstr>Auditory Language/Understanding What do we often do wrong?  </vt:lpstr>
      <vt:lpstr>PowerPoint Presentation</vt:lpstr>
      <vt:lpstr>PAC Skills </vt:lpstr>
      <vt:lpstr>The Basics for Success:</vt:lpstr>
      <vt:lpstr>Build Skill:</vt:lpstr>
      <vt:lpstr>Relationship Over Agenda</vt:lpstr>
      <vt:lpstr>Approach Matters:</vt:lpstr>
      <vt:lpstr>Supportive Communication </vt:lpstr>
      <vt:lpstr>Keep it Simple:</vt:lpstr>
      <vt:lpstr>When Doing:</vt:lpstr>
      <vt:lpstr>When Words Don’t Work Well:</vt:lpstr>
      <vt:lpstr>Hand Under Hand</vt:lpstr>
      <vt:lpstr>PPA and Hand Under Hand</vt:lpstr>
      <vt:lpstr>Accomplishing the Agenda</vt:lpstr>
      <vt:lpstr>Accomplishing the Agenda</vt:lpstr>
      <vt:lpstr>Accomplishing the Agenda</vt:lpstr>
      <vt:lpstr>Care Partners Need To:</vt:lpstr>
      <vt:lpstr>References &amp;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D Servetas</dc:creator>
  <cp:lastModifiedBy>Jordan D Servetas</cp:lastModifiedBy>
  <cp:revision>10</cp:revision>
  <dcterms:created xsi:type="dcterms:W3CDTF">2026-05-08T14:32:30Z</dcterms:created>
  <dcterms:modified xsi:type="dcterms:W3CDTF">2026-05-14T18:55:58Z</dcterms:modified>
</cp:coreProperties>
</file>