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48" r:id="rId2"/>
  </p:sldMasterIdLst>
  <p:notesMasterIdLst>
    <p:notesMasterId r:id="rId49"/>
  </p:notesMasterIdLst>
  <p:handoutMasterIdLst>
    <p:handoutMasterId r:id="rId50"/>
  </p:handoutMasterIdLst>
  <p:sldIdLst>
    <p:sldId id="1139" r:id="rId3"/>
    <p:sldId id="5050" r:id="rId4"/>
    <p:sldId id="5089" r:id="rId5"/>
    <p:sldId id="5303" r:id="rId6"/>
    <p:sldId id="5336" r:id="rId7"/>
    <p:sldId id="5337" r:id="rId8"/>
    <p:sldId id="5143" r:id="rId9"/>
    <p:sldId id="5339" r:id="rId10"/>
    <p:sldId id="5079" r:id="rId11"/>
    <p:sldId id="1141" r:id="rId12"/>
    <p:sldId id="1246" r:id="rId13"/>
    <p:sldId id="1248" r:id="rId14"/>
    <p:sldId id="526" r:id="rId15"/>
    <p:sldId id="1264" r:id="rId16"/>
    <p:sldId id="5291" r:id="rId17"/>
    <p:sldId id="806" r:id="rId18"/>
    <p:sldId id="5041" r:id="rId19"/>
    <p:sldId id="1283" r:id="rId20"/>
    <p:sldId id="5304" r:id="rId21"/>
    <p:sldId id="5042" r:id="rId22"/>
    <p:sldId id="1285" r:id="rId23"/>
    <p:sldId id="5332" r:id="rId24"/>
    <p:sldId id="5318" r:id="rId25"/>
    <p:sldId id="5316" r:id="rId26"/>
    <p:sldId id="5299" r:id="rId27"/>
    <p:sldId id="5295" r:id="rId28"/>
    <p:sldId id="5330" r:id="rId29"/>
    <p:sldId id="5309" r:id="rId30"/>
    <p:sldId id="5319" r:id="rId31"/>
    <p:sldId id="5147" r:id="rId32"/>
    <p:sldId id="5335" r:id="rId33"/>
    <p:sldId id="5300" r:id="rId34"/>
    <p:sldId id="5338" r:id="rId35"/>
    <p:sldId id="5333" r:id="rId36"/>
    <p:sldId id="5331" r:id="rId37"/>
    <p:sldId id="5308" r:id="rId38"/>
    <p:sldId id="5302" r:id="rId39"/>
    <p:sldId id="868" r:id="rId40"/>
    <p:sldId id="5321" r:id="rId41"/>
    <p:sldId id="5329" r:id="rId42"/>
    <p:sldId id="5301" r:id="rId43"/>
    <p:sldId id="5334" r:id="rId44"/>
    <p:sldId id="5324" r:id="rId45"/>
    <p:sldId id="5141" r:id="rId46"/>
    <p:sldId id="5053" r:id="rId47"/>
    <p:sldId id="524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80FC64-9407-47EC-BD06-65657D7DE8CB}">
          <p14:sldIdLst>
            <p14:sldId id="1139"/>
            <p14:sldId id="5050"/>
            <p14:sldId id="5089"/>
            <p14:sldId id="5303"/>
            <p14:sldId id="5336"/>
            <p14:sldId id="5337"/>
            <p14:sldId id="5143"/>
            <p14:sldId id="5339"/>
            <p14:sldId id="5079"/>
            <p14:sldId id="1141"/>
            <p14:sldId id="1246"/>
            <p14:sldId id="1248"/>
            <p14:sldId id="526"/>
            <p14:sldId id="1264"/>
            <p14:sldId id="5291"/>
            <p14:sldId id="806"/>
            <p14:sldId id="5041"/>
            <p14:sldId id="1283"/>
            <p14:sldId id="5304"/>
            <p14:sldId id="5042"/>
            <p14:sldId id="1285"/>
            <p14:sldId id="5332"/>
            <p14:sldId id="5318"/>
            <p14:sldId id="5316"/>
            <p14:sldId id="5299"/>
            <p14:sldId id="5295"/>
            <p14:sldId id="5330"/>
            <p14:sldId id="5309"/>
            <p14:sldId id="5319"/>
            <p14:sldId id="5147"/>
            <p14:sldId id="5335"/>
            <p14:sldId id="5300"/>
            <p14:sldId id="5338"/>
            <p14:sldId id="5333"/>
            <p14:sldId id="5331"/>
            <p14:sldId id="5308"/>
            <p14:sldId id="5302"/>
            <p14:sldId id="868"/>
            <p14:sldId id="5321"/>
            <p14:sldId id="5329"/>
            <p14:sldId id="5301"/>
            <p14:sldId id="5334"/>
            <p14:sldId id="5324"/>
            <p14:sldId id="5141"/>
            <p14:sldId id="5053"/>
            <p14:sldId id="52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973"/>
    <a:srgbClr val="FF0000"/>
    <a:srgbClr val="FF91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28" autoAdjust="0"/>
    <p:restoredTop sz="55283" autoAdjust="0"/>
  </p:normalViewPr>
  <p:slideViewPr>
    <p:cSldViewPr snapToGrid="0">
      <p:cViewPr varScale="1">
        <p:scale>
          <a:sx n="32" d="100"/>
          <a:sy n="32" d="100"/>
        </p:scale>
        <p:origin x="1752" y="60"/>
      </p:cViewPr>
      <p:guideLst/>
    </p:cSldViewPr>
  </p:slideViewPr>
  <p:outlineViewPr>
    <p:cViewPr>
      <p:scale>
        <a:sx n="33" d="100"/>
        <a:sy n="33" d="100"/>
      </p:scale>
      <p:origin x="0" y="-50832"/>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96" d="100"/>
          <a:sy n="96" d="100"/>
        </p:scale>
        <p:origin x="248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DA96CA-BE43-80A8-49E2-C96ACCE540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123391-751F-74C3-3566-357BCC58CC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DF21C-4039-6B4F-B65B-33930CB68843}" type="datetimeFigureOut">
              <a:rPr lang="en-US" smtClean="0"/>
              <a:t>5/17/2026</a:t>
            </a:fld>
            <a:endParaRPr lang="en-US"/>
          </a:p>
        </p:txBody>
      </p:sp>
      <p:sp>
        <p:nvSpPr>
          <p:cNvPr id="4" name="Footer Placeholder 3">
            <a:extLst>
              <a:ext uri="{FF2B5EF4-FFF2-40B4-BE49-F238E27FC236}">
                <a16:creationId xmlns:a16="http://schemas.microsoft.com/office/drawing/2014/main" id="{10A30CC7-EA26-D21E-9AB3-7AFD51B91C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E70692-1B36-2FCA-FB69-BD19C0F4C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674A53-0201-D54C-B693-C7C5CFFAD1AB}" type="slidenum">
              <a:rPr lang="en-US" smtClean="0"/>
              <a:t>‹#›</a:t>
            </a:fld>
            <a:endParaRPr lang="en-US"/>
          </a:p>
        </p:txBody>
      </p:sp>
    </p:spTree>
    <p:extLst>
      <p:ext uri="{BB962C8B-B14F-4D97-AF65-F5344CB8AC3E}">
        <p14:creationId xmlns:p14="http://schemas.microsoft.com/office/powerpoint/2010/main" val="350602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6E94B-6530-074C-A8C4-F9C00D2A0F81}"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EE571-BE44-2541-ABF8-D544EAB95B0B}" type="slidenum">
              <a:rPr lang="en-US" smtClean="0"/>
              <a:t>‹#›</a:t>
            </a:fld>
            <a:endParaRPr lang="en-US"/>
          </a:p>
        </p:txBody>
      </p:sp>
    </p:spTree>
    <p:extLst>
      <p:ext uri="{BB962C8B-B14F-4D97-AF65-F5344CB8AC3E}">
        <p14:creationId xmlns:p14="http://schemas.microsoft.com/office/powerpoint/2010/main" val="908430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tsd.va.gov/professional/treat/specific/symptoms_older_adults.as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tsd.va.gov/professional/treat/specific/symptoms_older_adults.as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pa.org/topics/aging-older-adults/african-americans-race-related-stre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93/socpro/spab07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tsd.va.gov/professional/treat/specific/symptoms_older_adults.asp"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doi.org/10.1016/j.jad.2018.09.023%20%E2%80%83"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16/j.jad.2018.09.023%20%E2%80%83"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tsd.va.gov/professional/treat/specific/symptoms_older_adults.as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16/j.jad.2018.09.023%20%E2%80%83"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tsd.va.gov/professional/treat/specific/symptoms_older_adults.asp"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1093/geroni/igz038.263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3389/fpsyg.2015.01162"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doi.org/10.1093/geroni/igz038.2639"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1</a:t>
            </a:fld>
            <a:endParaRPr lang="en-US"/>
          </a:p>
        </p:txBody>
      </p:sp>
    </p:spTree>
    <p:extLst>
      <p:ext uri="{BB962C8B-B14F-4D97-AF65-F5344CB8AC3E}">
        <p14:creationId xmlns:p14="http://schemas.microsoft.com/office/powerpoint/2010/main" val="2067857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10</a:t>
            </a:fld>
            <a:endParaRPr lang="en-US"/>
          </a:p>
        </p:txBody>
      </p:sp>
    </p:spTree>
    <p:extLst>
      <p:ext uri="{BB962C8B-B14F-4D97-AF65-F5344CB8AC3E}">
        <p14:creationId xmlns:p14="http://schemas.microsoft.com/office/powerpoint/2010/main" val="3297869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ea typeface="Times New Roman" panose="02020603050405020304" pitchFamily="18" charset="0"/>
              </a:rPr>
              <a:t>Kaiser, A. P., </a:t>
            </a:r>
            <a:r>
              <a:rPr lang="en-US" sz="1200" dirty="0" err="1">
                <a:solidFill>
                  <a:schemeClr val="bg1"/>
                </a:solidFill>
                <a:effectLst/>
                <a:ea typeface="Times New Roman" panose="02020603050405020304" pitchFamily="18" charset="0"/>
              </a:rPr>
              <a:t>Wachen</a:t>
            </a:r>
            <a:r>
              <a:rPr lang="en-US" sz="1200" dirty="0">
                <a:solidFill>
                  <a:schemeClr val="bg1"/>
                </a:solidFill>
                <a:effectLst/>
                <a:ea typeface="Times New Roman" panose="02020603050405020304" pitchFamily="18" charset="0"/>
              </a:rPr>
              <a:t>, J. S., Potter, C., </a:t>
            </a:r>
            <a:r>
              <a:rPr lang="en-US" sz="1200" dirty="0" err="1">
                <a:solidFill>
                  <a:schemeClr val="bg1"/>
                </a:solidFill>
                <a:effectLst/>
                <a:ea typeface="Times New Roman" panose="02020603050405020304" pitchFamily="18" charset="0"/>
              </a:rPr>
              <a:t>Moye</a:t>
            </a:r>
            <a:r>
              <a:rPr lang="en-US" sz="1200" dirty="0">
                <a:solidFill>
                  <a:schemeClr val="bg1"/>
                </a:solidFill>
                <a:effectLst/>
                <a:ea typeface="Times New Roman" panose="02020603050405020304" pitchFamily="18" charset="0"/>
              </a:rPr>
              <a:t>, J., &amp; Davison, E. (n.d.). Posttraumatic Stress Symptoms among Older Adults: A Review. National Center for PTSD. Retrieved March 24, 2024, from </a:t>
            </a:r>
            <a:r>
              <a:rPr lang="en-US" sz="1200" dirty="0">
                <a:solidFill>
                  <a:schemeClr val="bg1"/>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https://www.ptsd.va.gov/professional/treat/specific/symptoms_older_adults.asp</a:t>
            </a:r>
            <a:endParaRPr lang="en-US" sz="1200" dirty="0">
              <a:solidFill>
                <a:schemeClr val="bg1"/>
              </a:solidFill>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11</a:t>
            </a:fld>
            <a:endParaRPr lang="en-US"/>
          </a:p>
        </p:txBody>
      </p:sp>
    </p:spTree>
    <p:extLst>
      <p:ext uri="{BB962C8B-B14F-4D97-AF65-F5344CB8AC3E}">
        <p14:creationId xmlns:p14="http://schemas.microsoft.com/office/powerpoint/2010/main" val="352753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highlight>
                  <a:srgbClr val="FFFFFF"/>
                </a:highlight>
                <a:latin typeface="Roboto" panose="02000000000000000000" pitchFamily="2" charset="0"/>
              </a:rPr>
              <a:t>Reuman</a:t>
            </a:r>
            <a:r>
              <a:rPr lang="en-US" b="0" i="0" dirty="0">
                <a:solidFill>
                  <a:srgbClr val="212121"/>
                </a:solidFill>
                <a:effectLst/>
                <a:highlight>
                  <a:srgbClr val="FFFFFF"/>
                </a:highlight>
                <a:latin typeface="Roboto" panose="02000000000000000000" pitchFamily="2" charset="0"/>
              </a:rPr>
              <a:t>, L., &amp; Davison, E. H. (2022). Delivered as Described: A Successful Case of Cognitive Processing Therapy With an Older Woman Veteran With PTSD. </a:t>
            </a:r>
            <a:r>
              <a:rPr lang="en-US" b="0" i="1" dirty="0">
                <a:solidFill>
                  <a:srgbClr val="212121"/>
                </a:solidFill>
                <a:effectLst/>
                <a:highlight>
                  <a:srgbClr val="FFFFFF"/>
                </a:highlight>
                <a:latin typeface="Roboto" panose="02000000000000000000" pitchFamily="2" charset="0"/>
              </a:rPr>
              <a:t>Cognitive and behavioral practice</a:t>
            </a:r>
            <a:r>
              <a:rPr lang="en-US" b="0" i="0" dirty="0">
                <a:solidFill>
                  <a:srgbClr val="212121"/>
                </a:solidFill>
                <a:effectLst/>
                <a:highlight>
                  <a:srgbClr val="FFFFFF"/>
                </a:highlight>
                <a:latin typeface="Roboto" panose="02000000000000000000" pitchFamily="2" charset="0"/>
              </a:rPr>
              <a:t>, </a:t>
            </a:r>
            <a:r>
              <a:rPr lang="en-US" b="0" i="1" dirty="0">
                <a:solidFill>
                  <a:srgbClr val="212121"/>
                </a:solidFill>
                <a:effectLst/>
                <a:highlight>
                  <a:srgbClr val="FFFFFF"/>
                </a:highlight>
                <a:latin typeface="Roboto" panose="02000000000000000000" pitchFamily="2" charset="0"/>
              </a:rPr>
              <a:t>29</a:t>
            </a:r>
            <a:r>
              <a:rPr lang="en-US" b="0" i="0" dirty="0">
                <a:solidFill>
                  <a:srgbClr val="212121"/>
                </a:solidFill>
                <a:effectLst/>
                <a:highlight>
                  <a:srgbClr val="FFFFFF"/>
                </a:highlight>
                <a:latin typeface="Roboto" panose="02000000000000000000" pitchFamily="2" charset="0"/>
              </a:rPr>
              <a:t>(4), 914–923. https://</a:t>
            </a:r>
            <a:r>
              <a:rPr lang="en-US" b="0" i="0" dirty="0" err="1">
                <a:solidFill>
                  <a:srgbClr val="212121"/>
                </a:solidFill>
                <a:effectLst/>
                <a:highlight>
                  <a:srgbClr val="FFFFFF"/>
                </a:highlight>
                <a:latin typeface="Roboto" panose="02000000000000000000" pitchFamily="2" charset="0"/>
              </a:rPr>
              <a:t>doi.org</a:t>
            </a:r>
            <a:r>
              <a:rPr lang="en-US" b="0" i="0" dirty="0">
                <a:solidFill>
                  <a:srgbClr val="212121"/>
                </a:solidFill>
                <a:effectLst/>
                <a:highlight>
                  <a:srgbClr val="FFFFFF"/>
                </a:highlight>
                <a:latin typeface="Roboto" panose="02000000000000000000" pitchFamily="2" charset="0"/>
              </a:rPr>
              <a:t>/10.1016/j.cbpra.2021.06.004</a:t>
            </a:r>
          </a:p>
          <a:p>
            <a:endParaRPr lang="en-US" b="0" i="0" dirty="0">
              <a:solidFill>
                <a:srgbClr val="212121"/>
              </a:solidFill>
              <a:effectLst/>
              <a:highlight>
                <a:srgbClr val="FFFFFF"/>
              </a:highlight>
              <a:latin typeface="Roboto" panose="02000000000000000000" pitchFamily="2" charset="0"/>
            </a:endParaRPr>
          </a:p>
          <a:p>
            <a:pPr marR="0" lvl="0">
              <a:spcBef>
                <a:spcPts val="0"/>
              </a:spcBef>
              <a:spcAft>
                <a:spcPts val="0"/>
              </a:spcAft>
              <a:buSzPts val="1000"/>
              <a:tabLst>
                <a:tab pos="457200" algn="l"/>
              </a:tabLst>
            </a:pPr>
            <a:r>
              <a:rPr lang="en-US" sz="1200" dirty="0">
                <a:solidFill>
                  <a:schemeClr val="bg1"/>
                </a:solidFill>
                <a:effectLst/>
                <a:ea typeface="Times New Roman" panose="02020603050405020304" pitchFamily="18" charset="0"/>
              </a:rPr>
              <a:t>Kaiser, A. P., </a:t>
            </a:r>
            <a:r>
              <a:rPr lang="en-US" sz="1200" dirty="0" err="1">
                <a:solidFill>
                  <a:schemeClr val="bg1"/>
                </a:solidFill>
                <a:effectLst/>
                <a:ea typeface="Times New Roman" panose="02020603050405020304" pitchFamily="18" charset="0"/>
              </a:rPr>
              <a:t>Wachen</a:t>
            </a:r>
            <a:r>
              <a:rPr lang="en-US" sz="1200" dirty="0">
                <a:solidFill>
                  <a:schemeClr val="bg1"/>
                </a:solidFill>
                <a:effectLst/>
                <a:ea typeface="Times New Roman" panose="02020603050405020304" pitchFamily="18" charset="0"/>
              </a:rPr>
              <a:t>, J. S., Potter, C., </a:t>
            </a:r>
            <a:r>
              <a:rPr lang="en-US" sz="1200" dirty="0" err="1">
                <a:solidFill>
                  <a:schemeClr val="bg1"/>
                </a:solidFill>
                <a:effectLst/>
                <a:ea typeface="Times New Roman" panose="02020603050405020304" pitchFamily="18" charset="0"/>
              </a:rPr>
              <a:t>Moye</a:t>
            </a:r>
            <a:r>
              <a:rPr lang="en-US" sz="1200" dirty="0">
                <a:solidFill>
                  <a:schemeClr val="bg1"/>
                </a:solidFill>
                <a:effectLst/>
                <a:ea typeface="Times New Roman" panose="02020603050405020304" pitchFamily="18" charset="0"/>
              </a:rPr>
              <a:t>, J., &amp; Davison, E. (n.d.). Posttraumatic Stress Symptoms among Older Adults: A Review. National Center for PTSD. Retrieved March 24, 2024, from </a:t>
            </a:r>
            <a:r>
              <a:rPr lang="en-US" sz="1200" dirty="0">
                <a:solidFill>
                  <a:schemeClr val="bg1"/>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https://www.ptsd.va.gov/professional/treat/specific/symptoms_older_adults.asp</a:t>
            </a:r>
            <a:endParaRPr lang="en-US" sz="1200" dirty="0">
              <a:solidFill>
                <a:schemeClr val="bg1"/>
              </a:solidFill>
              <a:effectLst/>
              <a:ea typeface="Times New Roman" panose="02020603050405020304" pitchFamily="18" charset="0"/>
            </a:endParaRPr>
          </a:p>
          <a:p>
            <a:pPr marR="0" lvl="0">
              <a:spcBef>
                <a:spcPts val="0"/>
              </a:spcBef>
              <a:spcAft>
                <a:spcPts val="0"/>
              </a:spcAft>
              <a:buSzPts val="1000"/>
              <a:tabLst>
                <a:tab pos="457200" algn="l"/>
              </a:tabLst>
            </a:pPr>
            <a:endParaRPr lang="en-US" sz="1200" dirty="0">
              <a:solidFill>
                <a:schemeClr val="bg1"/>
              </a:solidFill>
              <a:ea typeface="Times New Roman" panose="02020603050405020304" pitchFamily="18" charset="0"/>
            </a:endParaRPr>
          </a:p>
          <a:p>
            <a:pPr marR="0" lvl="0">
              <a:spcBef>
                <a:spcPts val="0"/>
              </a:spcBef>
              <a:spcAft>
                <a:spcPts val="0"/>
              </a:spcAft>
              <a:buSzPts val="1000"/>
              <a:tabLst>
                <a:tab pos="457200" algn="l"/>
              </a:tabLst>
            </a:pPr>
            <a:r>
              <a:rPr lang="en-US" sz="1200" b="0" i="0" dirty="0">
                <a:solidFill>
                  <a:schemeClr val="bg1"/>
                </a:solidFill>
                <a:effectLst/>
              </a:rPr>
              <a:t>O’Donnell, M. L., Schaefer, I., </a:t>
            </a:r>
            <a:r>
              <a:rPr lang="en-US" sz="1200" b="0" i="0" dirty="0" err="1">
                <a:solidFill>
                  <a:schemeClr val="bg1"/>
                </a:solidFill>
                <a:effectLst/>
              </a:rPr>
              <a:t>Varker</a:t>
            </a:r>
            <a:r>
              <a:rPr lang="en-US" sz="1200" b="0" i="0" dirty="0">
                <a:solidFill>
                  <a:schemeClr val="bg1"/>
                </a:solidFill>
                <a:effectLst/>
              </a:rPr>
              <a:t>, T., </a:t>
            </a:r>
            <a:r>
              <a:rPr lang="en-US" sz="1200" b="0" i="0" dirty="0" err="1">
                <a:solidFill>
                  <a:schemeClr val="bg1"/>
                </a:solidFill>
                <a:effectLst/>
              </a:rPr>
              <a:t>Kartal</a:t>
            </a:r>
            <a:r>
              <a:rPr lang="en-US" sz="1200" b="0" i="0" dirty="0">
                <a:solidFill>
                  <a:schemeClr val="bg1"/>
                </a:solidFill>
                <a:effectLst/>
              </a:rPr>
              <a:t>, D., Forbes, D., Bryant, R. A. A., </a:t>
            </a:r>
            <a:r>
              <a:rPr lang="en-US" sz="1200" b="0" i="0" dirty="0" err="1">
                <a:solidFill>
                  <a:schemeClr val="bg1"/>
                </a:solidFill>
                <a:effectLst/>
              </a:rPr>
              <a:t>Silove</a:t>
            </a:r>
            <a:r>
              <a:rPr lang="en-US" sz="1200" b="0" i="0" dirty="0">
                <a:solidFill>
                  <a:schemeClr val="bg1"/>
                </a:solidFill>
                <a:effectLst/>
              </a:rPr>
              <a:t>, D., Creamer, M., McFarlane, A., Malhi, G., </a:t>
            </a:r>
            <a:r>
              <a:rPr lang="en-US" sz="1200" b="0" i="0" dirty="0" err="1">
                <a:solidFill>
                  <a:schemeClr val="bg1"/>
                </a:solidFill>
                <a:effectLst/>
              </a:rPr>
              <a:t>Felmingham</a:t>
            </a:r>
            <a:r>
              <a:rPr lang="en-US" sz="1200" b="0" i="0" dirty="0">
                <a:solidFill>
                  <a:schemeClr val="bg1"/>
                </a:solidFill>
                <a:effectLst/>
              </a:rPr>
              <a:t>, K., Van Hoof, M., </a:t>
            </a:r>
            <a:r>
              <a:rPr lang="en-US" sz="1200" b="0" i="0" dirty="0" err="1">
                <a:solidFill>
                  <a:schemeClr val="bg1"/>
                </a:solidFill>
                <a:effectLst/>
              </a:rPr>
              <a:t>Hadzi</a:t>
            </a:r>
            <a:r>
              <a:rPr lang="en-US" sz="1200" b="0" i="0" dirty="0">
                <a:solidFill>
                  <a:schemeClr val="bg1"/>
                </a:solidFill>
                <a:effectLst/>
              </a:rPr>
              <a:t>-Pavlovic, D., Nickerson, A., &amp; Steel, Z. (2017). A systematic review of person-centered approaches to investigating patterns of trauma exposure. *Clinical Psychology Review, 57*, 208-225. https://</a:t>
            </a:r>
            <a:r>
              <a:rPr lang="en-US" sz="1200" b="0" i="0" dirty="0" err="1">
                <a:solidFill>
                  <a:schemeClr val="bg1"/>
                </a:solidFill>
                <a:effectLst/>
              </a:rPr>
              <a:t>doi.org</a:t>
            </a:r>
            <a:r>
              <a:rPr lang="en-US" sz="1200" b="0" i="0" dirty="0">
                <a:solidFill>
                  <a:schemeClr val="bg1"/>
                </a:solidFill>
                <a:effectLst/>
              </a:rPr>
              <a:t>/10.1016/j.cpr.2017.08.009.</a:t>
            </a:r>
            <a:endParaRPr lang="en-US" sz="1200" dirty="0">
              <a:solidFill>
                <a:schemeClr val="bg1"/>
              </a:solidFill>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12</a:t>
            </a:fld>
            <a:endParaRPr lang="en-US"/>
          </a:p>
        </p:txBody>
      </p:sp>
    </p:spTree>
    <p:extLst>
      <p:ext uri="{BB962C8B-B14F-4D97-AF65-F5344CB8AC3E}">
        <p14:creationId xmlns:p14="http://schemas.microsoft.com/office/powerpoint/2010/main" val="176157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Times New Roman" panose="02020603050405020304" pitchFamily="18" charset="0"/>
              </a:rPr>
              <a:t>Adomako, F. (2018). How race-related stress impacts older African Americans. APA Office on Aging. Retrieved from </a:t>
            </a:r>
            <a:r>
              <a:rPr lang="en-US" sz="1800" u="sng" kern="0" dirty="0">
                <a:solidFill>
                  <a:srgbClr val="467886"/>
                </a:solidFill>
                <a:effectLst/>
                <a:latin typeface="Times New Roman" panose="02020603050405020304" pitchFamily="18" charset="0"/>
                <a:ea typeface="Times New Roman" panose="02020603050405020304" pitchFamily="18" charset="0"/>
                <a:hlinkClick r:id="rId3"/>
              </a:rPr>
              <a:t>https://www.apa.org/topics/aging-older-adults/african-americans-race-related-stress</a:t>
            </a:r>
            <a:r>
              <a:rPr lang="en-US" dirty="0">
                <a:effectLst/>
              </a:rPr>
              <a:t> </a:t>
            </a:r>
            <a:endParaRPr lang="en-US" dirty="0"/>
          </a:p>
        </p:txBody>
      </p:sp>
    </p:spTree>
    <p:extLst>
      <p:ext uri="{BB962C8B-B14F-4D97-AF65-F5344CB8AC3E}">
        <p14:creationId xmlns:p14="http://schemas.microsoft.com/office/powerpoint/2010/main" val="625956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14</a:t>
            </a:fld>
            <a:endParaRPr lang="en-US"/>
          </a:p>
        </p:txBody>
      </p:sp>
    </p:spTree>
    <p:extLst>
      <p:ext uri="{BB962C8B-B14F-4D97-AF65-F5344CB8AC3E}">
        <p14:creationId xmlns:p14="http://schemas.microsoft.com/office/powerpoint/2010/main" val="395642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0C42-1862-9040-989F-B8B90451B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A5A8C-0E2D-25CE-7269-3839D0F67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9708C-23E8-A4BA-BD9E-659C59212FC3}"/>
              </a:ext>
            </a:extLst>
          </p:cNvPr>
          <p:cNvSpPr>
            <a:spLocks noGrp="1"/>
          </p:cNvSpPr>
          <p:nvPr>
            <p:ph type="body" idx="1"/>
          </p:nvPr>
        </p:nvSpPr>
        <p:spPr/>
        <p:txBody>
          <a:bodyPr/>
          <a:lstStyle/>
          <a:p>
            <a:r>
              <a:rPr lang="en-US" b="0" i="0" dirty="0" err="1">
                <a:solidFill>
                  <a:srgbClr val="2A2A2A"/>
                </a:solidFill>
                <a:effectLst/>
                <a:latin typeface="Source Sans Pro" panose="020B0503030403020204" pitchFamily="34" charset="0"/>
              </a:rPr>
              <a:t>Kamesha</a:t>
            </a:r>
            <a:r>
              <a:rPr lang="en-US" b="0" i="0" dirty="0">
                <a:solidFill>
                  <a:srgbClr val="2A2A2A"/>
                </a:solidFill>
                <a:effectLst/>
                <a:latin typeface="Source Sans Pro" panose="020B0503030403020204" pitchFamily="34" charset="0"/>
              </a:rPr>
              <a:t> Spates, Brittany C </a:t>
            </a:r>
            <a:r>
              <a:rPr lang="en-US" b="0" i="0" dirty="0" err="1">
                <a:solidFill>
                  <a:srgbClr val="2A2A2A"/>
                </a:solidFill>
                <a:effectLst/>
                <a:latin typeface="Source Sans Pro" panose="020B0503030403020204" pitchFamily="34" charset="0"/>
              </a:rPr>
              <a:t>Slatton</a:t>
            </a:r>
            <a:r>
              <a:rPr lang="en-US" b="0" i="0" dirty="0">
                <a:solidFill>
                  <a:srgbClr val="2A2A2A"/>
                </a:solidFill>
                <a:effectLst/>
                <a:latin typeface="Source Sans Pro" panose="020B0503030403020204" pitchFamily="34" charset="0"/>
              </a:rPr>
              <a:t>, Repertoire of Resilience: Black Women’s Social Resistance to Suicide, </a:t>
            </a:r>
            <a:r>
              <a:rPr lang="en-US" b="0" i="1" dirty="0">
                <a:solidFill>
                  <a:srgbClr val="2A2A2A"/>
                </a:solidFill>
                <a:effectLst/>
                <a:latin typeface="Source Sans Pro" panose="020B0503030403020204" pitchFamily="34" charset="0"/>
              </a:rPr>
              <a:t>Social Problems</a:t>
            </a:r>
            <a:r>
              <a:rPr lang="en-US" b="0" i="0" dirty="0">
                <a:solidFill>
                  <a:srgbClr val="2A2A2A"/>
                </a:solidFill>
                <a:effectLst/>
                <a:latin typeface="Source Sans Pro" panose="020B0503030403020204" pitchFamily="34" charset="0"/>
              </a:rPr>
              <a:t>, Volume 70, Issue 3, August 2023, Pages 650–664, </a:t>
            </a:r>
            <a:r>
              <a:rPr lang="en-US" b="0" i="0" u="none" strike="noStrike" dirty="0">
                <a:solidFill>
                  <a:srgbClr val="006FB7"/>
                </a:solidFill>
                <a:effectLst/>
                <a:latin typeface="Source Sans Pro" panose="020B0503030403020204" pitchFamily="34" charset="0"/>
                <a:hlinkClick r:id="rId3"/>
              </a:rPr>
              <a:t>https://doi.org/10.1093/socpro/spab072</a:t>
            </a:r>
            <a:endParaRPr lang="en-US" dirty="0"/>
          </a:p>
        </p:txBody>
      </p:sp>
      <p:sp>
        <p:nvSpPr>
          <p:cNvPr id="4" name="Slide Number Placeholder 3">
            <a:extLst>
              <a:ext uri="{FF2B5EF4-FFF2-40B4-BE49-F238E27FC236}">
                <a16:creationId xmlns:a16="http://schemas.microsoft.com/office/drawing/2014/main" id="{CFAB183D-CF06-DDC9-D414-A440AA1A2E4B}"/>
              </a:ext>
            </a:extLst>
          </p:cNvPr>
          <p:cNvSpPr>
            <a:spLocks noGrp="1"/>
          </p:cNvSpPr>
          <p:nvPr>
            <p:ph type="sldNum" sz="quarter" idx="5"/>
          </p:nvPr>
        </p:nvSpPr>
        <p:spPr/>
        <p:txBody>
          <a:bodyPr/>
          <a:lstStyle/>
          <a:p>
            <a:fld id="{7E0EE571-BE44-2541-ABF8-D544EAB95B0B}" type="slidenum">
              <a:rPr lang="en-US" smtClean="0"/>
              <a:t>15</a:t>
            </a:fld>
            <a:endParaRPr lang="en-US"/>
          </a:p>
        </p:txBody>
      </p:sp>
    </p:spTree>
    <p:extLst>
      <p:ext uri="{BB962C8B-B14F-4D97-AF65-F5344CB8AC3E}">
        <p14:creationId xmlns:p14="http://schemas.microsoft.com/office/powerpoint/2010/main" val="394909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16</a:t>
            </a:fld>
            <a:endParaRPr lang="en-US"/>
          </a:p>
        </p:txBody>
      </p:sp>
    </p:spTree>
    <p:extLst>
      <p:ext uri="{BB962C8B-B14F-4D97-AF65-F5344CB8AC3E}">
        <p14:creationId xmlns:p14="http://schemas.microsoft.com/office/powerpoint/2010/main" val="993170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highlight>
                  <a:srgbClr val="FFFFFF"/>
                </a:highlight>
                <a:latin typeface="Arial" panose="020B0604020202020204" pitchFamily="34" charset="0"/>
              </a:rPr>
              <a:t>Jayawickreme</a:t>
            </a:r>
            <a:r>
              <a:rPr lang="en-US" b="0" i="0" dirty="0">
                <a:solidFill>
                  <a:srgbClr val="222222"/>
                </a:solidFill>
                <a:effectLst/>
                <a:highlight>
                  <a:srgbClr val="FFFFFF"/>
                </a:highlight>
                <a:latin typeface="Arial" panose="020B0604020202020204" pitchFamily="34" charset="0"/>
              </a:rPr>
              <a:t>, E., </a:t>
            </a:r>
            <a:r>
              <a:rPr lang="en-US" b="0" i="0" dirty="0" err="1">
                <a:solidFill>
                  <a:srgbClr val="222222"/>
                </a:solidFill>
                <a:effectLst/>
                <a:highlight>
                  <a:srgbClr val="FFFFFF"/>
                </a:highlight>
                <a:latin typeface="Arial" panose="020B0604020202020204" pitchFamily="34" charset="0"/>
              </a:rPr>
              <a:t>Infurna</a:t>
            </a:r>
            <a:r>
              <a:rPr lang="en-US" b="0" i="0" dirty="0">
                <a:solidFill>
                  <a:srgbClr val="222222"/>
                </a:solidFill>
                <a:effectLst/>
                <a:highlight>
                  <a:srgbClr val="FFFFFF"/>
                </a:highlight>
                <a:latin typeface="Arial" panose="020B0604020202020204" pitchFamily="34" charset="0"/>
              </a:rPr>
              <a:t>, F. J., </a:t>
            </a:r>
            <a:r>
              <a:rPr lang="en-US" b="0" i="0" dirty="0" err="1">
                <a:solidFill>
                  <a:srgbClr val="222222"/>
                </a:solidFill>
                <a:effectLst/>
                <a:highlight>
                  <a:srgbClr val="FFFFFF"/>
                </a:highlight>
                <a:latin typeface="Arial" panose="020B0604020202020204" pitchFamily="34" charset="0"/>
              </a:rPr>
              <a:t>Alajak</a:t>
            </a:r>
            <a:r>
              <a:rPr lang="en-US" b="0" i="0" dirty="0">
                <a:solidFill>
                  <a:srgbClr val="222222"/>
                </a:solidFill>
                <a:effectLst/>
                <a:highlight>
                  <a:srgbClr val="FFFFFF"/>
                </a:highlight>
                <a:latin typeface="Arial" panose="020B0604020202020204" pitchFamily="34" charset="0"/>
              </a:rPr>
              <a:t>, K., Blackie, L. E., </a:t>
            </a:r>
            <a:r>
              <a:rPr lang="en-US" b="0" i="0" dirty="0" err="1">
                <a:solidFill>
                  <a:srgbClr val="222222"/>
                </a:solidFill>
                <a:effectLst/>
                <a:highlight>
                  <a:srgbClr val="FFFFFF"/>
                </a:highlight>
                <a:latin typeface="Arial" panose="020B0604020202020204" pitchFamily="34" charset="0"/>
              </a:rPr>
              <a:t>Chopik</a:t>
            </a:r>
            <a:r>
              <a:rPr lang="en-US" b="0" i="0" dirty="0">
                <a:solidFill>
                  <a:srgbClr val="222222"/>
                </a:solidFill>
                <a:effectLst/>
                <a:highlight>
                  <a:srgbClr val="FFFFFF"/>
                </a:highlight>
                <a:latin typeface="Arial" panose="020B0604020202020204" pitchFamily="34" charset="0"/>
              </a:rPr>
              <a:t>, W. J., Chung, J. M., ... &amp; Zonneveld, R. (2021). Post‐traumatic growth as positive personality change: Challenges, opportunities, and recommendations. </a:t>
            </a:r>
            <a:r>
              <a:rPr lang="en-US" b="0" i="1" dirty="0">
                <a:solidFill>
                  <a:srgbClr val="222222"/>
                </a:solidFill>
                <a:effectLst/>
                <a:highlight>
                  <a:srgbClr val="FFFFFF"/>
                </a:highlight>
                <a:latin typeface="Arial" panose="020B0604020202020204" pitchFamily="34" charset="0"/>
              </a:rPr>
              <a:t>Journal of personality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89</a:t>
            </a:r>
            <a:r>
              <a:rPr lang="en-US" b="0" i="0" dirty="0">
                <a:solidFill>
                  <a:srgbClr val="222222"/>
                </a:solidFill>
                <a:effectLst/>
                <a:highlight>
                  <a:srgbClr val="FFFFFF"/>
                </a:highlight>
                <a:latin typeface="Arial" panose="020B0604020202020204" pitchFamily="34" charset="0"/>
              </a:rPr>
              <a:t>(1), 145-165.</a:t>
            </a:r>
          </a:p>
          <a:p>
            <a:endParaRPr lang="en-US" b="0" i="0" dirty="0">
              <a:solidFill>
                <a:srgbClr val="222222"/>
              </a:solidFill>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ea typeface="Times New Roman" panose="02020603050405020304" pitchFamily="18" charset="0"/>
              </a:rPr>
              <a:t>Kaiser, A. P., </a:t>
            </a:r>
            <a:r>
              <a:rPr lang="en-US" sz="1200" dirty="0" err="1">
                <a:solidFill>
                  <a:schemeClr val="bg1"/>
                </a:solidFill>
                <a:effectLst/>
                <a:ea typeface="Times New Roman" panose="02020603050405020304" pitchFamily="18" charset="0"/>
              </a:rPr>
              <a:t>Wachen</a:t>
            </a:r>
            <a:r>
              <a:rPr lang="en-US" sz="1200" dirty="0">
                <a:solidFill>
                  <a:schemeClr val="bg1"/>
                </a:solidFill>
                <a:effectLst/>
                <a:ea typeface="Times New Roman" panose="02020603050405020304" pitchFamily="18" charset="0"/>
              </a:rPr>
              <a:t>, J. S., Potter, C., </a:t>
            </a:r>
            <a:r>
              <a:rPr lang="en-US" sz="1200" dirty="0" err="1">
                <a:solidFill>
                  <a:schemeClr val="bg1"/>
                </a:solidFill>
                <a:effectLst/>
                <a:ea typeface="Times New Roman" panose="02020603050405020304" pitchFamily="18" charset="0"/>
              </a:rPr>
              <a:t>Moye</a:t>
            </a:r>
            <a:r>
              <a:rPr lang="en-US" sz="1200" dirty="0">
                <a:solidFill>
                  <a:schemeClr val="bg1"/>
                </a:solidFill>
                <a:effectLst/>
                <a:ea typeface="Times New Roman" panose="02020603050405020304" pitchFamily="18" charset="0"/>
              </a:rPr>
              <a:t>, J., &amp; Davison, E. (n.d.). Posttraumatic Stress Symptoms among Older Adults: A Review. National Center for PTSD. Retrieved March 24, 2024, from </a:t>
            </a:r>
            <a:r>
              <a:rPr lang="en-US" sz="1200" dirty="0">
                <a:solidFill>
                  <a:schemeClr val="bg1"/>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https://www.ptsd.va.gov/professional/treat/specific/symptoms_older_adults.asp</a:t>
            </a:r>
            <a:endParaRPr lang="en-US" sz="1200" dirty="0">
              <a:solidFill>
                <a:schemeClr val="bg1"/>
              </a:solidFill>
              <a:effectLst/>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Open Sans" panose="020B0606030504020204" pitchFamily="34" charset="0"/>
              </a:rPr>
              <a:t>Wu, X., </a:t>
            </a:r>
            <a:r>
              <a:rPr lang="en-US" sz="1200" dirty="0" err="1">
                <a:solidFill>
                  <a:schemeClr val="bg1"/>
                </a:solidFill>
              </a:rPr>
              <a:t>Kaminga</a:t>
            </a:r>
            <a:r>
              <a:rPr lang="en-US" sz="1200" b="0" i="0" dirty="0">
                <a:solidFill>
                  <a:schemeClr val="bg1"/>
                </a:solidFill>
                <a:effectLst/>
                <a:latin typeface="Open Sans" panose="020B0606030504020204" pitchFamily="34" charset="0"/>
              </a:rPr>
              <a:t>, A. C., Dai, W., Deng, J., Wang, Z., Pan, X., &amp; Liu, A. (2019). The prevalence of moderate-to-high posttraumatic growth: A systematic review and meta-analysis. </a:t>
            </a:r>
            <a:r>
              <a:rPr lang="en-US" sz="1200" b="0" i="1" dirty="0">
                <a:solidFill>
                  <a:schemeClr val="bg1"/>
                </a:solidFill>
                <a:effectLst/>
                <a:latin typeface="Open Sans" panose="020B0606030504020204" pitchFamily="34" charset="0"/>
              </a:rPr>
              <a:t>Journal of Affective Disorders, 243</a:t>
            </a:r>
            <a:r>
              <a:rPr lang="en-US" sz="1200" b="0" i="0" dirty="0">
                <a:solidFill>
                  <a:schemeClr val="bg1"/>
                </a:solidFill>
                <a:effectLst/>
                <a:latin typeface="Open Sans" panose="020B0606030504020204" pitchFamily="34" charset="0"/>
              </a:rPr>
              <a:t>, 408–415. </a:t>
            </a:r>
            <a:r>
              <a:rPr lang="en-US" sz="12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https://doi.org/10.1016/j.jad.2018.09.023  </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EE571-BE44-2541-ABF8-D544EAB95B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72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Open Sans" panose="020B0606030504020204" pitchFamily="34" charset="0"/>
              </a:rPr>
              <a:t>Wu, X., </a:t>
            </a:r>
            <a:r>
              <a:rPr lang="en-US" sz="1200" dirty="0" err="1">
                <a:solidFill>
                  <a:schemeClr val="bg1"/>
                </a:solidFill>
              </a:rPr>
              <a:t>Kaminga</a:t>
            </a:r>
            <a:r>
              <a:rPr lang="en-US" sz="1200" b="0" i="0" dirty="0">
                <a:solidFill>
                  <a:schemeClr val="bg1"/>
                </a:solidFill>
                <a:effectLst/>
                <a:latin typeface="Open Sans" panose="020B0606030504020204" pitchFamily="34" charset="0"/>
              </a:rPr>
              <a:t>, A. C., Dai, W., Deng, J., Wang, Z., Pan, X., &amp; Liu, A. (2019). The prevalence of moderate-to-high posttraumatic growth: A systematic review and meta-analysis. </a:t>
            </a:r>
            <a:r>
              <a:rPr lang="en-US" sz="1200" b="0" i="1" dirty="0">
                <a:solidFill>
                  <a:schemeClr val="bg1"/>
                </a:solidFill>
                <a:effectLst/>
                <a:latin typeface="Open Sans" panose="020B0606030504020204" pitchFamily="34" charset="0"/>
              </a:rPr>
              <a:t>Journal of Affective Disorders, 243</a:t>
            </a:r>
            <a:r>
              <a:rPr lang="en-US" sz="1200" b="0" i="0" dirty="0">
                <a:solidFill>
                  <a:schemeClr val="bg1"/>
                </a:solidFill>
                <a:effectLst/>
                <a:latin typeface="Open Sans" panose="020B0606030504020204" pitchFamily="34" charset="0"/>
              </a:rPr>
              <a:t>, 408–415. </a:t>
            </a:r>
            <a:r>
              <a:rPr lang="en-US" sz="1200" b="0" i="0" u="sng"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https://doi.org/10.1016/j.jad.2018.09.023  </a:t>
            </a:r>
            <a:endParaRPr lang="en-US" sz="1200" dirty="0">
              <a:solidFill>
                <a:schemeClr val="bg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ea typeface="Times New Roman" panose="02020603050405020304" pitchFamily="18" charset="0"/>
              </a:rPr>
              <a:t>Kaiser, A. P., </a:t>
            </a:r>
            <a:r>
              <a:rPr lang="en-US" sz="1200" dirty="0" err="1">
                <a:solidFill>
                  <a:schemeClr val="bg1"/>
                </a:solidFill>
                <a:effectLst/>
                <a:ea typeface="Times New Roman" panose="02020603050405020304" pitchFamily="18" charset="0"/>
              </a:rPr>
              <a:t>Wachen</a:t>
            </a:r>
            <a:r>
              <a:rPr lang="en-US" sz="1200" dirty="0">
                <a:solidFill>
                  <a:schemeClr val="bg1"/>
                </a:solidFill>
                <a:effectLst/>
                <a:ea typeface="Times New Roman" panose="02020603050405020304" pitchFamily="18" charset="0"/>
              </a:rPr>
              <a:t>, J. S., Potter, C., </a:t>
            </a:r>
            <a:r>
              <a:rPr lang="en-US" sz="1200" dirty="0" err="1">
                <a:solidFill>
                  <a:schemeClr val="bg1"/>
                </a:solidFill>
                <a:effectLst/>
                <a:ea typeface="Times New Roman" panose="02020603050405020304" pitchFamily="18" charset="0"/>
              </a:rPr>
              <a:t>Moye</a:t>
            </a:r>
            <a:r>
              <a:rPr lang="en-US" sz="1200" dirty="0">
                <a:solidFill>
                  <a:schemeClr val="bg1"/>
                </a:solidFill>
                <a:effectLst/>
                <a:ea typeface="Times New Roman" panose="02020603050405020304" pitchFamily="18" charset="0"/>
              </a:rPr>
              <a:t>, J., &amp; Davison, E. (n.d.). Posttraumatic Stress Symptoms among Older Adults: A Review. National Center for PTSD. Retrieved March 24, 2024, from </a:t>
            </a:r>
            <a:r>
              <a:rPr lang="en-US" sz="1200" dirty="0">
                <a:solidFill>
                  <a:schemeClr val="bg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https://www.ptsd.va.gov/professional/treat/specific/symptoms_older_adults.asp</a:t>
            </a:r>
            <a:endParaRPr lang="en-US" sz="1200" dirty="0">
              <a:solidFill>
                <a:schemeClr val="bg1"/>
              </a:solidFill>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18</a:t>
            </a:fld>
            <a:endParaRPr lang="en-US"/>
          </a:p>
        </p:txBody>
      </p:sp>
    </p:spTree>
    <p:extLst>
      <p:ext uri="{BB962C8B-B14F-4D97-AF65-F5344CB8AC3E}">
        <p14:creationId xmlns:p14="http://schemas.microsoft.com/office/powerpoint/2010/main" val="207701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07145-35BD-4089-9EAD-743AB6A41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C24F9-B20C-9748-0F04-2362C3C73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8B2E5-031F-3F5E-4116-E56DFA2839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500D3F-D216-5D5A-5AB8-8092F2740F19}"/>
              </a:ext>
            </a:extLst>
          </p:cNvPr>
          <p:cNvSpPr>
            <a:spLocks noGrp="1"/>
          </p:cNvSpPr>
          <p:nvPr>
            <p:ph type="sldNum" sz="quarter" idx="5"/>
          </p:nvPr>
        </p:nvSpPr>
        <p:spPr/>
        <p:txBody>
          <a:bodyPr/>
          <a:lstStyle/>
          <a:p>
            <a:fld id="{7E0EE571-BE44-2541-ABF8-D544EAB95B0B}" type="slidenum">
              <a:rPr lang="en-US" smtClean="0"/>
              <a:t>19</a:t>
            </a:fld>
            <a:endParaRPr lang="en-US"/>
          </a:p>
        </p:txBody>
      </p:sp>
    </p:spTree>
    <p:extLst>
      <p:ext uri="{BB962C8B-B14F-4D97-AF65-F5344CB8AC3E}">
        <p14:creationId xmlns:p14="http://schemas.microsoft.com/office/powerpoint/2010/main" val="247812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2</a:t>
            </a:fld>
            <a:endParaRPr lang="en-US"/>
          </a:p>
        </p:txBody>
      </p:sp>
    </p:spTree>
    <p:extLst>
      <p:ext uri="{BB962C8B-B14F-4D97-AF65-F5344CB8AC3E}">
        <p14:creationId xmlns:p14="http://schemas.microsoft.com/office/powerpoint/2010/main" val="3686255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20</a:t>
            </a:fld>
            <a:endParaRPr lang="en-US"/>
          </a:p>
        </p:txBody>
      </p:sp>
    </p:spTree>
    <p:extLst>
      <p:ext uri="{BB962C8B-B14F-4D97-AF65-F5344CB8AC3E}">
        <p14:creationId xmlns:p14="http://schemas.microsoft.com/office/powerpoint/2010/main" val="950935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Open Sans" panose="020B0606030504020204" pitchFamily="34" charset="0"/>
              </a:rPr>
              <a:t>Wu, X., </a:t>
            </a:r>
            <a:r>
              <a:rPr lang="en-US" sz="1200" dirty="0" err="1"/>
              <a:t>Kaminga</a:t>
            </a:r>
            <a:r>
              <a:rPr lang="en-US" sz="1200" b="0" i="0" dirty="0">
                <a:effectLst/>
                <a:latin typeface="Open Sans" panose="020B0606030504020204" pitchFamily="34" charset="0"/>
              </a:rPr>
              <a:t>, A. C., Dai, W., Deng, J., Wang, Z., Pan, X., &amp; Liu, A. (2019). The prevalence of moderate-to-high posttraumatic growth: A systematic review and meta-analysis. </a:t>
            </a:r>
            <a:r>
              <a:rPr lang="en-US" sz="1200" b="0" i="1" dirty="0">
                <a:effectLst/>
                <a:latin typeface="Open Sans" panose="020B0606030504020204" pitchFamily="34" charset="0"/>
              </a:rPr>
              <a:t>Journal of Affective Disorders, 243</a:t>
            </a:r>
            <a:r>
              <a:rPr lang="en-US" sz="1200" b="0" i="0" dirty="0">
                <a:effectLst/>
                <a:latin typeface="Open Sans" panose="020B0606030504020204" pitchFamily="34" charset="0"/>
              </a:rPr>
              <a:t>, 408–415. </a:t>
            </a:r>
            <a:r>
              <a:rPr lang="en-US" sz="1200" b="0" i="0" u="sng" dirty="0">
                <a:effectLst/>
                <a:latin typeface="Open Sans" panose="020B0606030504020204" pitchFamily="34" charset="0"/>
                <a:hlinkClick r:id="rId3">
                  <a:extLst>
                    <a:ext uri="{A12FA001-AC4F-418D-AE19-62706E023703}">
                      <ahyp:hlinkClr xmlns:ahyp="http://schemas.microsoft.com/office/drawing/2018/hyperlinkcolor" val="tx"/>
                    </a:ext>
                  </a:extLst>
                </a:hlinkClick>
              </a:rPr>
              <a:t>https://doi.org/10.1016/j.jad.2018.09.023  </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ea typeface="Times New Roman" panose="02020603050405020304" pitchFamily="18" charset="0"/>
              </a:rPr>
              <a:t>Kaiser, A. P., </a:t>
            </a:r>
            <a:r>
              <a:rPr lang="en-US" sz="1200" dirty="0" err="1">
                <a:solidFill>
                  <a:schemeClr val="bg1"/>
                </a:solidFill>
                <a:effectLst/>
                <a:ea typeface="Times New Roman" panose="02020603050405020304" pitchFamily="18" charset="0"/>
              </a:rPr>
              <a:t>Wachen</a:t>
            </a:r>
            <a:r>
              <a:rPr lang="en-US" sz="1200" dirty="0">
                <a:solidFill>
                  <a:schemeClr val="bg1"/>
                </a:solidFill>
                <a:effectLst/>
                <a:ea typeface="Times New Roman" panose="02020603050405020304" pitchFamily="18" charset="0"/>
              </a:rPr>
              <a:t>, J. S., Potter, C., </a:t>
            </a:r>
            <a:r>
              <a:rPr lang="en-US" sz="1200" dirty="0" err="1">
                <a:solidFill>
                  <a:schemeClr val="bg1"/>
                </a:solidFill>
                <a:effectLst/>
                <a:ea typeface="Times New Roman" panose="02020603050405020304" pitchFamily="18" charset="0"/>
              </a:rPr>
              <a:t>Moye</a:t>
            </a:r>
            <a:r>
              <a:rPr lang="en-US" sz="1200" dirty="0">
                <a:solidFill>
                  <a:schemeClr val="bg1"/>
                </a:solidFill>
                <a:effectLst/>
                <a:ea typeface="Times New Roman" panose="02020603050405020304" pitchFamily="18" charset="0"/>
              </a:rPr>
              <a:t>, J., &amp; Davison, E. (n.d.). Posttraumatic Stress Symptoms among Older Adults: A Review. National Center for PTSD. Retrieved March 24, 2024, from </a:t>
            </a:r>
            <a:r>
              <a:rPr lang="en-US" sz="1200" dirty="0">
                <a:solidFill>
                  <a:schemeClr val="bg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https://www.ptsd.va.gov/professional/treat/specific/symptoms_older_adults.asp</a:t>
            </a:r>
            <a:endParaRPr lang="en-US" sz="1200" dirty="0">
              <a:solidFill>
                <a:schemeClr val="bg1"/>
              </a:solidFill>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21</a:t>
            </a:fld>
            <a:endParaRPr lang="en-US"/>
          </a:p>
        </p:txBody>
      </p:sp>
    </p:spTree>
    <p:extLst>
      <p:ext uri="{BB962C8B-B14F-4D97-AF65-F5344CB8AC3E}">
        <p14:creationId xmlns:p14="http://schemas.microsoft.com/office/powerpoint/2010/main" val="2955066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830A2-441C-62C9-7088-A002DB9B1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42B19-1A6D-6C79-DD58-A66144B9B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2E652-81D0-8A51-535B-9F80347E44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0702EB-B276-6C7E-3965-665AF345F4B0}"/>
              </a:ext>
            </a:extLst>
          </p:cNvPr>
          <p:cNvSpPr>
            <a:spLocks noGrp="1"/>
          </p:cNvSpPr>
          <p:nvPr>
            <p:ph type="sldNum" sz="quarter" idx="5"/>
          </p:nvPr>
        </p:nvSpPr>
        <p:spPr/>
        <p:txBody>
          <a:bodyPr/>
          <a:lstStyle/>
          <a:p>
            <a:fld id="{7E0EE571-BE44-2541-ABF8-D544EAB95B0B}" type="slidenum">
              <a:rPr lang="en-US" smtClean="0"/>
              <a:t>22</a:t>
            </a:fld>
            <a:endParaRPr lang="en-US"/>
          </a:p>
        </p:txBody>
      </p:sp>
    </p:spTree>
    <p:extLst>
      <p:ext uri="{BB962C8B-B14F-4D97-AF65-F5344CB8AC3E}">
        <p14:creationId xmlns:p14="http://schemas.microsoft.com/office/powerpoint/2010/main" val="302026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CA315-B531-E6EA-328E-95D70AD26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9713D-828B-D130-0EA0-D2B9ABA1B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42500-DFCE-B906-C003-65501E25AFE3}"/>
              </a:ext>
            </a:extLst>
          </p:cNvPr>
          <p:cNvSpPr>
            <a:spLocks noGrp="1"/>
          </p:cNvSpPr>
          <p:nvPr>
            <p:ph type="body" idx="1"/>
          </p:nvPr>
        </p:nvSpPr>
        <p:spPr/>
        <p:txBody>
          <a:bodyPr/>
          <a:lstStyle/>
          <a:p>
            <a:r>
              <a:rPr lang="en-US" b="0" i="0" dirty="0">
                <a:solidFill>
                  <a:srgbClr val="333333"/>
                </a:solidFill>
                <a:effectLst/>
                <a:latin typeface="Open Sans" panose="020F0502020204030204" pitchFamily="34" charset="0"/>
              </a:rPr>
              <a:t>Kadri, A., Gracey, F., &amp; Leddy, A. (2022). What Factors are Associated with Posttraumatic Growth in Older Adults? A Systematic Review. </a:t>
            </a:r>
            <a:r>
              <a:rPr lang="en-US" b="0" i="1" dirty="0">
                <a:solidFill>
                  <a:srgbClr val="333333"/>
                </a:solidFill>
                <a:effectLst/>
                <a:latin typeface="Open Sans" panose="020B0606030504020204" pitchFamily="34" charset="0"/>
              </a:rPr>
              <a:t>Clinical Gerontologist</a:t>
            </a:r>
            <a:r>
              <a:rPr lang="en-US" b="0" i="0" dirty="0">
                <a:solidFill>
                  <a:srgbClr val="333333"/>
                </a:solidFill>
                <a:effectLst/>
                <a:latin typeface="Open Sans" panose="020B0606030504020204" pitchFamily="34" charset="0"/>
              </a:rPr>
              <a:t>, </a:t>
            </a:r>
            <a:r>
              <a:rPr lang="en-US" b="0" i="1" dirty="0">
                <a:solidFill>
                  <a:srgbClr val="333333"/>
                </a:solidFill>
                <a:effectLst/>
                <a:latin typeface="Open Sans" panose="020B0606030504020204" pitchFamily="34" charset="0"/>
              </a:rPr>
              <a:t>48</a:t>
            </a:r>
            <a:r>
              <a:rPr lang="en-US" b="0" i="0" dirty="0">
                <a:solidFill>
                  <a:srgbClr val="333333"/>
                </a:solidFill>
                <a:effectLst/>
                <a:latin typeface="Open Sans" panose="020B0606030504020204" pitchFamily="34" charset="0"/>
              </a:rPr>
              <a:t>(1), 4–21. https://</a:t>
            </a:r>
            <a:r>
              <a:rPr lang="en-US" b="0" i="0" dirty="0" err="1">
                <a:solidFill>
                  <a:srgbClr val="333333"/>
                </a:solidFill>
                <a:effectLst/>
                <a:latin typeface="Open Sans" panose="020B0606030504020204" pitchFamily="34" charset="0"/>
              </a:rPr>
              <a:t>doi.org</a:t>
            </a:r>
            <a:r>
              <a:rPr lang="en-US" b="0" i="0" dirty="0">
                <a:solidFill>
                  <a:srgbClr val="333333"/>
                </a:solidFill>
                <a:effectLst/>
                <a:latin typeface="Open Sans" panose="020B0606030504020204" pitchFamily="34" charset="0"/>
              </a:rPr>
              <a:t>/10.1080/07317115.2022.2034200</a:t>
            </a:r>
            <a:endParaRPr lang="en-US" dirty="0"/>
          </a:p>
        </p:txBody>
      </p:sp>
      <p:sp>
        <p:nvSpPr>
          <p:cNvPr id="4" name="Slide Number Placeholder 3">
            <a:extLst>
              <a:ext uri="{FF2B5EF4-FFF2-40B4-BE49-F238E27FC236}">
                <a16:creationId xmlns:a16="http://schemas.microsoft.com/office/drawing/2014/main" id="{9BEDE853-2CB9-6801-88EF-312B62E3D080}"/>
              </a:ext>
            </a:extLst>
          </p:cNvPr>
          <p:cNvSpPr>
            <a:spLocks noGrp="1"/>
          </p:cNvSpPr>
          <p:nvPr>
            <p:ph type="sldNum" sz="quarter" idx="5"/>
          </p:nvPr>
        </p:nvSpPr>
        <p:spPr/>
        <p:txBody>
          <a:bodyPr/>
          <a:lstStyle/>
          <a:p>
            <a:fld id="{7E0EE571-BE44-2541-ABF8-D544EAB95B0B}" type="slidenum">
              <a:rPr lang="en-US" smtClean="0"/>
              <a:t>23</a:t>
            </a:fld>
            <a:endParaRPr lang="en-US"/>
          </a:p>
        </p:txBody>
      </p:sp>
    </p:spTree>
    <p:extLst>
      <p:ext uri="{BB962C8B-B14F-4D97-AF65-F5344CB8AC3E}">
        <p14:creationId xmlns:p14="http://schemas.microsoft.com/office/powerpoint/2010/main" val="1159399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7A6A2-52DA-3A42-1341-DA7D1B1DC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893F1-B39F-0BB0-89CE-D912CCD66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2321F-8084-5AB1-DD62-91758A3582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0D75A8-606E-ED13-BF2B-7F5B0620E1ED}"/>
              </a:ext>
            </a:extLst>
          </p:cNvPr>
          <p:cNvSpPr>
            <a:spLocks noGrp="1"/>
          </p:cNvSpPr>
          <p:nvPr>
            <p:ph type="sldNum" sz="quarter" idx="5"/>
          </p:nvPr>
        </p:nvSpPr>
        <p:spPr/>
        <p:txBody>
          <a:bodyPr/>
          <a:lstStyle/>
          <a:p>
            <a:fld id="{7E0EE571-BE44-2541-ABF8-D544EAB95B0B}" type="slidenum">
              <a:rPr lang="en-US" smtClean="0"/>
              <a:t>24</a:t>
            </a:fld>
            <a:endParaRPr lang="en-US"/>
          </a:p>
        </p:txBody>
      </p:sp>
    </p:spTree>
    <p:extLst>
      <p:ext uri="{BB962C8B-B14F-4D97-AF65-F5344CB8AC3E}">
        <p14:creationId xmlns:p14="http://schemas.microsoft.com/office/powerpoint/2010/main" val="2993017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07C2F-B542-46CC-05B6-755BFF131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573AE-2F42-B5D7-73C8-6B934D6F6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97D91-1974-37D2-937A-FAFEEAE37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378FAB-7077-0A76-136C-06CD7E75CD89}"/>
              </a:ext>
            </a:extLst>
          </p:cNvPr>
          <p:cNvSpPr>
            <a:spLocks noGrp="1"/>
          </p:cNvSpPr>
          <p:nvPr>
            <p:ph type="sldNum" sz="quarter" idx="5"/>
          </p:nvPr>
        </p:nvSpPr>
        <p:spPr/>
        <p:txBody>
          <a:bodyPr/>
          <a:lstStyle/>
          <a:p>
            <a:fld id="{7E0EE571-BE44-2541-ABF8-D544EAB95B0B}" type="slidenum">
              <a:rPr lang="en-US" smtClean="0"/>
              <a:t>25</a:t>
            </a:fld>
            <a:endParaRPr lang="en-US"/>
          </a:p>
        </p:txBody>
      </p:sp>
    </p:spTree>
    <p:extLst>
      <p:ext uri="{BB962C8B-B14F-4D97-AF65-F5344CB8AC3E}">
        <p14:creationId xmlns:p14="http://schemas.microsoft.com/office/powerpoint/2010/main" val="1007568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E82E4-D584-E1CC-61D5-61C860C15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4621C-EE80-9927-F143-BFB08D92F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8DB35-34F1-E6D8-9D38-F272BF7EB4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Calibri" panose="020F0502020204030204" pitchFamily="34" charset="0"/>
                <a:cs typeface="Calibri" panose="020F0502020204030204" pitchFamily="34" charset="0"/>
              </a:rPr>
              <a:t>Carragher, L., &amp; Ryan, C. (2020). Dying to Belong: The Importance of Familiarity in Later Life. </a:t>
            </a:r>
            <a:r>
              <a:rPr lang="en-US" sz="1200" b="0" i="1" dirty="0">
                <a:solidFill>
                  <a:schemeClr val="bg1"/>
                </a:solidFill>
                <a:effectLst/>
                <a:latin typeface="Calibri" panose="020F0502020204030204" pitchFamily="34" charset="0"/>
                <a:cs typeface="Calibri" panose="020F0502020204030204" pitchFamily="34" charset="0"/>
              </a:rPr>
              <a:t>Gerontology &amp; geriatric medicine</a:t>
            </a:r>
            <a:r>
              <a:rPr lang="en-US" sz="1200" b="0" i="0" dirty="0">
                <a:solidFill>
                  <a:schemeClr val="bg1"/>
                </a:solidFill>
                <a:effectLst/>
                <a:latin typeface="Calibri" panose="020F0502020204030204" pitchFamily="34" charset="0"/>
                <a:cs typeface="Calibri" panose="020F0502020204030204" pitchFamily="34" charset="0"/>
              </a:rPr>
              <a:t>, </a:t>
            </a:r>
            <a:r>
              <a:rPr lang="en-US" sz="1200" b="0" i="1" dirty="0">
                <a:solidFill>
                  <a:schemeClr val="bg1"/>
                </a:solidFill>
                <a:effectLst/>
                <a:latin typeface="Calibri" panose="020F0502020204030204" pitchFamily="34" charset="0"/>
                <a:cs typeface="Calibri" panose="020F0502020204030204" pitchFamily="34" charset="0"/>
              </a:rPr>
              <a:t>6</a:t>
            </a:r>
            <a:r>
              <a:rPr lang="en-US" sz="1200" b="0" i="0" dirty="0">
                <a:solidFill>
                  <a:schemeClr val="bg1"/>
                </a:solidFill>
                <a:effectLst/>
                <a:latin typeface="Calibri" panose="020F0502020204030204" pitchFamily="34" charset="0"/>
                <a:cs typeface="Calibri" panose="020F0502020204030204" pitchFamily="34" charset="0"/>
              </a:rPr>
              <a:t>, 2333721420941976. https://</a:t>
            </a:r>
            <a:r>
              <a:rPr lang="en-US" sz="1200" b="0" i="0" dirty="0" err="1">
                <a:solidFill>
                  <a:schemeClr val="bg1"/>
                </a:solidFill>
                <a:effectLst/>
                <a:latin typeface="Calibri" panose="020F0502020204030204" pitchFamily="34" charset="0"/>
                <a:cs typeface="Calibri" panose="020F0502020204030204" pitchFamily="34" charset="0"/>
              </a:rPr>
              <a:t>doi.org</a:t>
            </a:r>
            <a:r>
              <a:rPr lang="en-US" sz="1200" b="0" i="0" dirty="0">
                <a:solidFill>
                  <a:schemeClr val="bg1"/>
                </a:solidFill>
                <a:effectLst/>
                <a:latin typeface="Calibri" panose="020F0502020204030204" pitchFamily="34" charset="0"/>
                <a:cs typeface="Calibri" panose="020F0502020204030204" pitchFamily="34" charset="0"/>
              </a:rPr>
              <a:t>/10.1177/2333721420941976</a:t>
            </a:r>
            <a:endParaRPr lang="en-US" sz="1200" dirty="0">
              <a:solidFill>
                <a:schemeClr val="bg1"/>
              </a:solidFill>
              <a:latin typeface="Calibri" panose="020F0502020204030204" pitchFamily="34" charset="0"/>
              <a:cs typeface="Calibri" panose="020F0502020204030204" pitchFamily="34" charset="0"/>
            </a:endParaRPr>
          </a:p>
          <a:p>
            <a:endParaRPr lang="en-US" dirty="0"/>
          </a:p>
          <a:p>
            <a:r>
              <a:rPr lang="en-US" b="0" i="0" dirty="0">
                <a:solidFill>
                  <a:srgbClr val="212121"/>
                </a:solidFill>
                <a:effectLst/>
                <a:highlight>
                  <a:srgbClr val="FFFFFF"/>
                </a:highlight>
                <a:latin typeface="Cambria" panose="02040503050406030204" pitchFamily="18" charset="0"/>
              </a:rPr>
              <a:t>Research reports most often (81%) considered all-cause mortality, but some restricted evaluations to mortality associated with cancer (9%), CVD (8%), or other causes (2%). Participants were followed for an average of 7.5 years (</a:t>
            </a:r>
            <a:r>
              <a:rPr lang="en-US" b="0" i="1" dirty="0">
                <a:solidFill>
                  <a:srgbClr val="212121"/>
                </a:solidFill>
                <a:effectLst/>
                <a:highlight>
                  <a:srgbClr val="FFFFFF"/>
                </a:highlight>
                <a:latin typeface="Cambria" panose="02040503050406030204" pitchFamily="18" charset="0"/>
              </a:rPr>
              <a:t>SD</a:t>
            </a:r>
            <a:r>
              <a:rPr lang="en-US" b="0" i="0" dirty="0">
                <a:solidFill>
                  <a:srgbClr val="212121"/>
                </a:solidFill>
                <a:effectLst/>
                <a:highlight>
                  <a:srgbClr val="FFFFFF"/>
                </a:highlight>
                <a:latin typeface="Cambria" panose="02040503050406030204" pitchFamily="18" charset="0"/>
              </a:rPr>
              <a:t> = 7.1, range = 3 months to 58 years), with an average of 29% of the participants dying within each study's follow-up period.</a:t>
            </a:r>
          </a:p>
          <a:p>
            <a:endParaRPr lang="en-US" b="0" i="0" dirty="0">
              <a:solidFill>
                <a:srgbClr val="212121"/>
              </a:solidFill>
              <a:effectLst/>
              <a:highlight>
                <a:srgbClr val="FFFFFF"/>
              </a:highligh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rPr>
              <a:t>Holt-</a:t>
            </a:r>
            <a:r>
              <a:rPr lang="en-US" sz="1200" b="0" i="0" dirty="0" err="1">
                <a:solidFill>
                  <a:schemeClr val="bg1"/>
                </a:solidFill>
                <a:effectLst/>
              </a:rPr>
              <a:t>Lunstad</a:t>
            </a:r>
            <a:r>
              <a:rPr lang="en-US" sz="1200" b="0" i="0" dirty="0">
                <a:solidFill>
                  <a:schemeClr val="bg1"/>
                </a:solidFill>
                <a:effectLst/>
              </a:rPr>
              <a:t>, J., Smith, T. B., &amp; Layton, J. B. (2010). Social relationships and mortality risk: a meta-analytic review. </a:t>
            </a:r>
            <a:r>
              <a:rPr lang="en-US" sz="1200" b="0" i="1" dirty="0" err="1">
                <a:solidFill>
                  <a:schemeClr val="bg1"/>
                </a:solidFill>
                <a:effectLst/>
              </a:rPr>
              <a:t>PLoS</a:t>
            </a:r>
            <a:r>
              <a:rPr lang="en-US" sz="1200" b="0" i="1" dirty="0">
                <a:solidFill>
                  <a:schemeClr val="bg1"/>
                </a:solidFill>
                <a:effectLst/>
              </a:rPr>
              <a:t> medicine</a:t>
            </a:r>
            <a:r>
              <a:rPr lang="en-US" sz="1200" b="0" i="0" dirty="0">
                <a:solidFill>
                  <a:schemeClr val="bg1"/>
                </a:solidFill>
                <a:effectLst/>
              </a:rPr>
              <a:t>, </a:t>
            </a:r>
            <a:r>
              <a:rPr lang="en-US" sz="1200" b="0" i="1" dirty="0">
                <a:solidFill>
                  <a:schemeClr val="bg1"/>
                </a:solidFill>
                <a:effectLst/>
              </a:rPr>
              <a:t>7</a:t>
            </a:r>
            <a:r>
              <a:rPr lang="en-US" sz="1200" b="0" i="0" dirty="0">
                <a:solidFill>
                  <a:schemeClr val="bg1"/>
                </a:solidFill>
                <a:effectLst/>
              </a:rPr>
              <a:t>(7), e1000316. https://</a:t>
            </a:r>
            <a:r>
              <a:rPr lang="en-US" sz="1200" b="0" i="0" dirty="0" err="1">
                <a:solidFill>
                  <a:schemeClr val="bg1"/>
                </a:solidFill>
                <a:effectLst/>
              </a:rPr>
              <a:t>doi.org</a:t>
            </a:r>
            <a:r>
              <a:rPr lang="en-US" sz="1200" b="0" i="0" dirty="0">
                <a:solidFill>
                  <a:schemeClr val="bg1"/>
                </a:solidFill>
                <a:effectLst/>
              </a:rPr>
              <a:t>/10.1371/journal.pmed.1000316</a:t>
            </a:r>
            <a:endParaRPr lang="en-US" sz="12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0B918367-3EAE-5E3D-38C9-E0DBFD686D91}"/>
              </a:ext>
            </a:extLst>
          </p:cNvPr>
          <p:cNvSpPr>
            <a:spLocks noGrp="1"/>
          </p:cNvSpPr>
          <p:nvPr>
            <p:ph type="sldNum" sz="quarter" idx="5"/>
          </p:nvPr>
        </p:nvSpPr>
        <p:spPr/>
        <p:txBody>
          <a:bodyPr/>
          <a:lstStyle/>
          <a:p>
            <a:fld id="{7E0EE571-BE44-2541-ABF8-D544EAB95B0B}" type="slidenum">
              <a:rPr lang="en-US" smtClean="0"/>
              <a:t>26</a:t>
            </a:fld>
            <a:endParaRPr lang="en-US"/>
          </a:p>
        </p:txBody>
      </p:sp>
    </p:spTree>
    <p:extLst>
      <p:ext uri="{BB962C8B-B14F-4D97-AF65-F5344CB8AC3E}">
        <p14:creationId xmlns:p14="http://schemas.microsoft.com/office/powerpoint/2010/main" val="2064797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AC609-1BA5-5AD1-6B5E-FB5B9A46B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D223A-3799-1A84-A323-3C42BB3AD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4D0F5-7220-7FD4-3E7E-75FB468263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796F8E-B7F5-93E7-53F2-67C2DB755174}"/>
              </a:ext>
            </a:extLst>
          </p:cNvPr>
          <p:cNvSpPr>
            <a:spLocks noGrp="1"/>
          </p:cNvSpPr>
          <p:nvPr>
            <p:ph type="sldNum" sz="quarter" idx="5"/>
          </p:nvPr>
        </p:nvSpPr>
        <p:spPr/>
        <p:txBody>
          <a:bodyPr/>
          <a:lstStyle/>
          <a:p>
            <a:fld id="{7E0EE571-BE44-2541-ABF8-D544EAB95B0B}" type="slidenum">
              <a:rPr lang="en-US" smtClean="0"/>
              <a:t>27</a:t>
            </a:fld>
            <a:endParaRPr lang="en-US"/>
          </a:p>
        </p:txBody>
      </p:sp>
    </p:spTree>
    <p:extLst>
      <p:ext uri="{BB962C8B-B14F-4D97-AF65-F5344CB8AC3E}">
        <p14:creationId xmlns:p14="http://schemas.microsoft.com/office/powerpoint/2010/main" val="3792451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ABD6F-EBC6-790C-F547-3BB126D27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3E4A9-8DC3-AB46-B20E-3E69DD727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C370C-B720-0C15-4E8D-44F17F1B82AF}"/>
              </a:ext>
            </a:extLst>
          </p:cNvPr>
          <p:cNvSpPr>
            <a:spLocks noGrp="1"/>
          </p:cNvSpPr>
          <p:nvPr>
            <p:ph type="body" idx="1"/>
          </p:nvPr>
        </p:nvSpPr>
        <p:spPr/>
        <p:txBody>
          <a:bodyPr/>
          <a:lstStyle/>
          <a:p>
            <a:r>
              <a:rPr lang="en-US" b="0" i="0" dirty="0" err="1">
                <a:solidFill>
                  <a:srgbClr val="212121"/>
                </a:solidFill>
                <a:effectLst/>
                <a:latin typeface="system-ui"/>
              </a:rPr>
              <a:t>Błaszczyński</a:t>
            </a:r>
            <a:r>
              <a:rPr lang="en-US" b="0" i="0" dirty="0">
                <a:solidFill>
                  <a:srgbClr val="212121"/>
                </a:solidFill>
                <a:effectLst/>
                <a:latin typeface="system-ui"/>
              </a:rPr>
              <a:t>, Paweł &amp; Turek, Robert. (2013). Better life after trauma: </a:t>
            </a:r>
            <a:r>
              <a:rPr lang="en-US" b="0" i="0" dirty="0" err="1">
                <a:solidFill>
                  <a:srgbClr val="212121"/>
                </a:solidFill>
                <a:effectLst/>
                <a:latin typeface="system-ui"/>
              </a:rPr>
              <a:t>Stomic</a:t>
            </a:r>
            <a:r>
              <a:rPr lang="en-US" b="0" i="0" dirty="0">
                <a:solidFill>
                  <a:srgbClr val="212121"/>
                </a:solidFill>
                <a:effectLst/>
                <a:latin typeface="system-ui"/>
              </a:rPr>
              <a:t> society as an environment for posttraumatic growth for </a:t>
            </a:r>
            <a:r>
              <a:rPr lang="en-US" b="0" i="0" dirty="0" err="1">
                <a:solidFill>
                  <a:srgbClr val="212121"/>
                </a:solidFill>
                <a:effectLst/>
                <a:latin typeface="system-ui"/>
              </a:rPr>
              <a:t>stomic</a:t>
            </a:r>
            <a:r>
              <a:rPr lang="en-US" b="0" i="0" dirty="0">
                <a:solidFill>
                  <a:srgbClr val="212121"/>
                </a:solidFill>
                <a:effectLst/>
                <a:latin typeface="system-ui"/>
              </a:rPr>
              <a:t> patients. </a:t>
            </a:r>
            <a:r>
              <a:rPr lang="en-US" b="0" i="0" dirty="0" err="1">
                <a:solidFill>
                  <a:srgbClr val="212121"/>
                </a:solidFill>
                <a:effectLst/>
                <a:latin typeface="system-ui"/>
              </a:rPr>
              <a:t>Psychiatria</a:t>
            </a:r>
            <a:r>
              <a:rPr lang="en-US" b="0" i="0" dirty="0">
                <a:solidFill>
                  <a:srgbClr val="212121"/>
                </a:solidFill>
                <a:effectLst/>
                <a:latin typeface="system-ui"/>
              </a:rPr>
              <a:t> </a:t>
            </a:r>
            <a:r>
              <a:rPr lang="en-US" b="0" i="0" dirty="0" err="1">
                <a:solidFill>
                  <a:srgbClr val="212121"/>
                </a:solidFill>
                <a:effectLst/>
                <a:latin typeface="system-ui"/>
              </a:rPr>
              <a:t>i</a:t>
            </a:r>
            <a:r>
              <a:rPr lang="en-US" b="0" i="0" dirty="0">
                <a:solidFill>
                  <a:srgbClr val="212121"/>
                </a:solidFill>
                <a:effectLst/>
                <a:latin typeface="system-ui"/>
              </a:rPr>
              <a:t> </a:t>
            </a:r>
            <a:r>
              <a:rPr lang="en-US" b="0" i="0" dirty="0" err="1">
                <a:solidFill>
                  <a:srgbClr val="212121"/>
                </a:solidFill>
                <a:effectLst/>
                <a:latin typeface="system-ui"/>
              </a:rPr>
              <a:t>Psychologia</a:t>
            </a:r>
            <a:r>
              <a:rPr lang="en-US" b="0" i="0" dirty="0">
                <a:solidFill>
                  <a:srgbClr val="212121"/>
                </a:solidFill>
                <a:effectLst/>
                <a:latin typeface="system-ui"/>
              </a:rPr>
              <a:t> </a:t>
            </a:r>
            <a:r>
              <a:rPr lang="en-US" b="0" i="0" dirty="0" err="1">
                <a:solidFill>
                  <a:srgbClr val="212121"/>
                </a:solidFill>
                <a:effectLst/>
                <a:latin typeface="system-ui"/>
              </a:rPr>
              <a:t>Kliniczna</a:t>
            </a:r>
            <a:r>
              <a:rPr lang="en-US" b="0" i="0" dirty="0">
                <a:solidFill>
                  <a:srgbClr val="212121"/>
                </a:solidFill>
                <a:effectLst/>
                <a:latin typeface="system-ui"/>
              </a:rPr>
              <a:t>. 13. 164-173. </a:t>
            </a:r>
          </a:p>
          <a:p>
            <a:endParaRPr lang="en-US" b="0" i="0" dirty="0">
              <a:solidFill>
                <a:srgbClr val="212121"/>
              </a:solidFill>
              <a:effectLst/>
              <a:latin typeface="system-ui"/>
            </a:endParaRPr>
          </a:p>
          <a:p>
            <a:r>
              <a:rPr lang="en-US" b="0" i="0" dirty="0">
                <a:solidFill>
                  <a:srgbClr val="212121"/>
                </a:solidFill>
                <a:effectLst/>
                <a:latin typeface="system-ui"/>
              </a:rPr>
              <a:t>Kadri, A., Gracey, F., &amp; Leddy, A. (2022). What Factors are Associated with Posttraumatic Growth in Older Adults? A Systematic Review. </a:t>
            </a:r>
            <a:r>
              <a:rPr lang="en-US" b="0" i="1" dirty="0">
                <a:solidFill>
                  <a:srgbClr val="212121"/>
                </a:solidFill>
                <a:effectLst/>
                <a:latin typeface="system-ui"/>
              </a:rPr>
              <a:t>Clinical gerontologist</a:t>
            </a:r>
            <a:r>
              <a:rPr lang="en-US" b="0" i="0" dirty="0">
                <a:solidFill>
                  <a:srgbClr val="212121"/>
                </a:solidFill>
                <a:effectLst/>
                <a:latin typeface="system-ui"/>
              </a:rPr>
              <a:t>, </a:t>
            </a:r>
            <a:r>
              <a:rPr lang="en-US" b="0" i="1" dirty="0">
                <a:solidFill>
                  <a:srgbClr val="212121"/>
                </a:solidFill>
                <a:effectLst/>
                <a:latin typeface="system-ui"/>
              </a:rPr>
              <a:t>48</a:t>
            </a:r>
            <a:r>
              <a:rPr lang="en-US" b="0" i="0" dirty="0">
                <a:solidFill>
                  <a:srgbClr val="212121"/>
                </a:solidFill>
                <a:effectLst/>
                <a:latin typeface="system-ui"/>
              </a:rPr>
              <a:t>(1), 4–21. https://</a:t>
            </a:r>
            <a:r>
              <a:rPr lang="en-US" b="0" i="0" dirty="0" err="1">
                <a:solidFill>
                  <a:srgbClr val="212121"/>
                </a:solidFill>
                <a:effectLst/>
                <a:latin typeface="system-ui"/>
              </a:rPr>
              <a:t>doi.org</a:t>
            </a:r>
            <a:r>
              <a:rPr lang="en-US" b="0" i="0" dirty="0">
                <a:solidFill>
                  <a:srgbClr val="212121"/>
                </a:solidFill>
                <a:effectLst/>
                <a:latin typeface="system-ui"/>
              </a:rPr>
              <a:t>/10.1080/07317115.2022.2034200</a:t>
            </a:r>
            <a:endParaRPr lang="en-US" dirty="0"/>
          </a:p>
        </p:txBody>
      </p:sp>
      <p:sp>
        <p:nvSpPr>
          <p:cNvPr id="4" name="Slide Number Placeholder 3">
            <a:extLst>
              <a:ext uri="{FF2B5EF4-FFF2-40B4-BE49-F238E27FC236}">
                <a16:creationId xmlns:a16="http://schemas.microsoft.com/office/drawing/2014/main" id="{69AC502F-0123-71F6-4878-B6E828F82655}"/>
              </a:ext>
            </a:extLst>
          </p:cNvPr>
          <p:cNvSpPr>
            <a:spLocks noGrp="1"/>
          </p:cNvSpPr>
          <p:nvPr>
            <p:ph type="sldNum" sz="quarter" idx="5"/>
          </p:nvPr>
        </p:nvSpPr>
        <p:spPr/>
        <p:txBody>
          <a:bodyPr/>
          <a:lstStyle/>
          <a:p>
            <a:fld id="{7E0EE571-BE44-2541-ABF8-D544EAB95B0B}" type="slidenum">
              <a:rPr lang="en-US" smtClean="0"/>
              <a:t>28</a:t>
            </a:fld>
            <a:endParaRPr lang="en-US"/>
          </a:p>
        </p:txBody>
      </p:sp>
    </p:spTree>
    <p:extLst>
      <p:ext uri="{BB962C8B-B14F-4D97-AF65-F5344CB8AC3E}">
        <p14:creationId xmlns:p14="http://schemas.microsoft.com/office/powerpoint/2010/main" val="2104507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70639-256D-BDA1-D5D4-FFF5D5AE0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A0118-B53A-DEE0-D188-A1F830B13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FB4A3-0ACD-A303-6842-7BFADA616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640179-A522-43BF-2810-3B48314377F5}"/>
              </a:ext>
            </a:extLst>
          </p:cNvPr>
          <p:cNvSpPr>
            <a:spLocks noGrp="1"/>
          </p:cNvSpPr>
          <p:nvPr>
            <p:ph type="sldNum" sz="quarter" idx="5"/>
          </p:nvPr>
        </p:nvSpPr>
        <p:spPr/>
        <p:txBody>
          <a:bodyPr/>
          <a:lstStyle/>
          <a:p>
            <a:fld id="{7E0EE571-BE44-2541-ABF8-D544EAB95B0B}" type="slidenum">
              <a:rPr lang="en-US" smtClean="0"/>
              <a:t>29</a:t>
            </a:fld>
            <a:endParaRPr lang="en-US"/>
          </a:p>
        </p:txBody>
      </p:sp>
    </p:spTree>
    <p:extLst>
      <p:ext uri="{BB962C8B-B14F-4D97-AF65-F5344CB8AC3E}">
        <p14:creationId xmlns:p14="http://schemas.microsoft.com/office/powerpoint/2010/main" val="257671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3</a:t>
            </a:fld>
            <a:endParaRPr lang="en-US"/>
          </a:p>
        </p:txBody>
      </p:sp>
    </p:spTree>
    <p:extLst>
      <p:ext uri="{BB962C8B-B14F-4D97-AF65-F5344CB8AC3E}">
        <p14:creationId xmlns:p14="http://schemas.microsoft.com/office/powerpoint/2010/main" val="428644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30</a:t>
            </a:fld>
            <a:endParaRPr lang="en-US"/>
          </a:p>
        </p:txBody>
      </p:sp>
    </p:spTree>
    <p:extLst>
      <p:ext uri="{BB962C8B-B14F-4D97-AF65-F5344CB8AC3E}">
        <p14:creationId xmlns:p14="http://schemas.microsoft.com/office/powerpoint/2010/main" val="3178107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C570A-D913-2BEC-F560-9A22F2B76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5F1C5-B09F-C776-D39A-0DD057A0F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BB6E1-415A-75E6-FBB0-45D41309F0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34E1DC-BD65-F525-3BAA-9E3EABD2742D}"/>
              </a:ext>
            </a:extLst>
          </p:cNvPr>
          <p:cNvSpPr>
            <a:spLocks noGrp="1"/>
          </p:cNvSpPr>
          <p:nvPr>
            <p:ph type="sldNum" sz="quarter" idx="5"/>
          </p:nvPr>
        </p:nvSpPr>
        <p:spPr/>
        <p:txBody>
          <a:bodyPr/>
          <a:lstStyle/>
          <a:p>
            <a:fld id="{7E0EE571-BE44-2541-ABF8-D544EAB95B0B}" type="slidenum">
              <a:rPr lang="en-US" smtClean="0"/>
              <a:t>31</a:t>
            </a:fld>
            <a:endParaRPr lang="en-US"/>
          </a:p>
        </p:txBody>
      </p:sp>
    </p:spTree>
    <p:extLst>
      <p:ext uri="{BB962C8B-B14F-4D97-AF65-F5344CB8AC3E}">
        <p14:creationId xmlns:p14="http://schemas.microsoft.com/office/powerpoint/2010/main" val="4111574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4D416-2246-755C-0770-6FB0320C1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2009E-DE1C-23F4-F256-8591496E0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5A883-37D3-2D89-A9BB-083CCFECD040}"/>
              </a:ext>
            </a:extLst>
          </p:cNvPr>
          <p:cNvSpPr>
            <a:spLocks noGrp="1"/>
          </p:cNvSpPr>
          <p:nvPr>
            <p:ph type="body" idx="1"/>
          </p:nvPr>
        </p:nvSpPr>
        <p:spPr/>
        <p:txBody>
          <a:bodyPr/>
          <a:lstStyle/>
          <a:p>
            <a:pPr>
              <a:buNone/>
            </a:pPr>
            <a:r>
              <a:rPr lang="en-US" dirty="0">
                <a:effectLst/>
                <a:latin typeface="Roboto Mono Web"/>
              </a:rPr>
              <a:t>O'Donovan, R., &amp; Burke, J. (2022). Factors Associated with Post-Traumatic Growth in Healthcare Professionals: A Systematic Review of the Literature. </a:t>
            </a:r>
            <a:r>
              <a:rPr lang="en-US" i="1" dirty="0">
                <a:effectLst/>
                <a:latin typeface="Roboto Mono Web"/>
              </a:rPr>
              <a:t>Healthcare (Basel, Switzerland)</a:t>
            </a:r>
            <a:r>
              <a:rPr lang="en-US" dirty="0">
                <a:effectLst/>
                <a:latin typeface="Roboto Mono Web"/>
              </a:rPr>
              <a:t>, </a:t>
            </a:r>
            <a:r>
              <a:rPr lang="en-US" i="1" dirty="0">
                <a:effectLst/>
                <a:latin typeface="Roboto Mono Web"/>
              </a:rPr>
              <a:t>10</a:t>
            </a:r>
            <a:r>
              <a:rPr lang="en-US" dirty="0">
                <a:effectLst/>
                <a:latin typeface="Roboto Mono Web"/>
              </a:rPr>
              <a:t>(12), 2524. https://</a:t>
            </a:r>
            <a:r>
              <a:rPr lang="en-US" dirty="0" err="1">
                <a:effectLst/>
                <a:latin typeface="Roboto Mono Web"/>
              </a:rPr>
              <a:t>doi.org</a:t>
            </a:r>
            <a:r>
              <a:rPr lang="en-US" dirty="0">
                <a:effectLst/>
                <a:latin typeface="Roboto Mono Web"/>
              </a:rPr>
              <a:t>/10.3390/healthcare10122524</a:t>
            </a:r>
          </a:p>
          <a:p>
            <a:pPr>
              <a:buFont typeface="Arial" panose="020B0604020202020204" pitchFamily="34" charset="0"/>
              <a:buChar char="•"/>
            </a:pPr>
            <a:br>
              <a:rPr lang="en-US" dirty="0">
                <a:effectLst/>
              </a:rPr>
            </a:br>
            <a:endParaRPr lang="en-US" dirty="0">
              <a:effectLst/>
            </a:endParaRPr>
          </a:p>
          <a:p>
            <a:endParaRPr lang="en-US" dirty="0"/>
          </a:p>
        </p:txBody>
      </p:sp>
      <p:sp>
        <p:nvSpPr>
          <p:cNvPr id="4" name="Slide Number Placeholder 3">
            <a:extLst>
              <a:ext uri="{FF2B5EF4-FFF2-40B4-BE49-F238E27FC236}">
                <a16:creationId xmlns:a16="http://schemas.microsoft.com/office/drawing/2014/main" id="{60C85632-418B-0BD6-CD20-B413BCC70CB4}"/>
              </a:ext>
            </a:extLst>
          </p:cNvPr>
          <p:cNvSpPr>
            <a:spLocks noGrp="1"/>
          </p:cNvSpPr>
          <p:nvPr>
            <p:ph type="sldNum" sz="quarter" idx="5"/>
          </p:nvPr>
        </p:nvSpPr>
        <p:spPr/>
        <p:txBody>
          <a:bodyPr/>
          <a:lstStyle/>
          <a:p>
            <a:fld id="{7E0EE571-BE44-2541-ABF8-D544EAB95B0B}" type="slidenum">
              <a:rPr lang="en-US" smtClean="0"/>
              <a:t>32</a:t>
            </a:fld>
            <a:endParaRPr lang="en-US"/>
          </a:p>
        </p:txBody>
      </p:sp>
    </p:spTree>
    <p:extLst>
      <p:ext uri="{BB962C8B-B14F-4D97-AF65-F5344CB8AC3E}">
        <p14:creationId xmlns:p14="http://schemas.microsoft.com/office/powerpoint/2010/main" val="3567346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314C-CA1B-D795-AA6A-3D778B535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3395B-789F-7F6E-F160-41DB00DEB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5A040-511C-B895-F3B1-185B988D0254}"/>
              </a:ext>
            </a:extLst>
          </p:cNvPr>
          <p:cNvSpPr>
            <a:spLocks noGrp="1"/>
          </p:cNvSpPr>
          <p:nvPr>
            <p:ph type="body" idx="1"/>
          </p:nvPr>
        </p:nvSpPr>
        <p:spPr/>
        <p:txBody>
          <a:bodyPr/>
          <a:lstStyle/>
          <a:p>
            <a:pPr>
              <a:buNone/>
            </a:pPr>
            <a:endParaRPr lang="en-US" dirty="0">
              <a:effectLst/>
              <a:latin typeface="Roboto Mono Web"/>
            </a:endParaRPr>
          </a:p>
          <a:p>
            <a:pPr>
              <a:buNone/>
            </a:pPr>
            <a:r>
              <a:rPr lang="en-US" b="0" i="0" dirty="0">
                <a:solidFill>
                  <a:srgbClr val="212121"/>
                </a:solidFill>
                <a:effectLst/>
                <a:latin typeface="system-ui"/>
              </a:rPr>
              <a:t>Greenblatt-</a:t>
            </a:r>
            <a:r>
              <a:rPr lang="en-US" b="0" i="0" dirty="0" err="1">
                <a:solidFill>
                  <a:srgbClr val="212121"/>
                </a:solidFill>
                <a:effectLst/>
                <a:latin typeface="system-ui"/>
              </a:rPr>
              <a:t>Kimron</a:t>
            </a:r>
            <a:r>
              <a:rPr lang="en-US" b="0" i="0" dirty="0">
                <a:solidFill>
                  <a:srgbClr val="212121"/>
                </a:solidFill>
                <a:effectLst/>
                <a:latin typeface="system-ui"/>
              </a:rPr>
              <a:t> L. (2021). World assumptions and post-traumatic growth among older adults: The case of Holocaust survivors. </a:t>
            </a:r>
            <a:r>
              <a:rPr lang="en-US" b="0" i="1" dirty="0">
                <a:solidFill>
                  <a:srgbClr val="212121"/>
                </a:solidFill>
                <a:effectLst/>
                <a:latin typeface="system-ui"/>
              </a:rPr>
              <a:t>Stress and health : journal of the International Society for the Investigation of Stress</a:t>
            </a:r>
            <a:r>
              <a:rPr lang="en-US" b="0" i="0" dirty="0">
                <a:solidFill>
                  <a:srgbClr val="212121"/>
                </a:solidFill>
                <a:effectLst/>
                <a:latin typeface="system-ui"/>
              </a:rPr>
              <a:t>, </a:t>
            </a:r>
            <a:r>
              <a:rPr lang="en-US" b="0" i="1" dirty="0">
                <a:solidFill>
                  <a:srgbClr val="212121"/>
                </a:solidFill>
                <a:effectLst/>
                <a:latin typeface="system-ui"/>
              </a:rPr>
              <a:t>37</a:t>
            </a:r>
            <a:r>
              <a:rPr lang="en-US" b="0" i="0" dirty="0">
                <a:solidFill>
                  <a:srgbClr val="212121"/>
                </a:solidFill>
                <a:effectLst/>
                <a:latin typeface="system-ui"/>
              </a:rPr>
              <a:t>(2), 353–363. https://</a:t>
            </a:r>
            <a:r>
              <a:rPr lang="en-US" b="0" i="0" dirty="0" err="1">
                <a:solidFill>
                  <a:srgbClr val="212121"/>
                </a:solidFill>
                <a:effectLst/>
                <a:latin typeface="system-ui"/>
              </a:rPr>
              <a:t>doi.org</a:t>
            </a:r>
            <a:r>
              <a:rPr lang="en-US" b="0" i="0" dirty="0">
                <a:solidFill>
                  <a:srgbClr val="212121"/>
                </a:solidFill>
                <a:effectLst/>
                <a:latin typeface="system-ui"/>
              </a:rPr>
              <a:t>/10.1002/smi.3000</a:t>
            </a:r>
            <a:endParaRPr lang="en-US" dirty="0">
              <a:effectLst/>
              <a:latin typeface="Roboto Mono Web"/>
            </a:endParaRPr>
          </a:p>
          <a:p>
            <a:pPr>
              <a:buFont typeface="Arial" panose="020B0604020202020204" pitchFamily="34" charset="0"/>
              <a:buChar char="•"/>
            </a:pPr>
            <a:br>
              <a:rPr lang="en-US" dirty="0">
                <a:effectLst/>
              </a:rPr>
            </a:br>
            <a:endParaRPr lang="en-US" dirty="0">
              <a:effectLst/>
            </a:endParaRPr>
          </a:p>
          <a:p>
            <a:endParaRPr lang="en-US" dirty="0"/>
          </a:p>
        </p:txBody>
      </p:sp>
      <p:sp>
        <p:nvSpPr>
          <p:cNvPr id="4" name="Slide Number Placeholder 3">
            <a:extLst>
              <a:ext uri="{FF2B5EF4-FFF2-40B4-BE49-F238E27FC236}">
                <a16:creationId xmlns:a16="http://schemas.microsoft.com/office/drawing/2014/main" id="{D9FDF5A3-F0AD-C3D0-F239-069806C3B463}"/>
              </a:ext>
            </a:extLst>
          </p:cNvPr>
          <p:cNvSpPr>
            <a:spLocks noGrp="1"/>
          </p:cNvSpPr>
          <p:nvPr>
            <p:ph type="sldNum" sz="quarter" idx="5"/>
          </p:nvPr>
        </p:nvSpPr>
        <p:spPr/>
        <p:txBody>
          <a:bodyPr/>
          <a:lstStyle/>
          <a:p>
            <a:fld id="{7E0EE571-BE44-2541-ABF8-D544EAB95B0B}" type="slidenum">
              <a:rPr lang="en-US" smtClean="0"/>
              <a:t>33</a:t>
            </a:fld>
            <a:endParaRPr lang="en-US"/>
          </a:p>
        </p:txBody>
      </p:sp>
    </p:spTree>
    <p:extLst>
      <p:ext uri="{BB962C8B-B14F-4D97-AF65-F5344CB8AC3E}">
        <p14:creationId xmlns:p14="http://schemas.microsoft.com/office/powerpoint/2010/main" val="779611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0505D-CE99-7958-46CB-73F427A48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12053-882C-2998-C896-B60F52683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F7CF4-4929-6B17-69A6-951939B39A7C}"/>
              </a:ext>
            </a:extLst>
          </p:cNvPr>
          <p:cNvSpPr>
            <a:spLocks noGrp="1"/>
          </p:cNvSpPr>
          <p:nvPr>
            <p:ph type="body" idx="1"/>
          </p:nvPr>
        </p:nvSpPr>
        <p:spPr/>
        <p:txBody>
          <a:bodyPr/>
          <a:lstStyle/>
          <a:p>
            <a:pPr>
              <a:buNone/>
            </a:pPr>
            <a:endParaRPr lang="en-US" dirty="0">
              <a:effectLst/>
              <a:latin typeface="Roboto Mono Web"/>
            </a:endParaRPr>
          </a:p>
          <a:p>
            <a:pPr>
              <a:buNone/>
            </a:pPr>
            <a:r>
              <a:rPr lang="en-US" b="0" i="0" dirty="0">
                <a:solidFill>
                  <a:srgbClr val="212121"/>
                </a:solidFill>
                <a:effectLst/>
                <a:latin typeface="system-ui"/>
              </a:rPr>
              <a:t>Greenblatt-</a:t>
            </a:r>
            <a:r>
              <a:rPr lang="en-US" b="0" i="0" dirty="0" err="1">
                <a:solidFill>
                  <a:srgbClr val="212121"/>
                </a:solidFill>
                <a:effectLst/>
                <a:latin typeface="system-ui"/>
              </a:rPr>
              <a:t>Kimron</a:t>
            </a:r>
            <a:r>
              <a:rPr lang="en-US" b="0" i="0" dirty="0">
                <a:solidFill>
                  <a:srgbClr val="212121"/>
                </a:solidFill>
                <a:effectLst/>
                <a:latin typeface="system-ui"/>
              </a:rPr>
              <a:t> L. (2021). World assumptions and post-traumatic growth among older adults: The case of Holocaust survivors. </a:t>
            </a:r>
            <a:r>
              <a:rPr lang="en-US" b="0" i="1" dirty="0">
                <a:solidFill>
                  <a:srgbClr val="212121"/>
                </a:solidFill>
                <a:effectLst/>
                <a:latin typeface="system-ui"/>
              </a:rPr>
              <a:t>Stress and health : journal of the International Society for the Investigation of Stress</a:t>
            </a:r>
            <a:r>
              <a:rPr lang="en-US" b="0" i="0" dirty="0">
                <a:solidFill>
                  <a:srgbClr val="212121"/>
                </a:solidFill>
                <a:effectLst/>
                <a:latin typeface="system-ui"/>
              </a:rPr>
              <a:t>, </a:t>
            </a:r>
            <a:r>
              <a:rPr lang="en-US" b="0" i="1" dirty="0">
                <a:solidFill>
                  <a:srgbClr val="212121"/>
                </a:solidFill>
                <a:effectLst/>
                <a:latin typeface="system-ui"/>
              </a:rPr>
              <a:t>37</a:t>
            </a:r>
            <a:r>
              <a:rPr lang="en-US" b="0" i="0" dirty="0">
                <a:solidFill>
                  <a:srgbClr val="212121"/>
                </a:solidFill>
                <a:effectLst/>
                <a:latin typeface="system-ui"/>
              </a:rPr>
              <a:t>(2), 353–363. https://</a:t>
            </a:r>
            <a:r>
              <a:rPr lang="en-US" b="0" i="0" dirty="0" err="1">
                <a:solidFill>
                  <a:srgbClr val="212121"/>
                </a:solidFill>
                <a:effectLst/>
                <a:latin typeface="system-ui"/>
              </a:rPr>
              <a:t>doi.org</a:t>
            </a:r>
            <a:r>
              <a:rPr lang="en-US" b="0" i="0" dirty="0">
                <a:solidFill>
                  <a:srgbClr val="212121"/>
                </a:solidFill>
                <a:effectLst/>
                <a:latin typeface="system-ui"/>
              </a:rPr>
              <a:t>/10.1002/smi.3000</a:t>
            </a:r>
            <a:endParaRPr lang="en-US" dirty="0">
              <a:effectLst/>
              <a:latin typeface="Roboto Mono Web"/>
            </a:endParaRPr>
          </a:p>
          <a:p>
            <a:pPr>
              <a:buFont typeface="Arial" panose="020B0604020202020204" pitchFamily="34" charset="0"/>
              <a:buChar char="•"/>
            </a:pPr>
            <a:br>
              <a:rPr lang="en-US" dirty="0">
                <a:effectLst/>
              </a:rPr>
            </a:br>
            <a:endParaRPr lang="en-US" dirty="0">
              <a:effectLst/>
            </a:endParaRPr>
          </a:p>
          <a:p>
            <a:endParaRPr lang="en-US" dirty="0"/>
          </a:p>
        </p:txBody>
      </p:sp>
      <p:sp>
        <p:nvSpPr>
          <p:cNvPr id="4" name="Slide Number Placeholder 3">
            <a:extLst>
              <a:ext uri="{FF2B5EF4-FFF2-40B4-BE49-F238E27FC236}">
                <a16:creationId xmlns:a16="http://schemas.microsoft.com/office/drawing/2014/main" id="{3269BFA4-540E-EDF0-9190-B8665D093FA8}"/>
              </a:ext>
            </a:extLst>
          </p:cNvPr>
          <p:cNvSpPr>
            <a:spLocks noGrp="1"/>
          </p:cNvSpPr>
          <p:nvPr>
            <p:ph type="sldNum" sz="quarter" idx="5"/>
          </p:nvPr>
        </p:nvSpPr>
        <p:spPr/>
        <p:txBody>
          <a:bodyPr/>
          <a:lstStyle/>
          <a:p>
            <a:fld id="{7E0EE571-BE44-2541-ABF8-D544EAB95B0B}" type="slidenum">
              <a:rPr lang="en-US" smtClean="0"/>
              <a:t>34</a:t>
            </a:fld>
            <a:endParaRPr lang="en-US"/>
          </a:p>
        </p:txBody>
      </p:sp>
    </p:spTree>
    <p:extLst>
      <p:ext uri="{BB962C8B-B14F-4D97-AF65-F5344CB8AC3E}">
        <p14:creationId xmlns:p14="http://schemas.microsoft.com/office/powerpoint/2010/main" val="769610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35</a:t>
            </a:fld>
            <a:endParaRPr lang="en-US"/>
          </a:p>
        </p:txBody>
      </p:sp>
    </p:spTree>
    <p:extLst>
      <p:ext uri="{BB962C8B-B14F-4D97-AF65-F5344CB8AC3E}">
        <p14:creationId xmlns:p14="http://schemas.microsoft.com/office/powerpoint/2010/main" val="515070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Times New Roman" panose="02020603050405020304" pitchFamily="18" charset="0"/>
              </a:rPr>
              <a:t>Lisa Miller- The Awakened Brain (2021). </a:t>
            </a:r>
          </a:p>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36</a:t>
            </a:fld>
            <a:endParaRPr lang="en-US"/>
          </a:p>
        </p:txBody>
      </p:sp>
    </p:spTree>
    <p:extLst>
      <p:ext uri="{BB962C8B-B14F-4D97-AF65-F5344CB8AC3E}">
        <p14:creationId xmlns:p14="http://schemas.microsoft.com/office/powerpoint/2010/main" val="3649071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626DF-10E5-F5B5-7E74-436E441D8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3C65D-AD6B-CB1D-4C9C-1C6B18B05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985CE-FC25-3799-5B1C-7BE16E25552D}"/>
              </a:ext>
            </a:extLst>
          </p:cNvPr>
          <p:cNvSpPr>
            <a:spLocks noGrp="1"/>
          </p:cNvSpPr>
          <p:nvPr>
            <p:ph type="body" idx="1"/>
          </p:nvPr>
        </p:nvSpPr>
        <p:spPr/>
        <p:txBody>
          <a:bodyPr/>
          <a:lstStyle/>
          <a:p>
            <a:r>
              <a:rPr lang="en-US" b="0" i="0" dirty="0">
                <a:solidFill>
                  <a:srgbClr val="1B1B1B"/>
                </a:solidFill>
                <a:effectLst/>
                <a:latin typeface="Roboto Mono Web"/>
              </a:rPr>
              <a:t>Eames, C., &amp; O'Connor, D. (2022). The role of repetitive thinking and spirituality in the development of posttraumatic growth and symptoms of posttraumatic stress disorder. </a:t>
            </a:r>
            <a:r>
              <a:rPr lang="en-US" b="0" i="1" dirty="0" err="1">
                <a:solidFill>
                  <a:srgbClr val="1B1B1B"/>
                </a:solidFill>
                <a:effectLst/>
                <a:latin typeface="Roboto Mono Web"/>
              </a:rPr>
              <a:t>PloS</a:t>
            </a:r>
            <a:r>
              <a:rPr lang="en-US" b="0" i="1" dirty="0">
                <a:solidFill>
                  <a:srgbClr val="1B1B1B"/>
                </a:solidFill>
                <a:effectLst/>
                <a:latin typeface="Roboto Mono Web"/>
              </a:rPr>
              <a:t> one</a:t>
            </a:r>
            <a:r>
              <a:rPr lang="en-US" b="0" i="0" dirty="0">
                <a:solidFill>
                  <a:srgbClr val="1B1B1B"/>
                </a:solidFill>
                <a:effectLst/>
                <a:latin typeface="Roboto Mono Web"/>
              </a:rPr>
              <a:t>, </a:t>
            </a:r>
            <a:r>
              <a:rPr lang="en-US" b="0" i="1" dirty="0">
                <a:solidFill>
                  <a:srgbClr val="1B1B1B"/>
                </a:solidFill>
                <a:effectLst/>
                <a:latin typeface="Roboto Mono Web"/>
              </a:rPr>
              <a:t>17</a:t>
            </a:r>
            <a:r>
              <a:rPr lang="en-US" b="0" i="0" dirty="0">
                <a:solidFill>
                  <a:srgbClr val="1B1B1B"/>
                </a:solidFill>
                <a:effectLst/>
                <a:latin typeface="Roboto Mono Web"/>
              </a:rPr>
              <a:t>(8), e0272036. https://</a:t>
            </a:r>
            <a:r>
              <a:rPr lang="en-US" b="0" i="0" dirty="0" err="1">
                <a:solidFill>
                  <a:srgbClr val="1B1B1B"/>
                </a:solidFill>
                <a:effectLst/>
                <a:latin typeface="Roboto Mono Web"/>
              </a:rPr>
              <a:t>doi.org</a:t>
            </a:r>
            <a:r>
              <a:rPr lang="en-US" b="0" i="0" dirty="0">
                <a:solidFill>
                  <a:srgbClr val="1B1B1B"/>
                </a:solidFill>
                <a:effectLst/>
                <a:latin typeface="Roboto Mono Web"/>
              </a:rPr>
              <a:t>/10.1371/journal.pone.0272036</a:t>
            </a:r>
            <a:endParaRPr lang="en-US" dirty="0"/>
          </a:p>
        </p:txBody>
      </p:sp>
      <p:sp>
        <p:nvSpPr>
          <p:cNvPr id="4" name="Slide Number Placeholder 3">
            <a:extLst>
              <a:ext uri="{FF2B5EF4-FFF2-40B4-BE49-F238E27FC236}">
                <a16:creationId xmlns:a16="http://schemas.microsoft.com/office/drawing/2014/main" id="{3D34049E-5341-C7F7-FB76-7C68B6B3B514}"/>
              </a:ext>
            </a:extLst>
          </p:cNvPr>
          <p:cNvSpPr>
            <a:spLocks noGrp="1"/>
          </p:cNvSpPr>
          <p:nvPr>
            <p:ph type="sldNum" sz="quarter" idx="5"/>
          </p:nvPr>
        </p:nvSpPr>
        <p:spPr/>
        <p:txBody>
          <a:bodyPr/>
          <a:lstStyle/>
          <a:p>
            <a:fld id="{7E0EE571-BE44-2541-ABF8-D544EAB95B0B}" type="slidenum">
              <a:rPr lang="en-US" smtClean="0"/>
              <a:t>37</a:t>
            </a:fld>
            <a:endParaRPr lang="en-US"/>
          </a:p>
        </p:txBody>
      </p:sp>
    </p:spTree>
    <p:extLst>
      <p:ext uri="{BB962C8B-B14F-4D97-AF65-F5344CB8AC3E}">
        <p14:creationId xmlns:p14="http://schemas.microsoft.com/office/powerpoint/2010/main" val="614246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41413"/>
                </a:solidFill>
                <a:effectLst/>
                <a:latin typeface="Helvetica" pitchFamily="2" charset="0"/>
              </a:rPr>
              <a:t>Crowther MR, Parker MW, </a:t>
            </a:r>
            <a:r>
              <a:rPr lang="en-US" dirty="0" err="1">
                <a:solidFill>
                  <a:srgbClr val="141413"/>
                </a:solidFill>
                <a:effectLst/>
                <a:latin typeface="Helvetica" pitchFamily="2" charset="0"/>
              </a:rPr>
              <a:t>Achenbaum</a:t>
            </a:r>
            <a:r>
              <a:rPr lang="en-US" dirty="0">
                <a:solidFill>
                  <a:srgbClr val="141413"/>
                </a:solidFill>
                <a:effectLst/>
                <a:latin typeface="Helvetica" pitchFamily="2" charset="0"/>
              </a:rPr>
              <a:t> WA,</a:t>
            </a:r>
          </a:p>
          <a:p>
            <a:r>
              <a:rPr lang="en-US" dirty="0">
                <a:solidFill>
                  <a:srgbClr val="141413"/>
                </a:solidFill>
                <a:effectLst/>
                <a:latin typeface="Helvetica" pitchFamily="2" charset="0"/>
              </a:rPr>
              <a:t>Larimore WL, Koenig HG: Rowe and Kahn’s</a:t>
            </a:r>
          </a:p>
          <a:p>
            <a:r>
              <a:rPr lang="en-US" dirty="0">
                <a:solidFill>
                  <a:srgbClr val="141413"/>
                </a:solidFill>
                <a:effectLst/>
                <a:latin typeface="Helvetica" pitchFamily="2" charset="0"/>
              </a:rPr>
              <a:t>model of successful aging revisited: positive</a:t>
            </a:r>
          </a:p>
          <a:p>
            <a:r>
              <a:rPr lang="en-US" dirty="0">
                <a:solidFill>
                  <a:srgbClr val="141413"/>
                </a:solidFill>
                <a:effectLst/>
                <a:latin typeface="Helvetica" pitchFamily="2" charset="0"/>
              </a:rPr>
              <a:t>spirituality – the forgotten factor.</a:t>
            </a:r>
          </a:p>
          <a:p>
            <a:r>
              <a:rPr lang="en-US" dirty="0">
                <a:solidFill>
                  <a:srgbClr val="141413"/>
                </a:solidFill>
                <a:effectLst/>
                <a:latin typeface="Helvetica" pitchFamily="2" charset="0"/>
              </a:rPr>
              <a:t>Gerontologist 42, 613–620 (2002).</a:t>
            </a:r>
          </a:p>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38</a:t>
            </a:fld>
            <a:endParaRPr lang="en-US"/>
          </a:p>
        </p:txBody>
      </p:sp>
    </p:spTree>
    <p:extLst>
      <p:ext uri="{BB962C8B-B14F-4D97-AF65-F5344CB8AC3E}">
        <p14:creationId xmlns:p14="http://schemas.microsoft.com/office/powerpoint/2010/main" val="3528742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B0BDF-A0B0-D7F3-9746-EE85655F9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6F71D-5A26-40A7-99FF-6125FC163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3C0E4-EAEF-6761-097E-140CC55AE5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92407F-BD36-B6EE-6BC3-6951041D011A}"/>
              </a:ext>
            </a:extLst>
          </p:cNvPr>
          <p:cNvSpPr>
            <a:spLocks noGrp="1"/>
          </p:cNvSpPr>
          <p:nvPr>
            <p:ph type="sldNum" sz="quarter" idx="5"/>
          </p:nvPr>
        </p:nvSpPr>
        <p:spPr/>
        <p:txBody>
          <a:bodyPr/>
          <a:lstStyle/>
          <a:p>
            <a:fld id="{7E0EE571-BE44-2541-ABF8-D544EAB95B0B}" type="slidenum">
              <a:rPr lang="en-US" smtClean="0"/>
              <a:t>39</a:t>
            </a:fld>
            <a:endParaRPr lang="en-US"/>
          </a:p>
        </p:txBody>
      </p:sp>
    </p:spTree>
    <p:extLst>
      <p:ext uri="{BB962C8B-B14F-4D97-AF65-F5344CB8AC3E}">
        <p14:creationId xmlns:p14="http://schemas.microsoft.com/office/powerpoint/2010/main" val="382720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4</a:t>
            </a:fld>
            <a:endParaRPr lang="en-US"/>
          </a:p>
        </p:txBody>
      </p:sp>
    </p:spTree>
    <p:extLst>
      <p:ext uri="{BB962C8B-B14F-4D97-AF65-F5344CB8AC3E}">
        <p14:creationId xmlns:p14="http://schemas.microsoft.com/office/powerpoint/2010/main" val="825692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2E171-8521-1F60-F6AD-B64330DA2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1B0E2-2D90-F682-3A61-E418675FF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BE7CF-9F45-7BF6-9C7C-34C71B5855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C3C123-4F24-E255-FAE9-1B5B54F1A08A}"/>
              </a:ext>
            </a:extLst>
          </p:cNvPr>
          <p:cNvSpPr>
            <a:spLocks noGrp="1"/>
          </p:cNvSpPr>
          <p:nvPr>
            <p:ph type="sldNum" sz="quarter" idx="5"/>
          </p:nvPr>
        </p:nvSpPr>
        <p:spPr/>
        <p:txBody>
          <a:bodyPr/>
          <a:lstStyle/>
          <a:p>
            <a:fld id="{7E0EE571-BE44-2541-ABF8-D544EAB95B0B}" type="slidenum">
              <a:rPr lang="en-US" smtClean="0"/>
              <a:t>40</a:t>
            </a:fld>
            <a:endParaRPr lang="en-US"/>
          </a:p>
        </p:txBody>
      </p:sp>
    </p:spTree>
    <p:extLst>
      <p:ext uri="{BB962C8B-B14F-4D97-AF65-F5344CB8AC3E}">
        <p14:creationId xmlns:p14="http://schemas.microsoft.com/office/powerpoint/2010/main" val="1394076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6F5A-8ABB-6720-36E3-4C4011F0B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CFBFF-0E50-8F3E-455C-7563AA3B7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8D794-2B26-7A30-700A-4506070774B3}"/>
              </a:ext>
            </a:extLst>
          </p:cNvPr>
          <p:cNvSpPr>
            <a:spLocks noGrp="1"/>
          </p:cNvSpPr>
          <p:nvPr>
            <p:ph type="body" idx="1"/>
          </p:nvPr>
        </p:nvSpPr>
        <p:spPr/>
        <p:txBody>
          <a:bodyPr/>
          <a:lstStyle/>
          <a:p>
            <a:r>
              <a:rPr lang="en-US" b="0" i="0" dirty="0">
                <a:solidFill>
                  <a:srgbClr val="212121"/>
                </a:solidFill>
                <a:effectLst/>
                <a:latin typeface="system-ui"/>
              </a:rPr>
              <a:t>Celdrán, M., Serrat, R., &amp; Villar, F. (2021). Post-Traumatic Growth among Older People after the Forced Lockdown for the COVID-19 Pandemic. </a:t>
            </a:r>
            <a:r>
              <a:rPr lang="en-US" b="0" i="1" dirty="0">
                <a:solidFill>
                  <a:srgbClr val="212121"/>
                </a:solidFill>
                <a:effectLst/>
                <a:latin typeface="system-ui"/>
              </a:rPr>
              <a:t>The Spanish journal of psychology</a:t>
            </a:r>
            <a:r>
              <a:rPr lang="en-US" b="0" i="0" dirty="0">
                <a:solidFill>
                  <a:srgbClr val="212121"/>
                </a:solidFill>
                <a:effectLst/>
                <a:latin typeface="system-ui"/>
              </a:rPr>
              <a:t>, </a:t>
            </a:r>
            <a:r>
              <a:rPr lang="en-US" b="0" i="1" dirty="0">
                <a:solidFill>
                  <a:srgbClr val="212121"/>
                </a:solidFill>
                <a:effectLst/>
                <a:latin typeface="system-ui"/>
              </a:rPr>
              <a:t>24</a:t>
            </a:r>
            <a:r>
              <a:rPr lang="en-US" b="0" i="0" dirty="0">
                <a:solidFill>
                  <a:srgbClr val="212121"/>
                </a:solidFill>
                <a:effectLst/>
                <a:latin typeface="system-ui"/>
              </a:rPr>
              <a:t>, e43. https://</a:t>
            </a:r>
            <a:r>
              <a:rPr lang="en-US" b="0" i="0" dirty="0" err="1">
                <a:solidFill>
                  <a:srgbClr val="212121"/>
                </a:solidFill>
                <a:effectLst/>
                <a:latin typeface="system-ui"/>
              </a:rPr>
              <a:t>doi.org</a:t>
            </a:r>
            <a:r>
              <a:rPr lang="en-US" b="0" i="0" dirty="0">
                <a:solidFill>
                  <a:srgbClr val="212121"/>
                </a:solidFill>
                <a:effectLst/>
                <a:latin typeface="system-ui"/>
              </a:rPr>
              <a:t>/10.1017/SJP.2021.40</a:t>
            </a:r>
          </a:p>
          <a:p>
            <a:endParaRPr lang="en-US" b="0" i="0" dirty="0">
              <a:solidFill>
                <a:srgbClr val="212121"/>
              </a:solidFill>
              <a:effectLst/>
              <a:latin typeface="system-ui"/>
            </a:endParaRPr>
          </a:p>
          <a:p>
            <a:r>
              <a:rPr lang="en-US" b="0" i="0" dirty="0">
                <a:solidFill>
                  <a:srgbClr val="2A2A2A"/>
                </a:solidFill>
                <a:effectLst/>
                <a:latin typeface="Source Sans Pro" panose="020B0503030403020204" pitchFamily="34" charset="0"/>
              </a:rPr>
              <a:t>Lauren M Bouchard, Lydia K Manning, RESILIENCE AND POST-TRAUMATIC GROWTH: EXPLORING THE PERCEPTIONS OF GAINS AFTER ADVERSITY IN OLDER ADULTS, </a:t>
            </a:r>
            <a:r>
              <a:rPr lang="en-US" b="0" i="1" dirty="0">
                <a:solidFill>
                  <a:srgbClr val="2A2A2A"/>
                </a:solidFill>
                <a:effectLst/>
                <a:latin typeface="Source Sans Pro" panose="020B0503030403020204" pitchFamily="34" charset="0"/>
              </a:rPr>
              <a:t>Innovation in Aging</a:t>
            </a:r>
            <a:r>
              <a:rPr lang="en-US" b="0" i="0" dirty="0">
                <a:solidFill>
                  <a:srgbClr val="2A2A2A"/>
                </a:solidFill>
                <a:effectLst/>
                <a:latin typeface="Source Sans Pro" panose="020B0503030403020204" pitchFamily="34" charset="0"/>
              </a:rPr>
              <a:t>, Volume 3, Issue Supplement_1, November 2019, Page S720, </a:t>
            </a:r>
            <a:r>
              <a:rPr lang="en-US" b="0" i="0" u="none" strike="noStrike" dirty="0">
                <a:solidFill>
                  <a:srgbClr val="006FB7"/>
                </a:solidFill>
                <a:effectLst/>
                <a:latin typeface="Source Sans Pro" panose="020B0503030403020204" pitchFamily="34" charset="0"/>
                <a:hlinkClick r:id="rId3"/>
              </a:rPr>
              <a:t>https://doi.org/10.1093/geroni/igz038.2639</a:t>
            </a:r>
            <a:endParaRPr lang="en-US" dirty="0"/>
          </a:p>
        </p:txBody>
      </p:sp>
      <p:sp>
        <p:nvSpPr>
          <p:cNvPr id="4" name="Slide Number Placeholder 3">
            <a:extLst>
              <a:ext uri="{FF2B5EF4-FFF2-40B4-BE49-F238E27FC236}">
                <a16:creationId xmlns:a16="http://schemas.microsoft.com/office/drawing/2014/main" id="{1D92424D-D4DC-137E-016F-04B622ECE255}"/>
              </a:ext>
            </a:extLst>
          </p:cNvPr>
          <p:cNvSpPr>
            <a:spLocks noGrp="1"/>
          </p:cNvSpPr>
          <p:nvPr>
            <p:ph type="sldNum" sz="quarter" idx="5"/>
          </p:nvPr>
        </p:nvSpPr>
        <p:spPr/>
        <p:txBody>
          <a:bodyPr/>
          <a:lstStyle/>
          <a:p>
            <a:fld id="{7E0EE571-BE44-2541-ABF8-D544EAB95B0B}" type="slidenum">
              <a:rPr lang="en-US" smtClean="0"/>
              <a:t>41</a:t>
            </a:fld>
            <a:endParaRPr lang="en-US"/>
          </a:p>
        </p:txBody>
      </p:sp>
    </p:spTree>
    <p:extLst>
      <p:ext uri="{BB962C8B-B14F-4D97-AF65-F5344CB8AC3E}">
        <p14:creationId xmlns:p14="http://schemas.microsoft.com/office/powerpoint/2010/main" val="3654509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B634E-5B9F-2B7D-2031-47A16C97B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9D83F-B509-DF1F-167E-DF15A01FD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75C45-2963-49ED-0390-446A2D090CE7}"/>
              </a:ext>
            </a:extLst>
          </p:cNvPr>
          <p:cNvSpPr>
            <a:spLocks noGrp="1"/>
          </p:cNvSpPr>
          <p:nvPr>
            <p:ph type="body" idx="1"/>
          </p:nvPr>
        </p:nvSpPr>
        <p:spPr/>
        <p:txBody>
          <a:bodyPr/>
          <a:lstStyle/>
          <a:p>
            <a:r>
              <a:rPr lang="en-US" dirty="0"/>
              <a:t>Grace, J. J., Kinsella, E. L., Muldoon, O. T., &amp; Fortune, D. G. (2015). Post-traumatic growth following acquired brain injury: A systematic review and meta-analysis. </a:t>
            </a:r>
            <a:r>
              <a:rPr lang="en-US" i="1" dirty="0"/>
              <a:t>Frontiers in Psychology, 6</a:t>
            </a:r>
            <a:r>
              <a:rPr lang="en-US" dirty="0"/>
              <a:t>, 1162. </a:t>
            </a:r>
            <a:r>
              <a:rPr lang="en-US" dirty="0">
                <a:hlinkClick r:id="rId3"/>
              </a:rPr>
              <a:t>https://doi.org/10.3389/fpsyg.2015.01162</a:t>
            </a:r>
            <a:endParaRPr lang="en-US" b="0" i="0" dirty="0">
              <a:solidFill>
                <a:srgbClr val="212121"/>
              </a:solidFill>
              <a:effectLst/>
              <a:latin typeface="system-ui"/>
            </a:endParaRPr>
          </a:p>
          <a:p>
            <a:endParaRPr lang="en-US" b="0" i="0" dirty="0">
              <a:solidFill>
                <a:srgbClr val="212121"/>
              </a:solidFill>
              <a:effectLst/>
              <a:latin typeface="system-ui"/>
            </a:endParaRPr>
          </a:p>
          <a:p>
            <a:r>
              <a:rPr lang="en-US" b="0" i="0" dirty="0">
                <a:solidFill>
                  <a:srgbClr val="212121"/>
                </a:solidFill>
                <a:effectLst/>
                <a:latin typeface="system-ui"/>
              </a:rPr>
              <a:t>Celdrán, M., Serrat, R., &amp; Villar, F. (2021). Post-Traumatic Growth among Older People after the Forced Lockdown for the COVID-19 Pandemic. </a:t>
            </a:r>
            <a:r>
              <a:rPr lang="en-US" b="0" i="1" dirty="0">
                <a:solidFill>
                  <a:srgbClr val="212121"/>
                </a:solidFill>
                <a:effectLst/>
                <a:latin typeface="system-ui"/>
              </a:rPr>
              <a:t>The Spanish journal of psychology</a:t>
            </a:r>
            <a:r>
              <a:rPr lang="en-US" b="0" i="0" dirty="0">
                <a:solidFill>
                  <a:srgbClr val="212121"/>
                </a:solidFill>
                <a:effectLst/>
                <a:latin typeface="system-ui"/>
              </a:rPr>
              <a:t>, </a:t>
            </a:r>
            <a:r>
              <a:rPr lang="en-US" b="0" i="1" dirty="0">
                <a:solidFill>
                  <a:srgbClr val="212121"/>
                </a:solidFill>
                <a:effectLst/>
                <a:latin typeface="system-ui"/>
              </a:rPr>
              <a:t>24</a:t>
            </a:r>
            <a:r>
              <a:rPr lang="en-US" b="0" i="0" dirty="0">
                <a:solidFill>
                  <a:srgbClr val="212121"/>
                </a:solidFill>
                <a:effectLst/>
                <a:latin typeface="system-ui"/>
              </a:rPr>
              <a:t>, e43. https://</a:t>
            </a:r>
            <a:r>
              <a:rPr lang="en-US" b="0" i="0" dirty="0" err="1">
                <a:solidFill>
                  <a:srgbClr val="212121"/>
                </a:solidFill>
                <a:effectLst/>
                <a:latin typeface="system-ui"/>
              </a:rPr>
              <a:t>doi.org</a:t>
            </a:r>
            <a:r>
              <a:rPr lang="en-US" b="0" i="0" dirty="0">
                <a:solidFill>
                  <a:srgbClr val="212121"/>
                </a:solidFill>
                <a:effectLst/>
                <a:latin typeface="system-ui"/>
              </a:rPr>
              <a:t>/10.1017/SJP.2021.40</a:t>
            </a:r>
          </a:p>
          <a:p>
            <a:endParaRPr lang="en-US" b="0" i="0" dirty="0">
              <a:solidFill>
                <a:srgbClr val="212121"/>
              </a:solidFill>
              <a:effectLst/>
              <a:latin typeface="system-ui"/>
            </a:endParaRPr>
          </a:p>
          <a:p>
            <a:r>
              <a:rPr lang="en-US" b="0" i="0" dirty="0">
                <a:solidFill>
                  <a:srgbClr val="2A2A2A"/>
                </a:solidFill>
                <a:effectLst/>
                <a:latin typeface="Source Sans Pro" panose="020B0503030403020204" pitchFamily="34" charset="0"/>
              </a:rPr>
              <a:t>Lauren M Bouchard, Lydia K Manning, RESILIENCE AND POST-TRAUMATIC GROWTH: EXPLORING THE PERCEPTIONS OF GAINS AFTER ADVERSITY IN OLDER ADULTS, </a:t>
            </a:r>
            <a:r>
              <a:rPr lang="en-US" b="0" i="1" dirty="0">
                <a:solidFill>
                  <a:srgbClr val="2A2A2A"/>
                </a:solidFill>
                <a:effectLst/>
                <a:latin typeface="Source Sans Pro" panose="020B0503030403020204" pitchFamily="34" charset="0"/>
              </a:rPr>
              <a:t>Innovation in Aging</a:t>
            </a:r>
            <a:r>
              <a:rPr lang="en-US" b="0" i="0" dirty="0">
                <a:solidFill>
                  <a:srgbClr val="2A2A2A"/>
                </a:solidFill>
                <a:effectLst/>
                <a:latin typeface="Source Sans Pro" panose="020B0503030403020204" pitchFamily="34" charset="0"/>
              </a:rPr>
              <a:t>, Volume 3, Issue Supplement_1, November 2019, Page S720, </a:t>
            </a:r>
            <a:r>
              <a:rPr lang="en-US" b="0" i="0" u="none" strike="noStrike" dirty="0">
                <a:solidFill>
                  <a:srgbClr val="006FB7"/>
                </a:solidFill>
                <a:effectLst/>
                <a:latin typeface="Source Sans Pro" panose="020B0503030403020204" pitchFamily="34" charset="0"/>
                <a:hlinkClick r:id="rId4"/>
              </a:rPr>
              <a:t>https://doi.org/10.1093/geroni/igz038.2639</a:t>
            </a:r>
            <a:endParaRPr lang="en-US" dirty="0"/>
          </a:p>
        </p:txBody>
      </p:sp>
      <p:sp>
        <p:nvSpPr>
          <p:cNvPr id="4" name="Slide Number Placeholder 3">
            <a:extLst>
              <a:ext uri="{FF2B5EF4-FFF2-40B4-BE49-F238E27FC236}">
                <a16:creationId xmlns:a16="http://schemas.microsoft.com/office/drawing/2014/main" id="{C6770A8A-57B1-9B9F-7A66-A8544512452A}"/>
              </a:ext>
            </a:extLst>
          </p:cNvPr>
          <p:cNvSpPr>
            <a:spLocks noGrp="1"/>
          </p:cNvSpPr>
          <p:nvPr>
            <p:ph type="sldNum" sz="quarter" idx="5"/>
          </p:nvPr>
        </p:nvSpPr>
        <p:spPr/>
        <p:txBody>
          <a:bodyPr/>
          <a:lstStyle/>
          <a:p>
            <a:fld id="{7E0EE571-BE44-2541-ABF8-D544EAB95B0B}" type="slidenum">
              <a:rPr lang="en-US" smtClean="0"/>
              <a:t>42</a:t>
            </a:fld>
            <a:endParaRPr lang="en-US"/>
          </a:p>
        </p:txBody>
      </p:sp>
    </p:spTree>
    <p:extLst>
      <p:ext uri="{BB962C8B-B14F-4D97-AF65-F5344CB8AC3E}">
        <p14:creationId xmlns:p14="http://schemas.microsoft.com/office/powerpoint/2010/main" val="1528115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31C1C-7014-DD9D-9A63-1768A4D40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D6A51-95AD-DB62-0127-DE777C3BA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0CBD-DCC0-4937-808E-3CF573A7E2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5B8C34-82B6-6B52-8110-2E8F84B7BFE4}"/>
              </a:ext>
            </a:extLst>
          </p:cNvPr>
          <p:cNvSpPr>
            <a:spLocks noGrp="1"/>
          </p:cNvSpPr>
          <p:nvPr>
            <p:ph type="sldNum" sz="quarter" idx="5"/>
          </p:nvPr>
        </p:nvSpPr>
        <p:spPr/>
        <p:txBody>
          <a:bodyPr/>
          <a:lstStyle/>
          <a:p>
            <a:fld id="{7E0EE571-BE44-2541-ABF8-D544EAB95B0B}" type="slidenum">
              <a:rPr lang="en-US" smtClean="0"/>
              <a:t>43</a:t>
            </a:fld>
            <a:endParaRPr lang="en-US"/>
          </a:p>
        </p:txBody>
      </p:sp>
    </p:spTree>
    <p:extLst>
      <p:ext uri="{BB962C8B-B14F-4D97-AF65-F5344CB8AC3E}">
        <p14:creationId xmlns:p14="http://schemas.microsoft.com/office/powerpoint/2010/main" val="1900970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EE571-BE44-2541-ABF8-D544EAB95B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937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45</a:t>
            </a:fld>
            <a:endParaRPr lang="en-US"/>
          </a:p>
        </p:txBody>
      </p:sp>
    </p:spTree>
    <p:extLst>
      <p:ext uri="{BB962C8B-B14F-4D97-AF65-F5344CB8AC3E}">
        <p14:creationId xmlns:p14="http://schemas.microsoft.com/office/powerpoint/2010/main" val="2167372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757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C1E42-4FA2-2C6C-F781-525753B01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F4B5E-B734-B097-3733-022A83706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12B6B-468D-F9F3-BCA9-ECC51EF066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2B68B8-1593-91CA-4507-AA6EBC7B65BC}"/>
              </a:ext>
            </a:extLst>
          </p:cNvPr>
          <p:cNvSpPr>
            <a:spLocks noGrp="1"/>
          </p:cNvSpPr>
          <p:nvPr>
            <p:ph type="sldNum" sz="quarter" idx="5"/>
          </p:nvPr>
        </p:nvSpPr>
        <p:spPr/>
        <p:txBody>
          <a:bodyPr/>
          <a:lstStyle/>
          <a:p>
            <a:fld id="{7E0EE571-BE44-2541-ABF8-D544EAB95B0B}" type="slidenum">
              <a:rPr lang="en-US" smtClean="0"/>
              <a:t>5</a:t>
            </a:fld>
            <a:endParaRPr lang="en-US"/>
          </a:p>
        </p:txBody>
      </p:sp>
    </p:spTree>
    <p:extLst>
      <p:ext uri="{BB962C8B-B14F-4D97-AF65-F5344CB8AC3E}">
        <p14:creationId xmlns:p14="http://schemas.microsoft.com/office/powerpoint/2010/main" val="268977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0932-EDE9-5B8B-74B6-2073F8415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F95C2-741B-DDDA-B67A-64450E2A7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95199-789C-BF77-FA14-B4A2F876AA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DC6DF8-004F-6092-93CC-EEAFDA6EDCE0}"/>
              </a:ext>
            </a:extLst>
          </p:cNvPr>
          <p:cNvSpPr>
            <a:spLocks noGrp="1"/>
          </p:cNvSpPr>
          <p:nvPr>
            <p:ph type="sldNum" sz="quarter" idx="5"/>
          </p:nvPr>
        </p:nvSpPr>
        <p:spPr/>
        <p:txBody>
          <a:bodyPr/>
          <a:lstStyle/>
          <a:p>
            <a:fld id="{7E0EE571-BE44-2541-ABF8-D544EAB95B0B}" type="slidenum">
              <a:rPr lang="en-US" smtClean="0"/>
              <a:t>6</a:t>
            </a:fld>
            <a:endParaRPr lang="en-US"/>
          </a:p>
        </p:txBody>
      </p:sp>
    </p:spTree>
    <p:extLst>
      <p:ext uri="{BB962C8B-B14F-4D97-AF65-F5344CB8AC3E}">
        <p14:creationId xmlns:p14="http://schemas.microsoft.com/office/powerpoint/2010/main" val="384949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7</a:t>
            </a:fld>
            <a:endParaRPr lang="en-US"/>
          </a:p>
        </p:txBody>
      </p:sp>
    </p:spTree>
    <p:extLst>
      <p:ext uri="{BB962C8B-B14F-4D97-AF65-F5344CB8AC3E}">
        <p14:creationId xmlns:p14="http://schemas.microsoft.com/office/powerpoint/2010/main" val="3226026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EE571-BE44-2541-ABF8-D544EAB95B0B}" type="slidenum">
              <a:rPr lang="en-US" smtClean="0"/>
              <a:t>8</a:t>
            </a:fld>
            <a:endParaRPr lang="en-US"/>
          </a:p>
        </p:txBody>
      </p:sp>
    </p:spTree>
    <p:extLst>
      <p:ext uri="{BB962C8B-B14F-4D97-AF65-F5344CB8AC3E}">
        <p14:creationId xmlns:p14="http://schemas.microsoft.com/office/powerpoint/2010/main" val="259596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EE571-BE44-2541-ABF8-D544EAB95B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87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22DD1CF-2A56-F0F7-0039-06906E408733}"/>
              </a:ext>
            </a:extLst>
          </p:cNvPr>
          <p:cNvSpPr>
            <a:spLocks noGrp="1"/>
          </p:cNvSpPr>
          <p:nvPr>
            <p:ph type="pic" sz="quarter" idx="14"/>
          </p:nvPr>
        </p:nvSpPr>
        <p:spPr>
          <a:xfrm>
            <a:off x="0" y="0"/>
            <a:ext cx="12192000" cy="5373078"/>
          </a:xfrm>
        </p:spPr>
        <p:txBody>
          <a:bodyPr anchor="ctr">
            <a:normAutofit/>
          </a:bodyPr>
          <a:lstStyle>
            <a:lvl1pPr algn="ctr">
              <a:defRPr sz="3600"/>
            </a:lvl1pPr>
          </a:lstStyle>
          <a:p>
            <a:endParaRPr lang="en-US"/>
          </a:p>
        </p:txBody>
      </p:sp>
      <p:sp>
        <p:nvSpPr>
          <p:cNvPr id="17" name="Rectangle 16">
            <a:extLst>
              <a:ext uri="{FF2B5EF4-FFF2-40B4-BE49-F238E27FC236}">
                <a16:creationId xmlns:a16="http://schemas.microsoft.com/office/drawing/2014/main" id="{43579A79-190F-CA4F-B60D-A77095E627C7}"/>
              </a:ext>
            </a:extLst>
          </p:cNvPr>
          <p:cNvSpPr/>
          <p:nvPr userDrawn="1"/>
        </p:nvSpPr>
        <p:spPr>
          <a:xfrm>
            <a:off x="0" y="5373078"/>
            <a:ext cx="12192000" cy="148492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176FD4E-826E-E10B-FEB0-DAFA6E725949}"/>
              </a:ext>
            </a:extLst>
          </p:cNvPr>
          <p:cNvSpPr>
            <a:spLocks noGrp="1"/>
          </p:cNvSpPr>
          <p:nvPr>
            <p:ph type="title" hasCustomPrompt="1"/>
          </p:nvPr>
        </p:nvSpPr>
        <p:spPr>
          <a:xfrm>
            <a:off x="664143" y="3221508"/>
            <a:ext cx="10863715" cy="1107996"/>
          </a:xfrm>
        </p:spPr>
        <p:txBody>
          <a:bodyPr/>
          <a:lstStyle>
            <a:lvl1pPr>
              <a:defRPr>
                <a:solidFill>
                  <a:schemeClr val="tx1"/>
                </a:solidFill>
              </a:defRPr>
            </a:lvl1pPr>
          </a:lstStyle>
          <a:p>
            <a:r>
              <a:rPr lang="en-US" dirty="0"/>
              <a:t>Presentation title</a:t>
            </a:r>
          </a:p>
        </p:txBody>
      </p:sp>
      <p:sp>
        <p:nvSpPr>
          <p:cNvPr id="10" name="Text Placeholder 9">
            <a:extLst>
              <a:ext uri="{FF2B5EF4-FFF2-40B4-BE49-F238E27FC236}">
                <a16:creationId xmlns:a16="http://schemas.microsoft.com/office/drawing/2014/main" id="{F5B9F683-E567-EC80-C1D4-BF194851A5B7}"/>
              </a:ext>
            </a:extLst>
          </p:cNvPr>
          <p:cNvSpPr>
            <a:spLocks noGrp="1"/>
          </p:cNvSpPr>
          <p:nvPr>
            <p:ph type="body" sz="quarter" idx="10" hasCustomPrompt="1"/>
          </p:nvPr>
        </p:nvSpPr>
        <p:spPr>
          <a:xfrm>
            <a:off x="664143" y="4227907"/>
            <a:ext cx="10863715" cy="923330"/>
          </a:xfrm>
        </p:spPr>
        <p:txBody>
          <a:bodyPr wrap="square">
            <a:spAutoFit/>
          </a:bodyPr>
          <a:lstStyle>
            <a:lvl1pPr>
              <a:defRPr sz="5400">
                <a:solidFill>
                  <a:schemeClr val="accent1"/>
                </a:solidFill>
              </a:defRPr>
            </a:lvl1pPr>
          </a:lstStyle>
          <a:p>
            <a:pPr lvl="0"/>
            <a:r>
              <a:rPr lang="en-US" dirty="0"/>
              <a:t>Subtitle here</a:t>
            </a:r>
          </a:p>
        </p:txBody>
      </p:sp>
      <p:sp>
        <p:nvSpPr>
          <p:cNvPr id="13" name="Text Placeholder 9">
            <a:extLst>
              <a:ext uri="{FF2B5EF4-FFF2-40B4-BE49-F238E27FC236}">
                <a16:creationId xmlns:a16="http://schemas.microsoft.com/office/drawing/2014/main" id="{549019FC-E8AB-96D1-B15C-30631D67AEA3}"/>
              </a:ext>
            </a:extLst>
          </p:cNvPr>
          <p:cNvSpPr>
            <a:spLocks noGrp="1"/>
          </p:cNvSpPr>
          <p:nvPr>
            <p:ph type="body" sz="quarter" idx="11" hasCustomPrompt="1"/>
          </p:nvPr>
        </p:nvSpPr>
        <p:spPr>
          <a:xfrm>
            <a:off x="664143" y="5618685"/>
            <a:ext cx="5527319" cy="461665"/>
          </a:xfrm>
        </p:spPr>
        <p:txBody>
          <a:bodyPr wrap="square">
            <a:spAutoFit/>
          </a:bodyPr>
          <a:lstStyle>
            <a:lvl1pPr>
              <a:defRPr sz="2400" b="1">
                <a:solidFill>
                  <a:schemeClr val="tx1"/>
                </a:solidFill>
              </a:defRPr>
            </a:lvl1pPr>
          </a:lstStyle>
          <a:p>
            <a:pPr lvl="0"/>
            <a:r>
              <a:rPr lang="en-US" dirty="0"/>
              <a:t>Presenter Name</a:t>
            </a:r>
          </a:p>
        </p:txBody>
      </p:sp>
      <p:sp>
        <p:nvSpPr>
          <p:cNvPr id="14" name="Text Placeholder 9">
            <a:extLst>
              <a:ext uri="{FF2B5EF4-FFF2-40B4-BE49-F238E27FC236}">
                <a16:creationId xmlns:a16="http://schemas.microsoft.com/office/drawing/2014/main" id="{227327EC-15FF-F0DC-18EF-F57303CEF6A7}"/>
              </a:ext>
            </a:extLst>
          </p:cNvPr>
          <p:cNvSpPr>
            <a:spLocks noGrp="1"/>
          </p:cNvSpPr>
          <p:nvPr>
            <p:ph type="body" sz="quarter" idx="12" hasCustomPrompt="1"/>
          </p:nvPr>
        </p:nvSpPr>
        <p:spPr>
          <a:xfrm>
            <a:off x="664143" y="6053078"/>
            <a:ext cx="5527319" cy="461665"/>
          </a:xfrm>
        </p:spPr>
        <p:txBody>
          <a:bodyPr wrap="square">
            <a:spAutoFit/>
          </a:bodyPr>
          <a:lstStyle>
            <a:lvl1pPr>
              <a:defRPr sz="2400" b="0">
                <a:solidFill>
                  <a:schemeClr val="tx1"/>
                </a:solidFill>
              </a:defRPr>
            </a:lvl1pPr>
          </a:lstStyle>
          <a:p>
            <a:pPr lvl="0"/>
            <a:r>
              <a:rPr lang="en-US" dirty="0"/>
              <a:t>Title or position</a:t>
            </a:r>
          </a:p>
        </p:txBody>
      </p:sp>
      <p:sp>
        <p:nvSpPr>
          <p:cNvPr id="16" name="Text Placeholder 9">
            <a:extLst>
              <a:ext uri="{FF2B5EF4-FFF2-40B4-BE49-F238E27FC236}">
                <a16:creationId xmlns:a16="http://schemas.microsoft.com/office/drawing/2014/main" id="{FF9E25AB-F69F-225E-3C2D-FFF8D5032A80}"/>
              </a:ext>
            </a:extLst>
          </p:cNvPr>
          <p:cNvSpPr>
            <a:spLocks noGrp="1"/>
          </p:cNvSpPr>
          <p:nvPr>
            <p:ph type="body" sz="quarter" idx="13" hasCustomPrompt="1"/>
          </p:nvPr>
        </p:nvSpPr>
        <p:spPr>
          <a:xfrm>
            <a:off x="6317674" y="6053078"/>
            <a:ext cx="5715823" cy="461665"/>
          </a:xfrm>
        </p:spPr>
        <p:txBody>
          <a:bodyPr wrap="square">
            <a:spAutoFit/>
          </a:bodyPr>
          <a:lstStyle>
            <a:lvl1pPr algn="r">
              <a:defRPr sz="2400" b="0">
                <a:solidFill>
                  <a:schemeClr val="tx1"/>
                </a:solidFill>
              </a:defRPr>
            </a:lvl1pPr>
          </a:lstStyle>
          <a:p>
            <a:pPr lvl="0"/>
            <a:r>
              <a:rPr lang="en-US" dirty="0"/>
              <a:t>Click to add website</a:t>
            </a:r>
          </a:p>
        </p:txBody>
      </p:sp>
    </p:spTree>
    <p:extLst>
      <p:ext uri="{BB962C8B-B14F-4D97-AF65-F5344CB8AC3E}">
        <p14:creationId xmlns:p14="http://schemas.microsoft.com/office/powerpoint/2010/main" val="104282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8262851" y="580280"/>
            <a:ext cx="3929149" cy="5697445"/>
          </a:xfrm>
          <a:effectLst>
            <a:outerShdw blurRad="207144" dist="50800" dir="5400000" algn="ctr" rotWithShape="0">
              <a:srgbClr val="000000">
                <a:alpha val="43137"/>
              </a:srgbClr>
            </a:outerShdw>
          </a:effectLst>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664142" y="2796272"/>
            <a:ext cx="6921515" cy="3481453"/>
          </a:xfrm>
        </p:spPr>
        <p:txBody>
          <a:bodyPr wrap="square" anchor="t">
            <a:noAutofit/>
          </a:bodyPr>
          <a:lstStyle>
            <a:lvl1pPr>
              <a:lnSpc>
                <a:spcPct val="100000"/>
              </a:lnSpc>
              <a:spcBef>
                <a:spcPts val="0"/>
              </a:spcBef>
              <a:spcAft>
                <a:spcPts val="1000"/>
              </a:spcAft>
              <a:defRPr sz="3200">
                <a:solidFill>
                  <a:schemeClr val="tx1">
                    <a:lumMod val="85000"/>
                    <a:lumOff val="15000"/>
                  </a:schemeClr>
                </a:solidFill>
              </a:defRPr>
            </a:lvl1pPr>
          </a:lstStyle>
          <a:p>
            <a:pPr lvl="0"/>
            <a:r>
              <a:rPr lang="en-US" dirty="0"/>
              <a:t>Add your text here</a:t>
            </a:r>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664144" y="580278"/>
            <a:ext cx="6928643" cy="1107996"/>
          </a:xfrm>
        </p:spPr>
        <p:txBody>
          <a:bodyPr/>
          <a:lstStyle/>
          <a:p>
            <a:r>
              <a:rPr lang="en-US" dirty="0"/>
              <a:t>Headline</a:t>
            </a:r>
          </a:p>
        </p:txBody>
      </p:sp>
      <p:sp>
        <p:nvSpPr>
          <p:cNvPr id="10" name="Text Placeholder 9">
            <a:extLst>
              <a:ext uri="{FF2B5EF4-FFF2-40B4-BE49-F238E27FC236}">
                <a16:creationId xmlns:a16="http://schemas.microsoft.com/office/drawing/2014/main" id="{67F0ED26-3E4B-6CC5-C964-31F1122D0102}"/>
              </a:ext>
            </a:extLst>
          </p:cNvPr>
          <p:cNvSpPr>
            <a:spLocks noGrp="1"/>
          </p:cNvSpPr>
          <p:nvPr>
            <p:ph type="body" sz="quarter" idx="11" hasCustomPrompt="1"/>
          </p:nvPr>
        </p:nvSpPr>
        <p:spPr>
          <a:xfrm>
            <a:off x="664144" y="1688275"/>
            <a:ext cx="6928643" cy="707886"/>
          </a:xfrm>
        </p:spPr>
        <p:txBody>
          <a:bodyPr wrap="square">
            <a:spAutoFit/>
          </a:bodyPr>
          <a:lstStyle>
            <a:lvl1pPr>
              <a:defRPr sz="4000">
                <a:solidFill>
                  <a:schemeClr val="accent1"/>
                </a:solidFill>
              </a:defRPr>
            </a:lvl1pPr>
          </a:lstStyle>
          <a:p>
            <a:pPr lvl="0"/>
            <a:r>
              <a:rPr lang="en-US" dirty="0"/>
              <a:t>Sub-headline</a:t>
            </a:r>
          </a:p>
        </p:txBody>
      </p:sp>
    </p:spTree>
    <p:extLst>
      <p:ext uri="{BB962C8B-B14F-4D97-AF65-F5344CB8AC3E}">
        <p14:creationId xmlns:p14="http://schemas.microsoft.com/office/powerpoint/2010/main" val="362483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0" y="3790606"/>
            <a:ext cx="12192000" cy="3067395"/>
          </a:xfrm>
          <a:effectLst>
            <a:outerShdw blurRad="224862" dist="50800" dir="5400000" algn="ctr" rotWithShape="0">
              <a:srgbClr val="000000">
                <a:alpha val="43137"/>
              </a:srgbClr>
            </a:outerShdw>
          </a:effectLst>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664143" y="1723057"/>
            <a:ext cx="11037203" cy="1705945"/>
          </a:xfrm>
        </p:spPr>
        <p:txBody>
          <a:bodyPr wrap="square" anchor="t">
            <a:noAutofit/>
          </a:bodyPr>
          <a:lstStyle>
            <a:lvl1pPr>
              <a:lnSpc>
                <a:spcPct val="100000"/>
              </a:lnSpc>
              <a:spcBef>
                <a:spcPts val="0"/>
              </a:spcBef>
              <a:spcAft>
                <a:spcPts val="1000"/>
              </a:spcAft>
              <a:defRPr sz="3200">
                <a:solidFill>
                  <a:schemeClr val="tx1">
                    <a:lumMod val="85000"/>
                    <a:lumOff val="15000"/>
                  </a:schemeClr>
                </a:solidFill>
              </a:defRPr>
            </a:lvl1pPr>
          </a:lstStyle>
          <a:p>
            <a:pPr lvl="0"/>
            <a:r>
              <a:rPr lang="en-US" dirty="0"/>
              <a:t>Add your text here</a:t>
            </a:r>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664144" y="580278"/>
            <a:ext cx="11037203" cy="1107996"/>
          </a:xfrm>
        </p:spPr>
        <p:txBody>
          <a:bodyPr/>
          <a:lstStyle/>
          <a:p>
            <a:r>
              <a:rPr lang="en-US" dirty="0"/>
              <a:t>Headline</a:t>
            </a:r>
          </a:p>
        </p:txBody>
      </p:sp>
    </p:spTree>
    <p:extLst>
      <p:ext uri="{BB962C8B-B14F-4D97-AF65-F5344CB8AC3E}">
        <p14:creationId xmlns:p14="http://schemas.microsoft.com/office/powerpoint/2010/main" val="3530074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664143" y="1976818"/>
            <a:ext cx="11037203" cy="3960000"/>
          </a:xfrm>
        </p:spPr>
        <p:txBody>
          <a:bodyPr wrap="square" anchor="t">
            <a:noAutofit/>
          </a:bodyPr>
          <a:lstStyle>
            <a:lvl1pPr>
              <a:lnSpc>
                <a:spcPct val="100000"/>
              </a:lnSpc>
              <a:spcBef>
                <a:spcPts val="0"/>
              </a:spcBef>
              <a:spcAft>
                <a:spcPts val="1200"/>
              </a:spcAft>
              <a:defRPr sz="3200">
                <a:solidFill>
                  <a:schemeClr val="tx1">
                    <a:lumMod val="85000"/>
                    <a:lumOff val="15000"/>
                  </a:schemeClr>
                </a:solidFill>
              </a:defRPr>
            </a:lvl1pPr>
          </a:lstStyle>
          <a:p>
            <a:pPr lvl="0"/>
            <a:r>
              <a:rPr lang="en-US" dirty="0"/>
              <a:t>Add your text here</a:t>
            </a:r>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664144" y="580278"/>
            <a:ext cx="11037203" cy="1107996"/>
          </a:xfrm>
        </p:spPr>
        <p:txBody>
          <a:bodyPr/>
          <a:lstStyle/>
          <a:p>
            <a:r>
              <a:rPr lang="en-US" dirty="0"/>
              <a:t>Headline</a:t>
            </a:r>
          </a:p>
        </p:txBody>
      </p:sp>
    </p:spTree>
    <p:extLst>
      <p:ext uri="{BB962C8B-B14F-4D97-AF65-F5344CB8AC3E}">
        <p14:creationId xmlns:p14="http://schemas.microsoft.com/office/powerpoint/2010/main" val="422791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579735" y="2082311"/>
            <a:ext cx="5230752" cy="606897"/>
          </a:xfrm>
        </p:spPr>
        <p:txBody>
          <a:bodyPr wrap="square" anchor="t">
            <a:spAutoFit/>
          </a:bodyPr>
          <a:lstStyle>
            <a:lvl1pPr algn="l">
              <a:lnSpc>
                <a:spcPct val="110000"/>
              </a:lnSpc>
              <a:spcBef>
                <a:spcPts val="0"/>
              </a:spcBef>
              <a:spcAft>
                <a:spcPts val="1000"/>
              </a:spcAft>
              <a:defRPr sz="3200" b="1">
                <a:solidFill>
                  <a:schemeClr val="accent1"/>
                </a:solidFill>
              </a:defRPr>
            </a:lvl1pPr>
          </a:lstStyle>
          <a:p>
            <a:pPr lvl="0"/>
            <a:r>
              <a:rPr lang="en-US" dirty="0"/>
              <a:t>Add your text here</a:t>
            </a:r>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664144" y="580278"/>
            <a:ext cx="11037203" cy="1107996"/>
          </a:xfrm>
        </p:spPr>
        <p:txBody>
          <a:bodyPr/>
          <a:lstStyle>
            <a:lvl1pPr algn="l">
              <a:defRPr/>
            </a:lvl1pPr>
          </a:lstStyle>
          <a:p>
            <a:r>
              <a:rPr lang="en-US" dirty="0"/>
              <a:t>Headline</a:t>
            </a:r>
          </a:p>
        </p:txBody>
      </p:sp>
      <p:sp>
        <p:nvSpPr>
          <p:cNvPr id="2" name="Text Placeholder 9">
            <a:extLst>
              <a:ext uri="{FF2B5EF4-FFF2-40B4-BE49-F238E27FC236}">
                <a16:creationId xmlns:a16="http://schemas.microsoft.com/office/drawing/2014/main" id="{62DF7CB9-3112-F4EF-62DB-6DBEE02DEDBE}"/>
              </a:ext>
            </a:extLst>
          </p:cNvPr>
          <p:cNvSpPr>
            <a:spLocks noGrp="1"/>
          </p:cNvSpPr>
          <p:nvPr>
            <p:ph type="body" sz="quarter" idx="19" hasCustomPrompt="1"/>
          </p:nvPr>
        </p:nvSpPr>
        <p:spPr>
          <a:xfrm>
            <a:off x="6470595" y="2082311"/>
            <a:ext cx="5230752" cy="606897"/>
          </a:xfrm>
        </p:spPr>
        <p:txBody>
          <a:bodyPr wrap="square" anchor="t">
            <a:spAutoFit/>
          </a:bodyPr>
          <a:lstStyle>
            <a:lvl1pPr algn="l">
              <a:lnSpc>
                <a:spcPct val="110000"/>
              </a:lnSpc>
              <a:spcBef>
                <a:spcPts val="0"/>
              </a:spcBef>
              <a:spcAft>
                <a:spcPts val="1000"/>
              </a:spcAft>
              <a:defRPr sz="3200" b="1">
                <a:solidFill>
                  <a:schemeClr val="accent1"/>
                </a:solidFill>
              </a:defRPr>
            </a:lvl1pPr>
          </a:lstStyle>
          <a:p>
            <a:pPr lvl="0"/>
            <a:r>
              <a:rPr lang="en-US" dirty="0"/>
              <a:t>Add your text here</a:t>
            </a:r>
          </a:p>
        </p:txBody>
      </p:sp>
      <p:sp>
        <p:nvSpPr>
          <p:cNvPr id="4" name="Text Placeholder 9">
            <a:extLst>
              <a:ext uri="{FF2B5EF4-FFF2-40B4-BE49-F238E27FC236}">
                <a16:creationId xmlns:a16="http://schemas.microsoft.com/office/drawing/2014/main" id="{9656D79A-E94F-AAB5-B044-F9C0E25A495D}"/>
              </a:ext>
            </a:extLst>
          </p:cNvPr>
          <p:cNvSpPr>
            <a:spLocks noGrp="1"/>
          </p:cNvSpPr>
          <p:nvPr>
            <p:ph type="body" sz="quarter" idx="20" hasCustomPrompt="1"/>
          </p:nvPr>
        </p:nvSpPr>
        <p:spPr>
          <a:xfrm>
            <a:off x="579735" y="2877724"/>
            <a:ext cx="5230752" cy="3262989"/>
          </a:xfrm>
        </p:spPr>
        <p:txBody>
          <a:bodyPr wrap="square" lIns="90000" anchor="t">
            <a:noAutofit/>
          </a:bodyPr>
          <a:lstStyle>
            <a:lvl1pPr marL="457189" indent="-457189" algn="l">
              <a:lnSpc>
                <a:spcPct val="100000"/>
              </a:lnSpc>
              <a:spcBef>
                <a:spcPts val="0"/>
              </a:spcBef>
              <a:spcAft>
                <a:spcPts val="1000"/>
              </a:spcAft>
              <a:buFont typeface="Arial" panose="020B0604020202020204" pitchFamily="34" charset="0"/>
              <a:buChar char="•"/>
              <a:defRPr sz="3200" b="0">
                <a:solidFill>
                  <a:schemeClr val="tx1">
                    <a:lumMod val="85000"/>
                    <a:lumOff val="15000"/>
                  </a:schemeClr>
                </a:solidFill>
              </a:defRPr>
            </a:lvl1pPr>
          </a:lstStyle>
          <a:p>
            <a:pPr lvl="0"/>
            <a:r>
              <a:rPr lang="en-US" dirty="0"/>
              <a:t>Add your text here</a:t>
            </a:r>
          </a:p>
        </p:txBody>
      </p:sp>
      <p:sp>
        <p:nvSpPr>
          <p:cNvPr id="5" name="Text Placeholder 9">
            <a:extLst>
              <a:ext uri="{FF2B5EF4-FFF2-40B4-BE49-F238E27FC236}">
                <a16:creationId xmlns:a16="http://schemas.microsoft.com/office/drawing/2014/main" id="{A29BFECE-7969-93B1-2E2E-7ABB42D96F69}"/>
              </a:ext>
            </a:extLst>
          </p:cNvPr>
          <p:cNvSpPr>
            <a:spLocks noGrp="1"/>
          </p:cNvSpPr>
          <p:nvPr>
            <p:ph type="body" sz="quarter" idx="21" hasCustomPrompt="1"/>
          </p:nvPr>
        </p:nvSpPr>
        <p:spPr>
          <a:xfrm>
            <a:off x="6470595" y="2877724"/>
            <a:ext cx="5230752" cy="3262989"/>
          </a:xfrm>
        </p:spPr>
        <p:txBody>
          <a:bodyPr wrap="square" lIns="90000" anchor="t">
            <a:noAutofit/>
          </a:bodyPr>
          <a:lstStyle>
            <a:lvl1pPr marL="457189" indent="-457189" algn="l">
              <a:lnSpc>
                <a:spcPct val="100000"/>
              </a:lnSpc>
              <a:spcBef>
                <a:spcPts val="0"/>
              </a:spcBef>
              <a:spcAft>
                <a:spcPts val="1000"/>
              </a:spcAft>
              <a:buFont typeface="Arial" panose="020B0604020202020204" pitchFamily="34" charset="0"/>
              <a:buChar char="•"/>
              <a:defRPr sz="3200" b="0">
                <a:solidFill>
                  <a:schemeClr val="tx1">
                    <a:lumMod val="85000"/>
                    <a:lumOff val="15000"/>
                  </a:schemeClr>
                </a:solidFill>
              </a:defRPr>
            </a:lvl1pPr>
          </a:lstStyle>
          <a:p>
            <a:pPr lvl="0"/>
            <a:r>
              <a:rPr lang="en-US" dirty="0"/>
              <a:t>Add your text here</a:t>
            </a:r>
          </a:p>
        </p:txBody>
      </p:sp>
      <p:cxnSp>
        <p:nvCxnSpPr>
          <p:cNvPr id="21" name="Straight Connector 20">
            <a:extLst>
              <a:ext uri="{FF2B5EF4-FFF2-40B4-BE49-F238E27FC236}">
                <a16:creationId xmlns:a16="http://schemas.microsoft.com/office/drawing/2014/main" id="{C06B08EF-8D1F-4F11-C78B-A33D2384E5DE}"/>
              </a:ext>
            </a:extLst>
          </p:cNvPr>
          <p:cNvCxnSpPr>
            <a:cxnSpLocks/>
          </p:cNvCxnSpPr>
          <p:nvPr userDrawn="1"/>
        </p:nvCxnSpPr>
        <p:spPr>
          <a:xfrm>
            <a:off x="6096000" y="2062855"/>
            <a:ext cx="0" cy="407785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303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5D850-AA6F-BE52-E03B-40FE1698E319}"/>
              </a:ext>
            </a:extLst>
          </p:cNvPr>
          <p:cNvSpPr/>
          <p:nvPr userDrawn="1"/>
        </p:nvSpPr>
        <p:spPr>
          <a:xfrm>
            <a:off x="-595" y="0"/>
            <a:ext cx="388679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715746" y="580280"/>
            <a:ext cx="4966599" cy="5356539"/>
          </a:xfrm>
          <a:effectLst>
            <a:outerShdw blurRad="343772" dist="50800" dir="5400000" algn="ctr" rotWithShape="0">
              <a:srgbClr val="000000">
                <a:alpha val="43137"/>
              </a:srgbClr>
            </a:outerShdw>
          </a:effectLst>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6042877" y="580280"/>
            <a:ext cx="5484385" cy="5356539"/>
          </a:xfrm>
        </p:spPr>
        <p:txBody>
          <a:bodyPr anchor="ctr">
            <a:noAutofit/>
          </a:bodyPr>
          <a:lstStyle/>
          <a:p>
            <a:r>
              <a:rPr lang="en-US" dirty="0"/>
              <a:t>Headline</a:t>
            </a:r>
          </a:p>
        </p:txBody>
      </p:sp>
    </p:spTree>
    <p:extLst>
      <p:ext uri="{BB962C8B-B14F-4D97-AF65-F5344CB8AC3E}">
        <p14:creationId xmlns:p14="http://schemas.microsoft.com/office/powerpoint/2010/main" val="2072164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5D850-AA6F-BE52-E03B-40FE1698E319}"/>
              </a:ext>
            </a:extLst>
          </p:cNvPr>
          <p:cNvSpPr/>
          <p:nvPr userDrawn="1"/>
        </p:nvSpPr>
        <p:spPr>
          <a:xfrm>
            <a:off x="8246226" y="0"/>
            <a:ext cx="3945775" cy="61514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7581209" y="580280"/>
            <a:ext cx="4610793" cy="5356539"/>
          </a:xfrm>
          <a:effectLst>
            <a:outerShdw blurRad="192565" dist="50800" dir="5400000" algn="ctr" rotWithShape="0">
              <a:srgbClr val="000000">
                <a:alpha val="43137"/>
              </a:srgbClr>
            </a:outerShdw>
          </a:effectLst>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664145" y="580278"/>
            <a:ext cx="6617804" cy="1107996"/>
          </a:xfrm>
        </p:spPr>
        <p:txBody>
          <a:bodyPr/>
          <a:lstStyle/>
          <a:p>
            <a:r>
              <a:rPr lang="en-US" dirty="0"/>
              <a:t>Headline</a:t>
            </a:r>
          </a:p>
        </p:txBody>
      </p:sp>
      <p:sp>
        <p:nvSpPr>
          <p:cNvPr id="4" name="Text Placeholder 9">
            <a:extLst>
              <a:ext uri="{FF2B5EF4-FFF2-40B4-BE49-F238E27FC236}">
                <a16:creationId xmlns:a16="http://schemas.microsoft.com/office/drawing/2014/main" id="{0FD76E42-1F0F-83A6-6C04-1D5D0AE65C8D}"/>
              </a:ext>
            </a:extLst>
          </p:cNvPr>
          <p:cNvSpPr>
            <a:spLocks noGrp="1"/>
          </p:cNvSpPr>
          <p:nvPr>
            <p:ph type="body" sz="quarter" idx="18" hasCustomPrompt="1"/>
          </p:nvPr>
        </p:nvSpPr>
        <p:spPr>
          <a:xfrm>
            <a:off x="664143" y="2796272"/>
            <a:ext cx="6617804" cy="3481453"/>
          </a:xfrm>
        </p:spPr>
        <p:txBody>
          <a:bodyPr wrap="square" anchor="t">
            <a:noAutofit/>
          </a:bodyPr>
          <a:lstStyle>
            <a:lvl1pPr marL="457189" indent="-457189">
              <a:lnSpc>
                <a:spcPct val="100000"/>
              </a:lnSpc>
              <a:spcBef>
                <a:spcPts val="0"/>
              </a:spcBef>
              <a:spcAft>
                <a:spcPts val="1000"/>
              </a:spcAft>
              <a:buFont typeface="Arial" panose="020B0604020202020204" pitchFamily="34" charset="0"/>
              <a:buChar char="•"/>
              <a:defRPr sz="3200">
                <a:solidFill>
                  <a:schemeClr val="tx1">
                    <a:lumMod val="85000"/>
                    <a:lumOff val="15000"/>
                  </a:schemeClr>
                </a:solidFill>
              </a:defRPr>
            </a:lvl1pPr>
          </a:lstStyle>
          <a:p>
            <a:pPr lvl="0"/>
            <a:r>
              <a:rPr lang="en-US" dirty="0"/>
              <a:t>Add your text here</a:t>
            </a:r>
          </a:p>
        </p:txBody>
      </p:sp>
      <p:sp>
        <p:nvSpPr>
          <p:cNvPr id="6" name="Text Placeholder 9">
            <a:extLst>
              <a:ext uri="{FF2B5EF4-FFF2-40B4-BE49-F238E27FC236}">
                <a16:creationId xmlns:a16="http://schemas.microsoft.com/office/drawing/2014/main" id="{AB65C854-CD4E-F13D-B0B9-131B5D8ADDC8}"/>
              </a:ext>
            </a:extLst>
          </p:cNvPr>
          <p:cNvSpPr>
            <a:spLocks noGrp="1"/>
          </p:cNvSpPr>
          <p:nvPr>
            <p:ph type="body" sz="quarter" idx="11" hasCustomPrompt="1"/>
          </p:nvPr>
        </p:nvSpPr>
        <p:spPr>
          <a:xfrm>
            <a:off x="664143" y="1688275"/>
            <a:ext cx="6624620" cy="707886"/>
          </a:xfrm>
        </p:spPr>
        <p:txBody>
          <a:bodyPr wrap="square">
            <a:spAutoFit/>
          </a:bodyPr>
          <a:lstStyle>
            <a:lvl1pPr>
              <a:defRPr sz="4000">
                <a:solidFill>
                  <a:schemeClr val="accent1"/>
                </a:solidFill>
              </a:defRPr>
            </a:lvl1pPr>
          </a:lstStyle>
          <a:p>
            <a:pPr lvl="0"/>
            <a:r>
              <a:rPr lang="en-US" dirty="0"/>
              <a:t>Sub-headline</a:t>
            </a:r>
          </a:p>
        </p:txBody>
      </p:sp>
    </p:spTree>
    <p:extLst>
      <p:ext uri="{BB962C8B-B14F-4D97-AF65-F5344CB8AC3E}">
        <p14:creationId xmlns:p14="http://schemas.microsoft.com/office/powerpoint/2010/main" val="1206796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E20099-BB4E-9025-12F0-E50856650CA0}"/>
              </a:ext>
            </a:extLst>
          </p:cNvPr>
          <p:cNvSpPr/>
          <p:nvPr userDrawn="1"/>
        </p:nvSpPr>
        <p:spPr>
          <a:xfrm>
            <a:off x="2" y="0"/>
            <a:ext cx="382385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5503837" y="2129740"/>
            <a:ext cx="3600000" cy="3600000"/>
          </a:xfrm>
          <a:effectLst>
            <a:outerShdw blurRad="229873" dist="50800" dir="5400000" algn="ctr" rotWithShape="0">
              <a:srgbClr val="000000">
                <a:alpha val="43137"/>
              </a:srgbClr>
            </a:outerShdw>
          </a:effectLst>
        </p:spPr>
        <p:txBody>
          <a:bodyPr anchor="ctr">
            <a:normAutofit/>
          </a:bodyPr>
          <a:lstStyle>
            <a:lvl1pPr algn="ctr">
              <a:defRPr sz="3600"/>
            </a:lvl1pPr>
          </a:lstStyle>
          <a:p>
            <a:endParaRPr lang="en-US" dirty="0"/>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5503838" y="422354"/>
            <a:ext cx="5835559" cy="799899"/>
          </a:xfrm>
        </p:spPr>
        <p:txBody>
          <a:bodyPr wrap="square" anchor="t">
            <a:spAutoFit/>
          </a:bodyPr>
          <a:lstStyle>
            <a:lvl1pPr>
              <a:lnSpc>
                <a:spcPct val="110000"/>
              </a:lnSpc>
              <a:spcBef>
                <a:spcPts val="0"/>
              </a:spcBef>
              <a:spcAft>
                <a:spcPts val="1000"/>
              </a:spcAft>
              <a:defRPr sz="4400">
                <a:solidFill>
                  <a:schemeClr val="tx1">
                    <a:lumMod val="85000"/>
                    <a:lumOff val="15000"/>
                  </a:schemeClr>
                </a:solidFill>
              </a:defRPr>
            </a:lvl1pPr>
          </a:lstStyle>
          <a:p>
            <a:pPr lvl="0"/>
            <a:r>
              <a:rPr lang="en-US" dirty="0"/>
              <a:t>Add your text</a:t>
            </a:r>
          </a:p>
        </p:txBody>
      </p:sp>
      <p:sp>
        <p:nvSpPr>
          <p:cNvPr id="2" name="Picture Placeholder 18">
            <a:extLst>
              <a:ext uri="{FF2B5EF4-FFF2-40B4-BE49-F238E27FC236}">
                <a16:creationId xmlns:a16="http://schemas.microsoft.com/office/drawing/2014/main" id="{281F457A-8C51-38FD-E88B-C020B283E4B5}"/>
              </a:ext>
            </a:extLst>
          </p:cNvPr>
          <p:cNvSpPr>
            <a:spLocks noGrp="1"/>
          </p:cNvSpPr>
          <p:nvPr>
            <p:ph type="pic" sz="quarter" idx="19"/>
          </p:nvPr>
        </p:nvSpPr>
        <p:spPr>
          <a:xfrm>
            <a:off x="789914" y="422352"/>
            <a:ext cx="4071455" cy="6013296"/>
          </a:xfrm>
          <a:effectLst>
            <a:outerShdw blurRad="223748" dist="50800" dir="5400000" algn="ctr" rotWithShape="0">
              <a:srgbClr val="000000">
                <a:alpha val="43137"/>
              </a:srgbClr>
            </a:outerShdw>
          </a:effectLst>
        </p:spPr>
        <p:txBody>
          <a:bodyPr anchor="ctr">
            <a:normAutofit/>
          </a:bodyPr>
          <a:lstStyle>
            <a:lvl1pPr algn="ctr">
              <a:defRPr sz="3600"/>
            </a:lvl1pPr>
          </a:lstStyle>
          <a:p>
            <a:endParaRPr lang="en-US"/>
          </a:p>
        </p:txBody>
      </p:sp>
      <p:sp>
        <p:nvSpPr>
          <p:cNvPr id="6" name="Text Placeholder 9">
            <a:extLst>
              <a:ext uri="{FF2B5EF4-FFF2-40B4-BE49-F238E27FC236}">
                <a16:creationId xmlns:a16="http://schemas.microsoft.com/office/drawing/2014/main" id="{C5814C09-E206-4954-9EDA-40EADB936596}"/>
              </a:ext>
            </a:extLst>
          </p:cNvPr>
          <p:cNvSpPr>
            <a:spLocks noGrp="1"/>
          </p:cNvSpPr>
          <p:nvPr>
            <p:ph type="body" sz="quarter" idx="20" hasCustomPrompt="1"/>
          </p:nvPr>
        </p:nvSpPr>
        <p:spPr>
          <a:xfrm>
            <a:off x="5503838" y="5977594"/>
            <a:ext cx="6326213" cy="461665"/>
          </a:xfrm>
        </p:spPr>
        <p:txBody>
          <a:bodyPr wrap="square" anchor="t">
            <a:spAutoFit/>
          </a:bodyPr>
          <a:lstStyle>
            <a:lvl1pPr>
              <a:lnSpc>
                <a:spcPct val="100000"/>
              </a:lnSpc>
              <a:spcBef>
                <a:spcPts val="0"/>
              </a:spcBef>
              <a:spcAft>
                <a:spcPts val="1000"/>
              </a:spcAft>
              <a:defRPr sz="2400" b="0">
                <a:solidFill>
                  <a:schemeClr val="tx1">
                    <a:lumMod val="85000"/>
                    <a:lumOff val="15000"/>
                  </a:schemeClr>
                </a:solidFill>
              </a:defRPr>
            </a:lvl1pPr>
          </a:lstStyle>
          <a:p>
            <a:pPr lvl="0"/>
            <a:r>
              <a:rPr lang="en-US" dirty="0"/>
              <a:t>Add your website </a:t>
            </a:r>
            <a:r>
              <a:rPr lang="en-US" dirty="0" err="1"/>
              <a:t>url</a:t>
            </a:r>
            <a:r>
              <a:rPr lang="en-US" dirty="0"/>
              <a:t> here</a:t>
            </a:r>
          </a:p>
        </p:txBody>
      </p:sp>
      <p:sp>
        <p:nvSpPr>
          <p:cNvPr id="7" name="Text Placeholder 9">
            <a:extLst>
              <a:ext uri="{FF2B5EF4-FFF2-40B4-BE49-F238E27FC236}">
                <a16:creationId xmlns:a16="http://schemas.microsoft.com/office/drawing/2014/main" id="{123FCEED-4FB2-06C5-0AD9-E6404CB39854}"/>
              </a:ext>
            </a:extLst>
          </p:cNvPr>
          <p:cNvSpPr>
            <a:spLocks noGrp="1"/>
          </p:cNvSpPr>
          <p:nvPr>
            <p:ph type="body" sz="quarter" idx="21" hasCustomPrompt="1"/>
          </p:nvPr>
        </p:nvSpPr>
        <p:spPr>
          <a:xfrm>
            <a:off x="5503838" y="1162101"/>
            <a:ext cx="5835559" cy="606897"/>
          </a:xfrm>
        </p:spPr>
        <p:txBody>
          <a:bodyPr wrap="square" anchor="t">
            <a:spAutoFit/>
          </a:bodyPr>
          <a:lstStyle>
            <a:lvl1pPr>
              <a:lnSpc>
                <a:spcPct val="110000"/>
              </a:lnSpc>
              <a:spcBef>
                <a:spcPts val="0"/>
              </a:spcBef>
              <a:spcAft>
                <a:spcPts val="1000"/>
              </a:spcAft>
              <a:defRPr sz="3200" b="1">
                <a:solidFill>
                  <a:schemeClr val="accent1"/>
                </a:solidFill>
              </a:defRPr>
            </a:lvl1pPr>
          </a:lstStyle>
          <a:p>
            <a:pPr lvl="0"/>
            <a:r>
              <a:rPr lang="en-US" dirty="0"/>
              <a:t>Add your text</a:t>
            </a:r>
          </a:p>
        </p:txBody>
      </p:sp>
    </p:spTree>
    <p:extLst>
      <p:ext uri="{BB962C8B-B14F-4D97-AF65-F5344CB8AC3E}">
        <p14:creationId xmlns:p14="http://schemas.microsoft.com/office/powerpoint/2010/main" val="2392543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0" y="0"/>
            <a:ext cx="12192000" cy="4800600"/>
          </a:xfrm>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577399" y="5127173"/>
            <a:ext cx="11037203" cy="1142335"/>
          </a:xfrm>
        </p:spPr>
        <p:txBody>
          <a:bodyPr wrap="square" anchor="t">
            <a:noAutofit/>
          </a:bodyPr>
          <a:lstStyle>
            <a:lvl1pPr algn="ctr">
              <a:lnSpc>
                <a:spcPct val="100000"/>
              </a:lnSpc>
              <a:spcBef>
                <a:spcPts val="0"/>
              </a:spcBef>
              <a:spcAft>
                <a:spcPts val="1000"/>
              </a:spcAft>
              <a:defRPr sz="3200">
                <a:solidFill>
                  <a:schemeClr val="tx1">
                    <a:lumMod val="85000"/>
                    <a:lumOff val="15000"/>
                  </a:schemeClr>
                </a:solidFill>
              </a:defRPr>
            </a:lvl1pPr>
          </a:lstStyle>
          <a:p>
            <a:pPr lvl="0"/>
            <a:r>
              <a:rPr lang="en-US" dirty="0"/>
              <a:t>Add your text here</a:t>
            </a:r>
          </a:p>
        </p:txBody>
      </p:sp>
    </p:spTree>
    <p:extLst>
      <p:ext uri="{BB962C8B-B14F-4D97-AF65-F5344CB8AC3E}">
        <p14:creationId xmlns:p14="http://schemas.microsoft.com/office/powerpoint/2010/main" val="1763583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2" name="Title 1">
            <a:extLst>
              <a:ext uri="{FF2B5EF4-FFF2-40B4-BE49-F238E27FC236}">
                <a16:creationId xmlns:a16="http://schemas.microsoft.com/office/drawing/2014/main" id="{030B62B1-5885-BD85-1E86-1C3E03F51719}"/>
              </a:ext>
            </a:extLst>
          </p:cNvPr>
          <p:cNvSpPr>
            <a:spLocks noGrp="1"/>
          </p:cNvSpPr>
          <p:nvPr>
            <p:ph type="title" hasCustomPrompt="1"/>
          </p:nvPr>
        </p:nvSpPr>
        <p:spPr>
          <a:xfrm>
            <a:off x="664143" y="580278"/>
            <a:ext cx="10863715" cy="1107996"/>
          </a:xfrm>
        </p:spPr>
        <p:txBody>
          <a:bodyPr/>
          <a:lstStyle/>
          <a:p>
            <a:r>
              <a:rPr lang="en-US" dirty="0"/>
              <a:t>Headline</a:t>
            </a:r>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0" y="1975758"/>
            <a:ext cx="5237019" cy="4882243"/>
          </a:xfrm>
        </p:spPr>
        <p:txBody>
          <a:bodyPr anchor="ctr">
            <a:normAutofit/>
          </a:bodyPr>
          <a:lstStyle>
            <a:lvl1pPr algn="ctr">
              <a:defRPr sz="3600"/>
            </a:lvl1pPr>
          </a:lstStyle>
          <a:p>
            <a:endParaRPr lang="en-US"/>
          </a:p>
        </p:txBody>
      </p:sp>
      <p:sp>
        <p:nvSpPr>
          <p:cNvPr id="6" name="Text Placeholder 9">
            <a:extLst>
              <a:ext uri="{FF2B5EF4-FFF2-40B4-BE49-F238E27FC236}">
                <a16:creationId xmlns:a16="http://schemas.microsoft.com/office/drawing/2014/main" id="{D53C76B0-C547-234F-9F9D-9782CA772608}"/>
              </a:ext>
            </a:extLst>
          </p:cNvPr>
          <p:cNvSpPr>
            <a:spLocks noGrp="1"/>
          </p:cNvSpPr>
          <p:nvPr>
            <p:ph type="body" sz="quarter" idx="12" hasCustomPrompt="1"/>
          </p:nvPr>
        </p:nvSpPr>
        <p:spPr>
          <a:xfrm>
            <a:off x="6954985" y="2208971"/>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7" name="Text Placeholder 9">
            <a:extLst>
              <a:ext uri="{FF2B5EF4-FFF2-40B4-BE49-F238E27FC236}">
                <a16:creationId xmlns:a16="http://schemas.microsoft.com/office/drawing/2014/main" id="{DBBCB42D-36EC-7F6C-109C-0F27FAAA725E}"/>
              </a:ext>
            </a:extLst>
          </p:cNvPr>
          <p:cNvSpPr>
            <a:spLocks noGrp="1"/>
          </p:cNvSpPr>
          <p:nvPr>
            <p:ph type="body" sz="quarter" idx="13" hasCustomPrompt="1"/>
          </p:nvPr>
        </p:nvSpPr>
        <p:spPr>
          <a:xfrm>
            <a:off x="6954985" y="3568196"/>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8" name="Text Placeholder 9">
            <a:extLst>
              <a:ext uri="{FF2B5EF4-FFF2-40B4-BE49-F238E27FC236}">
                <a16:creationId xmlns:a16="http://schemas.microsoft.com/office/drawing/2014/main" id="{9ACE6360-8340-8823-A229-DEEC7FFBD047}"/>
              </a:ext>
            </a:extLst>
          </p:cNvPr>
          <p:cNvSpPr>
            <a:spLocks noGrp="1"/>
          </p:cNvSpPr>
          <p:nvPr>
            <p:ph type="body" sz="quarter" idx="15" hasCustomPrompt="1"/>
          </p:nvPr>
        </p:nvSpPr>
        <p:spPr>
          <a:xfrm>
            <a:off x="6954985" y="4927421"/>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9" name="Text Placeholder 9">
            <a:extLst>
              <a:ext uri="{FF2B5EF4-FFF2-40B4-BE49-F238E27FC236}">
                <a16:creationId xmlns:a16="http://schemas.microsoft.com/office/drawing/2014/main" id="{A4E8E42E-F1D9-C15B-FB58-F36216777596}"/>
              </a:ext>
            </a:extLst>
          </p:cNvPr>
          <p:cNvSpPr>
            <a:spLocks noGrp="1"/>
          </p:cNvSpPr>
          <p:nvPr>
            <p:ph type="body" sz="quarter" idx="16" hasCustomPrompt="1"/>
          </p:nvPr>
        </p:nvSpPr>
        <p:spPr>
          <a:xfrm>
            <a:off x="5880917" y="2066976"/>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
        <p:nvSpPr>
          <p:cNvPr id="10" name="Text Placeholder 9">
            <a:extLst>
              <a:ext uri="{FF2B5EF4-FFF2-40B4-BE49-F238E27FC236}">
                <a16:creationId xmlns:a16="http://schemas.microsoft.com/office/drawing/2014/main" id="{C79355C2-A6E9-F78D-1DA8-4C2F791B3588}"/>
              </a:ext>
            </a:extLst>
          </p:cNvPr>
          <p:cNvSpPr>
            <a:spLocks noGrp="1"/>
          </p:cNvSpPr>
          <p:nvPr>
            <p:ph type="body" sz="quarter" idx="17" hasCustomPrompt="1"/>
          </p:nvPr>
        </p:nvSpPr>
        <p:spPr>
          <a:xfrm>
            <a:off x="5880917" y="3426201"/>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
        <p:nvSpPr>
          <p:cNvPr id="11" name="Text Placeholder 9">
            <a:extLst>
              <a:ext uri="{FF2B5EF4-FFF2-40B4-BE49-F238E27FC236}">
                <a16:creationId xmlns:a16="http://schemas.microsoft.com/office/drawing/2014/main" id="{7B31C6E2-9692-4844-765B-3F547FAEBA14}"/>
              </a:ext>
            </a:extLst>
          </p:cNvPr>
          <p:cNvSpPr>
            <a:spLocks noGrp="1"/>
          </p:cNvSpPr>
          <p:nvPr>
            <p:ph type="body" sz="quarter" idx="18" hasCustomPrompt="1"/>
          </p:nvPr>
        </p:nvSpPr>
        <p:spPr>
          <a:xfrm>
            <a:off x="5880917" y="4785426"/>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Tree>
    <p:extLst>
      <p:ext uri="{BB962C8B-B14F-4D97-AF65-F5344CB8AC3E}">
        <p14:creationId xmlns:p14="http://schemas.microsoft.com/office/powerpoint/2010/main" val="200800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577399" y="580278"/>
            <a:ext cx="11037203" cy="1107996"/>
          </a:xfrm>
        </p:spPr>
        <p:txBody>
          <a:bodyPr/>
          <a:lstStyle>
            <a:lvl1pPr algn="ctr">
              <a:defRPr/>
            </a:lvl1pPr>
          </a:lstStyle>
          <a:p>
            <a:r>
              <a:rPr lang="en-US" dirty="0"/>
              <a:t>Headline</a:t>
            </a:r>
          </a:p>
        </p:txBody>
      </p:sp>
      <p:sp>
        <p:nvSpPr>
          <p:cNvPr id="4" name="Text Placeholder 9">
            <a:extLst>
              <a:ext uri="{FF2B5EF4-FFF2-40B4-BE49-F238E27FC236}">
                <a16:creationId xmlns:a16="http://schemas.microsoft.com/office/drawing/2014/main" id="{002F1D31-4325-2087-74B1-FFE884E102DE}"/>
              </a:ext>
            </a:extLst>
          </p:cNvPr>
          <p:cNvSpPr>
            <a:spLocks noGrp="1"/>
          </p:cNvSpPr>
          <p:nvPr>
            <p:ph type="body" sz="quarter" idx="16" hasCustomPrompt="1"/>
          </p:nvPr>
        </p:nvSpPr>
        <p:spPr>
          <a:xfrm>
            <a:off x="588676" y="2164847"/>
            <a:ext cx="2253341" cy="492443"/>
          </a:xfrm>
          <a:prstGeom prst="rect">
            <a:avLst/>
          </a:prstGeom>
          <a:noFill/>
        </p:spPr>
        <p:txBody>
          <a:bodyPr wrap="square" lIns="0" tIns="0" rIns="0" bIns="0" anchor="ctr">
            <a:spAutoFit/>
          </a:bodyPr>
          <a:lstStyle>
            <a:lvl1pPr algn="ctr">
              <a:defRPr sz="3200" b="1">
                <a:solidFill>
                  <a:schemeClr val="accent1"/>
                </a:solidFill>
              </a:defRPr>
            </a:lvl1pPr>
          </a:lstStyle>
          <a:p>
            <a:pPr lvl="0"/>
            <a:r>
              <a:rPr lang="en-US" dirty="0"/>
              <a:t>#</a:t>
            </a:r>
          </a:p>
        </p:txBody>
      </p:sp>
      <p:sp>
        <p:nvSpPr>
          <p:cNvPr id="10" name="Text Placeholder 9">
            <a:extLst>
              <a:ext uri="{FF2B5EF4-FFF2-40B4-BE49-F238E27FC236}">
                <a16:creationId xmlns:a16="http://schemas.microsoft.com/office/drawing/2014/main" id="{9AC2E9BA-D540-D8F7-7701-D3C092D9ECF7}"/>
              </a:ext>
            </a:extLst>
          </p:cNvPr>
          <p:cNvSpPr>
            <a:spLocks noGrp="1"/>
          </p:cNvSpPr>
          <p:nvPr>
            <p:ph type="body" sz="quarter" idx="17" hasCustomPrompt="1"/>
          </p:nvPr>
        </p:nvSpPr>
        <p:spPr>
          <a:xfrm>
            <a:off x="3509112" y="2164847"/>
            <a:ext cx="2253341" cy="492443"/>
          </a:xfrm>
          <a:prstGeom prst="rect">
            <a:avLst/>
          </a:prstGeom>
          <a:noFill/>
        </p:spPr>
        <p:txBody>
          <a:bodyPr wrap="square" lIns="0" tIns="0" rIns="0" bIns="0" anchor="ctr">
            <a:spAutoFit/>
          </a:bodyPr>
          <a:lstStyle>
            <a:lvl1pPr algn="ctr">
              <a:defRPr sz="3200" b="1">
                <a:solidFill>
                  <a:schemeClr val="accent1"/>
                </a:solidFill>
              </a:defRPr>
            </a:lvl1pPr>
          </a:lstStyle>
          <a:p>
            <a:pPr lvl="0"/>
            <a:r>
              <a:rPr lang="en-US" dirty="0"/>
              <a:t>#</a:t>
            </a:r>
          </a:p>
        </p:txBody>
      </p:sp>
      <p:sp>
        <p:nvSpPr>
          <p:cNvPr id="11" name="Text Placeholder 9">
            <a:extLst>
              <a:ext uri="{FF2B5EF4-FFF2-40B4-BE49-F238E27FC236}">
                <a16:creationId xmlns:a16="http://schemas.microsoft.com/office/drawing/2014/main" id="{D14BACDB-B36E-1583-495D-BC6DDAAB015A}"/>
              </a:ext>
            </a:extLst>
          </p:cNvPr>
          <p:cNvSpPr>
            <a:spLocks noGrp="1"/>
          </p:cNvSpPr>
          <p:nvPr>
            <p:ph type="body" sz="quarter" idx="18" hasCustomPrompt="1"/>
          </p:nvPr>
        </p:nvSpPr>
        <p:spPr>
          <a:xfrm>
            <a:off x="6429550" y="2164847"/>
            <a:ext cx="2253341" cy="492443"/>
          </a:xfrm>
          <a:prstGeom prst="rect">
            <a:avLst/>
          </a:prstGeom>
          <a:noFill/>
        </p:spPr>
        <p:txBody>
          <a:bodyPr wrap="square" lIns="0" tIns="0" rIns="0" bIns="0" anchor="ctr">
            <a:spAutoFit/>
          </a:bodyPr>
          <a:lstStyle>
            <a:lvl1pPr algn="ctr">
              <a:defRPr sz="3200" b="1">
                <a:solidFill>
                  <a:schemeClr val="accent1"/>
                </a:solidFill>
              </a:defRPr>
            </a:lvl1pPr>
          </a:lstStyle>
          <a:p>
            <a:pPr lvl="0"/>
            <a:r>
              <a:rPr lang="en-US" dirty="0"/>
              <a:t>#</a:t>
            </a:r>
          </a:p>
        </p:txBody>
      </p:sp>
      <p:sp>
        <p:nvSpPr>
          <p:cNvPr id="12" name="Text Placeholder 9">
            <a:extLst>
              <a:ext uri="{FF2B5EF4-FFF2-40B4-BE49-F238E27FC236}">
                <a16:creationId xmlns:a16="http://schemas.microsoft.com/office/drawing/2014/main" id="{9904E71E-5F0D-1769-2E65-2F232A70AC8B}"/>
              </a:ext>
            </a:extLst>
          </p:cNvPr>
          <p:cNvSpPr>
            <a:spLocks noGrp="1"/>
          </p:cNvSpPr>
          <p:nvPr>
            <p:ph type="body" sz="quarter" idx="19" hasCustomPrompt="1"/>
          </p:nvPr>
        </p:nvSpPr>
        <p:spPr>
          <a:xfrm>
            <a:off x="9349986" y="2164847"/>
            <a:ext cx="2253341" cy="492443"/>
          </a:xfrm>
          <a:prstGeom prst="rect">
            <a:avLst/>
          </a:prstGeom>
          <a:noFill/>
        </p:spPr>
        <p:txBody>
          <a:bodyPr wrap="square" lIns="0" tIns="0" rIns="0" bIns="0" anchor="ctr">
            <a:spAutoFit/>
          </a:bodyPr>
          <a:lstStyle>
            <a:lvl1pPr algn="ctr">
              <a:defRPr sz="3200" b="1">
                <a:solidFill>
                  <a:schemeClr val="accent1"/>
                </a:solidFill>
              </a:defRPr>
            </a:lvl1pPr>
          </a:lstStyle>
          <a:p>
            <a:pPr lvl="0"/>
            <a:r>
              <a:rPr lang="en-US" dirty="0"/>
              <a:t>#</a:t>
            </a:r>
          </a:p>
        </p:txBody>
      </p:sp>
      <p:sp>
        <p:nvSpPr>
          <p:cNvPr id="15" name="Text Placeholder 9">
            <a:extLst>
              <a:ext uri="{FF2B5EF4-FFF2-40B4-BE49-F238E27FC236}">
                <a16:creationId xmlns:a16="http://schemas.microsoft.com/office/drawing/2014/main" id="{17693368-87F7-A67F-1700-951E3CA3B7D9}"/>
              </a:ext>
            </a:extLst>
          </p:cNvPr>
          <p:cNvSpPr>
            <a:spLocks noGrp="1"/>
          </p:cNvSpPr>
          <p:nvPr>
            <p:ph type="body" sz="quarter" idx="21" hasCustomPrompt="1"/>
          </p:nvPr>
        </p:nvSpPr>
        <p:spPr>
          <a:xfrm>
            <a:off x="3306516" y="3987886"/>
            <a:ext cx="2658533" cy="1077218"/>
          </a:xfrm>
        </p:spPr>
        <p:txBody>
          <a:bodyPr wrap="square" anchor="t">
            <a:spAutoFit/>
          </a:bodyPr>
          <a:lstStyle>
            <a:lvl1pPr algn="ctr">
              <a:defRPr sz="3200">
                <a:solidFill>
                  <a:schemeClr val="tx1">
                    <a:lumMod val="65000"/>
                    <a:lumOff val="35000"/>
                  </a:schemeClr>
                </a:solidFill>
              </a:defRPr>
            </a:lvl1pPr>
          </a:lstStyle>
          <a:p>
            <a:pPr lvl="0"/>
            <a:r>
              <a:rPr lang="en-US" dirty="0"/>
              <a:t>Add your text here</a:t>
            </a:r>
          </a:p>
        </p:txBody>
      </p:sp>
      <p:sp>
        <p:nvSpPr>
          <p:cNvPr id="23" name="Right Arrow 22">
            <a:extLst>
              <a:ext uri="{FF2B5EF4-FFF2-40B4-BE49-F238E27FC236}">
                <a16:creationId xmlns:a16="http://schemas.microsoft.com/office/drawing/2014/main" id="{01994B70-2F5C-3D74-473E-F5E1FE45EB13}"/>
              </a:ext>
            </a:extLst>
          </p:cNvPr>
          <p:cNvSpPr/>
          <p:nvPr userDrawn="1"/>
        </p:nvSpPr>
        <p:spPr>
          <a:xfrm>
            <a:off x="2352864" y="3153254"/>
            <a:ext cx="1635453" cy="270934"/>
          </a:xfrm>
          <a:prstGeom prst="rightArrow">
            <a:avLst/>
          </a:prstGeom>
          <a:gradFill flip="none" rotWithShape="1">
            <a:gsLst>
              <a:gs pos="0">
                <a:schemeClr val="accent1"/>
              </a:gs>
              <a:gs pos="100000">
                <a:schemeClr val="accent1">
                  <a:alpha val="0"/>
                </a:schemeClr>
              </a:gs>
            </a:gsLst>
            <a:lin ang="108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ight Arrow 23">
            <a:extLst>
              <a:ext uri="{FF2B5EF4-FFF2-40B4-BE49-F238E27FC236}">
                <a16:creationId xmlns:a16="http://schemas.microsoft.com/office/drawing/2014/main" id="{0BD4F038-5A5E-9940-E1F1-F040EBCC86FE}"/>
              </a:ext>
            </a:extLst>
          </p:cNvPr>
          <p:cNvSpPr/>
          <p:nvPr userDrawn="1"/>
        </p:nvSpPr>
        <p:spPr>
          <a:xfrm>
            <a:off x="5278274" y="3153254"/>
            <a:ext cx="1635453" cy="270934"/>
          </a:xfrm>
          <a:prstGeom prst="rightArrow">
            <a:avLst/>
          </a:prstGeom>
          <a:gradFill flip="none" rotWithShape="1">
            <a:gsLst>
              <a:gs pos="0">
                <a:schemeClr val="accent1"/>
              </a:gs>
              <a:gs pos="100000">
                <a:schemeClr val="accent1">
                  <a:alpha val="0"/>
                </a:schemeClr>
              </a:gs>
            </a:gsLst>
            <a:lin ang="108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ight Arrow 24">
            <a:extLst>
              <a:ext uri="{FF2B5EF4-FFF2-40B4-BE49-F238E27FC236}">
                <a16:creationId xmlns:a16="http://schemas.microsoft.com/office/drawing/2014/main" id="{2CB2F1EC-B9E7-0B90-DA58-39DBF17BFB76}"/>
              </a:ext>
            </a:extLst>
          </p:cNvPr>
          <p:cNvSpPr/>
          <p:nvPr userDrawn="1"/>
        </p:nvSpPr>
        <p:spPr>
          <a:xfrm>
            <a:off x="8203684" y="3153254"/>
            <a:ext cx="1635453" cy="270934"/>
          </a:xfrm>
          <a:prstGeom prst="rightArrow">
            <a:avLst/>
          </a:prstGeom>
          <a:gradFill flip="none" rotWithShape="1">
            <a:gsLst>
              <a:gs pos="0">
                <a:schemeClr val="accent1"/>
              </a:gs>
              <a:gs pos="100000">
                <a:schemeClr val="accent1">
                  <a:alpha val="0"/>
                </a:schemeClr>
              </a:gs>
            </a:gsLst>
            <a:lin ang="108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C2C719FB-F464-122D-3A6D-9355391E3D8E}"/>
              </a:ext>
            </a:extLst>
          </p:cNvPr>
          <p:cNvSpPr/>
          <p:nvPr userDrawn="1"/>
        </p:nvSpPr>
        <p:spPr>
          <a:xfrm>
            <a:off x="1280965" y="2854341"/>
            <a:ext cx="868760" cy="8687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64BF8150-D96C-83A4-35F4-5C65D3A23938}"/>
              </a:ext>
            </a:extLst>
          </p:cNvPr>
          <p:cNvSpPr/>
          <p:nvPr userDrawn="1"/>
        </p:nvSpPr>
        <p:spPr>
          <a:xfrm>
            <a:off x="4203391" y="2854341"/>
            <a:ext cx="868760" cy="8687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F1706924-F03A-0231-511F-86D00F2FAC45}"/>
              </a:ext>
            </a:extLst>
          </p:cNvPr>
          <p:cNvSpPr/>
          <p:nvPr userDrawn="1"/>
        </p:nvSpPr>
        <p:spPr>
          <a:xfrm>
            <a:off x="7125817" y="2854341"/>
            <a:ext cx="868760" cy="8687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Oval 26">
            <a:extLst>
              <a:ext uri="{FF2B5EF4-FFF2-40B4-BE49-F238E27FC236}">
                <a16:creationId xmlns:a16="http://schemas.microsoft.com/office/drawing/2014/main" id="{D6EE772B-7811-C64C-C91E-9B48DB19B9A6}"/>
              </a:ext>
            </a:extLst>
          </p:cNvPr>
          <p:cNvSpPr/>
          <p:nvPr userDrawn="1"/>
        </p:nvSpPr>
        <p:spPr>
          <a:xfrm>
            <a:off x="10048243" y="2854341"/>
            <a:ext cx="868760" cy="8687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9">
            <a:extLst>
              <a:ext uri="{FF2B5EF4-FFF2-40B4-BE49-F238E27FC236}">
                <a16:creationId xmlns:a16="http://schemas.microsoft.com/office/drawing/2014/main" id="{BAD9B287-8FB1-2ECA-E89E-8026AF680B83}"/>
              </a:ext>
            </a:extLst>
          </p:cNvPr>
          <p:cNvSpPr>
            <a:spLocks noGrp="1"/>
          </p:cNvSpPr>
          <p:nvPr>
            <p:ph type="body" sz="quarter" idx="22" hasCustomPrompt="1"/>
          </p:nvPr>
        </p:nvSpPr>
        <p:spPr>
          <a:xfrm>
            <a:off x="386079" y="3987886"/>
            <a:ext cx="2658533" cy="1077218"/>
          </a:xfrm>
        </p:spPr>
        <p:txBody>
          <a:bodyPr wrap="square" anchor="t">
            <a:spAutoFit/>
          </a:bodyPr>
          <a:lstStyle>
            <a:lvl1pPr algn="ctr">
              <a:defRPr sz="3200">
                <a:solidFill>
                  <a:schemeClr val="tx1">
                    <a:lumMod val="65000"/>
                    <a:lumOff val="35000"/>
                  </a:schemeClr>
                </a:solidFill>
              </a:defRPr>
            </a:lvl1pPr>
          </a:lstStyle>
          <a:p>
            <a:pPr lvl="0"/>
            <a:r>
              <a:rPr lang="en-US" dirty="0"/>
              <a:t>Add your text here</a:t>
            </a:r>
          </a:p>
        </p:txBody>
      </p:sp>
      <p:sp>
        <p:nvSpPr>
          <p:cNvPr id="29" name="Text Placeholder 9">
            <a:extLst>
              <a:ext uri="{FF2B5EF4-FFF2-40B4-BE49-F238E27FC236}">
                <a16:creationId xmlns:a16="http://schemas.microsoft.com/office/drawing/2014/main" id="{6AEAC0DA-334C-3F00-607C-3245DD7054B0}"/>
              </a:ext>
            </a:extLst>
          </p:cNvPr>
          <p:cNvSpPr>
            <a:spLocks noGrp="1"/>
          </p:cNvSpPr>
          <p:nvPr>
            <p:ph type="body" sz="quarter" idx="23" hasCustomPrompt="1"/>
          </p:nvPr>
        </p:nvSpPr>
        <p:spPr>
          <a:xfrm>
            <a:off x="6226952" y="3987886"/>
            <a:ext cx="2658533" cy="1077218"/>
          </a:xfrm>
        </p:spPr>
        <p:txBody>
          <a:bodyPr wrap="square" anchor="t">
            <a:spAutoFit/>
          </a:bodyPr>
          <a:lstStyle>
            <a:lvl1pPr algn="ctr">
              <a:defRPr sz="3200">
                <a:solidFill>
                  <a:schemeClr val="tx1">
                    <a:lumMod val="65000"/>
                    <a:lumOff val="35000"/>
                  </a:schemeClr>
                </a:solidFill>
              </a:defRPr>
            </a:lvl1pPr>
          </a:lstStyle>
          <a:p>
            <a:pPr lvl="0"/>
            <a:r>
              <a:rPr lang="en-US" dirty="0"/>
              <a:t>Add your text here</a:t>
            </a:r>
          </a:p>
        </p:txBody>
      </p:sp>
      <p:sp>
        <p:nvSpPr>
          <p:cNvPr id="30" name="Text Placeholder 9">
            <a:extLst>
              <a:ext uri="{FF2B5EF4-FFF2-40B4-BE49-F238E27FC236}">
                <a16:creationId xmlns:a16="http://schemas.microsoft.com/office/drawing/2014/main" id="{CC4C6B4F-D3C1-F69F-F360-BFAA33B9D751}"/>
              </a:ext>
            </a:extLst>
          </p:cNvPr>
          <p:cNvSpPr>
            <a:spLocks noGrp="1"/>
          </p:cNvSpPr>
          <p:nvPr>
            <p:ph type="body" sz="quarter" idx="24" hasCustomPrompt="1"/>
          </p:nvPr>
        </p:nvSpPr>
        <p:spPr>
          <a:xfrm>
            <a:off x="9147390" y="3987886"/>
            <a:ext cx="2658533" cy="1077218"/>
          </a:xfrm>
        </p:spPr>
        <p:txBody>
          <a:bodyPr wrap="square" anchor="t">
            <a:spAutoFit/>
          </a:bodyPr>
          <a:lstStyle>
            <a:lvl1pPr algn="ctr">
              <a:defRPr sz="3200">
                <a:solidFill>
                  <a:schemeClr val="tx1">
                    <a:lumMod val="65000"/>
                    <a:lumOff val="35000"/>
                  </a:schemeClr>
                </a:solidFill>
              </a:defRPr>
            </a:lvl1pPr>
          </a:lstStyle>
          <a:p>
            <a:pPr lvl="0"/>
            <a:r>
              <a:rPr lang="en-US" dirty="0"/>
              <a:t>Add your text here</a:t>
            </a:r>
          </a:p>
        </p:txBody>
      </p:sp>
      <p:sp>
        <p:nvSpPr>
          <p:cNvPr id="32" name="Picture Placeholder 31">
            <a:extLst>
              <a:ext uri="{FF2B5EF4-FFF2-40B4-BE49-F238E27FC236}">
                <a16:creationId xmlns:a16="http://schemas.microsoft.com/office/drawing/2014/main" id="{1600B592-7565-5846-B635-D24A1EBAE007}"/>
              </a:ext>
            </a:extLst>
          </p:cNvPr>
          <p:cNvSpPr>
            <a:spLocks noGrp="1"/>
          </p:cNvSpPr>
          <p:nvPr>
            <p:ph type="pic" sz="quarter" idx="25"/>
          </p:nvPr>
        </p:nvSpPr>
        <p:spPr>
          <a:xfrm>
            <a:off x="1444027" y="3020336"/>
            <a:ext cx="542636" cy="542636"/>
          </a:xfrm>
        </p:spPr>
        <p:txBody>
          <a:bodyPr anchor="ctr">
            <a:normAutofit/>
          </a:bodyPr>
          <a:lstStyle>
            <a:lvl1pPr algn="ctr">
              <a:defRPr sz="1000"/>
            </a:lvl1pPr>
          </a:lstStyle>
          <a:p>
            <a:endParaRPr lang="en-US"/>
          </a:p>
        </p:txBody>
      </p:sp>
      <p:sp>
        <p:nvSpPr>
          <p:cNvPr id="33" name="Picture Placeholder 31">
            <a:extLst>
              <a:ext uri="{FF2B5EF4-FFF2-40B4-BE49-F238E27FC236}">
                <a16:creationId xmlns:a16="http://schemas.microsoft.com/office/drawing/2014/main" id="{C774580F-19E8-5D39-DF14-DBE55D723734}"/>
              </a:ext>
            </a:extLst>
          </p:cNvPr>
          <p:cNvSpPr>
            <a:spLocks noGrp="1"/>
          </p:cNvSpPr>
          <p:nvPr>
            <p:ph type="pic" sz="quarter" idx="26"/>
          </p:nvPr>
        </p:nvSpPr>
        <p:spPr>
          <a:xfrm>
            <a:off x="4358275" y="3020336"/>
            <a:ext cx="542636" cy="542636"/>
          </a:xfrm>
        </p:spPr>
        <p:txBody>
          <a:bodyPr anchor="ctr">
            <a:normAutofit/>
          </a:bodyPr>
          <a:lstStyle>
            <a:lvl1pPr algn="ctr">
              <a:defRPr sz="1000"/>
            </a:lvl1pPr>
          </a:lstStyle>
          <a:p>
            <a:endParaRPr lang="en-US"/>
          </a:p>
        </p:txBody>
      </p:sp>
      <p:sp>
        <p:nvSpPr>
          <p:cNvPr id="34" name="Picture Placeholder 31">
            <a:extLst>
              <a:ext uri="{FF2B5EF4-FFF2-40B4-BE49-F238E27FC236}">
                <a16:creationId xmlns:a16="http://schemas.microsoft.com/office/drawing/2014/main" id="{617EA92B-B19A-B1F2-A023-2232CC14A901}"/>
              </a:ext>
            </a:extLst>
          </p:cNvPr>
          <p:cNvSpPr>
            <a:spLocks noGrp="1"/>
          </p:cNvSpPr>
          <p:nvPr>
            <p:ph type="pic" sz="quarter" idx="27"/>
          </p:nvPr>
        </p:nvSpPr>
        <p:spPr>
          <a:xfrm>
            <a:off x="7285177" y="3020336"/>
            <a:ext cx="542636" cy="542636"/>
          </a:xfrm>
        </p:spPr>
        <p:txBody>
          <a:bodyPr anchor="ctr">
            <a:normAutofit/>
          </a:bodyPr>
          <a:lstStyle>
            <a:lvl1pPr algn="ctr">
              <a:defRPr sz="1000"/>
            </a:lvl1pPr>
          </a:lstStyle>
          <a:p>
            <a:endParaRPr lang="en-US"/>
          </a:p>
        </p:txBody>
      </p:sp>
      <p:sp>
        <p:nvSpPr>
          <p:cNvPr id="35" name="Picture Placeholder 31">
            <a:extLst>
              <a:ext uri="{FF2B5EF4-FFF2-40B4-BE49-F238E27FC236}">
                <a16:creationId xmlns:a16="http://schemas.microsoft.com/office/drawing/2014/main" id="{853539A3-672A-C7C6-0C35-DFBEA0A1335A}"/>
              </a:ext>
            </a:extLst>
          </p:cNvPr>
          <p:cNvSpPr>
            <a:spLocks noGrp="1"/>
          </p:cNvSpPr>
          <p:nvPr>
            <p:ph type="pic" sz="quarter" idx="28"/>
          </p:nvPr>
        </p:nvSpPr>
        <p:spPr>
          <a:xfrm>
            <a:off x="10205339" y="3020336"/>
            <a:ext cx="542636" cy="542636"/>
          </a:xfrm>
        </p:spPr>
        <p:txBody>
          <a:bodyPr anchor="ctr">
            <a:normAutofit/>
          </a:bodyPr>
          <a:lstStyle>
            <a:lvl1pPr algn="ctr">
              <a:defRPr sz="1000"/>
            </a:lvl1pPr>
          </a:lstStyle>
          <a:p>
            <a:endParaRPr lang="en-US"/>
          </a:p>
        </p:txBody>
      </p:sp>
    </p:spTree>
    <p:extLst>
      <p:ext uri="{BB962C8B-B14F-4D97-AF65-F5344CB8AC3E}">
        <p14:creationId xmlns:p14="http://schemas.microsoft.com/office/powerpoint/2010/main" val="120829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ayout 10">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0" y="0"/>
            <a:ext cx="12192000" cy="4800600"/>
          </a:xfrm>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577399" y="5127171"/>
            <a:ext cx="11037202" cy="1142335"/>
          </a:xfrm>
        </p:spPr>
        <p:txBody>
          <a:bodyPr wrap="square" anchor="t">
            <a:noAutofit/>
          </a:bodyPr>
          <a:lstStyle>
            <a:lvl1pPr algn="ctr">
              <a:lnSpc>
                <a:spcPct val="100000"/>
              </a:lnSpc>
              <a:spcBef>
                <a:spcPts val="0"/>
              </a:spcBef>
              <a:spcAft>
                <a:spcPts val="1000"/>
              </a:spcAft>
              <a:defRPr sz="3200">
                <a:solidFill>
                  <a:schemeClr val="tx1">
                    <a:lumMod val="85000"/>
                    <a:lumOff val="15000"/>
                  </a:schemeClr>
                </a:solidFill>
              </a:defRPr>
            </a:lvl1pPr>
          </a:lstStyle>
          <a:p>
            <a:pPr lvl="0"/>
            <a:r>
              <a:rPr lang="en-US" dirty="0"/>
              <a:t>Add your text here</a:t>
            </a:r>
          </a:p>
        </p:txBody>
      </p:sp>
    </p:spTree>
    <p:extLst>
      <p:ext uri="{BB962C8B-B14F-4D97-AF65-F5344CB8AC3E}">
        <p14:creationId xmlns:p14="http://schemas.microsoft.com/office/powerpoint/2010/main" val="3700744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ayout 9">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2" y="2118816"/>
            <a:ext cx="4419599" cy="4739184"/>
          </a:xfrm>
        </p:spPr>
        <p:txBody>
          <a:bodyPr anchor="ctr">
            <a:normAutofit/>
          </a:bodyPr>
          <a:lstStyle>
            <a:lvl1pPr algn="ctr">
              <a:defRPr sz="3600"/>
            </a:lvl1pPr>
          </a:lstStyle>
          <a:p>
            <a:endParaRPr lang="en-US" dirty="0"/>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8">
            <a:extLst>
              <a:ext uri="{FF2B5EF4-FFF2-40B4-BE49-F238E27FC236}">
                <a16:creationId xmlns:a16="http://schemas.microsoft.com/office/drawing/2014/main" id="{00386D04-A293-1993-0CBA-7EEFE4585257}"/>
              </a:ext>
            </a:extLst>
          </p:cNvPr>
          <p:cNvSpPr>
            <a:spLocks noGrp="1"/>
          </p:cNvSpPr>
          <p:nvPr>
            <p:ph type="title"/>
          </p:nvPr>
        </p:nvSpPr>
        <p:spPr>
          <a:xfrm>
            <a:off x="838200" y="580279"/>
            <a:ext cx="10863147" cy="769441"/>
          </a:xfrm>
        </p:spPr>
        <p:txBody>
          <a:bodyPr/>
          <a:lstStyle>
            <a:lvl1pPr>
              <a:defRPr sz="4400"/>
            </a:lvl1pPr>
          </a:lstStyle>
          <a:p>
            <a:endParaRPr lang="en-US" dirty="0"/>
          </a:p>
        </p:txBody>
      </p:sp>
      <p:sp>
        <p:nvSpPr>
          <p:cNvPr id="13" name="Text Placeholder 12">
            <a:extLst>
              <a:ext uri="{FF2B5EF4-FFF2-40B4-BE49-F238E27FC236}">
                <a16:creationId xmlns:a16="http://schemas.microsoft.com/office/drawing/2014/main" id="{B8A551B0-E858-2DB6-34FC-F077DE13B8CE}"/>
              </a:ext>
            </a:extLst>
          </p:cNvPr>
          <p:cNvSpPr>
            <a:spLocks noGrp="1"/>
          </p:cNvSpPr>
          <p:nvPr>
            <p:ph type="body" sz="quarter" idx="15"/>
          </p:nvPr>
        </p:nvSpPr>
        <p:spPr>
          <a:xfrm>
            <a:off x="838200" y="1349376"/>
            <a:ext cx="10863147" cy="461665"/>
          </a:xfrm>
        </p:spPr>
        <p:txBody>
          <a:bodyPr wrap="square">
            <a:spAutoFit/>
          </a:bodyPr>
          <a:lstStyle>
            <a:lvl1pPr>
              <a:defRPr sz="2400">
                <a:solidFill>
                  <a:schemeClr val="accent1"/>
                </a:solidFill>
              </a:defRPr>
            </a:lvl1pPr>
          </a:lstStyle>
          <a:p>
            <a:pPr lvl="0"/>
            <a:endParaRPr lang="en-US" dirty="0"/>
          </a:p>
        </p:txBody>
      </p:sp>
      <p:sp>
        <p:nvSpPr>
          <p:cNvPr id="14" name="Text Placeholder 12">
            <a:extLst>
              <a:ext uri="{FF2B5EF4-FFF2-40B4-BE49-F238E27FC236}">
                <a16:creationId xmlns:a16="http://schemas.microsoft.com/office/drawing/2014/main" id="{6FD429A8-8BB1-7055-1090-8AB6527C27CE}"/>
              </a:ext>
            </a:extLst>
          </p:cNvPr>
          <p:cNvSpPr>
            <a:spLocks noGrp="1"/>
          </p:cNvSpPr>
          <p:nvPr>
            <p:ph type="body" sz="quarter" idx="16"/>
          </p:nvPr>
        </p:nvSpPr>
        <p:spPr>
          <a:xfrm>
            <a:off x="4991101" y="2129375"/>
            <a:ext cx="6710247" cy="523220"/>
          </a:xfrm>
        </p:spPr>
        <p:txBody>
          <a:bodyPr wrap="square">
            <a:spAutoFit/>
          </a:bodyPr>
          <a:lstStyle>
            <a:lvl1pPr>
              <a:defRPr sz="2800">
                <a:solidFill>
                  <a:schemeClr val="tx1"/>
                </a:solidFill>
              </a:defRPr>
            </a:lvl1pPr>
          </a:lstStyle>
          <a:p>
            <a:pPr lvl="0"/>
            <a:endParaRPr lang="en-US" dirty="0"/>
          </a:p>
        </p:txBody>
      </p:sp>
      <p:sp>
        <p:nvSpPr>
          <p:cNvPr id="15" name="Text Placeholder 12">
            <a:extLst>
              <a:ext uri="{FF2B5EF4-FFF2-40B4-BE49-F238E27FC236}">
                <a16:creationId xmlns:a16="http://schemas.microsoft.com/office/drawing/2014/main" id="{EBAF1A34-16AE-3C6B-11C8-CBE54484015F}"/>
              </a:ext>
            </a:extLst>
          </p:cNvPr>
          <p:cNvSpPr>
            <a:spLocks noGrp="1"/>
          </p:cNvSpPr>
          <p:nvPr>
            <p:ph type="body" sz="quarter" idx="17"/>
          </p:nvPr>
        </p:nvSpPr>
        <p:spPr>
          <a:xfrm>
            <a:off x="4991101" y="3238500"/>
            <a:ext cx="6710247" cy="2857500"/>
          </a:xfrm>
        </p:spPr>
        <p:txBody>
          <a:bodyPr wrap="square">
            <a:noAutofit/>
          </a:bodyPr>
          <a:lstStyle>
            <a:lvl1pPr marL="457189" indent="-457189">
              <a:buClr>
                <a:schemeClr val="accent2"/>
              </a:buClr>
              <a:buFont typeface="+mj-lt"/>
              <a:buAutoNum type="arabicPeriod"/>
              <a:defRPr sz="2400">
                <a:solidFill>
                  <a:schemeClr val="tx1">
                    <a:lumMod val="85000"/>
                    <a:lumOff val="15000"/>
                  </a:schemeClr>
                </a:solidFill>
              </a:defRPr>
            </a:lvl1pPr>
          </a:lstStyle>
          <a:p>
            <a:pPr lvl="0"/>
            <a:endParaRPr lang="en-US" dirty="0"/>
          </a:p>
        </p:txBody>
      </p:sp>
    </p:spTree>
    <p:extLst>
      <p:ext uri="{BB962C8B-B14F-4D97-AF65-F5344CB8AC3E}">
        <p14:creationId xmlns:p14="http://schemas.microsoft.com/office/powerpoint/2010/main" val="61709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Layout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F6BFE6-2B98-6F49-4439-5736E5FD9F2A}"/>
              </a:ext>
            </a:extLst>
          </p:cNvPr>
          <p:cNvSpPr/>
          <p:nvPr userDrawn="1"/>
        </p:nvSpPr>
        <p:spPr>
          <a:xfrm>
            <a:off x="0" y="2971800"/>
            <a:ext cx="12192000" cy="3886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838202" y="2301191"/>
            <a:ext cx="3200399" cy="2194610"/>
          </a:xfrm>
          <a:solidFill>
            <a:schemeClr val="bg1">
              <a:lumMod val="95000"/>
            </a:schemeClr>
          </a:solidFill>
          <a:effectLst>
            <a:outerShdw blurRad="201829" dist="50800" dir="5400000" algn="ctr" rotWithShape="0">
              <a:srgbClr val="000000">
                <a:alpha val="43137"/>
              </a:srgbClr>
            </a:outerShdw>
          </a:effectLst>
        </p:spPr>
        <p:txBody>
          <a:bodyPr anchor="ctr">
            <a:normAutofit/>
          </a:bodyPr>
          <a:lstStyle>
            <a:lvl1pPr algn="ctr">
              <a:defRPr sz="3600"/>
            </a:lvl1pPr>
          </a:lstStyle>
          <a:p>
            <a:endParaRPr lang="en-US" dirty="0"/>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8">
            <a:extLst>
              <a:ext uri="{FF2B5EF4-FFF2-40B4-BE49-F238E27FC236}">
                <a16:creationId xmlns:a16="http://schemas.microsoft.com/office/drawing/2014/main" id="{00386D04-A293-1993-0CBA-7EEFE4585257}"/>
              </a:ext>
            </a:extLst>
          </p:cNvPr>
          <p:cNvSpPr>
            <a:spLocks noGrp="1"/>
          </p:cNvSpPr>
          <p:nvPr>
            <p:ph type="title"/>
          </p:nvPr>
        </p:nvSpPr>
        <p:spPr>
          <a:xfrm>
            <a:off x="838200" y="580279"/>
            <a:ext cx="10515600" cy="769441"/>
          </a:xfrm>
        </p:spPr>
        <p:txBody>
          <a:bodyPr/>
          <a:lstStyle>
            <a:lvl1pPr>
              <a:defRPr sz="4400"/>
            </a:lvl1pPr>
          </a:lstStyle>
          <a:p>
            <a:endParaRPr lang="en-US" dirty="0"/>
          </a:p>
        </p:txBody>
      </p:sp>
      <p:sp>
        <p:nvSpPr>
          <p:cNvPr id="13" name="Text Placeholder 12">
            <a:extLst>
              <a:ext uri="{FF2B5EF4-FFF2-40B4-BE49-F238E27FC236}">
                <a16:creationId xmlns:a16="http://schemas.microsoft.com/office/drawing/2014/main" id="{B8A551B0-E858-2DB6-34FC-F077DE13B8CE}"/>
              </a:ext>
            </a:extLst>
          </p:cNvPr>
          <p:cNvSpPr>
            <a:spLocks noGrp="1"/>
          </p:cNvSpPr>
          <p:nvPr>
            <p:ph type="body" sz="quarter" idx="15"/>
          </p:nvPr>
        </p:nvSpPr>
        <p:spPr>
          <a:xfrm>
            <a:off x="838200" y="1349376"/>
            <a:ext cx="10515600" cy="461665"/>
          </a:xfrm>
        </p:spPr>
        <p:txBody>
          <a:bodyPr>
            <a:spAutoFit/>
          </a:bodyPr>
          <a:lstStyle>
            <a:lvl1pPr>
              <a:defRPr sz="2400">
                <a:solidFill>
                  <a:schemeClr val="accent1"/>
                </a:solidFill>
              </a:defRPr>
            </a:lvl1pPr>
          </a:lstStyle>
          <a:p>
            <a:pPr lvl="0"/>
            <a:endParaRPr lang="en-US" dirty="0"/>
          </a:p>
        </p:txBody>
      </p:sp>
      <p:sp>
        <p:nvSpPr>
          <p:cNvPr id="14" name="Text Placeholder 12">
            <a:extLst>
              <a:ext uri="{FF2B5EF4-FFF2-40B4-BE49-F238E27FC236}">
                <a16:creationId xmlns:a16="http://schemas.microsoft.com/office/drawing/2014/main" id="{6FD429A8-8BB1-7055-1090-8AB6527C27CE}"/>
              </a:ext>
            </a:extLst>
          </p:cNvPr>
          <p:cNvSpPr>
            <a:spLocks noGrp="1"/>
          </p:cNvSpPr>
          <p:nvPr>
            <p:ph type="body" sz="quarter" idx="16"/>
          </p:nvPr>
        </p:nvSpPr>
        <p:spPr>
          <a:xfrm>
            <a:off x="838202" y="4704745"/>
            <a:ext cx="3200399" cy="400110"/>
          </a:xfrm>
        </p:spPr>
        <p:txBody>
          <a:bodyPr wrap="square">
            <a:spAutoFit/>
          </a:bodyPr>
          <a:lstStyle>
            <a:lvl1pPr algn="ctr">
              <a:spcAft>
                <a:spcPts val="600"/>
              </a:spcAft>
              <a:defRPr sz="2000">
                <a:solidFill>
                  <a:schemeClr val="bg1"/>
                </a:solidFill>
              </a:defRPr>
            </a:lvl1pPr>
          </a:lstStyle>
          <a:p>
            <a:pPr lvl="0"/>
            <a:endParaRPr lang="en-US" dirty="0"/>
          </a:p>
        </p:txBody>
      </p:sp>
      <p:sp>
        <p:nvSpPr>
          <p:cNvPr id="2" name="Picture Placeholder 18">
            <a:extLst>
              <a:ext uri="{FF2B5EF4-FFF2-40B4-BE49-F238E27FC236}">
                <a16:creationId xmlns:a16="http://schemas.microsoft.com/office/drawing/2014/main" id="{E11DA201-00AB-68A0-5C41-D3FB7F68204A}"/>
              </a:ext>
            </a:extLst>
          </p:cNvPr>
          <p:cNvSpPr>
            <a:spLocks noGrp="1"/>
          </p:cNvSpPr>
          <p:nvPr>
            <p:ph type="pic" sz="quarter" idx="17"/>
          </p:nvPr>
        </p:nvSpPr>
        <p:spPr>
          <a:xfrm>
            <a:off x="4495802" y="2301191"/>
            <a:ext cx="3200399" cy="2194610"/>
          </a:xfrm>
          <a:solidFill>
            <a:schemeClr val="bg1">
              <a:lumMod val="95000"/>
            </a:schemeClr>
          </a:solidFill>
          <a:effectLst>
            <a:outerShdw blurRad="201829" dist="50800" dir="5400000" algn="ctr" rotWithShape="0">
              <a:srgbClr val="000000">
                <a:alpha val="43137"/>
              </a:srgbClr>
            </a:outerShdw>
          </a:effectLst>
        </p:spPr>
        <p:txBody>
          <a:bodyPr anchor="ctr">
            <a:normAutofit/>
          </a:bodyPr>
          <a:lstStyle>
            <a:lvl1pPr algn="ctr">
              <a:defRPr sz="3600"/>
            </a:lvl1pPr>
          </a:lstStyle>
          <a:p>
            <a:endParaRPr lang="en-US" dirty="0"/>
          </a:p>
        </p:txBody>
      </p:sp>
      <p:sp>
        <p:nvSpPr>
          <p:cNvPr id="4" name="Picture Placeholder 18">
            <a:extLst>
              <a:ext uri="{FF2B5EF4-FFF2-40B4-BE49-F238E27FC236}">
                <a16:creationId xmlns:a16="http://schemas.microsoft.com/office/drawing/2014/main" id="{BA91C1FE-456E-730C-DE26-BECA7949635E}"/>
              </a:ext>
            </a:extLst>
          </p:cNvPr>
          <p:cNvSpPr>
            <a:spLocks noGrp="1"/>
          </p:cNvSpPr>
          <p:nvPr>
            <p:ph type="pic" sz="quarter" idx="18"/>
          </p:nvPr>
        </p:nvSpPr>
        <p:spPr>
          <a:xfrm>
            <a:off x="8153402" y="2301191"/>
            <a:ext cx="3200399" cy="2194610"/>
          </a:xfrm>
          <a:solidFill>
            <a:schemeClr val="bg1">
              <a:lumMod val="95000"/>
            </a:schemeClr>
          </a:solidFill>
          <a:effectLst>
            <a:outerShdw blurRad="201829" dist="50800" dir="5400000" algn="ctr" rotWithShape="0">
              <a:srgbClr val="000000">
                <a:alpha val="43137"/>
              </a:srgbClr>
            </a:outerShdw>
          </a:effectLst>
        </p:spPr>
        <p:txBody>
          <a:bodyPr anchor="ctr">
            <a:normAutofit/>
          </a:bodyPr>
          <a:lstStyle>
            <a:lvl1pPr algn="ctr">
              <a:defRPr sz="3600"/>
            </a:lvl1pPr>
          </a:lstStyle>
          <a:p>
            <a:endParaRPr lang="en-US" dirty="0"/>
          </a:p>
        </p:txBody>
      </p:sp>
      <p:sp>
        <p:nvSpPr>
          <p:cNvPr id="7" name="Text Placeholder 12">
            <a:extLst>
              <a:ext uri="{FF2B5EF4-FFF2-40B4-BE49-F238E27FC236}">
                <a16:creationId xmlns:a16="http://schemas.microsoft.com/office/drawing/2014/main" id="{A3AA484E-C84A-662C-7E5D-F170E6C2D770}"/>
              </a:ext>
            </a:extLst>
          </p:cNvPr>
          <p:cNvSpPr>
            <a:spLocks noGrp="1"/>
          </p:cNvSpPr>
          <p:nvPr>
            <p:ph type="body" sz="quarter" idx="19"/>
          </p:nvPr>
        </p:nvSpPr>
        <p:spPr>
          <a:xfrm>
            <a:off x="4495801" y="4704745"/>
            <a:ext cx="3200399" cy="400110"/>
          </a:xfrm>
        </p:spPr>
        <p:txBody>
          <a:bodyPr wrap="square">
            <a:spAutoFit/>
          </a:bodyPr>
          <a:lstStyle>
            <a:lvl1pPr algn="ctr">
              <a:spcAft>
                <a:spcPts val="600"/>
              </a:spcAft>
              <a:defRPr sz="2000">
                <a:solidFill>
                  <a:schemeClr val="bg1"/>
                </a:solidFill>
              </a:defRPr>
            </a:lvl1pPr>
          </a:lstStyle>
          <a:p>
            <a:pPr lvl="0"/>
            <a:endParaRPr lang="en-US" dirty="0"/>
          </a:p>
        </p:txBody>
      </p:sp>
      <p:sp>
        <p:nvSpPr>
          <p:cNvPr id="8" name="Text Placeholder 12">
            <a:extLst>
              <a:ext uri="{FF2B5EF4-FFF2-40B4-BE49-F238E27FC236}">
                <a16:creationId xmlns:a16="http://schemas.microsoft.com/office/drawing/2014/main" id="{1C21B109-AC19-932C-494A-B2DD87121F2C}"/>
              </a:ext>
            </a:extLst>
          </p:cNvPr>
          <p:cNvSpPr>
            <a:spLocks noGrp="1"/>
          </p:cNvSpPr>
          <p:nvPr>
            <p:ph type="body" sz="quarter" idx="20"/>
          </p:nvPr>
        </p:nvSpPr>
        <p:spPr>
          <a:xfrm>
            <a:off x="8153399" y="4704745"/>
            <a:ext cx="3200399" cy="400110"/>
          </a:xfrm>
        </p:spPr>
        <p:txBody>
          <a:bodyPr wrap="square">
            <a:spAutoFit/>
          </a:bodyPr>
          <a:lstStyle>
            <a:lvl1pPr algn="ctr">
              <a:spcAft>
                <a:spcPts val="600"/>
              </a:spcAft>
              <a:defRPr sz="2000">
                <a:solidFill>
                  <a:schemeClr val="bg1"/>
                </a:solidFill>
              </a:defRPr>
            </a:lvl1pPr>
          </a:lstStyle>
          <a:p>
            <a:pPr lvl="0"/>
            <a:endParaRPr lang="en-US" dirty="0"/>
          </a:p>
        </p:txBody>
      </p:sp>
      <p:pic>
        <p:nvPicPr>
          <p:cNvPr id="10" name="Picture 9" descr="A blue and pink sign with white letters&#10;&#10;Description automatically generated">
            <a:extLst>
              <a:ext uri="{FF2B5EF4-FFF2-40B4-BE49-F238E27FC236}">
                <a16:creationId xmlns:a16="http://schemas.microsoft.com/office/drawing/2014/main" id="{086A4053-6DF6-99D4-E9FE-10A79A546E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56471" y="6394070"/>
            <a:ext cx="333152" cy="349016"/>
          </a:xfrm>
          <a:prstGeom prst="rect">
            <a:avLst/>
          </a:prstGeom>
        </p:spPr>
      </p:pic>
      <p:sp>
        <p:nvSpPr>
          <p:cNvPr id="11" name="Text Placeholder 12">
            <a:extLst>
              <a:ext uri="{FF2B5EF4-FFF2-40B4-BE49-F238E27FC236}">
                <a16:creationId xmlns:a16="http://schemas.microsoft.com/office/drawing/2014/main" id="{2B9A7B03-4947-9D83-F633-1A51AAB42783}"/>
              </a:ext>
            </a:extLst>
          </p:cNvPr>
          <p:cNvSpPr>
            <a:spLocks noGrp="1"/>
          </p:cNvSpPr>
          <p:nvPr>
            <p:ph type="body" sz="quarter" idx="21"/>
          </p:nvPr>
        </p:nvSpPr>
        <p:spPr>
          <a:xfrm>
            <a:off x="829150" y="6211979"/>
            <a:ext cx="3200399" cy="369332"/>
          </a:xfrm>
        </p:spPr>
        <p:txBody>
          <a:bodyPr wrap="square">
            <a:spAutoFit/>
          </a:bodyPr>
          <a:lstStyle>
            <a:lvl1pPr algn="ctr">
              <a:spcAft>
                <a:spcPts val="600"/>
              </a:spcAft>
              <a:defRPr sz="1800" b="1" i="0" u="sng">
                <a:solidFill>
                  <a:schemeClr val="accent1"/>
                </a:solidFill>
              </a:defRPr>
            </a:lvl1pPr>
          </a:lstStyle>
          <a:p>
            <a:pPr lvl="0"/>
            <a:endParaRPr lang="en-US" dirty="0"/>
          </a:p>
        </p:txBody>
      </p:sp>
      <p:sp>
        <p:nvSpPr>
          <p:cNvPr id="12" name="Text Placeholder 12">
            <a:extLst>
              <a:ext uri="{FF2B5EF4-FFF2-40B4-BE49-F238E27FC236}">
                <a16:creationId xmlns:a16="http://schemas.microsoft.com/office/drawing/2014/main" id="{C7E9FDE3-C762-1448-C686-71B2E09A1651}"/>
              </a:ext>
            </a:extLst>
          </p:cNvPr>
          <p:cNvSpPr>
            <a:spLocks noGrp="1"/>
          </p:cNvSpPr>
          <p:nvPr>
            <p:ph type="body" sz="quarter" idx="22"/>
          </p:nvPr>
        </p:nvSpPr>
        <p:spPr>
          <a:xfrm>
            <a:off x="4486750" y="6211979"/>
            <a:ext cx="3200399" cy="369332"/>
          </a:xfrm>
        </p:spPr>
        <p:txBody>
          <a:bodyPr wrap="square">
            <a:spAutoFit/>
          </a:bodyPr>
          <a:lstStyle>
            <a:lvl1pPr algn="ctr">
              <a:spcAft>
                <a:spcPts val="600"/>
              </a:spcAft>
              <a:defRPr sz="1800" b="1" i="0" u="sng">
                <a:solidFill>
                  <a:schemeClr val="accent1"/>
                </a:solidFill>
              </a:defRPr>
            </a:lvl1pPr>
          </a:lstStyle>
          <a:p>
            <a:pPr lvl="0"/>
            <a:endParaRPr lang="en-US" dirty="0"/>
          </a:p>
        </p:txBody>
      </p:sp>
      <p:sp>
        <p:nvSpPr>
          <p:cNvPr id="16" name="Text Placeholder 12">
            <a:extLst>
              <a:ext uri="{FF2B5EF4-FFF2-40B4-BE49-F238E27FC236}">
                <a16:creationId xmlns:a16="http://schemas.microsoft.com/office/drawing/2014/main" id="{55000DDE-B270-20D7-4BB5-CD7E34398CE5}"/>
              </a:ext>
            </a:extLst>
          </p:cNvPr>
          <p:cNvSpPr>
            <a:spLocks noGrp="1"/>
          </p:cNvSpPr>
          <p:nvPr>
            <p:ph type="body" sz="quarter" idx="23"/>
          </p:nvPr>
        </p:nvSpPr>
        <p:spPr>
          <a:xfrm>
            <a:off x="8144349" y="6211979"/>
            <a:ext cx="3200399" cy="369332"/>
          </a:xfrm>
        </p:spPr>
        <p:txBody>
          <a:bodyPr wrap="square">
            <a:spAutoFit/>
          </a:bodyPr>
          <a:lstStyle>
            <a:lvl1pPr algn="ctr">
              <a:spcAft>
                <a:spcPts val="600"/>
              </a:spcAft>
              <a:defRPr sz="1800" b="1" i="0" u="sng">
                <a:solidFill>
                  <a:schemeClr val="accent1"/>
                </a:solidFill>
              </a:defRPr>
            </a:lvl1pPr>
          </a:lstStyle>
          <a:p>
            <a:pPr lvl="0"/>
            <a:endParaRPr lang="en-US" dirty="0"/>
          </a:p>
        </p:txBody>
      </p:sp>
    </p:spTree>
    <p:extLst>
      <p:ext uri="{BB962C8B-B14F-4D97-AF65-F5344CB8AC3E}">
        <p14:creationId xmlns:p14="http://schemas.microsoft.com/office/powerpoint/2010/main" val="1030251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Layout 9">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095434-C7A7-227D-D6D6-A4094D646AAF}"/>
              </a:ext>
            </a:extLst>
          </p:cNvPr>
          <p:cNvSpPr/>
          <p:nvPr userDrawn="1"/>
        </p:nvSpPr>
        <p:spPr>
          <a:xfrm>
            <a:off x="0" y="5810250"/>
            <a:ext cx="12192000" cy="1047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838201" y="3467100"/>
            <a:ext cx="3390900" cy="2848722"/>
          </a:xfrm>
          <a:solidFill>
            <a:schemeClr val="bg1">
              <a:lumMod val="95000"/>
            </a:schemeClr>
          </a:solidFill>
          <a:effectLst>
            <a:outerShdw blurRad="202689" dist="50800" dir="5400000" algn="ctr" rotWithShape="0">
              <a:srgbClr val="000000">
                <a:alpha val="43137"/>
              </a:srgbClr>
            </a:outerShdw>
          </a:effectLst>
        </p:spPr>
        <p:txBody>
          <a:bodyPr anchor="ctr">
            <a:normAutofit/>
          </a:bodyPr>
          <a:lstStyle>
            <a:lvl1pPr algn="ctr">
              <a:defRPr sz="3600"/>
            </a:lvl1pPr>
          </a:lstStyle>
          <a:p>
            <a:endParaRPr lang="en-US" dirty="0"/>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8">
            <a:extLst>
              <a:ext uri="{FF2B5EF4-FFF2-40B4-BE49-F238E27FC236}">
                <a16:creationId xmlns:a16="http://schemas.microsoft.com/office/drawing/2014/main" id="{00386D04-A293-1993-0CBA-7EEFE4585257}"/>
              </a:ext>
            </a:extLst>
          </p:cNvPr>
          <p:cNvSpPr>
            <a:spLocks noGrp="1"/>
          </p:cNvSpPr>
          <p:nvPr>
            <p:ph type="title"/>
          </p:nvPr>
        </p:nvSpPr>
        <p:spPr>
          <a:xfrm>
            <a:off x="838200" y="580279"/>
            <a:ext cx="10515600" cy="769441"/>
          </a:xfrm>
        </p:spPr>
        <p:txBody>
          <a:bodyPr/>
          <a:lstStyle>
            <a:lvl1pPr>
              <a:defRPr sz="4400"/>
            </a:lvl1pPr>
          </a:lstStyle>
          <a:p>
            <a:endParaRPr lang="en-US" dirty="0"/>
          </a:p>
        </p:txBody>
      </p:sp>
      <p:sp>
        <p:nvSpPr>
          <p:cNvPr id="13" name="Text Placeholder 12">
            <a:extLst>
              <a:ext uri="{FF2B5EF4-FFF2-40B4-BE49-F238E27FC236}">
                <a16:creationId xmlns:a16="http://schemas.microsoft.com/office/drawing/2014/main" id="{B8A551B0-E858-2DB6-34FC-F077DE13B8CE}"/>
              </a:ext>
            </a:extLst>
          </p:cNvPr>
          <p:cNvSpPr>
            <a:spLocks noGrp="1"/>
          </p:cNvSpPr>
          <p:nvPr>
            <p:ph type="body" sz="quarter" idx="15"/>
          </p:nvPr>
        </p:nvSpPr>
        <p:spPr>
          <a:xfrm>
            <a:off x="838200" y="1349376"/>
            <a:ext cx="10515600" cy="461665"/>
          </a:xfrm>
        </p:spPr>
        <p:txBody>
          <a:bodyPr>
            <a:spAutoFit/>
          </a:bodyPr>
          <a:lstStyle>
            <a:lvl1pPr>
              <a:defRPr sz="2400">
                <a:solidFill>
                  <a:schemeClr val="accent1"/>
                </a:solidFill>
              </a:defRPr>
            </a:lvl1pPr>
          </a:lstStyle>
          <a:p>
            <a:pPr lvl="0"/>
            <a:endParaRPr lang="en-US" dirty="0"/>
          </a:p>
        </p:txBody>
      </p:sp>
      <p:sp>
        <p:nvSpPr>
          <p:cNvPr id="14" name="Text Placeholder 12">
            <a:extLst>
              <a:ext uri="{FF2B5EF4-FFF2-40B4-BE49-F238E27FC236}">
                <a16:creationId xmlns:a16="http://schemas.microsoft.com/office/drawing/2014/main" id="{6FD429A8-8BB1-7055-1090-8AB6527C27CE}"/>
              </a:ext>
            </a:extLst>
          </p:cNvPr>
          <p:cNvSpPr>
            <a:spLocks noGrp="1"/>
          </p:cNvSpPr>
          <p:nvPr>
            <p:ph type="body" sz="quarter" idx="16"/>
          </p:nvPr>
        </p:nvSpPr>
        <p:spPr>
          <a:xfrm>
            <a:off x="838202" y="2080718"/>
            <a:ext cx="10515599" cy="584775"/>
          </a:xfrm>
        </p:spPr>
        <p:txBody>
          <a:bodyPr wrap="square">
            <a:spAutoFit/>
          </a:bodyPr>
          <a:lstStyle>
            <a:lvl1pPr algn="l">
              <a:defRPr sz="3200">
                <a:solidFill>
                  <a:schemeClr val="tx1">
                    <a:lumMod val="85000"/>
                    <a:lumOff val="15000"/>
                  </a:schemeClr>
                </a:solidFill>
              </a:defRPr>
            </a:lvl1pPr>
          </a:lstStyle>
          <a:p>
            <a:pPr lvl="0"/>
            <a:endParaRPr lang="en-US" dirty="0"/>
          </a:p>
        </p:txBody>
      </p:sp>
      <p:sp>
        <p:nvSpPr>
          <p:cNvPr id="2" name="Picture Placeholder 18">
            <a:extLst>
              <a:ext uri="{FF2B5EF4-FFF2-40B4-BE49-F238E27FC236}">
                <a16:creationId xmlns:a16="http://schemas.microsoft.com/office/drawing/2014/main" id="{E11DA201-00AB-68A0-5C41-D3FB7F68204A}"/>
              </a:ext>
            </a:extLst>
          </p:cNvPr>
          <p:cNvSpPr>
            <a:spLocks noGrp="1"/>
          </p:cNvSpPr>
          <p:nvPr>
            <p:ph type="pic" sz="quarter" idx="17"/>
          </p:nvPr>
        </p:nvSpPr>
        <p:spPr>
          <a:xfrm>
            <a:off x="4400550" y="3467100"/>
            <a:ext cx="3390900" cy="2848722"/>
          </a:xfrm>
          <a:solidFill>
            <a:schemeClr val="bg1">
              <a:lumMod val="95000"/>
            </a:schemeClr>
          </a:solidFill>
          <a:effectLst>
            <a:outerShdw blurRad="202689" dist="50800" dir="5400000" algn="ctr" rotWithShape="0">
              <a:srgbClr val="000000">
                <a:alpha val="43137"/>
              </a:srgbClr>
            </a:outerShdw>
          </a:effectLst>
        </p:spPr>
        <p:txBody>
          <a:bodyPr anchor="ctr">
            <a:normAutofit/>
          </a:bodyPr>
          <a:lstStyle>
            <a:lvl1pPr algn="ctr">
              <a:defRPr sz="3600"/>
            </a:lvl1pPr>
          </a:lstStyle>
          <a:p>
            <a:endParaRPr lang="en-US" dirty="0"/>
          </a:p>
        </p:txBody>
      </p:sp>
      <p:sp>
        <p:nvSpPr>
          <p:cNvPr id="4" name="Picture Placeholder 18">
            <a:extLst>
              <a:ext uri="{FF2B5EF4-FFF2-40B4-BE49-F238E27FC236}">
                <a16:creationId xmlns:a16="http://schemas.microsoft.com/office/drawing/2014/main" id="{BA91C1FE-456E-730C-DE26-BECA7949635E}"/>
              </a:ext>
            </a:extLst>
          </p:cNvPr>
          <p:cNvSpPr>
            <a:spLocks noGrp="1"/>
          </p:cNvSpPr>
          <p:nvPr>
            <p:ph type="pic" sz="quarter" idx="18"/>
          </p:nvPr>
        </p:nvSpPr>
        <p:spPr>
          <a:xfrm>
            <a:off x="7962899" y="3467100"/>
            <a:ext cx="3390900" cy="2848722"/>
          </a:xfrm>
          <a:solidFill>
            <a:schemeClr val="bg1">
              <a:lumMod val="95000"/>
            </a:schemeClr>
          </a:solidFill>
          <a:effectLst>
            <a:outerShdw blurRad="202689" dist="50800" dir="5400000" algn="ctr" rotWithShape="0">
              <a:srgbClr val="000000">
                <a:alpha val="43137"/>
              </a:srgbClr>
            </a:outerShdw>
          </a:effectLst>
        </p:spPr>
        <p:txBody>
          <a:bodyPr anchor="ctr">
            <a:normAutofit/>
          </a:bodyPr>
          <a:lstStyle>
            <a:lvl1pPr algn="ctr">
              <a:defRPr sz="3600"/>
            </a:lvl1pPr>
          </a:lstStyle>
          <a:p>
            <a:endParaRPr lang="en-US" dirty="0"/>
          </a:p>
        </p:txBody>
      </p:sp>
      <p:pic>
        <p:nvPicPr>
          <p:cNvPr id="11" name="Picture 10" descr="A blue and pink sign with white letters&#10;&#10;Description automatically generated">
            <a:extLst>
              <a:ext uri="{FF2B5EF4-FFF2-40B4-BE49-F238E27FC236}">
                <a16:creationId xmlns:a16="http://schemas.microsoft.com/office/drawing/2014/main" id="{78C005B0-FB5A-60C7-0DF3-2B04DEAC9C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56471" y="6394070"/>
            <a:ext cx="333152" cy="349016"/>
          </a:xfrm>
          <a:prstGeom prst="rect">
            <a:avLst/>
          </a:prstGeom>
        </p:spPr>
      </p:pic>
    </p:spTree>
    <p:extLst>
      <p:ext uri="{BB962C8B-B14F-4D97-AF65-F5344CB8AC3E}">
        <p14:creationId xmlns:p14="http://schemas.microsoft.com/office/powerpoint/2010/main" val="374269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Layout 9">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095434-C7A7-227D-D6D6-A4094D646AAF}"/>
              </a:ext>
            </a:extLst>
          </p:cNvPr>
          <p:cNvSpPr/>
          <p:nvPr userDrawn="1"/>
        </p:nvSpPr>
        <p:spPr>
          <a:xfrm>
            <a:off x="0" y="5753100"/>
            <a:ext cx="12192000" cy="11049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8">
            <a:extLst>
              <a:ext uri="{FF2B5EF4-FFF2-40B4-BE49-F238E27FC236}">
                <a16:creationId xmlns:a16="http://schemas.microsoft.com/office/drawing/2014/main" id="{00386D04-A293-1993-0CBA-7EEFE4585257}"/>
              </a:ext>
            </a:extLst>
          </p:cNvPr>
          <p:cNvSpPr>
            <a:spLocks noGrp="1"/>
          </p:cNvSpPr>
          <p:nvPr>
            <p:ph type="title" hasCustomPrompt="1"/>
          </p:nvPr>
        </p:nvSpPr>
        <p:spPr>
          <a:xfrm>
            <a:off x="838200" y="580278"/>
            <a:ext cx="4518067" cy="769441"/>
          </a:xfrm>
        </p:spPr>
        <p:txBody>
          <a:bodyPr/>
          <a:lstStyle>
            <a:lvl1pPr>
              <a:defRPr sz="4400"/>
            </a:lvl1pPr>
          </a:lstStyle>
          <a:p>
            <a:r>
              <a:rPr lang="en-US" dirty="0"/>
              <a:t>Click to add text</a:t>
            </a:r>
          </a:p>
        </p:txBody>
      </p:sp>
      <p:sp>
        <p:nvSpPr>
          <p:cNvPr id="13" name="Text Placeholder 12">
            <a:extLst>
              <a:ext uri="{FF2B5EF4-FFF2-40B4-BE49-F238E27FC236}">
                <a16:creationId xmlns:a16="http://schemas.microsoft.com/office/drawing/2014/main" id="{B8A551B0-E858-2DB6-34FC-F077DE13B8CE}"/>
              </a:ext>
            </a:extLst>
          </p:cNvPr>
          <p:cNvSpPr>
            <a:spLocks noGrp="1"/>
          </p:cNvSpPr>
          <p:nvPr>
            <p:ph type="body" sz="quarter" idx="15"/>
          </p:nvPr>
        </p:nvSpPr>
        <p:spPr>
          <a:xfrm>
            <a:off x="838200" y="6151887"/>
            <a:ext cx="10515600" cy="461665"/>
          </a:xfrm>
        </p:spPr>
        <p:txBody>
          <a:bodyPr>
            <a:spAutoFit/>
          </a:bodyPr>
          <a:lstStyle>
            <a:lvl1pPr>
              <a:defRPr sz="2400">
                <a:solidFill>
                  <a:schemeClr val="tx1"/>
                </a:solidFill>
              </a:defRPr>
            </a:lvl1pPr>
          </a:lstStyle>
          <a:p>
            <a:pPr lvl="0"/>
            <a:endParaRPr lang="en-US" dirty="0"/>
          </a:p>
        </p:txBody>
      </p:sp>
      <p:sp>
        <p:nvSpPr>
          <p:cNvPr id="14" name="Text Placeholder 12">
            <a:extLst>
              <a:ext uri="{FF2B5EF4-FFF2-40B4-BE49-F238E27FC236}">
                <a16:creationId xmlns:a16="http://schemas.microsoft.com/office/drawing/2014/main" id="{6FD429A8-8BB1-7055-1090-8AB6527C27CE}"/>
              </a:ext>
            </a:extLst>
          </p:cNvPr>
          <p:cNvSpPr>
            <a:spLocks noGrp="1"/>
          </p:cNvSpPr>
          <p:nvPr>
            <p:ph type="body" sz="quarter" idx="16"/>
          </p:nvPr>
        </p:nvSpPr>
        <p:spPr>
          <a:xfrm>
            <a:off x="838201" y="3138462"/>
            <a:ext cx="4518065" cy="2370191"/>
          </a:xfrm>
        </p:spPr>
        <p:txBody>
          <a:bodyPr wrap="square">
            <a:noAutofit/>
          </a:bodyPr>
          <a:lstStyle>
            <a:lvl1pPr algn="l">
              <a:defRPr sz="3200" b="1">
                <a:solidFill>
                  <a:schemeClr val="accent1"/>
                </a:solidFill>
              </a:defRPr>
            </a:lvl1pPr>
          </a:lstStyle>
          <a:p>
            <a:pPr lvl="0"/>
            <a:endParaRPr lang="en-US" dirty="0"/>
          </a:p>
        </p:txBody>
      </p:sp>
      <p:sp>
        <p:nvSpPr>
          <p:cNvPr id="4" name="Picture Placeholder 18">
            <a:extLst>
              <a:ext uri="{FF2B5EF4-FFF2-40B4-BE49-F238E27FC236}">
                <a16:creationId xmlns:a16="http://schemas.microsoft.com/office/drawing/2014/main" id="{BA91C1FE-456E-730C-DE26-BECA7949635E}"/>
              </a:ext>
            </a:extLst>
          </p:cNvPr>
          <p:cNvSpPr>
            <a:spLocks noGrp="1"/>
          </p:cNvSpPr>
          <p:nvPr>
            <p:ph type="pic" sz="quarter" idx="18"/>
          </p:nvPr>
        </p:nvSpPr>
        <p:spPr>
          <a:xfrm>
            <a:off x="5886450" y="580278"/>
            <a:ext cx="5467351" cy="5441460"/>
          </a:xfrm>
          <a:solidFill>
            <a:schemeClr val="bg1">
              <a:lumMod val="95000"/>
            </a:schemeClr>
          </a:solidFill>
          <a:effectLst>
            <a:outerShdw blurRad="198083" dist="50800" dir="5400000" algn="ctr" rotWithShape="0">
              <a:srgbClr val="000000">
                <a:alpha val="43137"/>
              </a:srgbClr>
            </a:outerShdw>
          </a:effectLst>
        </p:spPr>
        <p:txBody>
          <a:bodyPr anchor="ctr">
            <a:normAutofit/>
          </a:bodyPr>
          <a:lstStyle>
            <a:lvl1pPr algn="ctr">
              <a:defRPr sz="3600"/>
            </a:lvl1pPr>
          </a:lstStyle>
          <a:p>
            <a:endParaRPr lang="en-US" dirty="0"/>
          </a:p>
        </p:txBody>
      </p:sp>
      <p:pic>
        <p:nvPicPr>
          <p:cNvPr id="11" name="Picture 10" descr="A blue and pink sign with white letters&#10;&#10;Description automatically generated">
            <a:extLst>
              <a:ext uri="{FF2B5EF4-FFF2-40B4-BE49-F238E27FC236}">
                <a16:creationId xmlns:a16="http://schemas.microsoft.com/office/drawing/2014/main" id="{78C005B0-FB5A-60C7-0DF3-2B04DEAC9C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56471" y="6394070"/>
            <a:ext cx="333152" cy="349016"/>
          </a:xfrm>
          <a:prstGeom prst="rect">
            <a:avLst/>
          </a:prstGeom>
        </p:spPr>
      </p:pic>
    </p:spTree>
    <p:extLst>
      <p:ext uri="{BB962C8B-B14F-4D97-AF65-F5344CB8AC3E}">
        <p14:creationId xmlns:p14="http://schemas.microsoft.com/office/powerpoint/2010/main" val="336882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2">
    <p:bg>
      <p:bgPr>
        <a:solidFill>
          <a:schemeClr val="tx1"/>
        </a:solidFill>
        <a:effectLst/>
      </p:bgPr>
    </p:bg>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2" y="0"/>
            <a:ext cx="12191999" cy="6858000"/>
          </a:xfrm>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747272" y="5018636"/>
            <a:ext cx="9128251" cy="606961"/>
          </a:xfrm>
        </p:spPr>
        <p:txBody>
          <a:bodyPr wrap="square" anchor="t">
            <a:spAutoFit/>
          </a:bodyPr>
          <a:lstStyle>
            <a:lvl1pPr>
              <a:lnSpc>
                <a:spcPct val="110000"/>
              </a:lnSpc>
              <a:spcBef>
                <a:spcPts val="0"/>
              </a:spcBef>
              <a:spcAft>
                <a:spcPts val="1000"/>
              </a:spcAft>
              <a:defRPr sz="3200">
                <a:solidFill>
                  <a:schemeClr val="bg1">
                    <a:alpha val="70000"/>
                  </a:schemeClr>
                </a:solidFill>
              </a:defRPr>
            </a:lvl1pPr>
          </a:lstStyle>
          <a:p>
            <a:pPr lvl="0"/>
            <a:r>
              <a:rPr lang="en-US" dirty="0"/>
              <a:t>Add your text here</a:t>
            </a:r>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747271" y="3860765"/>
            <a:ext cx="9128251" cy="1107996"/>
          </a:xfrm>
        </p:spPr>
        <p:txBody>
          <a:bodyPr wrap="square" anchor="b" anchorCtr="0">
            <a:spAutoFit/>
          </a:bodyPr>
          <a:lstStyle>
            <a:lvl1pPr>
              <a:defRPr>
                <a:solidFill>
                  <a:schemeClr val="bg1"/>
                </a:solidFill>
              </a:defRPr>
            </a:lvl1pPr>
          </a:lstStyle>
          <a:p>
            <a:r>
              <a:rPr lang="en-US" dirty="0"/>
              <a:t>Headline</a:t>
            </a:r>
          </a:p>
        </p:txBody>
      </p:sp>
    </p:spTree>
    <p:extLst>
      <p:ext uri="{BB962C8B-B14F-4D97-AF65-F5344CB8AC3E}">
        <p14:creationId xmlns:p14="http://schemas.microsoft.com/office/powerpoint/2010/main" val="3871147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tx1"/>
        </a:solidFill>
        <a:effectLst/>
      </p:bgPr>
    </p:bg>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2" y="114914"/>
            <a:ext cx="12191999" cy="6743086"/>
          </a:xfrm>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747272" y="5018636"/>
            <a:ext cx="9128251" cy="606961"/>
          </a:xfrm>
        </p:spPr>
        <p:txBody>
          <a:bodyPr wrap="square" anchor="t">
            <a:spAutoFit/>
          </a:bodyPr>
          <a:lstStyle>
            <a:lvl1pPr>
              <a:lnSpc>
                <a:spcPct val="110000"/>
              </a:lnSpc>
              <a:spcBef>
                <a:spcPts val="0"/>
              </a:spcBef>
              <a:spcAft>
                <a:spcPts val="1000"/>
              </a:spcAft>
              <a:defRPr sz="3200">
                <a:solidFill>
                  <a:schemeClr val="bg1">
                    <a:alpha val="70000"/>
                  </a:schemeClr>
                </a:solidFill>
              </a:defRPr>
            </a:lvl1pPr>
          </a:lstStyle>
          <a:p>
            <a:pPr lvl="0"/>
            <a:r>
              <a:rPr lang="en-US" dirty="0"/>
              <a:t>- Add text here</a:t>
            </a:r>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747271" y="4045432"/>
            <a:ext cx="9128251" cy="923330"/>
          </a:xfrm>
        </p:spPr>
        <p:txBody>
          <a:bodyPr wrap="square" anchor="b" anchorCtr="0">
            <a:spAutoFit/>
          </a:bodyPr>
          <a:lstStyle>
            <a:lvl1pPr>
              <a:defRPr sz="5400">
                <a:solidFill>
                  <a:schemeClr val="bg1"/>
                </a:solidFill>
              </a:defRPr>
            </a:lvl1pPr>
          </a:lstStyle>
          <a:p>
            <a:r>
              <a:rPr lang="en-US" dirty="0"/>
              <a:t>Add text here</a:t>
            </a:r>
          </a:p>
        </p:txBody>
      </p:sp>
    </p:spTree>
    <p:extLst>
      <p:ext uri="{BB962C8B-B14F-4D97-AF65-F5344CB8AC3E}">
        <p14:creationId xmlns:p14="http://schemas.microsoft.com/office/powerpoint/2010/main" val="2904193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chemeClr val="tx1"/>
        </a:solidFill>
        <a:effectLst/>
      </p:bgPr>
    </p:bg>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2" y="0"/>
            <a:ext cx="12191999" cy="6858000"/>
          </a:xfrm>
        </p:spPr>
        <p:txBody>
          <a:bodyPr anchor="ctr">
            <a:normAutofit/>
          </a:bodyPr>
          <a:lstStyle>
            <a:lvl1pPr algn="ctr">
              <a:defRPr sz="3600"/>
            </a:lvl1pPr>
          </a:lstStyle>
          <a:p>
            <a:endParaRPr lang="en-US" dirty="0"/>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429007" y="2813361"/>
            <a:ext cx="11333987" cy="1107996"/>
          </a:xfrm>
        </p:spPr>
        <p:txBody>
          <a:bodyPr wrap="square" anchor="b" anchorCtr="0">
            <a:spAutoFit/>
          </a:bodyPr>
          <a:lstStyle>
            <a:lvl1pPr algn="ctr">
              <a:defRPr>
                <a:solidFill>
                  <a:schemeClr val="bg1"/>
                </a:solidFill>
              </a:defRPr>
            </a:lvl1pPr>
          </a:lstStyle>
          <a:p>
            <a:r>
              <a:rPr lang="en-US" dirty="0"/>
              <a:t>Headline</a:t>
            </a:r>
          </a:p>
        </p:txBody>
      </p:sp>
    </p:spTree>
    <p:extLst>
      <p:ext uri="{BB962C8B-B14F-4D97-AF65-F5344CB8AC3E}">
        <p14:creationId xmlns:p14="http://schemas.microsoft.com/office/powerpoint/2010/main" val="1919031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7/22/2020</a:t>
            </a:r>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7620667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Future Pacing">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2060A4C-4EEC-D043-A2F0-4D55BB629C49}"/>
              </a:ext>
            </a:extLst>
          </p:cNvPr>
          <p:cNvSpPr>
            <a:spLocks noGrp="1"/>
          </p:cNvSpPr>
          <p:nvPr>
            <p:ph type="pic" sz="quarter" idx="11" hasCustomPrompt="1"/>
          </p:nvPr>
        </p:nvSpPr>
        <p:spPr>
          <a:xfrm>
            <a:off x="1310423" y="1046988"/>
            <a:ext cx="3364554" cy="4764024"/>
          </a:xfrm>
          <a:prstGeom prst="rect">
            <a:avLst/>
          </a:prstGeom>
          <a:solidFill>
            <a:srgbClr val="E6E9E7"/>
          </a:solidFill>
        </p:spPr>
        <p:txBody>
          <a:bodyPr anchor="ctr"/>
          <a:lstStyle>
            <a:lvl1pPr algn="ctr">
              <a:defRPr sz="1600" b="0" i="0">
                <a:solidFill>
                  <a:srgbClr val="181C1C"/>
                </a:solidFill>
                <a:latin typeface="Source Sans Pro" panose="020B0503030403020204" pitchFamily="34" charset="0"/>
                <a:ea typeface="Source Sans Pro" panose="020B0503030403020204" pitchFamily="34" charset="0"/>
              </a:defRPr>
            </a:lvl1pPr>
          </a:lstStyle>
          <a:p>
            <a:r>
              <a:rPr lang="en-US" dirty="0"/>
              <a:t>YOUR IMAGE</a:t>
            </a:r>
          </a:p>
          <a:p>
            <a:endParaRPr lang="en-US" dirty="0"/>
          </a:p>
          <a:p>
            <a:r>
              <a:rPr lang="en-US" dirty="0"/>
              <a:t>530px  x 750px</a:t>
            </a:r>
          </a:p>
        </p:txBody>
      </p:sp>
      <p:sp>
        <p:nvSpPr>
          <p:cNvPr id="6" name="Text Placeholder 5">
            <a:extLst>
              <a:ext uri="{FF2B5EF4-FFF2-40B4-BE49-F238E27FC236}">
                <a16:creationId xmlns:a16="http://schemas.microsoft.com/office/drawing/2014/main" id="{2803C193-5571-CA47-9012-EBEC288F477E}"/>
              </a:ext>
            </a:extLst>
          </p:cNvPr>
          <p:cNvSpPr>
            <a:spLocks noGrp="1"/>
          </p:cNvSpPr>
          <p:nvPr>
            <p:ph type="body" sz="quarter" idx="12" hasCustomPrompt="1"/>
          </p:nvPr>
        </p:nvSpPr>
        <p:spPr>
          <a:xfrm>
            <a:off x="5320323" y="1046957"/>
            <a:ext cx="5112276" cy="4764088"/>
          </a:xfrm>
          <a:prstGeom prst="rect">
            <a:avLst/>
          </a:prstGeom>
        </p:spPr>
        <p:txBody>
          <a:bodyPr anchor="ctr"/>
          <a:lstStyle>
            <a:lvl1pPr algn="l">
              <a:lnSpc>
                <a:spcPts val="3699"/>
              </a:lnSpc>
              <a:defRPr sz="3200">
                <a:solidFill>
                  <a:srgbClr val="181C1C"/>
                </a:solidFill>
                <a:latin typeface="Calibri" panose="020F0502020204030204" pitchFamily="34" charset="0"/>
                <a:ea typeface="Source Sans Pro" panose="020B0503030403020204" pitchFamily="34" charset="0"/>
                <a:cs typeface="Calibri" panose="020F0502020204030204" pitchFamily="34" charset="0"/>
              </a:defRPr>
            </a:lvl1pPr>
            <a:lvl2pPr algn="l">
              <a:lnSpc>
                <a:spcPts val="3699"/>
              </a:lnSpc>
              <a:defRPr sz="3200">
                <a:solidFill>
                  <a:srgbClr val="181C1C"/>
                </a:solidFill>
                <a:latin typeface="Source Sans Pro" panose="020B0503030403020204" pitchFamily="34" charset="0"/>
                <a:ea typeface="Source Sans Pro" panose="020B0503030403020204" pitchFamily="34" charset="0"/>
              </a:defRPr>
            </a:lvl2pPr>
            <a:lvl3pPr algn="l">
              <a:lnSpc>
                <a:spcPts val="3699"/>
              </a:lnSpc>
              <a:defRPr sz="3200">
                <a:solidFill>
                  <a:srgbClr val="181C1C"/>
                </a:solidFill>
                <a:latin typeface="Source Sans Pro" panose="020B0503030403020204" pitchFamily="34" charset="0"/>
                <a:ea typeface="Source Sans Pro" panose="020B0503030403020204" pitchFamily="34" charset="0"/>
              </a:defRPr>
            </a:lvl3pPr>
            <a:lvl4pPr algn="l">
              <a:lnSpc>
                <a:spcPts val="3699"/>
              </a:lnSpc>
              <a:defRPr sz="3200">
                <a:solidFill>
                  <a:srgbClr val="181C1C"/>
                </a:solidFill>
                <a:latin typeface="Source Sans Pro" panose="020B0503030403020204" pitchFamily="34" charset="0"/>
                <a:ea typeface="Source Sans Pro" panose="020B0503030403020204" pitchFamily="34" charset="0"/>
              </a:defRPr>
            </a:lvl4pPr>
            <a:lvl5pPr algn="l">
              <a:lnSpc>
                <a:spcPts val="3699"/>
              </a:lnSpc>
              <a:defRPr sz="3200">
                <a:solidFill>
                  <a:srgbClr val="181C1C"/>
                </a:solidFill>
                <a:latin typeface="Source Sans Pro" panose="020B0503030403020204" pitchFamily="34" charset="0"/>
                <a:ea typeface="Source Sans Pro" panose="020B0503030403020204" pitchFamily="34" charset="0"/>
              </a:defRPr>
            </a:lvl5pPr>
          </a:lstStyle>
          <a:p>
            <a:pPr lvl="0"/>
            <a:r>
              <a:rPr lang="en-US" dirty="0"/>
              <a:t>Here you will add text to future pace your audience. Tell them what’s possible.</a:t>
            </a:r>
          </a:p>
        </p:txBody>
      </p:sp>
    </p:spTree>
    <p:extLst>
      <p:ext uri="{BB962C8B-B14F-4D97-AF65-F5344CB8AC3E}">
        <p14:creationId xmlns:p14="http://schemas.microsoft.com/office/powerpoint/2010/main" val="3975336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Master_Empty">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11683950" y="6399981"/>
            <a:ext cx="508050" cy="344948"/>
          </a:xfrm>
          <a:prstGeom prst="rect">
            <a:avLst/>
          </a:prstGeom>
        </p:spPr>
        <p:txBody>
          <a:bodyPr wrap="square"/>
          <a:lstStyle>
            <a:lvl1pPr algn="r">
              <a:defRPr>
                <a:solidFill>
                  <a:srgbClr val="24282B"/>
                </a:solidFill>
                <a:latin typeface="Proxima Nova"/>
                <a:ea typeface="Proxima Nova"/>
                <a:cs typeface="Proxima Nova"/>
                <a:sym typeface="Proxima Nova"/>
              </a:defRPr>
            </a:lvl1pPr>
          </a:lstStyle>
          <a:p>
            <a:fld id="{86CB4B4D-7CA3-9044-876B-883B54F8677D}" type="slidenum">
              <a:t>‹#›</a:t>
            </a:fld>
            <a:endParaRPr/>
          </a:p>
        </p:txBody>
      </p:sp>
    </p:spTree>
    <p:extLst>
      <p:ext uri="{BB962C8B-B14F-4D97-AF65-F5344CB8AC3E}">
        <p14:creationId xmlns:p14="http://schemas.microsoft.com/office/powerpoint/2010/main" val="26669253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ayout 12">
    <p:bg>
      <p:bgPr>
        <a:solidFill>
          <a:schemeClr val="tx1"/>
        </a:solidFill>
        <a:effectLst/>
      </p:bgPr>
    </p:bg>
    <p:spTree>
      <p:nvGrpSpPr>
        <p:cNvPr id="1" name=""/>
        <p:cNvGrpSpPr/>
        <p:nvPr/>
      </p:nvGrpSpPr>
      <p:grpSpPr>
        <a:xfrm>
          <a:off x="0" y="0"/>
          <a:ext cx="0" cy="0"/>
          <a:chOff x="0" y="0"/>
          <a:chExt cx="0" cy="0"/>
        </a:xfrm>
      </p:grpSpPr>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2" y="0"/>
            <a:ext cx="12191999" cy="6858000"/>
          </a:xfrm>
        </p:spPr>
        <p:txBody>
          <a:bodyPr anchor="ctr">
            <a:normAutofit/>
          </a:bodyPr>
          <a:lstStyle>
            <a:lvl1pPr algn="ctr">
              <a:defRPr sz="3600"/>
            </a:lvl1pPr>
          </a:lstStyle>
          <a:p>
            <a:endParaRPr lang="en-US"/>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747272" y="5018636"/>
            <a:ext cx="9128251" cy="606961"/>
          </a:xfrm>
        </p:spPr>
        <p:txBody>
          <a:bodyPr wrap="square" anchor="t">
            <a:spAutoFit/>
          </a:bodyPr>
          <a:lstStyle>
            <a:lvl1pPr>
              <a:lnSpc>
                <a:spcPct val="110000"/>
              </a:lnSpc>
              <a:spcBef>
                <a:spcPts val="0"/>
              </a:spcBef>
              <a:spcAft>
                <a:spcPts val="1000"/>
              </a:spcAft>
              <a:defRPr sz="3200">
                <a:solidFill>
                  <a:schemeClr val="bg1">
                    <a:alpha val="70000"/>
                  </a:schemeClr>
                </a:solidFill>
              </a:defRPr>
            </a:lvl1pPr>
          </a:lstStyle>
          <a:p>
            <a:pPr lvl="0"/>
            <a:r>
              <a:rPr lang="en-US" dirty="0"/>
              <a:t>Add your text here</a:t>
            </a:r>
          </a:p>
        </p:txBody>
      </p:sp>
      <p:sp>
        <p:nvSpPr>
          <p:cNvPr id="9" name="Title 1">
            <a:extLst>
              <a:ext uri="{FF2B5EF4-FFF2-40B4-BE49-F238E27FC236}">
                <a16:creationId xmlns:a16="http://schemas.microsoft.com/office/drawing/2014/main" id="{2578C7FF-55EE-EEE3-A120-C264AC27A767}"/>
              </a:ext>
            </a:extLst>
          </p:cNvPr>
          <p:cNvSpPr>
            <a:spLocks noGrp="1"/>
          </p:cNvSpPr>
          <p:nvPr>
            <p:ph type="title" hasCustomPrompt="1"/>
          </p:nvPr>
        </p:nvSpPr>
        <p:spPr>
          <a:xfrm>
            <a:off x="747271" y="3860765"/>
            <a:ext cx="9128251" cy="1107996"/>
          </a:xfrm>
        </p:spPr>
        <p:txBody>
          <a:bodyPr wrap="square" anchor="b" anchorCtr="0">
            <a:spAutoFit/>
          </a:bodyPr>
          <a:lstStyle>
            <a:lvl1pPr>
              <a:defRPr>
                <a:solidFill>
                  <a:schemeClr val="bg1"/>
                </a:solidFill>
              </a:defRPr>
            </a:lvl1pPr>
          </a:lstStyle>
          <a:p>
            <a:r>
              <a:rPr lang="en-US" dirty="0"/>
              <a:t>Headline</a:t>
            </a:r>
          </a:p>
        </p:txBody>
      </p:sp>
    </p:spTree>
    <p:extLst>
      <p:ext uri="{BB962C8B-B14F-4D97-AF65-F5344CB8AC3E}">
        <p14:creationId xmlns:p14="http://schemas.microsoft.com/office/powerpoint/2010/main" val="414410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ayout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E20099-BB4E-9025-12F0-E50856650CA0}"/>
              </a:ext>
            </a:extLst>
          </p:cNvPr>
          <p:cNvSpPr/>
          <p:nvPr userDrawn="1"/>
        </p:nvSpPr>
        <p:spPr>
          <a:xfrm>
            <a:off x="2" y="0"/>
            <a:ext cx="382385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5503837" y="2129740"/>
            <a:ext cx="3600000" cy="3600000"/>
          </a:xfrm>
          <a:effectLst>
            <a:outerShdw blurRad="229873" dist="50800" dir="5400000" algn="ctr" rotWithShape="0">
              <a:srgbClr val="000000">
                <a:alpha val="43137"/>
              </a:srgbClr>
            </a:outerShdw>
          </a:effectLst>
        </p:spPr>
        <p:txBody>
          <a:bodyPr anchor="ctr">
            <a:normAutofit/>
          </a:bodyPr>
          <a:lstStyle>
            <a:lvl1pPr algn="ctr">
              <a:defRPr sz="3600"/>
            </a:lvl1pPr>
          </a:lstStyle>
          <a:p>
            <a:endParaRPr lang="en-US" dirty="0"/>
          </a:p>
        </p:txBody>
      </p:sp>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8" name="Text Placeholder 9">
            <a:extLst>
              <a:ext uri="{FF2B5EF4-FFF2-40B4-BE49-F238E27FC236}">
                <a16:creationId xmlns:a16="http://schemas.microsoft.com/office/drawing/2014/main" id="{2A0833B0-DC3A-A137-07F2-D403D4C2EC94}"/>
              </a:ext>
            </a:extLst>
          </p:cNvPr>
          <p:cNvSpPr>
            <a:spLocks noGrp="1"/>
          </p:cNvSpPr>
          <p:nvPr>
            <p:ph type="body" sz="quarter" idx="18" hasCustomPrompt="1"/>
          </p:nvPr>
        </p:nvSpPr>
        <p:spPr>
          <a:xfrm>
            <a:off x="5503838" y="422354"/>
            <a:ext cx="5835559" cy="799899"/>
          </a:xfrm>
        </p:spPr>
        <p:txBody>
          <a:bodyPr wrap="square" anchor="t">
            <a:spAutoFit/>
          </a:bodyPr>
          <a:lstStyle>
            <a:lvl1pPr>
              <a:lnSpc>
                <a:spcPct val="110000"/>
              </a:lnSpc>
              <a:spcBef>
                <a:spcPts val="0"/>
              </a:spcBef>
              <a:spcAft>
                <a:spcPts val="1000"/>
              </a:spcAft>
              <a:defRPr sz="4400">
                <a:solidFill>
                  <a:schemeClr val="tx1">
                    <a:lumMod val="85000"/>
                    <a:lumOff val="15000"/>
                  </a:schemeClr>
                </a:solidFill>
              </a:defRPr>
            </a:lvl1pPr>
          </a:lstStyle>
          <a:p>
            <a:pPr lvl="0"/>
            <a:r>
              <a:rPr lang="en-US" dirty="0"/>
              <a:t>Add your text</a:t>
            </a:r>
          </a:p>
        </p:txBody>
      </p:sp>
      <p:sp>
        <p:nvSpPr>
          <p:cNvPr id="2" name="Picture Placeholder 18">
            <a:extLst>
              <a:ext uri="{FF2B5EF4-FFF2-40B4-BE49-F238E27FC236}">
                <a16:creationId xmlns:a16="http://schemas.microsoft.com/office/drawing/2014/main" id="{281F457A-8C51-38FD-E88B-C020B283E4B5}"/>
              </a:ext>
            </a:extLst>
          </p:cNvPr>
          <p:cNvSpPr>
            <a:spLocks noGrp="1"/>
          </p:cNvSpPr>
          <p:nvPr>
            <p:ph type="pic" sz="quarter" idx="19"/>
          </p:nvPr>
        </p:nvSpPr>
        <p:spPr>
          <a:xfrm>
            <a:off x="789914" y="422352"/>
            <a:ext cx="4071455" cy="6013296"/>
          </a:xfrm>
          <a:effectLst>
            <a:outerShdw blurRad="223748" dist="50800" dir="5400000" algn="ctr" rotWithShape="0">
              <a:srgbClr val="000000">
                <a:alpha val="43137"/>
              </a:srgbClr>
            </a:outerShdw>
          </a:effectLst>
        </p:spPr>
        <p:txBody>
          <a:bodyPr anchor="ctr">
            <a:normAutofit/>
          </a:bodyPr>
          <a:lstStyle>
            <a:lvl1pPr algn="ctr">
              <a:defRPr sz="3600"/>
            </a:lvl1pPr>
          </a:lstStyle>
          <a:p>
            <a:endParaRPr lang="en-US"/>
          </a:p>
        </p:txBody>
      </p:sp>
      <p:sp>
        <p:nvSpPr>
          <p:cNvPr id="6" name="Text Placeholder 9">
            <a:extLst>
              <a:ext uri="{FF2B5EF4-FFF2-40B4-BE49-F238E27FC236}">
                <a16:creationId xmlns:a16="http://schemas.microsoft.com/office/drawing/2014/main" id="{C5814C09-E206-4954-9EDA-40EADB936596}"/>
              </a:ext>
            </a:extLst>
          </p:cNvPr>
          <p:cNvSpPr>
            <a:spLocks noGrp="1"/>
          </p:cNvSpPr>
          <p:nvPr>
            <p:ph type="body" sz="quarter" idx="20" hasCustomPrompt="1"/>
          </p:nvPr>
        </p:nvSpPr>
        <p:spPr>
          <a:xfrm>
            <a:off x="5503838" y="5977594"/>
            <a:ext cx="6326213" cy="461665"/>
          </a:xfrm>
        </p:spPr>
        <p:txBody>
          <a:bodyPr wrap="square" anchor="t">
            <a:spAutoFit/>
          </a:bodyPr>
          <a:lstStyle>
            <a:lvl1pPr>
              <a:lnSpc>
                <a:spcPct val="100000"/>
              </a:lnSpc>
              <a:spcBef>
                <a:spcPts val="0"/>
              </a:spcBef>
              <a:spcAft>
                <a:spcPts val="1000"/>
              </a:spcAft>
              <a:defRPr sz="2400" b="0">
                <a:solidFill>
                  <a:schemeClr val="tx1">
                    <a:lumMod val="85000"/>
                    <a:lumOff val="15000"/>
                  </a:schemeClr>
                </a:solidFill>
              </a:defRPr>
            </a:lvl1pPr>
          </a:lstStyle>
          <a:p>
            <a:pPr lvl="0"/>
            <a:r>
              <a:rPr lang="en-US" dirty="0"/>
              <a:t>Add your website </a:t>
            </a:r>
            <a:r>
              <a:rPr lang="en-US" dirty="0" err="1"/>
              <a:t>url</a:t>
            </a:r>
            <a:r>
              <a:rPr lang="en-US" dirty="0"/>
              <a:t> here</a:t>
            </a:r>
          </a:p>
        </p:txBody>
      </p:sp>
      <p:sp>
        <p:nvSpPr>
          <p:cNvPr id="7" name="Text Placeholder 9">
            <a:extLst>
              <a:ext uri="{FF2B5EF4-FFF2-40B4-BE49-F238E27FC236}">
                <a16:creationId xmlns:a16="http://schemas.microsoft.com/office/drawing/2014/main" id="{123FCEED-4FB2-06C5-0AD9-E6404CB39854}"/>
              </a:ext>
            </a:extLst>
          </p:cNvPr>
          <p:cNvSpPr>
            <a:spLocks noGrp="1"/>
          </p:cNvSpPr>
          <p:nvPr>
            <p:ph type="body" sz="quarter" idx="21" hasCustomPrompt="1"/>
          </p:nvPr>
        </p:nvSpPr>
        <p:spPr>
          <a:xfrm>
            <a:off x="5503838" y="1162101"/>
            <a:ext cx="5835559" cy="606897"/>
          </a:xfrm>
        </p:spPr>
        <p:txBody>
          <a:bodyPr wrap="square" anchor="t">
            <a:spAutoFit/>
          </a:bodyPr>
          <a:lstStyle>
            <a:lvl1pPr>
              <a:lnSpc>
                <a:spcPct val="110000"/>
              </a:lnSpc>
              <a:spcBef>
                <a:spcPts val="0"/>
              </a:spcBef>
              <a:spcAft>
                <a:spcPts val="1000"/>
              </a:spcAft>
              <a:defRPr sz="3200" b="1">
                <a:solidFill>
                  <a:schemeClr val="accent1"/>
                </a:solidFill>
              </a:defRPr>
            </a:lvl1pPr>
          </a:lstStyle>
          <a:p>
            <a:pPr lvl="0"/>
            <a:r>
              <a:rPr lang="en-US" dirty="0"/>
              <a:t>Add your text</a:t>
            </a:r>
          </a:p>
        </p:txBody>
      </p:sp>
    </p:spTree>
    <p:extLst>
      <p:ext uri="{BB962C8B-B14F-4D97-AF65-F5344CB8AC3E}">
        <p14:creationId xmlns:p14="http://schemas.microsoft.com/office/powerpoint/2010/main" val="189285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Master_Empty">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11683950" y="6399981"/>
            <a:ext cx="508050" cy="344948"/>
          </a:xfrm>
          <a:prstGeom prst="rect">
            <a:avLst/>
          </a:prstGeom>
        </p:spPr>
        <p:txBody>
          <a:bodyPr wrap="square"/>
          <a:lstStyle>
            <a:lvl1pPr algn="r">
              <a:defRPr>
                <a:solidFill>
                  <a:srgbClr val="24282B"/>
                </a:solidFill>
                <a:latin typeface="Proxima Nova"/>
                <a:ea typeface="Proxima Nova"/>
                <a:cs typeface="Proxima Nova"/>
                <a:sym typeface="Proxima Nova"/>
              </a:defRPr>
            </a:lvl1pPr>
          </a:lstStyle>
          <a:p>
            <a:fld id="{86CB4B4D-7CA3-9044-876B-883B54F8677D}" type="slidenum">
              <a:t>‹#›</a:t>
            </a:fld>
            <a:endParaRPr/>
          </a:p>
        </p:txBody>
      </p:sp>
    </p:spTree>
    <p:extLst>
      <p:ext uri="{BB962C8B-B14F-4D97-AF65-F5344CB8AC3E}">
        <p14:creationId xmlns:p14="http://schemas.microsoft.com/office/powerpoint/2010/main" val="13121355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Tree>
    <p:extLst>
      <p:ext uri="{BB962C8B-B14F-4D97-AF65-F5344CB8AC3E}">
        <p14:creationId xmlns:p14="http://schemas.microsoft.com/office/powerpoint/2010/main" val="397899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Tree>
    <p:extLst>
      <p:ext uri="{BB962C8B-B14F-4D97-AF65-F5344CB8AC3E}">
        <p14:creationId xmlns:p14="http://schemas.microsoft.com/office/powerpoint/2010/main" val="197713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2" name="Title 1">
            <a:extLst>
              <a:ext uri="{FF2B5EF4-FFF2-40B4-BE49-F238E27FC236}">
                <a16:creationId xmlns:a16="http://schemas.microsoft.com/office/drawing/2014/main" id="{030B62B1-5885-BD85-1E86-1C3E03F51719}"/>
              </a:ext>
            </a:extLst>
          </p:cNvPr>
          <p:cNvSpPr>
            <a:spLocks noGrp="1"/>
          </p:cNvSpPr>
          <p:nvPr>
            <p:ph type="title" hasCustomPrompt="1"/>
          </p:nvPr>
        </p:nvSpPr>
        <p:spPr>
          <a:xfrm>
            <a:off x="664143" y="580278"/>
            <a:ext cx="10863715" cy="1107996"/>
          </a:xfrm>
        </p:spPr>
        <p:txBody>
          <a:bodyPr/>
          <a:lstStyle/>
          <a:p>
            <a:r>
              <a:rPr lang="en-US" dirty="0"/>
              <a:t>Headline</a:t>
            </a:r>
          </a:p>
        </p:txBody>
      </p:sp>
      <p:sp>
        <p:nvSpPr>
          <p:cNvPr id="4" name="Text Placeholder 9">
            <a:extLst>
              <a:ext uri="{FF2B5EF4-FFF2-40B4-BE49-F238E27FC236}">
                <a16:creationId xmlns:a16="http://schemas.microsoft.com/office/drawing/2014/main" id="{1D32ED0B-EC63-7F82-5C34-334646AF329F}"/>
              </a:ext>
            </a:extLst>
          </p:cNvPr>
          <p:cNvSpPr>
            <a:spLocks noGrp="1"/>
          </p:cNvSpPr>
          <p:nvPr>
            <p:ph type="body" sz="quarter" idx="11" hasCustomPrompt="1"/>
          </p:nvPr>
        </p:nvSpPr>
        <p:spPr>
          <a:xfrm>
            <a:off x="664143" y="1688274"/>
            <a:ext cx="10863715" cy="707886"/>
          </a:xfrm>
        </p:spPr>
        <p:txBody>
          <a:bodyPr wrap="square">
            <a:spAutoFit/>
          </a:bodyPr>
          <a:lstStyle>
            <a:lvl1pPr>
              <a:defRPr sz="4000">
                <a:solidFill>
                  <a:schemeClr val="accent1"/>
                </a:solidFill>
              </a:defRPr>
            </a:lvl1pPr>
          </a:lstStyle>
          <a:p>
            <a:pPr lvl="0"/>
            <a:r>
              <a:rPr lang="en-US" dirty="0"/>
              <a:t>Sub-headline goes here</a:t>
            </a:r>
          </a:p>
        </p:txBody>
      </p:sp>
      <p:sp>
        <p:nvSpPr>
          <p:cNvPr id="6" name="Text Placeholder 9">
            <a:extLst>
              <a:ext uri="{FF2B5EF4-FFF2-40B4-BE49-F238E27FC236}">
                <a16:creationId xmlns:a16="http://schemas.microsoft.com/office/drawing/2014/main" id="{1B575937-716A-3DCA-A6EA-95C11DBA47DE}"/>
              </a:ext>
            </a:extLst>
          </p:cNvPr>
          <p:cNvSpPr>
            <a:spLocks noGrp="1"/>
          </p:cNvSpPr>
          <p:nvPr>
            <p:ph type="body" sz="quarter" idx="12" hasCustomPrompt="1"/>
          </p:nvPr>
        </p:nvSpPr>
        <p:spPr>
          <a:xfrm>
            <a:off x="1748749" y="3155806"/>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8" name="Text Placeholder 9">
            <a:extLst>
              <a:ext uri="{FF2B5EF4-FFF2-40B4-BE49-F238E27FC236}">
                <a16:creationId xmlns:a16="http://schemas.microsoft.com/office/drawing/2014/main" id="{AFB1684A-FA78-1D01-4A26-55D17D26F8A2}"/>
              </a:ext>
            </a:extLst>
          </p:cNvPr>
          <p:cNvSpPr>
            <a:spLocks noGrp="1"/>
          </p:cNvSpPr>
          <p:nvPr>
            <p:ph type="body" sz="quarter" idx="13" hasCustomPrompt="1"/>
          </p:nvPr>
        </p:nvSpPr>
        <p:spPr>
          <a:xfrm>
            <a:off x="1748749" y="4351741"/>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10" name="Text Placeholder 9">
            <a:extLst>
              <a:ext uri="{FF2B5EF4-FFF2-40B4-BE49-F238E27FC236}">
                <a16:creationId xmlns:a16="http://schemas.microsoft.com/office/drawing/2014/main" id="{1C7932E3-A8C5-CCD6-9D31-DF88E14C2B05}"/>
              </a:ext>
            </a:extLst>
          </p:cNvPr>
          <p:cNvSpPr>
            <a:spLocks noGrp="1"/>
          </p:cNvSpPr>
          <p:nvPr>
            <p:ph type="body" sz="quarter" idx="14" hasCustomPrompt="1"/>
          </p:nvPr>
        </p:nvSpPr>
        <p:spPr>
          <a:xfrm>
            <a:off x="1748749" y="5547676"/>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14" name="Text Placeholder 9">
            <a:extLst>
              <a:ext uri="{FF2B5EF4-FFF2-40B4-BE49-F238E27FC236}">
                <a16:creationId xmlns:a16="http://schemas.microsoft.com/office/drawing/2014/main" id="{089846D8-8103-7299-9637-705850981D7E}"/>
              </a:ext>
            </a:extLst>
          </p:cNvPr>
          <p:cNvSpPr>
            <a:spLocks noGrp="1"/>
          </p:cNvSpPr>
          <p:nvPr>
            <p:ph type="body" sz="quarter" idx="15" hasCustomPrompt="1"/>
          </p:nvPr>
        </p:nvSpPr>
        <p:spPr>
          <a:xfrm>
            <a:off x="755363" y="3013811"/>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
        <p:nvSpPr>
          <p:cNvPr id="15" name="Text Placeholder 9">
            <a:extLst>
              <a:ext uri="{FF2B5EF4-FFF2-40B4-BE49-F238E27FC236}">
                <a16:creationId xmlns:a16="http://schemas.microsoft.com/office/drawing/2014/main" id="{A9CFE572-C460-D830-1CCB-431950F053F1}"/>
              </a:ext>
            </a:extLst>
          </p:cNvPr>
          <p:cNvSpPr>
            <a:spLocks noGrp="1"/>
          </p:cNvSpPr>
          <p:nvPr>
            <p:ph type="body" sz="quarter" idx="16" hasCustomPrompt="1"/>
          </p:nvPr>
        </p:nvSpPr>
        <p:spPr>
          <a:xfrm>
            <a:off x="755363" y="4209746"/>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
        <p:nvSpPr>
          <p:cNvPr id="16" name="Text Placeholder 9">
            <a:extLst>
              <a:ext uri="{FF2B5EF4-FFF2-40B4-BE49-F238E27FC236}">
                <a16:creationId xmlns:a16="http://schemas.microsoft.com/office/drawing/2014/main" id="{915749EE-EE00-5735-5020-2126A0870FAF}"/>
              </a:ext>
            </a:extLst>
          </p:cNvPr>
          <p:cNvSpPr>
            <a:spLocks noGrp="1"/>
          </p:cNvSpPr>
          <p:nvPr>
            <p:ph type="body" sz="quarter" idx="17" hasCustomPrompt="1"/>
          </p:nvPr>
        </p:nvSpPr>
        <p:spPr>
          <a:xfrm>
            <a:off x="755363" y="5405681"/>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
        <p:nvSpPr>
          <p:cNvPr id="17" name="Text Placeholder 9">
            <a:extLst>
              <a:ext uri="{FF2B5EF4-FFF2-40B4-BE49-F238E27FC236}">
                <a16:creationId xmlns:a16="http://schemas.microsoft.com/office/drawing/2014/main" id="{0EFE8A8D-5454-1D64-3156-9BAC20D72A65}"/>
              </a:ext>
            </a:extLst>
          </p:cNvPr>
          <p:cNvSpPr>
            <a:spLocks noGrp="1"/>
          </p:cNvSpPr>
          <p:nvPr>
            <p:ph type="body" sz="quarter" idx="18" hasCustomPrompt="1"/>
          </p:nvPr>
        </p:nvSpPr>
        <p:spPr>
          <a:xfrm>
            <a:off x="7583174" y="3155806"/>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18" name="Text Placeholder 9">
            <a:extLst>
              <a:ext uri="{FF2B5EF4-FFF2-40B4-BE49-F238E27FC236}">
                <a16:creationId xmlns:a16="http://schemas.microsoft.com/office/drawing/2014/main" id="{5940E09D-A379-E493-2573-91CAFF3865AE}"/>
              </a:ext>
            </a:extLst>
          </p:cNvPr>
          <p:cNvSpPr>
            <a:spLocks noGrp="1"/>
          </p:cNvSpPr>
          <p:nvPr>
            <p:ph type="body" sz="quarter" idx="19" hasCustomPrompt="1"/>
          </p:nvPr>
        </p:nvSpPr>
        <p:spPr>
          <a:xfrm>
            <a:off x="7583174" y="4351741"/>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19" name="Text Placeholder 9">
            <a:extLst>
              <a:ext uri="{FF2B5EF4-FFF2-40B4-BE49-F238E27FC236}">
                <a16:creationId xmlns:a16="http://schemas.microsoft.com/office/drawing/2014/main" id="{50FD04AC-647C-1B3E-715D-0416FFA67F0F}"/>
              </a:ext>
            </a:extLst>
          </p:cNvPr>
          <p:cNvSpPr>
            <a:spLocks noGrp="1"/>
          </p:cNvSpPr>
          <p:nvPr>
            <p:ph type="body" sz="quarter" idx="20" hasCustomPrompt="1"/>
          </p:nvPr>
        </p:nvSpPr>
        <p:spPr>
          <a:xfrm>
            <a:off x="7583174" y="5547676"/>
            <a:ext cx="3864004" cy="584775"/>
          </a:xfrm>
        </p:spPr>
        <p:txBody>
          <a:bodyPr wrap="square" anchor="ctr">
            <a:spAutoFit/>
          </a:bodyPr>
          <a:lstStyle>
            <a:lvl1pPr>
              <a:defRPr sz="3200">
                <a:solidFill>
                  <a:schemeClr val="tx1">
                    <a:lumMod val="85000"/>
                    <a:lumOff val="15000"/>
                  </a:schemeClr>
                </a:solidFill>
              </a:defRPr>
            </a:lvl1pPr>
          </a:lstStyle>
          <a:p>
            <a:pPr lvl="0"/>
            <a:r>
              <a:rPr lang="en-US" dirty="0"/>
              <a:t>Add your text here</a:t>
            </a:r>
          </a:p>
        </p:txBody>
      </p:sp>
      <p:sp>
        <p:nvSpPr>
          <p:cNvPr id="20" name="Text Placeholder 9">
            <a:extLst>
              <a:ext uri="{FF2B5EF4-FFF2-40B4-BE49-F238E27FC236}">
                <a16:creationId xmlns:a16="http://schemas.microsoft.com/office/drawing/2014/main" id="{BEEA7431-0F1E-D756-8EDA-4822871F9FA8}"/>
              </a:ext>
            </a:extLst>
          </p:cNvPr>
          <p:cNvSpPr>
            <a:spLocks noGrp="1"/>
          </p:cNvSpPr>
          <p:nvPr>
            <p:ph type="body" sz="quarter" idx="21" hasCustomPrompt="1"/>
          </p:nvPr>
        </p:nvSpPr>
        <p:spPr>
          <a:xfrm>
            <a:off x="6589788" y="3013811"/>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
        <p:nvSpPr>
          <p:cNvPr id="21" name="Text Placeholder 9">
            <a:extLst>
              <a:ext uri="{FF2B5EF4-FFF2-40B4-BE49-F238E27FC236}">
                <a16:creationId xmlns:a16="http://schemas.microsoft.com/office/drawing/2014/main" id="{DF9ABFEB-E57F-3478-2F2A-879A2B98432D}"/>
              </a:ext>
            </a:extLst>
          </p:cNvPr>
          <p:cNvSpPr>
            <a:spLocks noGrp="1"/>
          </p:cNvSpPr>
          <p:nvPr>
            <p:ph type="body" sz="quarter" idx="22" hasCustomPrompt="1"/>
          </p:nvPr>
        </p:nvSpPr>
        <p:spPr>
          <a:xfrm>
            <a:off x="6589788" y="4209746"/>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
        <p:nvSpPr>
          <p:cNvPr id="22" name="Text Placeholder 9">
            <a:extLst>
              <a:ext uri="{FF2B5EF4-FFF2-40B4-BE49-F238E27FC236}">
                <a16:creationId xmlns:a16="http://schemas.microsoft.com/office/drawing/2014/main" id="{16403F4F-9524-2FD3-AB58-98B8473E2E36}"/>
              </a:ext>
            </a:extLst>
          </p:cNvPr>
          <p:cNvSpPr>
            <a:spLocks noGrp="1"/>
          </p:cNvSpPr>
          <p:nvPr>
            <p:ph type="body" sz="quarter" idx="23" hasCustomPrompt="1"/>
          </p:nvPr>
        </p:nvSpPr>
        <p:spPr>
          <a:xfrm>
            <a:off x="6589788" y="5405681"/>
            <a:ext cx="868760" cy="868760"/>
          </a:xfrm>
          <a:prstGeom prst="ellipse">
            <a:avLst/>
          </a:prstGeom>
          <a:solidFill>
            <a:schemeClr val="accent1"/>
          </a:solidFill>
        </p:spPr>
        <p:txBody>
          <a:bodyPr wrap="square" lIns="0" tIns="0" rIns="0" bIns="0" anchor="ctr">
            <a:noAutofit/>
          </a:bodyPr>
          <a:lstStyle>
            <a:lvl1pPr algn="ctr">
              <a:defRPr sz="2800" b="1">
                <a:solidFill>
                  <a:schemeClr val="bg1"/>
                </a:solidFill>
              </a:defRPr>
            </a:lvl1pPr>
          </a:lstStyle>
          <a:p>
            <a:pPr lvl="0"/>
            <a:r>
              <a:rPr lang="en-US" dirty="0"/>
              <a:t>#</a:t>
            </a:r>
          </a:p>
        </p:txBody>
      </p:sp>
    </p:spTree>
    <p:extLst>
      <p:ext uri="{BB962C8B-B14F-4D97-AF65-F5344CB8AC3E}">
        <p14:creationId xmlns:p14="http://schemas.microsoft.com/office/powerpoint/2010/main" val="89432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2245E-674D-B856-094B-40B135C57A24}"/>
              </a:ext>
            </a:extLst>
          </p:cNvPr>
          <p:cNvSpPr>
            <a:spLocks noGrp="1"/>
          </p:cNvSpPr>
          <p:nvPr>
            <p:ph type="sldNum" sz="quarter" idx="10"/>
          </p:nvPr>
        </p:nvSpPr>
        <p:spPr/>
        <p:txBody>
          <a:bodyPr/>
          <a:lstStyle/>
          <a:p>
            <a:fld id="{EB2DD7C0-1B10-A642-AD82-754C026C9DFE}" type="slidenum">
              <a:rPr lang="en-ID" smtClean="0"/>
              <a:pPr/>
              <a:t>‹#›</a:t>
            </a:fld>
            <a:endParaRPr lang="en-ID"/>
          </a:p>
        </p:txBody>
      </p:sp>
      <p:sp>
        <p:nvSpPr>
          <p:cNvPr id="2" name="Title 1">
            <a:extLst>
              <a:ext uri="{FF2B5EF4-FFF2-40B4-BE49-F238E27FC236}">
                <a16:creationId xmlns:a16="http://schemas.microsoft.com/office/drawing/2014/main" id="{030B62B1-5885-BD85-1E86-1C3E03F51719}"/>
              </a:ext>
            </a:extLst>
          </p:cNvPr>
          <p:cNvSpPr>
            <a:spLocks noGrp="1"/>
          </p:cNvSpPr>
          <p:nvPr>
            <p:ph type="title" hasCustomPrompt="1"/>
          </p:nvPr>
        </p:nvSpPr>
        <p:spPr>
          <a:xfrm>
            <a:off x="5685905" y="580278"/>
            <a:ext cx="5841952" cy="1107996"/>
          </a:xfrm>
        </p:spPr>
        <p:txBody>
          <a:bodyPr/>
          <a:lstStyle/>
          <a:p>
            <a:r>
              <a:rPr lang="en-US" dirty="0"/>
              <a:t>Headline</a:t>
            </a:r>
          </a:p>
        </p:txBody>
      </p:sp>
      <p:sp>
        <p:nvSpPr>
          <p:cNvPr id="4" name="Text Placeholder 9">
            <a:extLst>
              <a:ext uri="{FF2B5EF4-FFF2-40B4-BE49-F238E27FC236}">
                <a16:creationId xmlns:a16="http://schemas.microsoft.com/office/drawing/2014/main" id="{1D32ED0B-EC63-7F82-5C34-334646AF329F}"/>
              </a:ext>
            </a:extLst>
          </p:cNvPr>
          <p:cNvSpPr>
            <a:spLocks noGrp="1"/>
          </p:cNvSpPr>
          <p:nvPr>
            <p:ph type="body" sz="quarter" idx="11" hasCustomPrompt="1"/>
          </p:nvPr>
        </p:nvSpPr>
        <p:spPr>
          <a:xfrm>
            <a:off x="5685905" y="1688274"/>
            <a:ext cx="5841952" cy="707886"/>
          </a:xfrm>
        </p:spPr>
        <p:txBody>
          <a:bodyPr wrap="square">
            <a:spAutoFit/>
          </a:bodyPr>
          <a:lstStyle>
            <a:lvl1pPr>
              <a:defRPr sz="4000">
                <a:solidFill>
                  <a:schemeClr val="accent1"/>
                </a:solidFill>
              </a:defRPr>
            </a:lvl1pPr>
          </a:lstStyle>
          <a:p>
            <a:pPr lvl="0"/>
            <a:r>
              <a:rPr lang="en-US" dirty="0"/>
              <a:t>Sub-headline</a:t>
            </a:r>
          </a:p>
        </p:txBody>
      </p:sp>
      <p:sp>
        <p:nvSpPr>
          <p:cNvPr id="17" name="Text Placeholder 9">
            <a:extLst>
              <a:ext uri="{FF2B5EF4-FFF2-40B4-BE49-F238E27FC236}">
                <a16:creationId xmlns:a16="http://schemas.microsoft.com/office/drawing/2014/main" id="{0EFE8A8D-5454-1D64-3156-9BAC20D72A65}"/>
              </a:ext>
            </a:extLst>
          </p:cNvPr>
          <p:cNvSpPr>
            <a:spLocks noGrp="1"/>
          </p:cNvSpPr>
          <p:nvPr>
            <p:ph type="body" sz="quarter" idx="18" hasCustomPrompt="1"/>
          </p:nvPr>
        </p:nvSpPr>
        <p:spPr>
          <a:xfrm>
            <a:off x="5685906" y="2693326"/>
            <a:ext cx="5841951" cy="3584399"/>
          </a:xfrm>
        </p:spPr>
        <p:txBody>
          <a:bodyPr wrap="square" anchor="t">
            <a:noAutofit/>
          </a:bodyPr>
          <a:lstStyle>
            <a:lvl1pPr>
              <a:defRPr sz="3200">
                <a:solidFill>
                  <a:schemeClr val="tx1">
                    <a:lumMod val="85000"/>
                    <a:lumOff val="15000"/>
                  </a:schemeClr>
                </a:solidFill>
              </a:defRPr>
            </a:lvl1pPr>
          </a:lstStyle>
          <a:p>
            <a:pPr lvl="0"/>
            <a:r>
              <a:rPr lang="en-US" dirty="0"/>
              <a:t>Add your text here</a:t>
            </a:r>
          </a:p>
        </p:txBody>
      </p:sp>
      <p:sp>
        <p:nvSpPr>
          <p:cNvPr id="5" name="Picture Placeholder 18">
            <a:extLst>
              <a:ext uri="{FF2B5EF4-FFF2-40B4-BE49-F238E27FC236}">
                <a16:creationId xmlns:a16="http://schemas.microsoft.com/office/drawing/2014/main" id="{5B12DCE7-8970-0DDC-C0DF-3A9FB410C3B0}"/>
              </a:ext>
            </a:extLst>
          </p:cNvPr>
          <p:cNvSpPr>
            <a:spLocks noGrp="1"/>
          </p:cNvSpPr>
          <p:nvPr>
            <p:ph type="pic" sz="quarter" idx="14"/>
          </p:nvPr>
        </p:nvSpPr>
        <p:spPr>
          <a:xfrm>
            <a:off x="0" y="0"/>
            <a:ext cx="5237019" cy="6858000"/>
          </a:xfrm>
          <a:effectLst>
            <a:outerShdw blurRad="250628" dist="50800" dir="5400000" algn="ctr" rotWithShape="0">
              <a:srgbClr val="000000">
                <a:alpha val="43137"/>
              </a:srgbClr>
            </a:outerShdw>
          </a:effectLst>
        </p:spPr>
        <p:txBody>
          <a:bodyPr anchor="ctr">
            <a:normAutofit/>
          </a:bodyPr>
          <a:lstStyle>
            <a:lvl1pPr algn="ctr">
              <a:defRPr sz="3600"/>
            </a:lvl1pPr>
          </a:lstStyle>
          <a:p>
            <a:endParaRPr lang="en-US"/>
          </a:p>
        </p:txBody>
      </p:sp>
    </p:spTree>
    <p:extLst>
      <p:ext uri="{BB962C8B-B14F-4D97-AF65-F5344CB8AC3E}">
        <p14:creationId xmlns:p14="http://schemas.microsoft.com/office/powerpoint/2010/main" val="209419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75CE08-D276-4CEA-1711-CE216B824BD0}"/>
              </a:ext>
            </a:extLst>
          </p:cNvPr>
          <p:cNvSpPr>
            <a:spLocks noGrp="1"/>
          </p:cNvSpPr>
          <p:nvPr>
            <p:ph type="title"/>
          </p:nvPr>
        </p:nvSpPr>
        <p:spPr>
          <a:xfrm>
            <a:off x="838200" y="580278"/>
            <a:ext cx="10515600" cy="1107996"/>
          </a:xfrm>
          <a:prstGeom prst="rect">
            <a:avLst/>
          </a:prstGeom>
        </p:spPr>
        <p:txBody>
          <a:bodyPr vert="horz" lIns="91440" tIns="45720" rIns="91440" bIns="45720" rtlCol="0" anchor="t" anchorCtr="0">
            <a:spAutoFit/>
          </a:bodyPr>
          <a:lstStyle/>
          <a:p>
            <a:endParaRPr lang="en-US" dirty="0"/>
          </a:p>
        </p:txBody>
      </p:sp>
      <p:sp>
        <p:nvSpPr>
          <p:cNvPr id="3" name="Text Placeholder 2">
            <a:extLst>
              <a:ext uri="{FF2B5EF4-FFF2-40B4-BE49-F238E27FC236}">
                <a16:creationId xmlns:a16="http://schemas.microsoft.com/office/drawing/2014/main" id="{A1A5160E-DD4F-CABC-B38A-5E45486CD600}"/>
              </a:ext>
            </a:extLst>
          </p:cNvPr>
          <p:cNvSpPr>
            <a:spLocks noGrp="1"/>
          </p:cNvSpPr>
          <p:nvPr>
            <p:ph type="body" idx="1"/>
          </p:nvPr>
        </p:nvSpPr>
        <p:spPr>
          <a:xfrm>
            <a:off x="838200" y="1688274"/>
            <a:ext cx="10515600" cy="4318314"/>
          </a:xfrm>
          <a:prstGeom prst="rect">
            <a:avLst/>
          </a:prstGeom>
        </p:spPr>
        <p:txBody>
          <a:bodyPr vert="horz" lIns="91440" tIns="45720" rIns="91440" bIns="45720" rtlCol="0">
            <a:normAutofit/>
          </a:bodyPr>
          <a:lstStyle/>
          <a:p>
            <a:pPr lvl="0"/>
            <a:endParaRPr lang="en-US" dirty="0"/>
          </a:p>
        </p:txBody>
      </p:sp>
      <p:sp>
        <p:nvSpPr>
          <p:cNvPr id="4" name="Slide Number Placeholder 5">
            <a:extLst>
              <a:ext uri="{FF2B5EF4-FFF2-40B4-BE49-F238E27FC236}">
                <a16:creationId xmlns:a16="http://schemas.microsoft.com/office/drawing/2014/main" id="{0664197C-34C0-9001-83BE-7D22816D3653}"/>
              </a:ext>
            </a:extLst>
          </p:cNvPr>
          <p:cNvSpPr>
            <a:spLocks noGrp="1"/>
          </p:cNvSpPr>
          <p:nvPr>
            <p:ph type="sldNum" sz="quarter" idx="4"/>
          </p:nvPr>
        </p:nvSpPr>
        <p:spPr>
          <a:xfrm>
            <a:off x="11701346" y="6394070"/>
            <a:ext cx="490655" cy="349016"/>
          </a:xfrm>
          <a:prstGeom prst="rect">
            <a:avLst/>
          </a:prstGeom>
          <a:solidFill>
            <a:schemeClr val="accent3"/>
          </a:solidFill>
        </p:spPr>
        <p:txBody>
          <a:bodyPr wrap="square" rtlCol="0" anchor="ctr">
            <a:noAutofit/>
          </a:bodyPr>
          <a:lstStyle>
            <a:lvl1pPr>
              <a:defRPr lang="en-US" sz="1000" b="1" smtClean="0">
                <a:solidFill>
                  <a:schemeClr val="tx1"/>
                </a:solidFill>
              </a:defRPr>
            </a:lvl1pPr>
          </a:lstStyle>
          <a:p>
            <a:fld id="{EB2DD7C0-1B10-A642-AD82-754C026C9DFE}" type="slidenum">
              <a:rPr lang="en-ID" smtClean="0"/>
              <a:pPr/>
              <a:t>‹#›</a:t>
            </a:fld>
            <a:endParaRPr lang="en-ID"/>
          </a:p>
        </p:txBody>
      </p:sp>
      <p:pic>
        <p:nvPicPr>
          <p:cNvPr id="5" name="Picture 4" descr="A blue and pink sign with white letters&#10;&#10;Description automatically generated">
            <a:extLst>
              <a:ext uri="{FF2B5EF4-FFF2-40B4-BE49-F238E27FC236}">
                <a16:creationId xmlns:a16="http://schemas.microsoft.com/office/drawing/2014/main" id="{64D0CCE6-737B-2CE9-3CAB-A3F8FE9F43D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356471" y="6394070"/>
            <a:ext cx="333152" cy="349016"/>
          </a:xfrm>
          <a:prstGeom prst="rect">
            <a:avLst/>
          </a:prstGeom>
        </p:spPr>
      </p:pic>
      <p:sp>
        <p:nvSpPr>
          <p:cNvPr id="6" name="Rectangle 5">
            <a:extLst>
              <a:ext uri="{FF2B5EF4-FFF2-40B4-BE49-F238E27FC236}">
                <a16:creationId xmlns:a16="http://schemas.microsoft.com/office/drawing/2014/main" id="{794620C9-0B12-814E-2036-BCBE70D28FB3}"/>
              </a:ext>
            </a:extLst>
          </p:cNvPr>
          <p:cNvSpPr/>
          <p:nvPr userDrawn="1"/>
        </p:nvSpPr>
        <p:spPr>
          <a:xfrm>
            <a:off x="1" y="0"/>
            <a:ext cx="11006051" cy="1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2F136FF-BF0A-DAAE-A496-1C25BE9E7C8B}"/>
              </a:ext>
            </a:extLst>
          </p:cNvPr>
          <p:cNvSpPr/>
          <p:nvPr userDrawn="1"/>
        </p:nvSpPr>
        <p:spPr>
          <a:xfrm>
            <a:off x="11006051" y="0"/>
            <a:ext cx="1185948" cy="1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66274188"/>
      </p:ext>
    </p:extLst>
  </p:cSld>
  <p:clrMap bg1="lt1" tx1="dk1" bg2="lt2" tx2="dk2" accent1="accent1" accent2="accent2" accent3="accent3" accent4="accent4" accent5="accent5" accent6="accent6" hlink="hlink" folHlink="folHlink"/>
  <p:sldLayoutIdLst>
    <p:sldLayoutId id="2147483651" r:id="rId1"/>
    <p:sldLayoutId id="2147483735" r:id="rId2"/>
    <p:sldLayoutId id="2147483736" r:id="rId3"/>
    <p:sldLayoutId id="2147483738" r:id="rId4"/>
    <p:sldLayoutId id="2147483742" r:id="rId5"/>
    <p:sldLayoutId id="2147483743" r:id="rId6"/>
  </p:sldLayoutIdLst>
  <p:hf hdr="0" ftr="0" dt="0"/>
  <p:txStyles>
    <p:title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3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75CE08-D276-4CEA-1711-CE216B824BD0}"/>
              </a:ext>
            </a:extLst>
          </p:cNvPr>
          <p:cNvSpPr>
            <a:spLocks noGrp="1"/>
          </p:cNvSpPr>
          <p:nvPr>
            <p:ph type="title"/>
          </p:nvPr>
        </p:nvSpPr>
        <p:spPr>
          <a:xfrm>
            <a:off x="838200" y="580278"/>
            <a:ext cx="10515600" cy="1107996"/>
          </a:xfrm>
          <a:prstGeom prst="rect">
            <a:avLst/>
          </a:prstGeom>
        </p:spPr>
        <p:txBody>
          <a:bodyPr vert="horz" lIns="91440" tIns="45720" rIns="91440" bIns="45720" rtlCol="0" anchor="t" anchorCtr="0">
            <a:spAutoFit/>
          </a:bodyPr>
          <a:lstStyle/>
          <a:p>
            <a:endParaRPr lang="en-US" dirty="0"/>
          </a:p>
        </p:txBody>
      </p:sp>
      <p:sp>
        <p:nvSpPr>
          <p:cNvPr id="3" name="Text Placeholder 2">
            <a:extLst>
              <a:ext uri="{FF2B5EF4-FFF2-40B4-BE49-F238E27FC236}">
                <a16:creationId xmlns:a16="http://schemas.microsoft.com/office/drawing/2014/main" id="{A1A5160E-DD4F-CABC-B38A-5E45486CD600}"/>
              </a:ext>
            </a:extLst>
          </p:cNvPr>
          <p:cNvSpPr>
            <a:spLocks noGrp="1"/>
          </p:cNvSpPr>
          <p:nvPr>
            <p:ph type="body" idx="1"/>
          </p:nvPr>
        </p:nvSpPr>
        <p:spPr>
          <a:xfrm>
            <a:off x="838200" y="1688274"/>
            <a:ext cx="10515600" cy="4318314"/>
          </a:xfrm>
          <a:prstGeom prst="rect">
            <a:avLst/>
          </a:prstGeom>
        </p:spPr>
        <p:txBody>
          <a:bodyPr vert="horz" lIns="91440" tIns="45720" rIns="91440" bIns="45720" rtlCol="0">
            <a:normAutofit/>
          </a:bodyPr>
          <a:lstStyle/>
          <a:p>
            <a:pPr lvl="0"/>
            <a:endParaRPr lang="en-US" dirty="0"/>
          </a:p>
        </p:txBody>
      </p:sp>
      <p:sp>
        <p:nvSpPr>
          <p:cNvPr id="6" name="Slide Number Placeholder 5">
            <a:extLst>
              <a:ext uri="{FF2B5EF4-FFF2-40B4-BE49-F238E27FC236}">
                <a16:creationId xmlns:a16="http://schemas.microsoft.com/office/drawing/2014/main" id="{7B959092-EAF7-FA3F-F2B3-72647241589A}"/>
              </a:ext>
            </a:extLst>
          </p:cNvPr>
          <p:cNvSpPr>
            <a:spLocks noGrp="1"/>
          </p:cNvSpPr>
          <p:nvPr>
            <p:ph type="sldNum" sz="quarter" idx="4"/>
          </p:nvPr>
        </p:nvSpPr>
        <p:spPr>
          <a:xfrm>
            <a:off x="11701346" y="6394070"/>
            <a:ext cx="490655" cy="349016"/>
          </a:xfrm>
          <a:prstGeom prst="rect">
            <a:avLst/>
          </a:prstGeom>
          <a:solidFill>
            <a:schemeClr val="accent3"/>
          </a:solidFill>
        </p:spPr>
        <p:txBody>
          <a:bodyPr wrap="square" rtlCol="0" anchor="ctr">
            <a:noAutofit/>
          </a:bodyPr>
          <a:lstStyle>
            <a:lvl1pPr>
              <a:defRPr lang="en-US" sz="1000" b="1" smtClean="0">
                <a:solidFill>
                  <a:schemeClr val="tx1"/>
                </a:solidFill>
              </a:defRPr>
            </a:lvl1pPr>
          </a:lstStyle>
          <a:p>
            <a:fld id="{EB2DD7C0-1B10-A642-AD82-754C026C9DFE}" type="slidenum">
              <a:rPr lang="en-ID" smtClean="0"/>
              <a:pPr/>
              <a:t>‹#›</a:t>
            </a:fld>
            <a:endParaRPr lang="en-ID"/>
          </a:p>
        </p:txBody>
      </p:sp>
      <p:pic>
        <p:nvPicPr>
          <p:cNvPr id="9" name="Picture 8" descr="A blue and pink sign with white letters&#10;&#10;Description automatically generated">
            <a:extLst>
              <a:ext uri="{FF2B5EF4-FFF2-40B4-BE49-F238E27FC236}">
                <a16:creationId xmlns:a16="http://schemas.microsoft.com/office/drawing/2014/main" id="{D18D2CD4-C1EA-336B-4879-4AEDE877B6FE}"/>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11356471" y="6394070"/>
            <a:ext cx="333152" cy="349016"/>
          </a:xfrm>
          <a:prstGeom prst="rect">
            <a:avLst/>
          </a:prstGeom>
        </p:spPr>
      </p:pic>
      <p:sp>
        <p:nvSpPr>
          <p:cNvPr id="11" name="Rectangle 10">
            <a:extLst>
              <a:ext uri="{FF2B5EF4-FFF2-40B4-BE49-F238E27FC236}">
                <a16:creationId xmlns:a16="http://schemas.microsoft.com/office/drawing/2014/main" id="{82B146F8-B71D-85C4-56D8-0CCA96C4935D}"/>
              </a:ext>
            </a:extLst>
          </p:cNvPr>
          <p:cNvSpPr/>
          <p:nvPr userDrawn="1"/>
        </p:nvSpPr>
        <p:spPr>
          <a:xfrm>
            <a:off x="1" y="0"/>
            <a:ext cx="11006051" cy="1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2FB9DB4B-4636-9274-7CB8-E2A7F004B61E}"/>
              </a:ext>
            </a:extLst>
          </p:cNvPr>
          <p:cNvSpPr/>
          <p:nvPr userDrawn="1"/>
        </p:nvSpPr>
        <p:spPr>
          <a:xfrm>
            <a:off x="11006051" y="0"/>
            <a:ext cx="1185948" cy="1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2410202"/>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62" r:id="rId5"/>
    <p:sldLayoutId id="2147483657" r:id="rId6"/>
    <p:sldLayoutId id="2147483658" r:id="rId7"/>
    <p:sldLayoutId id="2147483668" r:id="rId8"/>
    <p:sldLayoutId id="2147483661" r:id="rId9"/>
    <p:sldLayoutId id="2147483656" r:id="rId10"/>
    <p:sldLayoutId id="2147483664" r:id="rId11"/>
    <p:sldLayoutId id="2147483665" r:id="rId12"/>
    <p:sldLayoutId id="2147483669" r:id="rId13"/>
    <p:sldLayoutId id="2147483670" r:id="rId14"/>
    <p:sldLayoutId id="2147483671" r:id="rId15"/>
    <p:sldLayoutId id="2147483672" r:id="rId16"/>
    <p:sldLayoutId id="2147483673" r:id="rId17"/>
    <p:sldLayoutId id="2147483655" r:id="rId18"/>
    <p:sldLayoutId id="2147483666" r:id="rId19"/>
    <p:sldLayoutId id="2147483660" r:id="rId20"/>
    <p:sldLayoutId id="2147483726" r:id="rId21"/>
    <p:sldLayoutId id="2147483741" r:id="rId22"/>
    <p:sldLayoutId id="2147483744" r:id="rId23"/>
  </p:sldLayoutIdLst>
  <p:hf hdr="0" ftr="0" dt="0"/>
  <p:txStyles>
    <p:title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36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video" Target="https://www.youtube.com/embed/HNrc61ZEyko?feature=oembed" TargetMode="Externa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with her arms out on the beach&#10;&#10;AI-generated content may be incorrect.">
            <a:extLst>
              <a:ext uri="{FF2B5EF4-FFF2-40B4-BE49-F238E27FC236}">
                <a16:creationId xmlns:a16="http://schemas.microsoft.com/office/drawing/2014/main" id="{9568A867-27B2-BFB6-433E-1CB0DD68D250}"/>
              </a:ext>
            </a:extLst>
          </p:cNvPr>
          <p:cNvPicPr>
            <a:picLocks noGrp="1" noChangeAspect="1"/>
          </p:cNvPicPr>
          <p:nvPr>
            <p:ph type="pic" sz="quarter" idx="14"/>
          </p:nvPr>
        </p:nvPicPr>
        <p:blipFill>
          <a:blip r:embed="rId3"/>
          <a:srcRect t="17297" b="4348"/>
          <a:stretch/>
        </p:blipFill>
        <p:spPr>
          <a:xfrm>
            <a:off x="0" y="0"/>
            <a:ext cx="12192000" cy="5373078"/>
          </a:xfrm>
        </p:spPr>
      </p:pic>
      <p:sp>
        <p:nvSpPr>
          <p:cNvPr id="12" name="Rectangle 11">
            <a:extLst>
              <a:ext uri="{FF2B5EF4-FFF2-40B4-BE49-F238E27FC236}">
                <a16:creationId xmlns:a16="http://schemas.microsoft.com/office/drawing/2014/main" id="{76F27B67-5074-A7CC-D063-608798D9BC4C}"/>
              </a:ext>
            </a:extLst>
          </p:cNvPr>
          <p:cNvSpPr/>
          <p:nvPr/>
        </p:nvSpPr>
        <p:spPr>
          <a:xfrm>
            <a:off x="0" y="-14847"/>
            <a:ext cx="12192000" cy="5373079"/>
          </a:xfrm>
          <a:prstGeom prst="rect">
            <a:avLst/>
          </a:prstGeom>
          <a:solidFill>
            <a:schemeClr val="tx1">
              <a:alpha val="501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background with letters&#10;&#10;Description automatically generated">
            <a:extLst>
              <a:ext uri="{FF2B5EF4-FFF2-40B4-BE49-F238E27FC236}">
                <a16:creationId xmlns:a16="http://schemas.microsoft.com/office/drawing/2014/main" id="{B57DC95D-605B-F0B8-6803-F95280B33C94}"/>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a:stretch/>
        </p:blipFill>
        <p:spPr>
          <a:xfrm>
            <a:off x="772201" y="376005"/>
            <a:ext cx="2560901" cy="597659"/>
          </a:xfrm>
          <a:prstGeom prst="rect">
            <a:avLst/>
          </a:prstGeom>
        </p:spPr>
      </p:pic>
      <p:pic>
        <p:nvPicPr>
          <p:cNvPr id="15" name="Picture 14" descr="A blue and pink sign with white letters&#10;&#10;Description automatically generated">
            <a:extLst>
              <a:ext uri="{FF2B5EF4-FFF2-40B4-BE49-F238E27FC236}">
                <a16:creationId xmlns:a16="http://schemas.microsoft.com/office/drawing/2014/main" id="{474D8536-52F0-1415-B14E-39206D8E24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1237" y="393609"/>
            <a:ext cx="553689" cy="580055"/>
          </a:xfrm>
          <a:prstGeom prst="rect">
            <a:avLst/>
          </a:prstGeom>
        </p:spPr>
      </p:pic>
      <p:sp>
        <p:nvSpPr>
          <p:cNvPr id="3" name="Text Placeholder 2">
            <a:extLst>
              <a:ext uri="{FF2B5EF4-FFF2-40B4-BE49-F238E27FC236}">
                <a16:creationId xmlns:a16="http://schemas.microsoft.com/office/drawing/2014/main" id="{049937BB-1150-63F8-3677-3A416E7F0D94}"/>
              </a:ext>
            </a:extLst>
          </p:cNvPr>
          <p:cNvSpPr>
            <a:spLocks noGrp="1"/>
          </p:cNvSpPr>
          <p:nvPr>
            <p:ph type="body" sz="quarter" idx="10"/>
          </p:nvPr>
        </p:nvSpPr>
        <p:spPr>
          <a:xfrm>
            <a:off x="226158" y="4365331"/>
            <a:ext cx="11817589" cy="1323439"/>
          </a:xfrm>
        </p:spPr>
        <p:txBody>
          <a:bodyPr/>
          <a:lstStyle/>
          <a:p>
            <a:r>
              <a:rPr lang="en-US" sz="4000" i="1" dirty="0">
                <a:solidFill>
                  <a:schemeClr val="bg1"/>
                </a:solidFill>
              </a:rPr>
              <a:t>What Most Resilient Older Adults Teach Us About Aging</a:t>
            </a:r>
            <a:br>
              <a:rPr lang="en-US" sz="4000" i="1" dirty="0">
                <a:solidFill>
                  <a:schemeClr val="bg1"/>
                </a:solidFill>
              </a:rPr>
            </a:br>
            <a:endParaRPr lang="en-US" sz="4000" i="1" dirty="0">
              <a:solidFill>
                <a:schemeClr val="bg1"/>
              </a:solidFill>
            </a:endParaRPr>
          </a:p>
        </p:txBody>
      </p:sp>
      <p:sp>
        <p:nvSpPr>
          <p:cNvPr id="2" name="Title 1">
            <a:extLst>
              <a:ext uri="{FF2B5EF4-FFF2-40B4-BE49-F238E27FC236}">
                <a16:creationId xmlns:a16="http://schemas.microsoft.com/office/drawing/2014/main" id="{25B1487A-3FC9-B6D8-5551-35415FF42845}"/>
              </a:ext>
            </a:extLst>
          </p:cNvPr>
          <p:cNvSpPr>
            <a:spLocks noGrp="1"/>
          </p:cNvSpPr>
          <p:nvPr>
            <p:ph type="title"/>
          </p:nvPr>
        </p:nvSpPr>
        <p:spPr>
          <a:xfrm>
            <a:off x="226158" y="2390568"/>
            <a:ext cx="11739686" cy="2123658"/>
          </a:xfrm>
        </p:spPr>
        <p:txBody>
          <a:bodyPr/>
          <a:lstStyle/>
          <a:p>
            <a:r>
              <a:rPr lang="en-US"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There’s No Expiration Date </a:t>
            </a:r>
            <a:br>
              <a:rPr lang="en-US"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 Healing &amp; Transformation</a:t>
            </a:r>
            <a:endParaRPr lang="en-US" dirty="0">
              <a:solidFill>
                <a:schemeClr val="bg1"/>
              </a:solidFill>
            </a:endParaRPr>
          </a:p>
        </p:txBody>
      </p:sp>
      <p:sp>
        <p:nvSpPr>
          <p:cNvPr id="4" name="Text Placeholder 3">
            <a:extLst>
              <a:ext uri="{FF2B5EF4-FFF2-40B4-BE49-F238E27FC236}">
                <a16:creationId xmlns:a16="http://schemas.microsoft.com/office/drawing/2014/main" id="{7D2C4C33-FAFA-2F41-B306-AA85670AC451}"/>
              </a:ext>
            </a:extLst>
          </p:cNvPr>
          <p:cNvSpPr>
            <a:spLocks noGrp="1"/>
          </p:cNvSpPr>
          <p:nvPr>
            <p:ph type="body" sz="quarter" idx="11"/>
          </p:nvPr>
        </p:nvSpPr>
        <p:spPr>
          <a:xfrm>
            <a:off x="458081" y="5708740"/>
            <a:ext cx="5527319" cy="461665"/>
          </a:xfrm>
        </p:spPr>
        <p:txBody>
          <a:bodyPr/>
          <a:lstStyle/>
          <a:p>
            <a:r>
              <a:rPr lang="en-US" dirty="0"/>
              <a:t>Regina Koepp, PsyD, ABPP</a:t>
            </a:r>
          </a:p>
        </p:txBody>
      </p:sp>
      <p:sp>
        <p:nvSpPr>
          <p:cNvPr id="5" name="Text Placeholder 4">
            <a:extLst>
              <a:ext uri="{FF2B5EF4-FFF2-40B4-BE49-F238E27FC236}">
                <a16:creationId xmlns:a16="http://schemas.microsoft.com/office/drawing/2014/main" id="{898ED04F-AE69-9006-2ADA-9F41FC8A2093}"/>
              </a:ext>
            </a:extLst>
          </p:cNvPr>
          <p:cNvSpPr>
            <a:spLocks noGrp="1"/>
          </p:cNvSpPr>
          <p:nvPr>
            <p:ph type="body" sz="quarter" idx="12"/>
          </p:nvPr>
        </p:nvSpPr>
        <p:spPr>
          <a:xfrm>
            <a:off x="458081" y="6185252"/>
            <a:ext cx="5527319" cy="461665"/>
          </a:xfrm>
        </p:spPr>
        <p:txBody>
          <a:bodyPr/>
          <a:lstStyle/>
          <a:p>
            <a:r>
              <a:rPr lang="en-US" dirty="0"/>
              <a:t>Center for Mental Health &amp; Aging</a:t>
            </a:r>
          </a:p>
        </p:txBody>
      </p:sp>
      <p:sp>
        <p:nvSpPr>
          <p:cNvPr id="6" name="Text Placeholder 5">
            <a:extLst>
              <a:ext uri="{FF2B5EF4-FFF2-40B4-BE49-F238E27FC236}">
                <a16:creationId xmlns:a16="http://schemas.microsoft.com/office/drawing/2014/main" id="{8445C60D-15C1-6766-B8EB-40F6EC7B5163}"/>
              </a:ext>
            </a:extLst>
          </p:cNvPr>
          <p:cNvSpPr>
            <a:spLocks noGrp="1"/>
          </p:cNvSpPr>
          <p:nvPr>
            <p:ph type="body" sz="quarter" idx="13"/>
          </p:nvPr>
        </p:nvSpPr>
        <p:spPr>
          <a:xfrm>
            <a:off x="6327924" y="5985918"/>
            <a:ext cx="5715823" cy="461665"/>
          </a:xfrm>
        </p:spPr>
        <p:txBody>
          <a:bodyPr/>
          <a:lstStyle/>
          <a:p>
            <a:r>
              <a:rPr lang="en-US" dirty="0" err="1"/>
              <a:t>www.mentalhealthandaging.com</a:t>
            </a:r>
            <a:endParaRPr lang="en-US" dirty="0"/>
          </a:p>
        </p:txBody>
      </p:sp>
    </p:spTree>
    <p:extLst>
      <p:ext uri="{BB962C8B-B14F-4D97-AF65-F5344CB8AC3E}">
        <p14:creationId xmlns:p14="http://schemas.microsoft.com/office/powerpoint/2010/main" val="3333178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window, indoor, person&#10;&#10;Description automatically generated">
            <a:extLst>
              <a:ext uri="{FF2B5EF4-FFF2-40B4-BE49-F238E27FC236}">
                <a16:creationId xmlns:a16="http://schemas.microsoft.com/office/drawing/2014/main" id="{61632F7B-2875-D528-283A-3B6B9F145A9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a:xfrm>
            <a:off x="-4" y="114914"/>
            <a:ext cx="12191999" cy="6858000"/>
          </a:xfrm>
          <a:prstGeom prst="rect">
            <a:avLst/>
          </a:prstGeom>
          <a:effectLst>
            <a:outerShdw blurRad="363464" dist="50800" dir="5400000" algn="ctr" rotWithShape="0">
              <a:srgbClr val="000000">
                <a:alpha val="43137"/>
              </a:srgbClr>
            </a:outerShdw>
          </a:effectLst>
        </p:spPr>
      </p:pic>
      <p:sp>
        <p:nvSpPr>
          <p:cNvPr id="6" name="Rectangle 5">
            <a:extLst>
              <a:ext uri="{FF2B5EF4-FFF2-40B4-BE49-F238E27FC236}">
                <a16:creationId xmlns:a16="http://schemas.microsoft.com/office/drawing/2014/main" id="{CFD43C91-456A-93F1-359A-BE7271983A91}"/>
              </a:ext>
            </a:extLst>
          </p:cNvPr>
          <p:cNvSpPr/>
          <p:nvPr/>
        </p:nvSpPr>
        <p:spPr>
          <a:xfrm>
            <a:off x="0" y="114914"/>
            <a:ext cx="12191999"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3" name="Title 2">
            <a:extLst>
              <a:ext uri="{FF2B5EF4-FFF2-40B4-BE49-F238E27FC236}">
                <a16:creationId xmlns:a16="http://schemas.microsoft.com/office/drawing/2014/main" id="{51997DEB-1615-CA6C-3834-446E0F13B6B2}"/>
              </a:ext>
            </a:extLst>
          </p:cNvPr>
          <p:cNvSpPr>
            <a:spLocks noGrp="1"/>
          </p:cNvSpPr>
          <p:nvPr>
            <p:ph type="title"/>
          </p:nvPr>
        </p:nvSpPr>
        <p:spPr>
          <a:xfrm>
            <a:off x="612686" y="1974253"/>
            <a:ext cx="11333987" cy="3139321"/>
          </a:xfrm>
        </p:spPr>
        <p:txBody>
          <a:bodyPr/>
          <a:lstStyle/>
          <a:p>
            <a:br>
              <a:rPr lang="en-US" dirty="0"/>
            </a:br>
            <a:br>
              <a:rPr lang="en-US" dirty="0"/>
            </a:br>
            <a:r>
              <a:rPr lang="en-US" dirty="0"/>
              <a:t>Trauma &amp; Older Adults</a:t>
            </a:r>
          </a:p>
        </p:txBody>
      </p:sp>
      <p:sp>
        <p:nvSpPr>
          <p:cNvPr id="2" name="Slide Number Placeholder 1">
            <a:extLst>
              <a:ext uri="{FF2B5EF4-FFF2-40B4-BE49-F238E27FC236}">
                <a16:creationId xmlns:a16="http://schemas.microsoft.com/office/drawing/2014/main" id="{67149148-60D6-8D70-9DF5-AF5E68A0513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2DD7C0-1B10-A642-AD82-754C026C9DFE}" type="slidenum">
              <a:rPr kumimoji="0" lang="en-ID" sz="1000" b="1" i="0" u="none" strike="noStrike" kern="1200" cap="none" spc="0" normalizeH="0" baseline="0" noProof="0" smtClean="0">
                <a:ln>
                  <a:noFill/>
                </a:ln>
                <a:solidFill>
                  <a:srgbClr val="000000"/>
                </a:solidFill>
                <a:effectLst/>
                <a:uLnTx/>
                <a:uFillTx/>
                <a:latin typeface="In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ID" sz="1000" b="1" i="0" u="none" strike="noStrike" kern="1200" cap="none" spc="0" normalizeH="0" baseline="0" noProof="0">
              <a:ln>
                <a:noFill/>
              </a:ln>
              <a:solidFill>
                <a:srgbClr val="000000"/>
              </a:solidFill>
              <a:effectLst/>
              <a:uLnTx/>
              <a:uFillTx/>
              <a:latin typeface="Inter"/>
              <a:ea typeface="+mn-ea"/>
              <a:cs typeface="+mn-cs"/>
            </a:endParaRPr>
          </a:p>
        </p:txBody>
      </p:sp>
    </p:spTree>
    <p:extLst>
      <p:ext uri="{BB962C8B-B14F-4D97-AF65-F5344CB8AC3E}">
        <p14:creationId xmlns:p14="http://schemas.microsoft.com/office/powerpoint/2010/main" val="136658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51250F-498E-A068-F195-D145E7A0C6D1}"/>
              </a:ext>
            </a:extLst>
          </p:cNvPr>
          <p:cNvSpPr>
            <a:spLocks noGrp="1"/>
          </p:cNvSpPr>
          <p:nvPr>
            <p:ph type="sldNum" sz="quarter" idx="10"/>
          </p:nvPr>
        </p:nvSpPr>
        <p:spPr/>
        <p:txBody>
          <a:bodyPr/>
          <a:lstStyle/>
          <a:p>
            <a:fld id="{EB2DD7C0-1B10-A642-AD82-754C026C9DFE}" type="slidenum">
              <a:rPr lang="en-ID" smtClean="0"/>
              <a:pPr/>
              <a:t>11</a:t>
            </a:fld>
            <a:endParaRPr lang="en-ID"/>
          </a:p>
        </p:txBody>
      </p:sp>
      <p:sp>
        <p:nvSpPr>
          <p:cNvPr id="15" name="Text Placeholder 14">
            <a:extLst>
              <a:ext uri="{FF2B5EF4-FFF2-40B4-BE49-F238E27FC236}">
                <a16:creationId xmlns:a16="http://schemas.microsoft.com/office/drawing/2014/main" id="{B65F9028-DD6B-3651-7758-D4CE50C2B34E}"/>
              </a:ext>
            </a:extLst>
          </p:cNvPr>
          <p:cNvSpPr>
            <a:spLocks noGrp="1"/>
          </p:cNvSpPr>
          <p:nvPr>
            <p:ph type="body" sz="quarter" idx="18"/>
          </p:nvPr>
        </p:nvSpPr>
        <p:spPr>
          <a:xfrm>
            <a:off x="4047066" y="225094"/>
            <a:ext cx="7654280" cy="799899"/>
          </a:xfrm>
        </p:spPr>
        <p:txBody>
          <a:bodyPr/>
          <a:lstStyle/>
          <a:p>
            <a:r>
              <a:rPr lang="en-US" dirty="0"/>
              <a:t>Older Adults &amp; Trauma</a:t>
            </a:r>
          </a:p>
        </p:txBody>
      </p:sp>
      <p:sp>
        <p:nvSpPr>
          <p:cNvPr id="4" name="Rectangle 3">
            <a:extLst>
              <a:ext uri="{FF2B5EF4-FFF2-40B4-BE49-F238E27FC236}">
                <a16:creationId xmlns:a16="http://schemas.microsoft.com/office/drawing/2014/main" id="{F309DFDF-F6D8-F2D9-00BD-3BBFA878F67B}"/>
              </a:ext>
            </a:extLst>
          </p:cNvPr>
          <p:cNvSpPr/>
          <p:nvPr/>
        </p:nvSpPr>
        <p:spPr>
          <a:xfrm>
            <a:off x="4047066" y="1992865"/>
            <a:ext cx="8149533" cy="4401205"/>
          </a:xfrm>
          <a:prstGeom prst="rect">
            <a:avLst/>
          </a:prstGeom>
        </p:spPr>
        <p:txBody>
          <a:bodyPr wrap="square">
            <a:spAutoFit/>
          </a:bodyPr>
          <a:lstStyle/>
          <a:p>
            <a:pPr marL="457200" indent="-457200">
              <a:buFont typeface="Arial" panose="020B0604020202020204" pitchFamily="34" charset="0"/>
              <a:buChar char="•"/>
            </a:pPr>
            <a:r>
              <a:rPr lang="en-US" sz="2800" dirty="0">
                <a:latin typeface="Calibri" panose="020F0502020204030204" pitchFamily="34" charset="0"/>
                <a:ea typeface="Source Sans Pro" panose="020B0503030403020204" pitchFamily="34" charset="0"/>
                <a:cs typeface="Calibri" panose="020F0502020204030204" pitchFamily="34" charset="0"/>
              </a:rPr>
              <a:t>Close to 90% of adults 65+ have been exposed to at least one traumatic event in their lifetime</a:t>
            </a:r>
          </a:p>
          <a:p>
            <a:endParaRPr lang="en-US" sz="2800" dirty="0">
              <a:latin typeface="Calibri" panose="020F0502020204030204" pitchFamily="34" charset="0"/>
              <a:ea typeface="Source Sans Pro" panose="020B0503030403020204" pitchFamily="34" charset="0"/>
              <a:cs typeface="Calibri" panose="020F0502020204030204" pitchFamily="34" charset="0"/>
            </a:endParaRPr>
          </a:p>
          <a:p>
            <a:pPr marL="428625" indent="-428625">
              <a:buFont typeface="Arial" panose="020B0604020202020204" pitchFamily="34" charset="0"/>
              <a:buChar char="•"/>
            </a:pPr>
            <a:r>
              <a:rPr lang="en-US" sz="2800" dirty="0">
                <a:latin typeface="Calibri" panose="020F0502020204030204" pitchFamily="34" charset="0"/>
                <a:ea typeface="Source Sans Pro" panose="020B0503030403020204" pitchFamily="34" charset="0"/>
                <a:cs typeface="Calibri" panose="020F0502020204030204" pitchFamily="34" charset="0"/>
              </a:rPr>
              <a:t>1.5%-4% of adults 60+ have a PTSD dx</a:t>
            </a:r>
          </a:p>
          <a:p>
            <a:endParaRPr lang="en-US" sz="2800" dirty="0">
              <a:latin typeface="Calibri" panose="020F0502020204030204" pitchFamily="34" charset="0"/>
              <a:ea typeface="Source Sans Pro" panose="020B0503030403020204" pitchFamily="34" charset="0"/>
              <a:cs typeface="Calibri" panose="020F0502020204030204" pitchFamily="34" charset="0"/>
            </a:endParaRPr>
          </a:p>
          <a:p>
            <a:pPr marL="428625" indent="-428625">
              <a:buFont typeface="Arial" panose="020B0604020202020204" pitchFamily="34" charset="0"/>
              <a:buChar char="•"/>
            </a:pPr>
            <a:r>
              <a:rPr lang="en-US" sz="2800" dirty="0">
                <a:latin typeface="Calibri" panose="020F0502020204030204" pitchFamily="34" charset="0"/>
                <a:ea typeface="Source Sans Pro" panose="020B0503030403020204" pitchFamily="34" charset="0"/>
                <a:cs typeface="Calibri" panose="020F0502020204030204" pitchFamily="34" charset="0"/>
              </a:rPr>
              <a:t>Older adults more likely to have experienced medical trauma</a:t>
            </a:r>
          </a:p>
          <a:p>
            <a:endParaRPr lang="en-US" sz="2800" dirty="0">
              <a:latin typeface="Calibri" panose="020F0502020204030204" pitchFamily="34" charset="0"/>
              <a:ea typeface="Source Sans Pro" panose="020B0503030403020204" pitchFamily="34" charset="0"/>
              <a:cs typeface="Calibri" panose="020F0502020204030204" pitchFamily="34" charset="0"/>
            </a:endParaRPr>
          </a:p>
          <a:p>
            <a:pPr marL="428625" indent="-428625">
              <a:buFont typeface="Arial" panose="020B0604020202020204" pitchFamily="34" charset="0"/>
              <a:buChar char="•"/>
            </a:pPr>
            <a:r>
              <a:rPr lang="en-US" sz="2800" dirty="0">
                <a:latin typeface="Calibri" panose="020F0502020204030204" pitchFamily="34" charset="0"/>
                <a:ea typeface="Source Sans Pro" panose="020B0503030403020204" pitchFamily="34" charset="0"/>
                <a:cs typeface="Calibri" panose="020F0502020204030204" pitchFamily="34" charset="0"/>
              </a:rPr>
              <a:t>Homebound older adults more likely to experience trauma</a:t>
            </a:r>
          </a:p>
        </p:txBody>
      </p:sp>
      <p:pic>
        <p:nvPicPr>
          <p:cNvPr id="5" name="Picture Placeholder 5">
            <a:extLst>
              <a:ext uri="{FF2B5EF4-FFF2-40B4-BE49-F238E27FC236}">
                <a16:creationId xmlns:a16="http://schemas.microsoft.com/office/drawing/2014/main" id="{525F9E2C-2147-70F7-D54F-C53F0F58B174}"/>
              </a:ext>
            </a:extLst>
          </p:cNvPr>
          <p:cNvPicPr>
            <a:picLocks noGrp="1" noChangeAspect="1"/>
          </p:cNvPicPr>
          <p:nvPr>
            <p:ph type="pic" sz="quarter" idx="14"/>
          </p:nvPr>
        </p:nvPicPr>
        <p:blipFill>
          <a:blip r:embed="rId3"/>
          <a:srcRect l="27629" r="27629"/>
          <a:stretch>
            <a:fillRect/>
          </a:stretch>
        </p:blipFill>
        <p:spPr>
          <a:xfrm>
            <a:off x="0" y="123825"/>
            <a:ext cx="3914775" cy="6734175"/>
          </a:xfrm>
          <a:prstGeom prst="rect">
            <a:avLst/>
          </a:prstGeom>
        </p:spPr>
      </p:pic>
      <p:sp>
        <p:nvSpPr>
          <p:cNvPr id="6" name="TextBox 5">
            <a:extLst>
              <a:ext uri="{FF2B5EF4-FFF2-40B4-BE49-F238E27FC236}">
                <a16:creationId xmlns:a16="http://schemas.microsoft.com/office/drawing/2014/main" id="{6577F070-BCC0-9428-DC6F-5B79B80B58B2}"/>
              </a:ext>
            </a:extLst>
          </p:cNvPr>
          <p:cNvSpPr txBox="1"/>
          <p:nvPr/>
        </p:nvSpPr>
        <p:spPr>
          <a:xfrm>
            <a:off x="4145540" y="1139597"/>
            <a:ext cx="6281224" cy="523220"/>
          </a:xfrm>
          <a:prstGeom prst="rect">
            <a:avLst/>
          </a:prstGeom>
          <a:noFill/>
        </p:spPr>
        <p:txBody>
          <a:bodyPr wrap="square">
            <a:spAutoFit/>
          </a:bodyPr>
          <a:lstStyle/>
          <a:p>
            <a:r>
              <a:rPr lang="en-US" sz="2800" dirty="0">
                <a:solidFill>
                  <a:srgbClr val="F98973"/>
                </a:solidFill>
                <a:effectLst/>
                <a:ea typeface="Times New Roman" panose="02020603050405020304" pitchFamily="18" charset="0"/>
              </a:rPr>
              <a:t>Kaiser et al. (2024)</a:t>
            </a:r>
            <a:endParaRPr lang="en-US" sz="2800" dirty="0">
              <a:solidFill>
                <a:srgbClr val="F98973"/>
              </a:solidFill>
            </a:endParaRPr>
          </a:p>
        </p:txBody>
      </p:sp>
    </p:spTree>
    <p:extLst>
      <p:ext uri="{BB962C8B-B14F-4D97-AF65-F5344CB8AC3E}">
        <p14:creationId xmlns:p14="http://schemas.microsoft.com/office/powerpoint/2010/main" val="412245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51250F-498E-A068-F195-D145E7A0C6D1}"/>
              </a:ext>
            </a:extLst>
          </p:cNvPr>
          <p:cNvSpPr>
            <a:spLocks noGrp="1"/>
          </p:cNvSpPr>
          <p:nvPr>
            <p:ph type="sldNum" sz="quarter" idx="10"/>
          </p:nvPr>
        </p:nvSpPr>
        <p:spPr/>
        <p:txBody>
          <a:bodyPr/>
          <a:lstStyle/>
          <a:p>
            <a:fld id="{EB2DD7C0-1B10-A642-AD82-754C026C9DFE}" type="slidenum">
              <a:rPr lang="en-ID" smtClean="0"/>
              <a:pPr/>
              <a:t>12</a:t>
            </a:fld>
            <a:endParaRPr lang="en-ID"/>
          </a:p>
        </p:txBody>
      </p:sp>
      <p:sp>
        <p:nvSpPr>
          <p:cNvPr id="15" name="Text Placeholder 14">
            <a:extLst>
              <a:ext uri="{FF2B5EF4-FFF2-40B4-BE49-F238E27FC236}">
                <a16:creationId xmlns:a16="http://schemas.microsoft.com/office/drawing/2014/main" id="{B65F9028-DD6B-3651-7758-D4CE50C2B34E}"/>
              </a:ext>
            </a:extLst>
          </p:cNvPr>
          <p:cNvSpPr>
            <a:spLocks noGrp="1"/>
          </p:cNvSpPr>
          <p:nvPr>
            <p:ph type="body" sz="quarter" idx="18"/>
          </p:nvPr>
        </p:nvSpPr>
        <p:spPr>
          <a:xfrm>
            <a:off x="4047066" y="123825"/>
            <a:ext cx="7654280" cy="799899"/>
          </a:xfrm>
        </p:spPr>
        <p:txBody>
          <a:bodyPr/>
          <a:lstStyle/>
          <a:p>
            <a:r>
              <a:rPr lang="en-US" dirty="0"/>
              <a:t>PTS </a:t>
            </a:r>
            <a:r>
              <a:rPr lang="en-US" dirty="0" err="1"/>
              <a:t>Sxs</a:t>
            </a:r>
            <a:r>
              <a:rPr lang="en-US" dirty="0"/>
              <a:t> Can Emerge With Age</a:t>
            </a:r>
          </a:p>
        </p:txBody>
      </p:sp>
      <p:sp>
        <p:nvSpPr>
          <p:cNvPr id="4" name="Rectangle 3">
            <a:extLst>
              <a:ext uri="{FF2B5EF4-FFF2-40B4-BE49-F238E27FC236}">
                <a16:creationId xmlns:a16="http://schemas.microsoft.com/office/drawing/2014/main" id="{F309DFDF-F6D8-F2D9-00BD-3BBFA878F67B}"/>
              </a:ext>
            </a:extLst>
          </p:cNvPr>
          <p:cNvSpPr/>
          <p:nvPr/>
        </p:nvSpPr>
        <p:spPr>
          <a:xfrm>
            <a:off x="4047066" y="1120476"/>
            <a:ext cx="7962054" cy="5509200"/>
          </a:xfrm>
          <a:prstGeom prst="rect">
            <a:avLst/>
          </a:prstGeom>
        </p:spPr>
        <p:txBody>
          <a:bodyPr wrap="square">
            <a:spAutoFit/>
          </a:bodyPr>
          <a:lstStyle/>
          <a:p>
            <a:pPr marL="285750" marR="0" indent="-285750">
              <a:spcBef>
                <a:spcPts val="0"/>
              </a:spcBef>
              <a:spcAft>
                <a:spcPts val="0"/>
              </a:spcAft>
              <a:buFont typeface="Arial" panose="020B0604020202020204" pitchFamily="34" charset="0"/>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Role changes and loss of independence may make coping with memories of earlier trauma more challenging.</a:t>
            </a:r>
          </a:p>
          <a:p>
            <a:pPr marR="0">
              <a:spcBef>
                <a:spcPts val="0"/>
              </a:spcBef>
              <a:spcAft>
                <a:spcPts val="0"/>
              </a:spcAft>
            </a:pPr>
            <a:endParaRPr lang="en-US" sz="1600" kern="100" dirty="0">
              <a:latin typeface="Calibri" panose="020F0502020204030204" pitchFamily="34" charset="0"/>
              <a:ea typeface="Aptos" panose="020B000402020202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Increase in stressors like retirement, health problems, decreased sensory abilities, reduced income, loss of loved ones, decreased social support, cognitive impairment, </a:t>
            </a:r>
            <a:r>
              <a:rPr lang="en-US" sz="2400" kern="100" dirty="0" err="1">
                <a:effectLst/>
                <a:latin typeface="Calibri" panose="020F0502020204030204" pitchFamily="34" charset="0"/>
                <a:ea typeface="Aptos" panose="020B0004020202020204" pitchFamily="34" charset="0"/>
                <a:cs typeface="Calibri" panose="020F0502020204030204" pitchFamily="34" charset="0"/>
              </a:rPr>
              <a:t>etc</a:t>
            </a: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600" kern="100" dirty="0">
              <a:latin typeface="Calibri" panose="020F0502020204030204" pitchFamily="34" charset="0"/>
              <a:ea typeface="Aptos" panose="020B000402020202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Coping strategies used to manage post-traumatic stress symptoms in early and mid-life may be less effective or available in older adulthood.</a:t>
            </a:r>
          </a:p>
          <a:p>
            <a:pPr marL="285750" marR="0" indent="-285750">
              <a:spcBef>
                <a:spcPts val="0"/>
              </a:spcBef>
              <a:spcAft>
                <a:spcPts val="0"/>
              </a:spcAft>
              <a:buFont typeface="Arial" panose="020B0604020202020204" pitchFamily="34" charset="0"/>
              <a:buChar char="•"/>
            </a:pPr>
            <a:endParaRPr lang="en-US" sz="16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PTS symptoms may be more severe in people with cognitive impairment and dementia disorders</a:t>
            </a:r>
          </a:p>
          <a:p>
            <a:pPr marR="0">
              <a:spcBef>
                <a:spcPts val="0"/>
              </a:spcBef>
              <a:spcAft>
                <a:spcPts val="0"/>
              </a:spcAft>
            </a:pPr>
            <a:endParaRPr lang="en-US" sz="16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b="0" i="0" dirty="0">
                <a:solidFill>
                  <a:srgbClr val="212121"/>
                </a:solidFill>
                <a:effectLst/>
                <a:latin typeface="Calibri" panose="020F0502020204030204" pitchFamily="34" charset="0"/>
                <a:cs typeface="Calibri" panose="020F0502020204030204" pitchFamily="34" charset="0"/>
              </a:rPr>
              <a:t>Reengage with their trauma-related memories in an effort to find meaning and build coherence later in life.</a:t>
            </a: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5" name="Picture Placeholder 5">
            <a:extLst>
              <a:ext uri="{FF2B5EF4-FFF2-40B4-BE49-F238E27FC236}">
                <a16:creationId xmlns:a16="http://schemas.microsoft.com/office/drawing/2014/main" id="{3E5F5272-70F7-A8F0-1F87-5C2A319187CE}"/>
              </a:ext>
            </a:extLst>
          </p:cNvPr>
          <p:cNvPicPr>
            <a:picLocks noGrp="1" noChangeAspect="1"/>
          </p:cNvPicPr>
          <p:nvPr>
            <p:ph type="pic" sz="quarter" idx="14"/>
          </p:nvPr>
        </p:nvPicPr>
        <p:blipFill>
          <a:blip r:embed="rId3"/>
          <a:srcRect l="27629" r="27629"/>
          <a:stretch>
            <a:fillRect/>
          </a:stretch>
        </p:blipFill>
        <p:spPr>
          <a:xfrm>
            <a:off x="0" y="123825"/>
            <a:ext cx="3914775" cy="6734175"/>
          </a:xfrm>
          <a:prstGeom prst="rect">
            <a:avLst/>
          </a:prstGeom>
        </p:spPr>
      </p:pic>
    </p:spTree>
    <p:extLst>
      <p:ext uri="{BB962C8B-B14F-4D97-AF65-F5344CB8AC3E}">
        <p14:creationId xmlns:p14="http://schemas.microsoft.com/office/powerpoint/2010/main" val="42633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1A411D-FBD4-A149-8712-D296FF4CE21F}"/>
              </a:ext>
            </a:extLst>
          </p:cNvPr>
          <p:cNvSpPr txBox="1"/>
          <p:nvPr/>
        </p:nvSpPr>
        <p:spPr>
          <a:xfrm flipH="1">
            <a:off x="2048975" y="1902490"/>
            <a:ext cx="8094051" cy="5745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endParaRPr lang="en-US" sz="3400" spc="170" dirty="0">
              <a:solidFill>
                <a:srgbClr val="151314"/>
              </a:solidFill>
              <a:latin typeface="+mj-lt"/>
              <a:ea typeface="+mj-ea"/>
              <a:cs typeface="+mj-cs"/>
              <a:sym typeface="Bodoni SvtyTwo ITC TT-Book"/>
            </a:endParaRPr>
          </a:p>
        </p:txBody>
      </p:sp>
      <p:sp>
        <p:nvSpPr>
          <p:cNvPr id="5" name="Rectangle 4">
            <a:extLst>
              <a:ext uri="{FF2B5EF4-FFF2-40B4-BE49-F238E27FC236}">
                <a16:creationId xmlns:a16="http://schemas.microsoft.com/office/drawing/2014/main" id="{BA3098E4-3985-3D4C-8162-770EA3D833D6}"/>
              </a:ext>
            </a:extLst>
          </p:cNvPr>
          <p:cNvSpPr/>
          <p:nvPr/>
        </p:nvSpPr>
        <p:spPr>
          <a:xfrm>
            <a:off x="4566806" y="1902490"/>
            <a:ext cx="7126982" cy="4893647"/>
          </a:xfrm>
          <a:prstGeom prst="rect">
            <a:avLst/>
          </a:prstGeom>
        </p:spPr>
        <p:txBody>
          <a:bodyPr wrap="square">
            <a:spAutoFit/>
          </a:bodyPr>
          <a:lstStyle/>
          <a:p>
            <a:pPr marL="285750" indent="-285750">
              <a:buFont typeface="Arial" panose="020B0604020202020204" pitchFamily="34" charset="0"/>
              <a:buChar char="•"/>
            </a:pPr>
            <a:r>
              <a:rPr lang="en-US" sz="2400" dirty="0"/>
              <a:t>Racism-related stress occurs when an individual experiences or witnesses racist incidents that </a:t>
            </a:r>
            <a:r>
              <a:rPr lang="en-US" sz="2400" b="1" dirty="0"/>
              <a:t>evoke experiences of racism.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For BIPOC older adults, these encounters are </a:t>
            </a:r>
            <a:r>
              <a:rPr lang="en-US" sz="2400" b="1" dirty="0"/>
              <a:t>accumulated over the lifespan</a:t>
            </a:r>
            <a:r>
              <a:rPr lang="en-US" sz="2400" dirty="0"/>
              <a:t>, stored in memory, and relived with each new racist and discriminatory experience</a:t>
            </a:r>
          </a:p>
          <a:p>
            <a:endParaRPr lang="en-US" sz="2400" dirty="0"/>
          </a:p>
          <a:p>
            <a:pPr marL="285750" indent="-285750">
              <a:buFont typeface="Arial" panose="020B0604020202020204" pitchFamily="34" charset="0"/>
              <a:buChar char="•"/>
            </a:pPr>
            <a:r>
              <a:rPr lang="en-US" sz="2400" dirty="0"/>
              <a:t>Limited access to community resources significantly contributes to the experience of racism-related stress and creates </a:t>
            </a:r>
            <a:r>
              <a:rPr lang="en-US" sz="2400" b="1" dirty="0"/>
              <a:t>barriers to achieving healthy and productive aging.</a:t>
            </a:r>
          </a:p>
        </p:txBody>
      </p:sp>
      <p:sp>
        <p:nvSpPr>
          <p:cNvPr id="11" name="Title 3">
            <a:extLst>
              <a:ext uri="{FF2B5EF4-FFF2-40B4-BE49-F238E27FC236}">
                <a16:creationId xmlns:a16="http://schemas.microsoft.com/office/drawing/2014/main" id="{2D0A4BF1-345C-C12B-662D-F01B47FDD658}"/>
              </a:ext>
            </a:extLst>
          </p:cNvPr>
          <p:cNvSpPr txBox="1">
            <a:spLocks/>
          </p:cNvSpPr>
          <p:nvPr/>
        </p:nvSpPr>
        <p:spPr>
          <a:xfrm>
            <a:off x="3941316" y="61863"/>
            <a:ext cx="8377962" cy="1530070"/>
          </a:xfrm>
          <a:prstGeom prst="rect">
            <a:avLst/>
          </a:prstGeom>
        </p:spPr>
        <p:txBody>
          <a:bodyPr/>
          <a:lst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a:lstStyle>
          <a:p>
            <a:pPr algn="ctr"/>
            <a:r>
              <a:rPr lang="en-US" sz="4400" dirty="0"/>
              <a:t>Racism-Related Stress/Trauma </a:t>
            </a:r>
          </a:p>
          <a:p>
            <a:pPr algn="ctr"/>
            <a:r>
              <a:rPr lang="en-US" sz="4400" dirty="0"/>
              <a:t>Across the Lifespan</a:t>
            </a:r>
          </a:p>
        </p:txBody>
      </p:sp>
      <p:sp>
        <p:nvSpPr>
          <p:cNvPr id="3" name="TextBox 2">
            <a:extLst>
              <a:ext uri="{FF2B5EF4-FFF2-40B4-BE49-F238E27FC236}">
                <a16:creationId xmlns:a16="http://schemas.microsoft.com/office/drawing/2014/main" id="{C40C3B0F-F812-9FDB-9ED4-119D7E961EFB}"/>
              </a:ext>
            </a:extLst>
          </p:cNvPr>
          <p:cNvSpPr txBox="1"/>
          <p:nvPr/>
        </p:nvSpPr>
        <p:spPr>
          <a:xfrm>
            <a:off x="4566734" y="1476528"/>
            <a:ext cx="6161648" cy="400110"/>
          </a:xfrm>
          <a:prstGeom prst="rect">
            <a:avLst/>
          </a:prstGeom>
          <a:noFill/>
        </p:spPr>
        <p:txBody>
          <a:bodyPr wrap="square">
            <a:spAutoFit/>
          </a:bodyPr>
          <a:lstStyle/>
          <a:p>
            <a:r>
              <a:rPr lang="en-US" sz="2000" kern="0" dirty="0">
                <a:solidFill>
                  <a:srgbClr val="F98973"/>
                </a:solidFill>
                <a:effectLst/>
                <a:latin typeface="Calibri" panose="020F0502020204030204" pitchFamily="34" charset="0"/>
                <a:ea typeface="Times New Roman" panose="02020603050405020304" pitchFamily="18" charset="0"/>
                <a:cs typeface="Calibri" panose="020F0502020204030204" pitchFamily="34" charset="0"/>
              </a:rPr>
              <a:t>Adomako, F. (2018). </a:t>
            </a:r>
            <a:endParaRPr lang="en-US" sz="2000" dirty="0">
              <a:solidFill>
                <a:srgbClr val="F98973"/>
              </a:solidFill>
              <a:latin typeface="Calibri" panose="020F0502020204030204" pitchFamily="34" charset="0"/>
              <a:cs typeface="Calibri" panose="020F0502020204030204" pitchFamily="34" charset="0"/>
            </a:endParaRPr>
          </a:p>
        </p:txBody>
      </p:sp>
      <p:pic>
        <p:nvPicPr>
          <p:cNvPr id="9" name="Picture Placeholder 8" descr="A person wearing a hat and smiling at the camera&#10;&#10;Description automatically generated">
            <a:extLst>
              <a:ext uri="{FF2B5EF4-FFF2-40B4-BE49-F238E27FC236}">
                <a16:creationId xmlns:a16="http://schemas.microsoft.com/office/drawing/2014/main" id="{61791C57-D0B4-979D-C127-AD967550F5E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918" r="20918"/>
          <a:stretch>
            <a:fillRect/>
          </a:stretch>
        </p:blipFill>
        <p:spPr>
          <a:xfrm>
            <a:off x="28575" y="61913"/>
            <a:ext cx="3952875" cy="67960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493200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F6F336-637E-CF4B-9AF7-180EC6A8C31A}"/>
              </a:ext>
            </a:extLst>
          </p:cNvPr>
          <p:cNvPicPr>
            <a:picLocks noChangeAspect="1"/>
          </p:cNvPicPr>
          <p:nvPr/>
        </p:nvPicPr>
        <p:blipFill>
          <a:blip r:embed="rId3"/>
          <a:stretch>
            <a:fillRect/>
          </a:stretch>
        </p:blipFill>
        <p:spPr>
          <a:xfrm>
            <a:off x="1845529" y="857518"/>
            <a:ext cx="7786658" cy="5958662"/>
          </a:xfrm>
          <a:prstGeom prst="rect">
            <a:avLst/>
          </a:prstGeom>
        </p:spPr>
      </p:pic>
      <p:sp>
        <p:nvSpPr>
          <p:cNvPr id="9" name="Frame 8">
            <a:extLst>
              <a:ext uri="{FF2B5EF4-FFF2-40B4-BE49-F238E27FC236}">
                <a16:creationId xmlns:a16="http://schemas.microsoft.com/office/drawing/2014/main" id="{BA1E45F5-B30D-A241-B9F8-B7F71278B991}"/>
              </a:ext>
            </a:extLst>
          </p:cNvPr>
          <p:cNvSpPr/>
          <p:nvPr/>
        </p:nvSpPr>
        <p:spPr>
          <a:xfrm>
            <a:off x="2533236" y="2602176"/>
            <a:ext cx="4066674" cy="327184"/>
          </a:xfrm>
          <a:prstGeom prst="fram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algn="ctr" defTabSz="412750" hangingPunct="0"/>
            <a:endParaRPr lang="en-US" sz="1600">
              <a:solidFill>
                <a:srgbClr val="FFFFFF"/>
              </a:solidFill>
              <a:latin typeface="Helvetica Light"/>
              <a:ea typeface="Helvetica Light"/>
              <a:cs typeface="Helvetica Light"/>
              <a:sym typeface="Helvetica Light"/>
            </a:endParaRPr>
          </a:p>
        </p:txBody>
      </p:sp>
      <p:sp>
        <p:nvSpPr>
          <p:cNvPr id="10" name="Frame 9">
            <a:extLst>
              <a:ext uri="{FF2B5EF4-FFF2-40B4-BE49-F238E27FC236}">
                <a16:creationId xmlns:a16="http://schemas.microsoft.com/office/drawing/2014/main" id="{F8FC6DE1-949B-E04D-B7D0-A8E547DC1C67}"/>
              </a:ext>
            </a:extLst>
          </p:cNvPr>
          <p:cNvSpPr/>
          <p:nvPr/>
        </p:nvSpPr>
        <p:spPr>
          <a:xfrm>
            <a:off x="2366127" y="5635259"/>
            <a:ext cx="4400892" cy="327184"/>
          </a:xfrm>
          <a:prstGeom prst="fram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algn="ctr" defTabSz="412750" hangingPunct="0"/>
            <a:endParaRPr lang="en-US" sz="1600">
              <a:solidFill>
                <a:srgbClr val="FFFFFF"/>
              </a:solidFill>
              <a:latin typeface="Helvetica Light"/>
              <a:ea typeface="Helvetica Light"/>
              <a:cs typeface="Helvetica Light"/>
              <a:sym typeface="Helvetica Light"/>
            </a:endParaRPr>
          </a:p>
        </p:txBody>
      </p:sp>
      <p:sp>
        <p:nvSpPr>
          <p:cNvPr id="2" name="Title 1">
            <a:extLst>
              <a:ext uri="{FF2B5EF4-FFF2-40B4-BE49-F238E27FC236}">
                <a16:creationId xmlns:a16="http://schemas.microsoft.com/office/drawing/2014/main" id="{60D85060-E004-D1C7-AD17-5C23FF58596B}"/>
              </a:ext>
            </a:extLst>
          </p:cNvPr>
          <p:cNvSpPr>
            <a:spLocks noGrp="1"/>
          </p:cNvSpPr>
          <p:nvPr>
            <p:ph type="title"/>
          </p:nvPr>
        </p:nvSpPr>
        <p:spPr>
          <a:xfrm>
            <a:off x="1081309" y="94891"/>
            <a:ext cx="11037202" cy="830997"/>
          </a:xfrm>
        </p:spPr>
        <p:txBody>
          <a:bodyPr/>
          <a:lstStyle/>
          <a:p>
            <a:r>
              <a:rPr lang="en-US" sz="4800" dirty="0">
                <a:solidFill>
                  <a:schemeClr val="bg1"/>
                </a:solidFill>
              </a:rPr>
              <a:t>Suicide Rate by Race and Age, US 2016</a:t>
            </a:r>
          </a:p>
        </p:txBody>
      </p:sp>
      <p:sp>
        <p:nvSpPr>
          <p:cNvPr id="5" name="Title 1">
            <a:extLst>
              <a:ext uri="{FF2B5EF4-FFF2-40B4-BE49-F238E27FC236}">
                <a16:creationId xmlns:a16="http://schemas.microsoft.com/office/drawing/2014/main" id="{B35798B8-6DCB-D616-0667-0C77CE644EB5}"/>
              </a:ext>
            </a:extLst>
          </p:cNvPr>
          <p:cNvSpPr txBox="1">
            <a:spLocks/>
          </p:cNvSpPr>
          <p:nvPr/>
        </p:nvSpPr>
        <p:spPr>
          <a:xfrm>
            <a:off x="577399" y="1059149"/>
            <a:ext cx="11037202" cy="646331"/>
          </a:xfrm>
          <a:prstGeom prst="rect">
            <a:avLst/>
          </a:prstGeom>
        </p:spPr>
        <p:txBody>
          <a:bodyPr vert="horz" lIns="91440" tIns="45720" rIns="91440" bIns="45720" rtlCol="0" anchor="t" anchorCtr="0">
            <a:spAutoFit/>
          </a:bodyPr>
          <a:lst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a:lstStyle>
          <a:p>
            <a:r>
              <a:rPr lang="en-US" sz="3600" dirty="0">
                <a:solidFill>
                  <a:schemeClr val="bg1"/>
                </a:solidFill>
              </a:rPr>
              <a:t>Men:</a:t>
            </a:r>
          </a:p>
        </p:txBody>
      </p:sp>
      <p:sp>
        <p:nvSpPr>
          <p:cNvPr id="6" name="Title 1">
            <a:extLst>
              <a:ext uri="{FF2B5EF4-FFF2-40B4-BE49-F238E27FC236}">
                <a16:creationId xmlns:a16="http://schemas.microsoft.com/office/drawing/2014/main" id="{83D29565-4729-9CCD-6C5F-BC45EF5666FD}"/>
              </a:ext>
            </a:extLst>
          </p:cNvPr>
          <p:cNvSpPr txBox="1">
            <a:spLocks/>
          </p:cNvSpPr>
          <p:nvPr/>
        </p:nvSpPr>
        <p:spPr>
          <a:xfrm>
            <a:off x="0" y="3965506"/>
            <a:ext cx="11037202" cy="646331"/>
          </a:xfrm>
          <a:prstGeom prst="rect">
            <a:avLst/>
          </a:prstGeom>
        </p:spPr>
        <p:txBody>
          <a:bodyPr vert="horz" lIns="91440" tIns="45720" rIns="91440" bIns="45720" rtlCol="0" anchor="t" anchorCtr="0">
            <a:spAutoFit/>
          </a:bodyPr>
          <a:lst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a:lstStyle>
          <a:p>
            <a:r>
              <a:rPr lang="en-US" sz="3600" dirty="0">
                <a:solidFill>
                  <a:schemeClr val="bg1"/>
                </a:solidFill>
              </a:rPr>
              <a:t>Women:</a:t>
            </a:r>
          </a:p>
        </p:txBody>
      </p:sp>
      <p:sp>
        <p:nvSpPr>
          <p:cNvPr id="3" name="Slide Number Placeholder 2">
            <a:extLst>
              <a:ext uri="{FF2B5EF4-FFF2-40B4-BE49-F238E27FC236}">
                <a16:creationId xmlns:a16="http://schemas.microsoft.com/office/drawing/2014/main" id="{CF31C366-1705-F6E4-617E-316B004C7156}"/>
              </a:ext>
            </a:extLst>
          </p:cNvPr>
          <p:cNvSpPr>
            <a:spLocks noGrp="1"/>
          </p:cNvSpPr>
          <p:nvPr>
            <p:ph type="sldNum" sz="quarter" idx="10"/>
          </p:nvPr>
        </p:nvSpPr>
        <p:spPr>
          <a:xfrm>
            <a:off x="11701346" y="6394070"/>
            <a:ext cx="490654" cy="349016"/>
          </a:xfrm>
        </p:spPr>
        <p:txBody>
          <a:bodyPr/>
          <a:lstStyle/>
          <a:p>
            <a:fld id="{EB2DD7C0-1B10-A642-AD82-754C026C9DFE}" type="slidenum">
              <a:rPr lang="en-ID" smtClean="0"/>
              <a:pPr/>
              <a:t>14</a:t>
            </a:fld>
            <a:endParaRPr lang="en-ID"/>
          </a:p>
        </p:txBody>
      </p:sp>
      <p:pic>
        <p:nvPicPr>
          <p:cNvPr id="4" name="Picture 3" descr="A screenshot of a social media post&#10;&#10;Description automatically generated">
            <a:extLst>
              <a:ext uri="{FF2B5EF4-FFF2-40B4-BE49-F238E27FC236}">
                <a16:creationId xmlns:a16="http://schemas.microsoft.com/office/drawing/2014/main" id="{BD8CBD67-8891-AD5F-246D-57D6D5D1AC98}"/>
              </a:ext>
            </a:extLst>
          </p:cNvPr>
          <p:cNvPicPr>
            <a:picLocks noChangeAspect="1"/>
          </p:cNvPicPr>
          <p:nvPr/>
        </p:nvPicPr>
        <p:blipFill rotWithShape="1">
          <a:blip r:embed="rId4"/>
          <a:srcRect t="21538" b="35824"/>
          <a:stretch/>
        </p:blipFill>
        <p:spPr>
          <a:xfrm>
            <a:off x="7006619" y="1317500"/>
            <a:ext cx="4940054" cy="4566349"/>
          </a:xfrm>
          <a:prstGeom prst="rect">
            <a:avLst/>
          </a:prstGeom>
          <a:effectLst>
            <a:outerShdw blurRad="366552" dist="50800" dir="5400000" algn="ctr" rotWithShape="0">
              <a:srgbClr val="000000">
                <a:alpha val="43137"/>
              </a:srgbClr>
            </a:outerShdw>
          </a:effectLst>
        </p:spPr>
      </p:pic>
    </p:spTree>
    <p:extLst>
      <p:ext uri="{BB962C8B-B14F-4D97-AF65-F5344CB8AC3E}">
        <p14:creationId xmlns:p14="http://schemas.microsoft.com/office/powerpoint/2010/main" val="34145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BF7FD3A1-6584-13B9-1E8F-4B7FC36549F2}"/>
            </a:ext>
          </a:extLst>
        </p:cNvPr>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2A1BE103-4782-9CF5-83B5-4E8CD7D5C74A}"/>
              </a:ext>
            </a:extLst>
          </p:cNvPr>
          <p:cNvSpPr>
            <a:spLocks noGrp="1"/>
          </p:cNvSpPr>
          <p:nvPr>
            <p:ph type="sldNum" sz="quarter" idx="10"/>
          </p:nvPr>
        </p:nvSpPr>
        <p:spPr/>
        <p:txBody>
          <a:bodyPr/>
          <a:lstStyle/>
          <a:p>
            <a:fld id="{EB2DD7C0-1B10-A642-AD82-754C026C9DFE}" type="slidenum">
              <a:rPr lang="en-ID" smtClean="0"/>
              <a:pPr/>
              <a:t>15</a:t>
            </a:fld>
            <a:endParaRPr lang="en-ID"/>
          </a:p>
        </p:txBody>
      </p:sp>
      <p:sp>
        <p:nvSpPr>
          <p:cNvPr id="5" name="Text Placeholder 4">
            <a:extLst>
              <a:ext uri="{FF2B5EF4-FFF2-40B4-BE49-F238E27FC236}">
                <a16:creationId xmlns:a16="http://schemas.microsoft.com/office/drawing/2014/main" id="{2D401E05-B74F-654B-E9B0-F2097A86BAFE}"/>
              </a:ext>
            </a:extLst>
          </p:cNvPr>
          <p:cNvSpPr>
            <a:spLocks noGrp="1"/>
          </p:cNvSpPr>
          <p:nvPr>
            <p:ph type="body" sz="quarter" idx="4294967295"/>
          </p:nvPr>
        </p:nvSpPr>
        <p:spPr>
          <a:xfrm>
            <a:off x="496097" y="119232"/>
            <a:ext cx="11053646" cy="1677987"/>
          </a:xfrm>
        </p:spPr>
        <p:txBody>
          <a:bodyPr>
            <a:normAutofit lnSpcReduction="10000"/>
          </a:bodyPr>
          <a:lstStyle/>
          <a:p>
            <a:pPr algn="ctr"/>
            <a:r>
              <a:rPr lang="en-US" sz="4800" dirty="0"/>
              <a:t>Black Women’s Social &amp; </a:t>
            </a:r>
          </a:p>
          <a:p>
            <a:pPr algn="ctr"/>
            <a:r>
              <a:rPr lang="en-US" sz="4800" dirty="0"/>
              <a:t>Spiritual Resistance to Suicide</a:t>
            </a:r>
          </a:p>
        </p:txBody>
      </p:sp>
      <p:sp>
        <p:nvSpPr>
          <p:cNvPr id="7" name="Rectangle 6">
            <a:extLst>
              <a:ext uri="{FF2B5EF4-FFF2-40B4-BE49-F238E27FC236}">
                <a16:creationId xmlns:a16="http://schemas.microsoft.com/office/drawing/2014/main" id="{D39D87A9-FBD5-0C28-635C-42B13FC16602}"/>
              </a:ext>
            </a:extLst>
          </p:cNvPr>
          <p:cNvSpPr/>
          <p:nvPr/>
        </p:nvSpPr>
        <p:spPr>
          <a:xfrm>
            <a:off x="339051" y="1708708"/>
            <a:ext cx="11210692" cy="4955203"/>
          </a:xfrm>
          <a:prstGeom prst="rect">
            <a:avLst/>
          </a:prstGeom>
        </p:spPr>
        <p:txBody>
          <a:bodyPr wrap="square">
            <a:spAutoFit/>
          </a:bodyPr>
          <a:lstStyle/>
          <a:p>
            <a:r>
              <a:rPr lang="en-US" sz="3600" dirty="0">
                <a:solidFill>
                  <a:schemeClr val="accent1"/>
                </a:solidFill>
              </a:rPr>
              <a:t>”Repertoire of resilience" comprising 3 interrelated scripts:</a:t>
            </a:r>
          </a:p>
          <a:p>
            <a:endParaRPr lang="en-US" sz="2800" dirty="0"/>
          </a:p>
          <a:p>
            <a:pPr marL="514350" indent="-514350">
              <a:buFont typeface="+mj-lt"/>
              <a:buAutoNum type="arabicPeriod"/>
            </a:pPr>
            <a:r>
              <a:rPr lang="en-US" sz="2800" b="1" dirty="0"/>
              <a:t>Shared Experiences of Struggle</a:t>
            </a:r>
            <a:r>
              <a:rPr lang="en-US" sz="2800" dirty="0"/>
              <a:t> – Drawing strength from collective challenges.</a:t>
            </a:r>
          </a:p>
          <a:p>
            <a:pPr marL="514350" indent="-514350">
              <a:buFont typeface="+mj-lt"/>
              <a:buAutoNum type="arabicPeriod"/>
            </a:pPr>
            <a:r>
              <a:rPr lang="en-US" sz="2800" b="1" dirty="0"/>
              <a:t>Centuries of Strength Building</a:t>
            </a:r>
            <a:r>
              <a:rPr lang="en-US" sz="2800" dirty="0"/>
              <a:t> – Building resilience through generational perseverance.</a:t>
            </a:r>
          </a:p>
          <a:p>
            <a:pPr marL="514350" indent="-514350">
              <a:buFont typeface="+mj-lt"/>
              <a:buAutoNum type="arabicPeriod"/>
            </a:pPr>
            <a:r>
              <a:rPr lang="en-US" sz="2800" b="1" dirty="0"/>
              <a:t>Counter-Evaluation of Privilege</a:t>
            </a:r>
            <a:r>
              <a:rPr lang="en-US" sz="2800" dirty="0"/>
              <a:t> – Reframing marginalizing experiences to cultivate self-empowerment.</a:t>
            </a:r>
          </a:p>
          <a:p>
            <a:pPr marL="914400" lvl="1" indent="-457200">
              <a:buFont typeface="Arial" panose="020B0604020202020204" pitchFamily="34" charset="0"/>
              <a:buChar char="•"/>
            </a:pPr>
            <a:r>
              <a:rPr lang="en-US" sz="2800" dirty="0"/>
              <a:t>By challenging dominant narratives of privilege and valuing their own lived experiences, Black women foster an empowered self-concept that supports resistance to suicide.</a:t>
            </a:r>
          </a:p>
        </p:txBody>
      </p:sp>
      <p:sp>
        <p:nvSpPr>
          <p:cNvPr id="4" name="TextBox 3">
            <a:extLst>
              <a:ext uri="{FF2B5EF4-FFF2-40B4-BE49-F238E27FC236}">
                <a16:creationId xmlns:a16="http://schemas.microsoft.com/office/drawing/2014/main" id="{B2041457-F15B-1E4C-1AD7-708C4C6C8F9C}"/>
              </a:ext>
            </a:extLst>
          </p:cNvPr>
          <p:cNvSpPr txBox="1"/>
          <p:nvPr/>
        </p:nvSpPr>
        <p:spPr>
          <a:xfrm>
            <a:off x="6610919" y="6373666"/>
            <a:ext cx="4938824" cy="369332"/>
          </a:xfrm>
          <a:prstGeom prst="rect">
            <a:avLst/>
          </a:prstGeom>
          <a:noFill/>
        </p:spPr>
        <p:txBody>
          <a:bodyPr wrap="square">
            <a:spAutoFit/>
          </a:bodyPr>
          <a:lstStyle/>
          <a:p>
            <a:r>
              <a:rPr lang="en-US" sz="1800" i="1" dirty="0"/>
              <a:t>Source: Spates &amp; </a:t>
            </a:r>
            <a:r>
              <a:rPr lang="en-US" sz="1800" i="1" dirty="0" err="1"/>
              <a:t>Slatton</a:t>
            </a:r>
            <a:r>
              <a:rPr lang="en-US" sz="1800" i="1" dirty="0"/>
              <a:t>, 2023, Social Problems</a:t>
            </a:r>
            <a:endParaRPr lang="en-US" sz="1800" dirty="0"/>
          </a:p>
        </p:txBody>
      </p:sp>
    </p:spTree>
    <p:extLst>
      <p:ext uri="{BB962C8B-B14F-4D97-AF65-F5344CB8AC3E}">
        <p14:creationId xmlns:p14="http://schemas.microsoft.com/office/powerpoint/2010/main" val="271404686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ople with dementia need…">
            <a:extLst>
              <a:ext uri="{FF2B5EF4-FFF2-40B4-BE49-F238E27FC236}">
                <a16:creationId xmlns:a16="http://schemas.microsoft.com/office/drawing/2014/main" id="{6F033280-A776-8240-B028-AEE14A41C67A}"/>
              </a:ext>
            </a:extLst>
          </p:cNvPr>
          <p:cNvSpPr txBox="1"/>
          <p:nvPr/>
        </p:nvSpPr>
        <p:spPr>
          <a:xfrm>
            <a:off x="3868881" y="100986"/>
            <a:ext cx="7410995" cy="864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nSpc>
                <a:spcPct val="110000"/>
              </a:lnSpc>
              <a:defRPr sz="6400" b="1" i="1" spc="128">
                <a:solidFill>
                  <a:srgbClr val="FFFFFF"/>
                </a:solidFill>
                <a:latin typeface="Baskerville"/>
                <a:ea typeface="Baskerville"/>
                <a:cs typeface="Baskerville"/>
                <a:sym typeface="Baskerville"/>
              </a:defRPr>
            </a:lvl1pPr>
          </a:lstStyle>
          <a:p>
            <a:pPr algn="ctr">
              <a:defRPr sz="4000" b="1">
                <a:solidFill>
                  <a:srgbClr val="3B3838"/>
                </a:solidFill>
                <a:latin typeface="+mn-lt"/>
                <a:ea typeface="+mn-ea"/>
                <a:cs typeface="+mn-cs"/>
                <a:sym typeface="Helvetica"/>
              </a:defRPr>
            </a:pPr>
            <a:r>
              <a:rPr lang="en-US" sz="4800" b="0" i="0" dirty="0">
                <a:solidFill>
                  <a:schemeClr val="tx1"/>
                </a:solidFill>
                <a:latin typeface="+mn-lt"/>
                <a:sym typeface="Helvetica"/>
              </a:rPr>
              <a:t>Resilience </a:t>
            </a:r>
          </a:p>
        </p:txBody>
      </p:sp>
      <p:sp>
        <p:nvSpPr>
          <p:cNvPr id="6" name="Rectangle 7">
            <a:extLst>
              <a:ext uri="{FF2B5EF4-FFF2-40B4-BE49-F238E27FC236}">
                <a16:creationId xmlns:a16="http://schemas.microsoft.com/office/drawing/2014/main" id="{04129BCB-7442-1A40-BDF0-EB5C9C3030D2}"/>
              </a:ext>
            </a:extLst>
          </p:cNvPr>
          <p:cNvSpPr txBox="1">
            <a:spLocks noGrp="1"/>
          </p:cNvSpPr>
          <p:nvPr>
            <p:ph type="body" sz="quarter" idx="18"/>
          </p:nvPr>
        </p:nvSpPr>
        <p:spPr>
          <a:xfrm>
            <a:off x="4935347" y="2152831"/>
            <a:ext cx="6988730" cy="25473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45719" tIns="45720" rIns="45719" bIns="45720" rtlCol="0" anchor="ctr">
            <a:spAutoFit/>
          </a:bodyPr>
          <a:lstStyle/>
          <a:p>
            <a:pPr marL="1054100" lvl="1" indent="-457200">
              <a:buSzPct val="100000"/>
              <a:buFont typeface="Arial"/>
              <a:buChar char="•"/>
              <a:defRPr sz="4000">
                <a:solidFill>
                  <a:srgbClr val="3B3838"/>
                </a:solidFill>
              </a:defRPr>
            </a:pPr>
            <a:r>
              <a:rPr lang="en-US" sz="2800" dirty="0">
                <a:ea typeface="+mn-ea"/>
              </a:rPr>
              <a:t>Appeared more resilient over stressors that can impact mental health. </a:t>
            </a:r>
          </a:p>
          <a:p>
            <a:pPr marL="1054100" lvl="1" indent="-457200">
              <a:buSzPct val="100000"/>
              <a:buFont typeface="Arial"/>
              <a:buChar char="•"/>
              <a:defRPr sz="4000">
                <a:solidFill>
                  <a:srgbClr val="3B3838"/>
                </a:solidFill>
              </a:defRPr>
            </a:pPr>
            <a:r>
              <a:rPr lang="en-US" sz="2800" dirty="0">
                <a:ea typeface="+mn-ea"/>
              </a:rPr>
              <a:t>Experienced less alcohol use and reported less minority stress.</a:t>
            </a:r>
          </a:p>
          <a:p>
            <a:pPr marL="1054100" lvl="1" indent="-457200">
              <a:buSzPct val="100000"/>
              <a:buFont typeface="Arial"/>
              <a:buChar char="•"/>
              <a:defRPr sz="4000">
                <a:solidFill>
                  <a:srgbClr val="3B3838"/>
                </a:solidFill>
              </a:defRPr>
            </a:pPr>
            <a:r>
              <a:rPr lang="en-US" sz="2800" dirty="0">
                <a:ea typeface="+mn-ea"/>
              </a:rPr>
              <a:t>LGBT identity was more central to older veterans’ overall identity</a:t>
            </a:r>
            <a:endParaRPr sz="2800" dirty="0">
              <a:ea typeface="+mn-ea"/>
            </a:endParaRPr>
          </a:p>
        </p:txBody>
      </p:sp>
      <p:sp>
        <p:nvSpPr>
          <p:cNvPr id="14" name="www.sageusa.org">
            <a:extLst>
              <a:ext uri="{FF2B5EF4-FFF2-40B4-BE49-F238E27FC236}">
                <a16:creationId xmlns:a16="http://schemas.microsoft.com/office/drawing/2014/main" id="{0559BFD7-8D34-FE4F-A163-699AE7B61633}"/>
              </a:ext>
            </a:extLst>
          </p:cNvPr>
          <p:cNvSpPr txBox="1"/>
          <p:nvPr/>
        </p:nvSpPr>
        <p:spPr>
          <a:xfrm>
            <a:off x="227283" y="6327088"/>
            <a:ext cx="3193067" cy="357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4384" tIns="24384" rIns="24384" bIns="24384">
            <a:spAutoFit/>
          </a:bodyPr>
          <a:lstStyle>
            <a:lvl1pPr defTabSz="1300480">
              <a:defRPr sz="2600" b="1" spc="0">
                <a:solidFill>
                  <a:srgbClr val="000000"/>
                </a:solidFill>
                <a:latin typeface="Calibri"/>
                <a:ea typeface="Calibri"/>
                <a:cs typeface="Calibri"/>
                <a:sym typeface="Calibri"/>
              </a:defRPr>
            </a:lvl1pPr>
          </a:lstStyle>
          <a:p>
            <a:r>
              <a:rPr lang="en-US" sz="1000" b="0" dirty="0">
                <a:solidFill>
                  <a:schemeClr val="bg1"/>
                </a:solidFill>
                <a:latin typeface="Arial" panose="020B0604020202020204" pitchFamily="34" charset="0"/>
                <a:cs typeface="Arial" panose="020B0604020202020204" pitchFamily="34" charset="0"/>
              </a:rPr>
              <a:t>Jose Cortes BA, Terri L. Fletcher PhD, David M. </a:t>
            </a:r>
            <a:r>
              <a:rPr lang="en-US" sz="1000" b="0" dirty="0" err="1">
                <a:solidFill>
                  <a:schemeClr val="bg1"/>
                </a:solidFill>
                <a:latin typeface="Arial" panose="020B0604020202020204" pitchFamily="34" charset="0"/>
                <a:cs typeface="Arial" panose="020B0604020202020204" pitchFamily="34" charset="0"/>
              </a:rPr>
              <a:t>Latini</a:t>
            </a:r>
            <a:r>
              <a:rPr lang="en-US" sz="1000" b="0" dirty="0">
                <a:solidFill>
                  <a:schemeClr val="bg1"/>
                </a:solidFill>
                <a:latin typeface="Arial" panose="020B0604020202020204" pitchFamily="34" charset="0"/>
                <a:cs typeface="Arial" panose="020B0604020202020204" pitchFamily="34" charset="0"/>
              </a:rPr>
              <a:t> PhD, MSW &amp; Michael R. </a:t>
            </a:r>
            <a:r>
              <a:rPr lang="en-US" sz="1000" b="0" dirty="0" err="1">
                <a:solidFill>
                  <a:schemeClr val="bg1"/>
                </a:solidFill>
                <a:latin typeface="Arial" panose="020B0604020202020204" pitchFamily="34" charset="0"/>
                <a:cs typeface="Arial" panose="020B0604020202020204" pitchFamily="34" charset="0"/>
              </a:rPr>
              <a:t>Kauth</a:t>
            </a:r>
            <a:r>
              <a:rPr lang="en-US" sz="1000" b="0" dirty="0">
                <a:solidFill>
                  <a:schemeClr val="bg1"/>
                </a:solidFill>
                <a:latin typeface="Arial" panose="020B0604020202020204" pitchFamily="34" charset="0"/>
                <a:cs typeface="Arial" panose="020B0604020202020204" pitchFamily="34" charset="0"/>
              </a:rPr>
              <a:t> PhD (2019)</a:t>
            </a:r>
          </a:p>
        </p:txBody>
      </p:sp>
      <p:sp>
        <p:nvSpPr>
          <p:cNvPr id="11" name="Rectangle">
            <a:extLst>
              <a:ext uri="{FF2B5EF4-FFF2-40B4-BE49-F238E27FC236}">
                <a16:creationId xmlns:a16="http://schemas.microsoft.com/office/drawing/2014/main" id="{6BB29812-FABF-FD4E-B6C1-D9350AF56C83}"/>
              </a:ext>
            </a:extLst>
          </p:cNvPr>
          <p:cNvSpPr/>
          <p:nvPr/>
        </p:nvSpPr>
        <p:spPr>
          <a:xfrm>
            <a:off x="4019591" y="4857269"/>
            <a:ext cx="7720956" cy="1377276"/>
          </a:xfrm>
          <a:prstGeom prst="rect">
            <a:avLst/>
          </a:prstGeom>
          <a:solidFill>
            <a:schemeClr val="bg1"/>
          </a:solidFill>
          <a:ln w="12700">
            <a:miter lim="400000"/>
          </a:ln>
          <a:effectLst>
            <a:outerShdw blurRad="164773" dist="50800" dir="5400000" algn="ctr" rotWithShape="0">
              <a:srgbClr val="000000">
                <a:alpha val="43137"/>
              </a:srgbClr>
            </a:outerShdw>
          </a:effectLst>
        </p:spPr>
        <p:txBody>
          <a:bodyPr lIns="25400" tIns="25400" rIns="25400" bIns="25400" anchor="ctr"/>
          <a:lstStyle/>
          <a:p>
            <a:pPr algn="ctr">
              <a:defRPr sz="3200" spc="0">
                <a:solidFill>
                  <a:srgbClr val="FFFFFF"/>
                </a:solidFill>
                <a:latin typeface="Helvetica Light"/>
                <a:ea typeface="Helvetica Light"/>
                <a:cs typeface="Helvetica Light"/>
                <a:sym typeface="Helvetica Light"/>
              </a:defRPr>
            </a:pPr>
            <a:endParaRPr sz="1600"/>
          </a:p>
        </p:txBody>
      </p:sp>
      <p:sp>
        <p:nvSpPr>
          <p:cNvPr id="2" name="Rectangle 1">
            <a:extLst>
              <a:ext uri="{FF2B5EF4-FFF2-40B4-BE49-F238E27FC236}">
                <a16:creationId xmlns:a16="http://schemas.microsoft.com/office/drawing/2014/main" id="{E3E18F4E-19C5-9D46-8078-BC2F6DF0206B}"/>
              </a:ext>
            </a:extLst>
          </p:cNvPr>
          <p:cNvSpPr/>
          <p:nvPr/>
        </p:nvSpPr>
        <p:spPr>
          <a:xfrm>
            <a:off x="4249926" y="5038075"/>
            <a:ext cx="7260285" cy="1015663"/>
          </a:xfrm>
          <a:prstGeom prst="rect">
            <a:avLst/>
          </a:prstGeom>
        </p:spPr>
        <p:txBody>
          <a:bodyPr wrap="square">
            <a:spAutoFit/>
          </a:bodyPr>
          <a:lstStyle/>
          <a:p>
            <a:pPr algn="ctr"/>
            <a:r>
              <a:rPr lang="en-US" sz="2000" dirty="0"/>
              <a:t>Lifetime challenges of being a sexual minority may have prepared older LGTBQ Adults with better coping, thus better adjustment in the face of some age-related transitions and stressors.</a:t>
            </a:r>
          </a:p>
        </p:txBody>
      </p:sp>
      <p:pic>
        <p:nvPicPr>
          <p:cNvPr id="7170" name="Picture 2" descr="California is Now the First State to Honor LGBT Military Veterans |  National | News | SFGN Articles">
            <a:extLst>
              <a:ext uri="{FF2B5EF4-FFF2-40B4-BE49-F238E27FC236}">
                <a16:creationId xmlns:a16="http://schemas.microsoft.com/office/drawing/2014/main" id="{1A7A08B4-C801-DE4B-B8DD-5AA382747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83" y="1205797"/>
            <a:ext cx="4934620" cy="3238344"/>
          </a:xfrm>
          <a:prstGeom prst="rect">
            <a:avLst/>
          </a:prstGeom>
          <a:noFill/>
          <a:effectLst>
            <a:outerShdw blurRad="273357"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343FCDD0-E797-5D47-8CD8-70402369FB2D}"/>
              </a:ext>
            </a:extLst>
          </p:cNvPr>
          <p:cNvSpPr txBox="1">
            <a:spLocks/>
          </p:cNvSpPr>
          <p:nvPr/>
        </p:nvSpPr>
        <p:spPr>
          <a:xfrm>
            <a:off x="5161903" y="1082687"/>
            <a:ext cx="6578644"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25400" rIns="45719" bIns="25400" anchor="ctr">
            <a:spAutoFit/>
          </a:bodyPr>
          <a:lstStyle>
            <a:lvl1pPr marL="1106128" marR="0" indent="-1106128" algn="l" defTabSz="825500" latinLnBrk="0">
              <a:lnSpc>
                <a:spcPts val="7399"/>
              </a:lnSpc>
              <a:spcBef>
                <a:spcPts val="0"/>
              </a:spcBef>
              <a:spcAft>
                <a:spcPts val="0"/>
              </a:spcAft>
              <a:buClrTx/>
              <a:buSzPct val="65000"/>
              <a:buFontTx/>
              <a:buBlip>
                <a:blip r:embed="rId4"/>
              </a:buBlip>
              <a:tabLst/>
              <a:defRPr sz="6399" b="0" i="0" u="none" strike="noStrike" cap="none" spc="0" baseline="0">
                <a:solidFill>
                  <a:srgbClr val="181C1C"/>
                </a:solidFill>
                <a:uFillTx/>
                <a:latin typeface="Source Sans Pro" panose="020B0503030403020204" pitchFamily="34" charset="0"/>
                <a:ea typeface="Source Sans Pro" panose="020B0503030403020204" pitchFamily="34" charset="0"/>
                <a:cs typeface="Source Sans Pro Regular"/>
                <a:sym typeface="Source Sans Pro Regular"/>
              </a:defRPr>
            </a:lvl1pPr>
            <a:lvl2pPr marL="1481666" marR="0" indent="-846666" algn="l" defTabSz="825500" latinLnBrk="0">
              <a:lnSpc>
                <a:spcPts val="7399"/>
              </a:lnSpc>
              <a:spcBef>
                <a:spcPts val="0"/>
              </a:spcBef>
              <a:spcAft>
                <a:spcPts val="0"/>
              </a:spcAft>
              <a:buClrTx/>
              <a:buSzPct val="50000"/>
              <a:buFontTx/>
              <a:buBlip>
                <a:blip r:embed="rId5"/>
              </a:buBlip>
              <a:tabLst/>
              <a:defRPr sz="6399" b="0" i="0" u="none" strike="noStrike" cap="none" spc="0" baseline="0">
                <a:solidFill>
                  <a:srgbClr val="181C1C"/>
                </a:solidFill>
                <a:uFillTx/>
                <a:latin typeface="Source Sans Pro" panose="020B0503030403020204" pitchFamily="34" charset="0"/>
                <a:ea typeface="Source Sans Pro" panose="020B0503030403020204" pitchFamily="34" charset="0"/>
                <a:cs typeface="Source Sans Pro Regular"/>
                <a:sym typeface="Source Sans Pro Regular"/>
              </a:defRPr>
            </a:lvl2pPr>
            <a:lvl3pPr marL="2116666" marR="0" indent="-846666" algn="l" defTabSz="825500" latinLnBrk="0">
              <a:lnSpc>
                <a:spcPts val="7399"/>
              </a:lnSpc>
              <a:spcBef>
                <a:spcPts val="0"/>
              </a:spcBef>
              <a:spcAft>
                <a:spcPts val="0"/>
              </a:spcAft>
              <a:buClrTx/>
              <a:buSzPct val="50000"/>
              <a:buFontTx/>
              <a:buBlip>
                <a:blip r:embed="rId5"/>
              </a:buBlip>
              <a:tabLst/>
              <a:defRPr sz="6399" b="0" i="0" u="none" strike="noStrike" cap="none" spc="0" baseline="0">
                <a:solidFill>
                  <a:srgbClr val="181C1C"/>
                </a:solidFill>
                <a:uFillTx/>
                <a:latin typeface="Source Sans Pro" panose="020B0503030403020204" pitchFamily="34" charset="0"/>
                <a:ea typeface="Source Sans Pro" panose="020B0503030403020204" pitchFamily="34" charset="0"/>
                <a:cs typeface="Source Sans Pro Regular"/>
                <a:sym typeface="Source Sans Pro Regular"/>
              </a:defRPr>
            </a:lvl3pPr>
            <a:lvl4pPr marL="2751666" marR="0" indent="-846666" algn="l" defTabSz="825500" latinLnBrk="0">
              <a:lnSpc>
                <a:spcPts val="7399"/>
              </a:lnSpc>
              <a:spcBef>
                <a:spcPts val="0"/>
              </a:spcBef>
              <a:spcAft>
                <a:spcPts val="0"/>
              </a:spcAft>
              <a:buClrTx/>
              <a:buSzPct val="50000"/>
              <a:buFontTx/>
              <a:buBlip>
                <a:blip r:embed="rId5"/>
              </a:buBlip>
              <a:tabLst/>
              <a:defRPr sz="6399" b="0" i="0" u="none" strike="noStrike" cap="none" spc="0" baseline="0">
                <a:solidFill>
                  <a:srgbClr val="181C1C"/>
                </a:solidFill>
                <a:uFillTx/>
                <a:latin typeface="Source Sans Pro" panose="020B0503030403020204" pitchFamily="34" charset="0"/>
                <a:ea typeface="Source Sans Pro" panose="020B0503030403020204" pitchFamily="34" charset="0"/>
                <a:cs typeface="Source Sans Pro Regular"/>
                <a:sym typeface="Source Sans Pro Regular"/>
              </a:defRPr>
            </a:lvl4pPr>
            <a:lvl5pPr marL="3386666" marR="0" indent="-846666" algn="l" defTabSz="825500" latinLnBrk="0">
              <a:lnSpc>
                <a:spcPts val="7399"/>
              </a:lnSpc>
              <a:spcBef>
                <a:spcPts val="0"/>
              </a:spcBef>
              <a:spcAft>
                <a:spcPts val="0"/>
              </a:spcAft>
              <a:buClrTx/>
              <a:buSzPct val="50000"/>
              <a:buFontTx/>
              <a:buBlip>
                <a:blip r:embed="rId5"/>
              </a:buBlip>
              <a:tabLst/>
              <a:defRPr sz="6399" b="0" i="0" u="none" strike="noStrike" cap="none" spc="0" baseline="0">
                <a:solidFill>
                  <a:srgbClr val="181C1C"/>
                </a:solidFill>
                <a:uFillTx/>
                <a:latin typeface="Source Sans Pro" panose="020B0503030403020204" pitchFamily="34" charset="0"/>
                <a:ea typeface="Source Sans Pro" panose="020B0503030403020204" pitchFamily="34" charset="0"/>
                <a:cs typeface="Source Sans Pro Regular"/>
                <a:sym typeface="Source Sans Pro Regular"/>
              </a:defRPr>
            </a:lvl5pPr>
            <a:lvl6pPr marL="4021666" marR="0" indent="-846666" algn="l" defTabSz="825500" latinLnBrk="0">
              <a:lnSpc>
                <a:spcPts val="7800"/>
              </a:lnSpc>
              <a:spcBef>
                <a:spcPts val="0"/>
              </a:spcBef>
              <a:spcAft>
                <a:spcPts val="0"/>
              </a:spcAft>
              <a:buClrTx/>
              <a:buSzPct val="50000"/>
              <a:buFontTx/>
              <a:buBlip>
                <a:blip r:embed="rId5"/>
              </a:buBlip>
              <a:tabLst/>
              <a:defRPr sz="6400" b="0" i="0" u="none" strike="noStrike" cap="none" spc="0" baseline="0">
                <a:solidFill>
                  <a:srgbClr val="191C1C"/>
                </a:solidFill>
                <a:uFillTx/>
                <a:latin typeface="Source Sans Pro Regular"/>
                <a:ea typeface="Source Sans Pro Regular"/>
                <a:cs typeface="Source Sans Pro Regular"/>
                <a:sym typeface="Source Sans Pro Regular"/>
              </a:defRPr>
            </a:lvl6pPr>
            <a:lvl7pPr marL="4656666" marR="0" indent="-846666" algn="l" defTabSz="825500" latinLnBrk="0">
              <a:lnSpc>
                <a:spcPts val="7800"/>
              </a:lnSpc>
              <a:spcBef>
                <a:spcPts val="0"/>
              </a:spcBef>
              <a:spcAft>
                <a:spcPts val="0"/>
              </a:spcAft>
              <a:buClrTx/>
              <a:buSzPct val="50000"/>
              <a:buFontTx/>
              <a:buBlip>
                <a:blip r:embed="rId5"/>
              </a:buBlip>
              <a:tabLst/>
              <a:defRPr sz="6400" b="0" i="0" u="none" strike="noStrike" cap="none" spc="0" baseline="0">
                <a:solidFill>
                  <a:srgbClr val="191C1C"/>
                </a:solidFill>
                <a:uFillTx/>
                <a:latin typeface="Source Sans Pro Regular"/>
                <a:ea typeface="Source Sans Pro Regular"/>
                <a:cs typeface="Source Sans Pro Regular"/>
                <a:sym typeface="Source Sans Pro Regular"/>
              </a:defRPr>
            </a:lvl7pPr>
            <a:lvl8pPr marL="5291666" marR="0" indent="-846666" algn="l" defTabSz="825500" latinLnBrk="0">
              <a:lnSpc>
                <a:spcPts val="7800"/>
              </a:lnSpc>
              <a:spcBef>
                <a:spcPts val="0"/>
              </a:spcBef>
              <a:spcAft>
                <a:spcPts val="0"/>
              </a:spcAft>
              <a:buClrTx/>
              <a:buSzPct val="50000"/>
              <a:buFontTx/>
              <a:buBlip>
                <a:blip r:embed="rId5"/>
              </a:buBlip>
              <a:tabLst/>
              <a:defRPr sz="6400" b="0" i="0" u="none" strike="noStrike" cap="none" spc="0" baseline="0">
                <a:solidFill>
                  <a:srgbClr val="191C1C"/>
                </a:solidFill>
                <a:uFillTx/>
                <a:latin typeface="Source Sans Pro Regular"/>
                <a:ea typeface="Source Sans Pro Regular"/>
                <a:cs typeface="Source Sans Pro Regular"/>
                <a:sym typeface="Source Sans Pro Regular"/>
              </a:defRPr>
            </a:lvl8pPr>
            <a:lvl9pPr marL="5926666" marR="0" indent="-846666" algn="l" defTabSz="825500" latinLnBrk="0">
              <a:lnSpc>
                <a:spcPts val="7800"/>
              </a:lnSpc>
              <a:spcBef>
                <a:spcPts val="0"/>
              </a:spcBef>
              <a:spcAft>
                <a:spcPts val="0"/>
              </a:spcAft>
              <a:buClrTx/>
              <a:buSzPct val="50000"/>
              <a:buFontTx/>
              <a:buBlip>
                <a:blip r:embed="rId5"/>
              </a:buBlip>
              <a:tabLst/>
              <a:defRPr sz="6400" b="0" i="0" u="none" strike="noStrike" cap="none" spc="0" baseline="0">
                <a:solidFill>
                  <a:srgbClr val="191C1C"/>
                </a:solidFill>
                <a:uFillTx/>
                <a:latin typeface="Source Sans Pro Regular"/>
                <a:ea typeface="Source Sans Pro Regular"/>
                <a:cs typeface="Source Sans Pro Regular"/>
                <a:sym typeface="Source Sans Pro Regular"/>
              </a:defRPr>
            </a:lvl9pPr>
          </a:lstStyle>
          <a:p>
            <a:pPr marL="409131" indent="0">
              <a:lnSpc>
                <a:spcPct val="100000"/>
              </a:lnSpc>
              <a:buSzPct val="100000"/>
              <a:buNone/>
              <a:defRPr sz="4000">
                <a:solidFill>
                  <a:srgbClr val="3B3838"/>
                </a:solidFill>
              </a:defRPr>
            </a:pPr>
            <a:r>
              <a:rPr lang="en-US" sz="2800" dirty="0">
                <a:solidFill>
                  <a:schemeClr val="tx1"/>
                </a:solidFill>
                <a:latin typeface="+mn-lt"/>
                <a:ea typeface="+mn-ea"/>
              </a:rPr>
              <a:t>Compared to younger LGBT Veterans (&lt;50yo), Older LGTBQ Veterans (&gt;50yo): </a:t>
            </a:r>
          </a:p>
        </p:txBody>
      </p:sp>
      <p:sp>
        <p:nvSpPr>
          <p:cNvPr id="13" name="Slide Number Placeholder 2">
            <a:extLst>
              <a:ext uri="{FF2B5EF4-FFF2-40B4-BE49-F238E27FC236}">
                <a16:creationId xmlns:a16="http://schemas.microsoft.com/office/drawing/2014/main" id="{85679F67-8555-F4C6-8666-1D7E2D47B3A6}"/>
              </a:ext>
            </a:extLst>
          </p:cNvPr>
          <p:cNvSpPr>
            <a:spLocks noGrp="1"/>
          </p:cNvSpPr>
          <p:nvPr>
            <p:ph type="sldNum" sz="quarter" idx="10"/>
          </p:nvPr>
        </p:nvSpPr>
        <p:spPr>
          <a:xfrm>
            <a:off x="11701346" y="6394070"/>
            <a:ext cx="490654" cy="349016"/>
          </a:xfrm>
        </p:spPr>
        <p:txBody>
          <a:bodyPr/>
          <a:lstStyle/>
          <a:p>
            <a:fld id="{EB2DD7C0-1B10-A642-AD82-754C026C9DFE}" type="slidenum">
              <a:rPr lang="en-ID" smtClean="0"/>
              <a:pPr/>
              <a:t>16</a:t>
            </a:fld>
            <a:endParaRPr lang="en-ID"/>
          </a:p>
        </p:txBody>
      </p:sp>
    </p:spTree>
    <p:extLst>
      <p:ext uri="{BB962C8B-B14F-4D97-AF65-F5344CB8AC3E}">
        <p14:creationId xmlns:p14="http://schemas.microsoft.com/office/powerpoint/2010/main" val="2418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descr="A person hugging a person&#10;&#10;Description automatically generated">
            <a:extLst>
              <a:ext uri="{FF2B5EF4-FFF2-40B4-BE49-F238E27FC236}">
                <a16:creationId xmlns:a16="http://schemas.microsoft.com/office/drawing/2014/main" id="{15E50592-E472-EC95-9386-D835E75067E0}"/>
              </a:ext>
            </a:extLst>
          </p:cNvPr>
          <p:cNvPicPr>
            <a:picLocks noGrp="1" noChangeAspect="1"/>
          </p:cNvPicPr>
          <p:nvPr>
            <p:ph type="pic" sz="quarter" idx="14"/>
          </p:nvPr>
        </p:nvPicPr>
        <p:blipFill rotWithShape="1">
          <a:blip r:embed="rId3"/>
          <a:srcRect l="-1433" t="13659" r="1433" b="8944"/>
          <a:stretch/>
        </p:blipFill>
        <p:spPr>
          <a:xfrm>
            <a:off x="-359628" y="114913"/>
            <a:ext cx="12551627" cy="6743087"/>
          </a:xfrm>
        </p:spPr>
      </p:pic>
      <p:sp>
        <p:nvSpPr>
          <p:cNvPr id="3" name="Text Placeholder 2">
            <a:extLst>
              <a:ext uri="{FF2B5EF4-FFF2-40B4-BE49-F238E27FC236}">
                <a16:creationId xmlns:a16="http://schemas.microsoft.com/office/drawing/2014/main" id="{09542EEF-D13D-81D1-8868-655898124126}"/>
              </a:ext>
            </a:extLst>
          </p:cNvPr>
          <p:cNvSpPr>
            <a:spLocks noGrp="1"/>
          </p:cNvSpPr>
          <p:nvPr>
            <p:ph type="body" sz="quarter" idx="18"/>
          </p:nvPr>
        </p:nvSpPr>
        <p:spPr>
          <a:xfrm>
            <a:off x="6944797" y="1429411"/>
            <a:ext cx="5001876" cy="4493171"/>
          </a:xfrm>
          <a:solidFill>
            <a:schemeClr val="bg1"/>
          </a:solidFill>
        </p:spPr>
        <p:txBody>
          <a:bodyPr/>
          <a:lstStyle/>
          <a:p>
            <a:r>
              <a:rPr lang="en-US" b="0" i="0" dirty="0">
                <a:solidFill>
                  <a:schemeClr val="tx1"/>
                </a:solidFill>
                <a:effectLst/>
                <a:latin typeface="Calibri" panose="020F0502020204030204" pitchFamily="34" charset="0"/>
                <a:cs typeface="Calibri" panose="020F0502020204030204" pitchFamily="34" charset="0"/>
              </a:rPr>
              <a:t>As we navigate the aftermath of traumatic events, we often undergo a process of cognitive restructuring wherein we reevaluate our core beliefs, values, and priorities, resulting in growth and transformation. </a:t>
            </a:r>
            <a:endParaRPr lang="en-US" dirty="0">
              <a:solidFill>
                <a:schemeClr val="tx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4" name="Title 3">
            <a:extLst>
              <a:ext uri="{FF2B5EF4-FFF2-40B4-BE49-F238E27FC236}">
                <a16:creationId xmlns:a16="http://schemas.microsoft.com/office/drawing/2014/main" id="{83BD5D89-37F0-2002-B3B8-5320DCB5165D}"/>
              </a:ext>
            </a:extLst>
          </p:cNvPr>
          <p:cNvSpPr>
            <a:spLocks noGrp="1"/>
          </p:cNvSpPr>
          <p:nvPr>
            <p:ph type="title"/>
          </p:nvPr>
        </p:nvSpPr>
        <p:spPr>
          <a:xfrm>
            <a:off x="577399" y="163209"/>
            <a:ext cx="11037202" cy="1107996"/>
          </a:xfrm>
        </p:spPr>
        <p:txBody>
          <a:bodyPr/>
          <a:lstStyle/>
          <a:p>
            <a:r>
              <a:rPr lang="en-US" dirty="0">
                <a:solidFill>
                  <a:schemeClr val="bg1"/>
                </a:solidFill>
              </a:rPr>
              <a:t>Posttraumatic Growth</a:t>
            </a:r>
          </a:p>
        </p:txBody>
      </p:sp>
      <p:sp>
        <p:nvSpPr>
          <p:cNvPr id="2" name="Slide Number Placeholder 1">
            <a:extLst>
              <a:ext uri="{FF2B5EF4-FFF2-40B4-BE49-F238E27FC236}">
                <a16:creationId xmlns:a16="http://schemas.microsoft.com/office/drawing/2014/main" id="{FE8F43B4-D163-3301-61E0-AE1721BE3F6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2DD7C0-1B10-A642-AD82-754C026C9DFE}" type="slidenum">
              <a:rPr kumimoji="0" lang="en-ID" sz="1000" b="1" i="0" u="none" strike="noStrike" kern="1200" cap="none" spc="0" normalizeH="0" baseline="0" noProof="0" smtClean="0">
                <a:ln>
                  <a:noFill/>
                </a:ln>
                <a:solidFill>
                  <a:srgbClr val="000000"/>
                </a:solidFill>
                <a:effectLst/>
                <a:uLnTx/>
                <a:uFillTx/>
                <a:latin typeface="In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ID" sz="1000" b="1" i="0" u="none" strike="noStrike" kern="1200" cap="none" spc="0" normalizeH="0" baseline="0" noProof="0">
              <a:ln>
                <a:noFill/>
              </a:ln>
              <a:solidFill>
                <a:srgbClr val="000000"/>
              </a:solidFill>
              <a:effectLst/>
              <a:uLnTx/>
              <a:uFillTx/>
              <a:latin typeface="Inter"/>
              <a:ea typeface="+mn-ea"/>
              <a:cs typeface="+mn-cs"/>
            </a:endParaRPr>
          </a:p>
        </p:txBody>
      </p:sp>
    </p:spTree>
    <p:extLst>
      <p:ext uri="{BB962C8B-B14F-4D97-AF65-F5344CB8AC3E}">
        <p14:creationId xmlns:p14="http://schemas.microsoft.com/office/powerpoint/2010/main" val="2190031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image7.jpeg" descr="image7.jpeg">
            <a:extLst>
              <a:ext uri="{FF2B5EF4-FFF2-40B4-BE49-F238E27FC236}">
                <a16:creationId xmlns:a16="http://schemas.microsoft.com/office/drawing/2014/main" id="{E06144A7-9BC9-F10B-6B62-ACEB24B94EAD}"/>
              </a:ext>
            </a:extLst>
          </p:cNvPr>
          <p:cNvPicPr>
            <a:picLocks/>
          </p:cNvPicPr>
          <p:nvPr/>
        </p:nvPicPr>
        <p:blipFill>
          <a:blip r:embed="rId3"/>
          <a:srcRect l="23667" r="28032"/>
          <a:stretch>
            <a:fillRect/>
          </a:stretch>
        </p:blipFill>
        <p:spPr>
          <a:xfrm>
            <a:off x="0" y="114914"/>
            <a:ext cx="6096000" cy="6743086"/>
          </a:xfrm>
          <a:prstGeom prst="rect">
            <a:avLst/>
          </a:prstGeom>
        </p:spPr>
      </p:pic>
      <p:sp>
        <p:nvSpPr>
          <p:cNvPr id="2" name="Slide Number Placeholder 1">
            <a:extLst>
              <a:ext uri="{FF2B5EF4-FFF2-40B4-BE49-F238E27FC236}">
                <a16:creationId xmlns:a16="http://schemas.microsoft.com/office/drawing/2014/main" id="{1251250F-498E-A068-F195-D145E7A0C6D1}"/>
              </a:ext>
            </a:extLst>
          </p:cNvPr>
          <p:cNvSpPr>
            <a:spLocks noGrp="1"/>
          </p:cNvSpPr>
          <p:nvPr>
            <p:ph type="sldNum" sz="quarter" idx="10"/>
          </p:nvPr>
        </p:nvSpPr>
        <p:spPr/>
        <p:txBody>
          <a:bodyPr/>
          <a:lstStyle/>
          <a:p>
            <a:fld id="{EB2DD7C0-1B10-A642-AD82-754C026C9DFE}" type="slidenum">
              <a:rPr lang="en-ID" smtClean="0"/>
              <a:pPr/>
              <a:t>18</a:t>
            </a:fld>
            <a:endParaRPr lang="en-ID"/>
          </a:p>
        </p:txBody>
      </p:sp>
      <p:sp>
        <p:nvSpPr>
          <p:cNvPr id="15" name="Text Placeholder 14">
            <a:extLst>
              <a:ext uri="{FF2B5EF4-FFF2-40B4-BE49-F238E27FC236}">
                <a16:creationId xmlns:a16="http://schemas.microsoft.com/office/drawing/2014/main" id="{B65F9028-DD6B-3651-7758-D4CE50C2B34E}"/>
              </a:ext>
            </a:extLst>
          </p:cNvPr>
          <p:cNvSpPr>
            <a:spLocks noGrp="1"/>
          </p:cNvSpPr>
          <p:nvPr>
            <p:ph type="body" sz="quarter" idx="4294967295"/>
          </p:nvPr>
        </p:nvSpPr>
        <p:spPr>
          <a:xfrm>
            <a:off x="6171802" y="437461"/>
            <a:ext cx="5774871" cy="1412875"/>
          </a:xfrm>
        </p:spPr>
        <p:txBody>
          <a:bodyPr>
            <a:noAutofit/>
          </a:bodyPr>
          <a:lstStyle/>
          <a:p>
            <a:pPr algn="ctr"/>
            <a:r>
              <a:rPr lang="en-US" sz="4800" dirty="0">
                <a:solidFill>
                  <a:schemeClr val="bg1"/>
                </a:solidFill>
              </a:rPr>
              <a:t>Older Adults &amp; Post-Traumatic Growth</a:t>
            </a:r>
          </a:p>
        </p:txBody>
      </p:sp>
      <p:sp>
        <p:nvSpPr>
          <p:cNvPr id="4" name="Rectangle 3">
            <a:extLst>
              <a:ext uri="{FF2B5EF4-FFF2-40B4-BE49-F238E27FC236}">
                <a16:creationId xmlns:a16="http://schemas.microsoft.com/office/drawing/2014/main" id="{F309DFDF-F6D8-F2D9-00BD-3BBFA878F67B}"/>
              </a:ext>
            </a:extLst>
          </p:cNvPr>
          <p:cNvSpPr/>
          <p:nvPr/>
        </p:nvSpPr>
        <p:spPr>
          <a:xfrm>
            <a:off x="6171802" y="2151727"/>
            <a:ext cx="5529544" cy="2554545"/>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latin typeface="Calibri" panose="020F0502020204030204" pitchFamily="34" charset="0"/>
                <a:ea typeface="Source Sans Pro" panose="020B0503030403020204" pitchFamily="34" charset="0"/>
                <a:cs typeface="Calibri" panose="020F0502020204030204" pitchFamily="34" charset="0"/>
              </a:rPr>
              <a:t>Close to 90% of adults 65+ have been exposed to at least one traumatic event in their lifetime</a:t>
            </a:r>
          </a:p>
          <a:p>
            <a:endParaRPr lang="en-US" sz="3200"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0AD2A2-1B14-5006-A4CF-5407DD7C6D58}"/>
              </a:ext>
            </a:extLst>
          </p:cNvPr>
          <p:cNvSpPr txBox="1"/>
          <p:nvPr/>
        </p:nvSpPr>
        <p:spPr>
          <a:xfrm>
            <a:off x="4376056" y="4445426"/>
            <a:ext cx="6722695" cy="1754326"/>
          </a:xfrm>
          <a:prstGeom prst="rect">
            <a:avLst/>
          </a:prstGeom>
          <a:solidFill>
            <a:schemeClr val="bg1"/>
          </a:solidFill>
        </p:spPr>
        <p:txBody>
          <a:bodyPr wrap="square" rtlCol="0">
            <a:spAutoFit/>
          </a:bodyPr>
          <a:lstStyle/>
          <a:p>
            <a:pPr algn="ctr"/>
            <a:r>
              <a:rPr lang="en-US" sz="3600" b="1" i="0" dirty="0">
                <a:solidFill>
                  <a:schemeClr val="accent1"/>
                </a:solidFill>
                <a:effectLst/>
                <a:latin typeface="Calibri" panose="020F0502020204030204" pitchFamily="34" charset="0"/>
                <a:cs typeface="Calibri" panose="020F0502020204030204" pitchFamily="34" charset="0"/>
              </a:rPr>
              <a:t>~ 50% </a:t>
            </a:r>
            <a:r>
              <a:rPr lang="en-US" sz="3600" b="0" i="0" dirty="0">
                <a:effectLst/>
                <a:latin typeface="Calibri" panose="020F0502020204030204" pitchFamily="34" charset="0"/>
                <a:cs typeface="Calibri" panose="020F0502020204030204" pitchFamily="34" charset="0"/>
              </a:rPr>
              <a:t>will go on to eventually experience some type of </a:t>
            </a:r>
            <a:r>
              <a:rPr lang="en-US" sz="3600" b="1" i="0" dirty="0">
                <a:solidFill>
                  <a:schemeClr val="accent1"/>
                </a:solidFill>
                <a:effectLst/>
                <a:latin typeface="Calibri" panose="020F0502020204030204" pitchFamily="34" charset="0"/>
                <a:cs typeface="Calibri" panose="020F0502020204030204" pitchFamily="34" charset="0"/>
              </a:rPr>
              <a:t>post-traumatic growth</a:t>
            </a:r>
            <a:endParaRPr lang="en-US" sz="36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98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8AF27-9558-D497-78D3-29C92AC64FE8}"/>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7A6113-7973-26B3-29E4-86271BECCDE2}"/>
              </a:ext>
            </a:extLst>
          </p:cNvPr>
          <p:cNvPicPr>
            <a:picLocks noGrp="1" noChangeAspect="1"/>
          </p:cNvPicPr>
          <p:nvPr>
            <p:ph type="pic" sz="quarter" idx="14"/>
          </p:nvPr>
        </p:nvPicPr>
        <p:blipFill>
          <a:blip r:embed="rId3"/>
          <a:srcRect t="19355" r="2265"/>
          <a:stretch/>
        </p:blipFill>
        <p:spPr>
          <a:xfrm>
            <a:off x="0" y="108318"/>
            <a:ext cx="12192000" cy="7016968"/>
          </a:xfrm>
          <a:prstGeom prst="rect">
            <a:avLst/>
          </a:prstGeom>
          <a:noFill/>
        </p:spPr>
      </p:pic>
      <p:sp>
        <p:nvSpPr>
          <p:cNvPr id="3" name="Slide Number Placeholder 2" hidden="1">
            <a:extLst>
              <a:ext uri="{FF2B5EF4-FFF2-40B4-BE49-F238E27FC236}">
                <a16:creationId xmlns:a16="http://schemas.microsoft.com/office/drawing/2014/main" id="{3223308A-F007-0A34-C773-6AAE5E6B9B24}"/>
              </a:ext>
            </a:extLst>
          </p:cNvPr>
          <p:cNvSpPr>
            <a:spLocks noGrp="1"/>
          </p:cNvSpPr>
          <p:nvPr>
            <p:ph type="sldNum" sz="quarter" idx="10"/>
          </p:nvPr>
        </p:nvSpPr>
        <p:spPr/>
        <p:txBody>
          <a:bodyPr/>
          <a:lstStyle/>
          <a:p>
            <a:pPr>
              <a:spcAft>
                <a:spcPts val="600"/>
              </a:spcAft>
            </a:pPr>
            <a:fld id="{EB2DD7C0-1B10-A642-AD82-754C026C9DFE}" type="slidenum">
              <a:rPr lang="en-ID" smtClean="0"/>
              <a:pPr>
                <a:spcAft>
                  <a:spcPts val="600"/>
                </a:spcAft>
              </a:pPr>
              <a:t>19</a:t>
            </a:fld>
            <a:endParaRPr lang="en-ID"/>
          </a:p>
        </p:txBody>
      </p:sp>
    </p:spTree>
    <p:extLst>
      <p:ext uri="{BB962C8B-B14F-4D97-AF65-F5344CB8AC3E}">
        <p14:creationId xmlns:p14="http://schemas.microsoft.com/office/powerpoint/2010/main" val="162591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4AA4BC-81F1-E1E9-9839-6EEFB81AAA82}"/>
              </a:ext>
            </a:extLst>
          </p:cNvPr>
          <p:cNvSpPr>
            <a:spLocks noGrp="1"/>
          </p:cNvSpPr>
          <p:nvPr>
            <p:ph type="sldNum" sz="quarter" idx="10"/>
          </p:nvPr>
        </p:nvSpPr>
        <p:spPr/>
        <p:txBody>
          <a:bodyPr/>
          <a:lstStyle/>
          <a:p>
            <a:fld id="{EB2DD7C0-1B10-A642-AD82-754C026C9DFE}" type="slidenum">
              <a:rPr lang="en-ID" smtClean="0"/>
              <a:pPr/>
              <a:t>2</a:t>
            </a:fld>
            <a:endParaRPr lang="en-ID"/>
          </a:p>
        </p:txBody>
      </p:sp>
      <p:pic>
        <p:nvPicPr>
          <p:cNvPr id="11" name="Picture Placeholder 10" descr="A hand holding a picture of a group of people&#10;&#10;Description automatically generated">
            <a:extLst>
              <a:ext uri="{FF2B5EF4-FFF2-40B4-BE49-F238E27FC236}">
                <a16:creationId xmlns:a16="http://schemas.microsoft.com/office/drawing/2014/main" id="{B1F9010F-7729-5B72-EED9-05E13E057A7A}"/>
              </a:ext>
            </a:extLst>
          </p:cNvPr>
          <p:cNvPicPr>
            <a:picLocks noGrp="1" noChangeAspect="1"/>
          </p:cNvPicPr>
          <p:nvPr>
            <p:ph type="pic" sz="quarter" idx="14"/>
          </p:nvPr>
        </p:nvPicPr>
        <p:blipFill>
          <a:blip r:embed="rId3"/>
          <a:srcRect l="38043" t="519" r="20268" b="10456"/>
          <a:stretch/>
        </p:blipFill>
        <p:spPr>
          <a:xfrm rot="5400000">
            <a:off x="2289744" y="-2174828"/>
            <a:ext cx="7612515" cy="12192000"/>
          </a:xfrm>
        </p:spPr>
      </p:pic>
    </p:spTree>
    <p:extLst>
      <p:ext uri="{BB962C8B-B14F-4D97-AF65-F5344CB8AC3E}">
        <p14:creationId xmlns:p14="http://schemas.microsoft.com/office/powerpoint/2010/main" val="1152536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A1785B-0D0C-81BF-2A57-5FB463C22E6B}"/>
              </a:ext>
            </a:extLst>
          </p:cNvPr>
          <p:cNvSpPr>
            <a:spLocks noGrp="1"/>
          </p:cNvSpPr>
          <p:nvPr>
            <p:ph type="sldNum" sz="quarter" idx="10"/>
          </p:nvPr>
        </p:nvSpPr>
        <p:spPr/>
        <p:txBody>
          <a:bodyPr/>
          <a:lstStyle/>
          <a:p>
            <a:fld id="{EB2DD7C0-1B10-A642-AD82-754C026C9DFE}" type="slidenum">
              <a:rPr lang="en-ID" smtClean="0"/>
              <a:pPr/>
              <a:t>20</a:t>
            </a:fld>
            <a:endParaRPr lang="en-ID"/>
          </a:p>
        </p:txBody>
      </p:sp>
      <p:sp>
        <p:nvSpPr>
          <p:cNvPr id="4" name="Text Placeholder 3">
            <a:extLst>
              <a:ext uri="{FF2B5EF4-FFF2-40B4-BE49-F238E27FC236}">
                <a16:creationId xmlns:a16="http://schemas.microsoft.com/office/drawing/2014/main" id="{DF43CB72-0765-1E1F-B0B6-3169DBD86376}"/>
              </a:ext>
            </a:extLst>
          </p:cNvPr>
          <p:cNvSpPr>
            <a:spLocks noGrp="1"/>
          </p:cNvSpPr>
          <p:nvPr>
            <p:ph type="body" sz="quarter" idx="18"/>
          </p:nvPr>
        </p:nvSpPr>
        <p:spPr>
          <a:xfrm>
            <a:off x="577397" y="5997410"/>
            <a:ext cx="11037203" cy="1142335"/>
          </a:xfrm>
        </p:spPr>
        <p:txBody>
          <a:bodyPr/>
          <a:lstStyle/>
          <a:p>
            <a:r>
              <a:rPr lang="en-US" dirty="0">
                <a:solidFill>
                  <a:schemeClr val="bg1"/>
                </a:solidFill>
              </a:rPr>
              <a:t>A personal story of Trauma &amp; Post-Traumatic Growth</a:t>
            </a:r>
          </a:p>
        </p:txBody>
      </p:sp>
      <p:pic>
        <p:nvPicPr>
          <p:cNvPr id="5" name="Online Media 4" descr="Betty Reid Soskin | The Test | Missoula Mainstage 2019">
            <a:hlinkClick r:id="" action="ppaction://media"/>
            <a:extLst>
              <a:ext uri="{FF2B5EF4-FFF2-40B4-BE49-F238E27FC236}">
                <a16:creationId xmlns:a16="http://schemas.microsoft.com/office/drawing/2014/main" id="{639F54E0-9156-BC66-379E-9AFE720092F3}"/>
              </a:ext>
            </a:extLst>
          </p:cNvPr>
          <p:cNvPicPr>
            <a:picLocks noRot="1" noChangeAspect="1"/>
          </p:cNvPicPr>
          <p:nvPr>
            <a:videoFile r:link="rId1"/>
          </p:nvPr>
        </p:nvPicPr>
        <p:blipFill>
          <a:blip r:embed="rId4"/>
          <a:stretch>
            <a:fillRect/>
          </a:stretch>
        </p:blipFill>
        <p:spPr>
          <a:xfrm>
            <a:off x="1225603" y="259723"/>
            <a:ext cx="9740792" cy="5503547"/>
          </a:xfrm>
          <a:prstGeom prst="rect">
            <a:avLst/>
          </a:prstGeom>
        </p:spPr>
      </p:pic>
    </p:spTree>
    <p:extLst>
      <p:ext uri="{BB962C8B-B14F-4D97-AF65-F5344CB8AC3E}">
        <p14:creationId xmlns:p14="http://schemas.microsoft.com/office/powerpoint/2010/main" val="35518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51250F-498E-A068-F195-D145E7A0C6D1}"/>
              </a:ext>
            </a:extLst>
          </p:cNvPr>
          <p:cNvSpPr>
            <a:spLocks noGrp="1"/>
          </p:cNvSpPr>
          <p:nvPr>
            <p:ph type="sldNum" sz="quarter" idx="10"/>
          </p:nvPr>
        </p:nvSpPr>
        <p:spPr/>
        <p:txBody>
          <a:bodyPr/>
          <a:lstStyle/>
          <a:p>
            <a:fld id="{EB2DD7C0-1B10-A642-AD82-754C026C9DFE}" type="slidenum">
              <a:rPr lang="en-ID" smtClean="0"/>
              <a:pPr/>
              <a:t>21</a:t>
            </a:fld>
            <a:endParaRPr lang="en-ID"/>
          </a:p>
        </p:txBody>
      </p:sp>
      <p:sp>
        <p:nvSpPr>
          <p:cNvPr id="6" name="Title 5">
            <a:extLst>
              <a:ext uri="{FF2B5EF4-FFF2-40B4-BE49-F238E27FC236}">
                <a16:creationId xmlns:a16="http://schemas.microsoft.com/office/drawing/2014/main" id="{7FB77A25-8EF3-C11C-D307-149AAC7C53D0}"/>
              </a:ext>
            </a:extLst>
          </p:cNvPr>
          <p:cNvSpPr>
            <a:spLocks noGrp="1"/>
          </p:cNvSpPr>
          <p:nvPr>
            <p:ph type="title"/>
          </p:nvPr>
        </p:nvSpPr>
        <p:spPr>
          <a:xfrm>
            <a:off x="225649" y="770056"/>
            <a:ext cx="6617804" cy="769441"/>
          </a:xfrm>
        </p:spPr>
        <p:txBody>
          <a:bodyPr/>
          <a:lstStyle/>
          <a:p>
            <a:r>
              <a:rPr lang="en-US" sz="4400" dirty="0"/>
              <a:t>Post-Traumatic Growth </a:t>
            </a:r>
          </a:p>
        </p:txBody>
      </p:sp>
      <p:sp>
        <p:nvSpPr>
          <p:cNvPr id="4" name="Rectangle 3">
            <a:extLst>
              <a:ext uri="{FF2B5EF4-FFF2-40B4-BE49-F238E27FC236}">
                <a16:creationId xmlns:a16="http://schemas.microsoft.com/office/drawing/2014/main" id="{F309DFDF-F6D8-F2D9-00BD-3BBFA878F67B}"/>
              </a:ext>
            </a:extLst>
          </p:cNvPr>
          <p:cNvSpPr/>
          <p:nvPr/>
        </p:nvSpPr>
        <p:spPr>
          <a:xfrm>
            <a:off x="933011" y="2794735"/>
            <a:ext cx="7171583" cy="3293209"/>
          </a:xfrm>
          <a:prstGeom prst="rect">
            <a:avLst/>
          </a:prstGeom>
        </p:spPr>
        <p:txBody>
          <a:bodyPr wrap="square">
            <a:spAutoFit/>
          </a:bodyPr>
          <a:lstStyle/>
          <a:p>
            <a:pPr algn="l"/>
            <a:r>
              <a:rPr lang="en-US" sz="2800" b="0" i="0" dirty="0">
                <a:effectLst/>
              </a:rPr>
              <a:t> </a:t>
            </a:r>
            <a:endParaRPr lang="en-US" sz="3600" b="0" i="0" dirty="0">
              <a:effectLst/>
              <a:latin typeface="Calibri" panose="020F0502020204030204" pitchFamily="34" charset="0"/>
              <a:cs typeface="Calibri" panose="020F0502020204030204" pitchFamily="34" charset="0"/>
            </a:endParaRPr>
          </a:p>
          <a:p>
            <a:pPr algn="l">
              <a:buFont typeface="+mj-lt"/>
              <a:buAutoNum type="arabicPeriod"/>
            </a:pPr>
            <a:r>
              <a:rPr lang="en-US" sz="3600" b="0" i="0" dirty="0">
                <a:effectLst/>
                <a:latin typeface="Calibri" panose="020F0502020204030204" pitchFamily="34" charset="0"/>
                <a:cs typeface="Calibri" panose="020F0502020204030204" pitchFamily="34" charset="0"/>
              </a:rPr>
              <a:t>Relating to others </a:t>
            </a:r>
          </a:p>
          <a:p>
            <a:pPr algn="l">
              <a:buFont typeface="+mj-lt"/>
              <a:buAutoNum type="arabicPeriod"/>
            </a:pPr>
            <a:r>
              <a:rPr lang="en-US" sz="3600" b="0" i="0" dirty="0">
                <a:effectLst/>
                <a:latin typeface="Calibri" panose="020F0502020204030204" pitchFamily="34" charset="0"/>
                <a:cs typeface="Calibri" panose="020F0502020204030204" pitchFamily="34" charset="0"/>
              </a:rPr>
              <a:t>New possibilities</a:t>
            </a:r>
          </a:p>
          <a:p>
            <a:pPr algn="l">
              <a:buFont typeface="+mj-lt"/>
              <a:buAutoNum type="arabicPeriod"/>
            </a:pPr>
            <a:r>
              <a:rPr lang="en-US" sz="3600" b="0" i="0" dirty="0">
                <a:effectLst/>
                <a:latin typeface="Calibri" panose="020F0502020204030204" pitchFamily="34" charset="0"/>
                <a:cs typeface="Calibri" panose="020F0502020204030204" pitchFamily="34" charset="0"/>
              </a:rPr>
              <a:t>Personal strength</a:t>
            </a:r>
          </a:p>
          <a:p>
            <a:pPr algn="l">
              <a:buFont typeface="+mj-lt"/>
              <a:buAutoNum type="arabicPeriod"/>
            </a:pPr>
            <a:r>
              <a:rPr lang="en-US" sz="3600" b="0" i="0" dirty="0">
                <a:effectLst/>
                <a:latin typeface="Calibri" panose="020F0502020204030204" pitchFamily="34" charset="0"/>
                <a:cs typeface="Calibri" panose="020F0502020204030204" pitchFamily="34" charset="0"/>
              </a:rPr>
              <a:t>Spiritual change</a:t>
            </a:r>
          </a:p>
          <a:p>
            <a:pPr algn="l">
              <a:buFont typeface="+mj-lt"/>
              <a:buAutoNum type="arabicPeriod"/>
            </a:pPr>
            <a:r>
              <a:rPr lang="en-US" sz="3600" b="0" i="0" dirty="0">
                <a:effectLst/>
                <a:latin typeface="Calibri" panose="020F0502020204030204" pitchFamily="34" charset="0"/>
                <a:cs typeface="Calibri" panose="020F0502020204030204" pitchFamily="34" charset="0"/>
              </a:rPr>
              <a:t>Appreciation of life</a:t>
            </a:r>
          </a:p>
        </p:txBody>
      </p:sp>
      <p:pic>
        <p:nvPicPr>
          <p:cNvPr id="10" name="Picture Placeholder 9">
            <a:extLst>
              <a:ext uri="{FF2B5EF4-FFF2-40B4-BE49-F238E27FC236}">
                <a16:creationId xmlns:a16="http://schemas.microsoft.com/office/drawing/2014/main" id="{0ACA7F02-2635-0A1D-9F95-B1DCFA1C794C}"/>
              </a:ext>
            </a:extLst>
          </p:cNvPr>
          <p:cNvPicPr>
            <a:picLocks noGrp="1" noChangeAspect="1"/>
          </p:cNvPicPr>
          <p:nvPr>
            <p:ph type="pic" sz="quarter" idx="14"/>
          </p:nvPr>
        </p:nvPicPr>
        <p:blipFill rotWithShape="1">
          <a:blip r:embed="rId3"/>
          <a:srcRect l="21282" r="21282"/>
          <a:stretch/>
        </p:blipFill>
        <p:spPr>
          <a:prstGeom prst="rect">
            <a:avLst/>
          </a:prstGeom>
          <a:ln>
            <a:noFill/>
          </a:ln>
          <a:effectLst>
            <a:outerShdw blurRad="292100" dist="139700" dir="2700000" algn="tl" rotWithShape="0">
              <a:srgbClr val="333333">
                <a:alpha val="65000"/>
              </a:srgbClr>
            </a:outerShdw>
          </a:effectLst>
        </p:spPr>
      </p:pic>
      <p:sp>
        <p:nvSpPr>
          <p:cNvPr id="12" name="Text Placeholder 11">
            <a:extLst>
              <a:ext uri="{FF2B5EF4-FFF2-40B4-BE49-F238E27FC236}">
                <a16:creationId xmlns:a16="http://schemas.microsoft.com/office/drawing/2014/main" id="{5B0CE8C7-E49C-EAC3-9724-DA1296DD3723}"/>
              </a:ext>
            </a:extLst>
          </p:cNvPr>
          <p:cNvSpPr>
            <a:spLocks noGrp="1"/>
          </p:cNvSpPr>
          <p:nvPr>
            <p:ph type="body" sz="quarter" idx="11"/>
          </p:nvPr>
        </p:nvSpPr>
        <p:spPr>
          <a:xfrm>
            <a:off x="225649" y="1740162"/>
            <a:ext cx="7355560" cy="1323439"/>
          </a:xfrm>
        </p:spPr>
        <p:txBody>
          <a:bodyPr/>
          <a:lstStyle/>
          <a:p>
            <a:r>
              <a:rPr lang="en-US" sz="4000" b="0" i="0" dirty="0">
                <a:effectLst/>
                <a:latin typeface="Calibri" panose="020F0502020204030204" pitchFamily="34" charset="0"/>
                <a:cs typeface="Calibri" panose="020F0502020204030204" pitchFamily="34" charset="0"/>
              </a:rPr>
              <a:t>5  distinct domains in which growth occurs following trauma:</a:t>
            </a:r>
          </a:p>
        </p:txBody>
      </p:sp>
      <p:sp>
        <p:nvSpPr>
          <p:cNvPr id="5" name="TextBox 4">
            <a:extLst>
              <a:ext uri="{FF2B5EF4-FFF2-40B4-BE49-F238E27FC236}">
                <a16:creationId xmlns:a16="http://schemas.microsoft.com/office/drawing/2014/main" id="{6A378177-7B42-B813-23C2-A1AF31F18C53}"/>
              </a:ext>
            </a:extLst>
          </p:cNvPr>
          <p:cNvSpPr txBox="1"/>
          <p:nvPr/>
        </p:nvSpPr>
        <p:spPr>
          <a:xfrm>
            <a:off x="7335879" y="6211669"/>
            <a:ext cx="4610794" cy="646331"/>
          </a:xfrm>
          <a:prstGeom prst="rect">
            <a:avLst/>
          </a:prstGeom>
          <a:noFill/>
        </p:spPr>
        <p:txBody>
          <a:bodyPr wrap="square">
            <a:spAutoFit/>
          </a:bodyPr>
          <a:lstStyle/>
          <a:p>
            <a:r>
              <a:rPr lang="en-US" b="0" i="0" dirty="0">
                <a:solidFill>
                  <a:srgbClr val="040C28"/>
                </a:solidFill>
                <a:effectLst/>
                <a:latin typeface="Google Sans"/>
              </a:rPr>
              <a:t>Tedeschi and Calhoun</a:t>
            </a:r>
            <a:r>
              <a:rPr lang="en-US" b="0" i="0" dirty="0">
                <a:solidFill>
                  <a:srgbClr val="1F1F1F"/>
                </a:solidFill>
                <a:effectLst/>
                <a:latin typeface="Google Sans"/>
              </a:rPr>
              <a:t> (1996) created the "Posttraumatic Growth Inventory (PTGI)"</a:t>
            </a:r>
            <a:endParaRPr lang="en-US" dirty="0"/>
          </a:p>
        </p:txBody>
      </p:sp>
    </p:spTree>
    <p:extLst>
      <p:ext uri="{BB962C8B-B14F-4D97-AF65-F5344CB8AC3E}">
        <p14:creationId xmlns:p14="http://schemas.microsoft.com/office/powerpoint/2010/main" val="231093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0B8D0-F88E-3A40-25A1-C7A5D086625F}"/>
            </a:ext>
          </a:extLst>
        </p:cNvPr>
        <p:cNvGrpSpPr/>
        <p:nvPr/>
      </p:nvGrpSpPr>
      <p:grpSpPr>
        <a:xfrm>
          <a:off x="0" y="0"/>
          <a:ext cx="0" cy="0"/>
          <a:chOff x="0" y="0"/>
          <a:chExt cx="0" cy="0"/>
        </a:xfrm>
      </p:grpSpPr>
      <p:pic>
        <p:nvPicPr>
          <p:cNvPr id="10" name="Picture Placeholder 9" descr="A person hugging a person&#10;&#10;Description automatically generated">
            <a:extLst>
              <a:ext uri="{FF2B5EF4-FFF2-40B4-BE49-F238E27FC236}">
                <a16:creationId xmlns:a16="http://schemas.microsoft.com/office/drawing/2014/main" id="{37921358-9031-411A-1094-CA0C4273EFDA}"/>
              </a:ext>
            </a:extLst>
          </p:cNvPr>
          <p:cNvPicPr>
            <a:picLocks noGrp="1" noChangeAspect="1"/>
          </p:cNvPicPr>
          <p:nvPr>
            <p:ph type="pic" sz="quarter" idx="14"/>
          </p:nvPr>
        </p:nvPicPr>
        <p:blipFill rotWithShape="1">
          <a:blip r:embed="rId3"/>
          <a:srcRect t="7170" b="7170"/>
          <a:stretch/>
        </p:blipFill>
        <p:spPr>
          <a:xfrm>
            <a:off x="0" y="114914"/>
            <a:ext cx="12192001" cy="6858000"/>
          </a:xfrm>
        </p:spPr>
      </p:pic>
      <p:sp>
        <p:nvSpPr>
          <p:cNvPr id="7" name="Rectangle 6">
            <a:extLst>
              <a:ext uri="{FF2B5EF4-FFF2-40B4-BE49-F238E27FC236}">
                <a16:creationId xmlns:a16="http://schemas.microsoft.com/office/drawing/2014/main" id="{7924AC19-37BB-81F8-AEF5-BA1B63AAD371}"/>
              </a:ext>
            </a:extLst>
          </p:cNvPr>
          <p:cNvSpPr/>
          <p:nvPr/>
        </p:nvSpPr>
        <p:spPr>
          <a:xfrm>
            <a:off x="0" y="114914"/>
            <a:ext cx="12192000" cy="6987761"/>
          </a:xfrm>
          <a:prstGeom prst="rect">
            <a:avLst/>
          </a:prstGeom>
          <a:solidFill>
            <a:schemeClr val="tx1">
              <a:alpha val="311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9978399-2C56-7FE6-DD49-4ADFDAD1CA41}"/>
              </a:ext>
            </a:extLst>
          </p:cNvPr>
          <p:cNvSpPr>
            <a:spLocks noGrp="1"/>
          </p:cNvSpPr>
          <p:nvPr>
            <p:ph type="sldNum" sz="quarter" idx="10"/>
          </p:nvPr>
        </p:nvSpPr>
        <p:spPr/>
        <p:txBody>
          <a:bodyPr/>
          <a:lstStyle/>
          <a:p>
            <a:fld id="{EB2DD7C0-1B10-A642-AD82-754C026C9DFE}" type="slidenum">
              <a:rPr lang="en-ID" smtClean="0"/>
              <a:pPr/>
              <a:t>22</a:t>
            </a:fld>
            <a:endParaRPr lang="en-ID"/>
          </a:p>
        </p:txBody>
      </p:sp>
      <p:sp>
        <p:nvSpPr>
          <p:cNvPr id="4" name="Text Placeholder 3">
            <a:extLst>
              <a:ext uri="{FF2B5EF4-FFF2-40B4-BE49-F238E27FC236}">
                <a16:creationId xmlns:a16="http://schemas.microsoft.com/office/drawing/2014/main" id="{C56C1DF4-F201-7288-E15A-2DF9BC6FDD75}"/>
              </a:ext>
            </a:extLst>
          </p:cNvPr>
          <p:cNvSpPr>
            <a:spLocks noGrp="1"/>
          </p:cNvSpPr>
          <p:nvPr>
            <p:ph type="body" sz="quarter" idx="18"/>
          </p:nvPr>
        </p:nvSpPr>
        <p:spPr>
          <a:xfrm>
            <a:off x="7377647" y="1692156"/>
            <a:ext cx="4569026" cy="4149844"/>
          </a:xfrm>
          <a:solidFill>
            <a:schemeClr val="bg1"/>
          </a:solidFill>
        </p:spPr>
        <p:txBody>
          <a:bodyPr/>
          <a:lstStyle/>
          <a:p>
            <a:pPr marL="285750" indent="-285750" algn="l">
              <a:buFont typeface="Arial" panose="020B0604020202020204" pitchFamily="34" charset="0"/>
              <a:buChar char="•"/>
            </a:pPr>
            <a:r>
              <a:rPr lang="en-US" sz="2800" b="0" i="0" dirty="0">
                <a:solidFill>
                  <a:schemeClr val="tx1"/>
                </a:solidFill>
                <a:effectLst/>
                <a:latin typeface="fkGroteskNeue"/>
              </a:rPr>
              <a:t>Deeper, more meaningful relationships</a:t>
            </a:r>
          </a:p>
          <a:p>
            <a:pPr algn="l"/>
            <a:endParaRPr lang="en-US" sz="1600" b="0" i="0" dirty="0">
              <a:solidFill>
                <a:schemeClr val="tx1"/>
              </a:solidFill>
              <a:effectLst/>
              <a:latin typeface="fkGroteskNeue"/>
            </a:endParaRPr>
          </a:p>
          <a:p>
            <a:pPr marL="285750" indent="-285750" algn="l">
              <a:buFont typeface="Arial" panose="020B0604020202020204" pitchFamily="34" charset="0"/>
              <a:buChar char="•"/>
            </a:pPr>
            <a:r>
              <a:rPr lang="en-US" sz="2800" b="0" i="0" dirty="0">
                <a:solidFill>
                  <a:schemeClr val="tx1"/>
                </a:solidFill>
                <a:effectLst/>
                <a:latin typeface="fkGroteskNeue"/>
              </a:rPr>
              <a:t>Increased empathy and emotional closeness</a:t>
            </a:r>
          </a:p>
          <a:p>
            <a:pPr algn="l"/>
            <a:endParaRPr lang="en-US" sz="1800" b="0" i="0" dirty="0">
              <a:solidFill>
                <a:schemeClr val="tx1"/>
              </a:solidFill>
              <a:effectLst/>
              <a:latin typeface="fkGroteskNeue"/>
            </a:endParaRPr>
          </a:p>
          <a:p>
            <a:pPr marL="285750" indent="-285750" algn="l">
              <a:buFont typeface="Arial" panose="020B0604020202020204" pitchFamily="34" charset="0"/>
              <a:buChar char="•"/>
            </a:pPr>
            <a:r>
              <a:rPr lang="en-US" sz="2800" b="0" i="0" dirty="0">
                <a:solidFill>
                  <a:schemeClr val="tx1"/>
                </a:solidFill>
                <a:effectLst/>
                <a:latin typeface="fkGroteskNeue"/>
              </a:rPr>
              <a:t>Willingness to seek and offer support</a:t>
            </a:r>
          </a:p>
        </p:txBody>
      </p:sp>
      <p:sp>
        <p:nvSpPr>
          <p:cNvPr id="2" name="Title 4">
            <a:extLst>
              <a:ext uri="{FF2B5EF4-FFF2-40B4-BE49-F238E27FC236}">
                <a16:creationId xmlns:a16="http://schemas.microsoft.com/office/drawing/2014/main" id="{251DE38B-A4C5-460C-1AFE-20AFB348EF70}"/>
              </a:ext>
            </a:extLst>
          </p:cNvPr>
          <p:cNvSpPr txBox="1">
            <a:spLocks/>
          </p:cNvSpPr>
          <p:nvPr/>
        </p:nvSpPr>
        <p:spPr>
          <a:xfrm>
            <a:off x="4855403" y="483180"/>
            <a:ext cx="9128251" cy="1107996"/>
          </a:xfrm>
          <a:prstGeom prst="rect">
            <a:avLst/>
          </a:prstGeom>
        </p:spPr>
        <p:txBody>
          <a:bodyPr vert="horz" wrap="square" lIns="91440" tIns="45720" rIns="91440" bIns="45720" rtlCol="0" anchor="b" anchorCtr="0">
            <a:spAutoFit/>
          </a:bodyPr>
          <a:lstStyle>
            <a:lvl1pPr algn="l" defTabSz="914377" rtl="0" eaLnBrk="1" latinLnBrk="0" hangingPunct="1">
              <a:lnSpc>
                <a:spcPct val="100000"/>
              </a:lnSpc>
              <a:spcBef>
                <a:spcPct val="0"/>
              </a:spcBef>
              <a:buNone/>
              <a:defRPr sz="6600" kern="1200">
                <a:solidFill>
                  <a:schemeClr val="bg1"/>
                </a:solidFill>
                <a:latin typeface="+mj-lt"/>
                <a:ea typeface="+mj-ea"/>
                <a:cs typeface="+mj-cs"/>
              </a:defRPr>
            </a:lvl1pPr>
          </a:lstStyle>
          <a:p>
            <a:r>
              <a:rPr lang="en-US" dirty="0"/>
              <a:t>1. Relating to Others</a:t>
            </a:r>
          </a:p>
        </p:txBody>
      </p:sp>
    </p:spTree>
    <p:extLst>
      <p:ext uri="{BB962C8B-B14F-4D97-AF65-F5344CB8AC3E}">
        <p14:creationId xmlns:p14="http://schemas.microsoft.com/office/powerpoint/2010/main" val="3967306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CDDC1-2CF2-476C-ACA4-F69B201FFD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51A9B2-DC87-D969-8BD3-C4ED557441AB}"/>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23</a:t>
            </a:fld>
            <a:endParaRPr lang="en-ID"/>
          </a:p>
        </p:txBody>
      </p:sp>
      <p:sp>
        <p:nvSpPr>
          <p:cNvPr id="9" name="TextBox 8">
            <a:extLst>
              <a:ext uri="{FF2B5EF4-FFF2-40B4-BE49-F238E27FC236}">
                <a16:creationId xmlns:a16="http://schemas.microsoft.com/office/drawing/2014/main" id="{F670E2B6-B73B-21CF-1E5B-6439854FEDD6}"/>
              </a:ext>
            </a:extLst>
          </p:cNvPr>
          <p:cNvSpPr txBox="1"/>
          <p:nvPr/>
        </p:nvSpPr>
        <p:spPr>
          <a:xfrm>
            <a:off x="4446270" y="3364606"/>
            <a:ext cx="7803352" cy="3754874"/>
          </a:xfrm>
          <a:prstGeom prst="rect">
            <a:avLst/>
          </a:prstGeom>
          <a:noFill/>
        </p:spPr>
        <p:txBody>
          <a:bodyPr wrap="square">
            <a:spAutoFit/>
          </a:bodyPr>
          <a:lstStyle/>
          <a:p>
            <a:r>
              <a:rPr lang="en-US" sz="2200" b="1" i="0" dirty="0">
                <a:effectLst/>
                <a:latin typeface="fkGroteskNeue"/>
              </a:rPr>
              <a:t>1. Social Support</a:t>
            </a:r>
          </a:p>
          <a:p>
            <a:pPr marL="285750" indent="-285750">
              <a:buFont typeface="Arial" panose="020B0604020202020204" pitchFamily="34" charset="0"/>
              <a:buChar char="•"/>
            </a:pPr>
            <a:r>
              <a:rPr lang="en-US" sz="2200" dirty="0">
                <a:latin typeface="fkGroteskNeue"/>
              </a:rPr>
              <a:t>Family, friends, religious/spiritual groups, affinity groups, survivor groups, organizes support groups</a:t>
            </a:r>
          </a:p>
          <a:p>
            <a:pPr marL="285750" indent="-285750">
              <a:buFont typeface="Arial" panose="020B0604020202020204" pitchFamily="34" charset="0"/>
              <a:buChar char="•"/>
            </a:pPr>
            <a:r>
              <a:rPr lang="en-US" sz="2200" dirty="0"/>
              <a:t>Older adults with </a:t>
            </a:r>
            <a:r>
              <a:rPr lang="en-US" sz="2200" b="1" dirty="0"/>
              <a:t>stronger social networks</a:t>
            </a:r>
            <a:r>
              <a:rPr lang="en-US" sz="2200" dirty="0"/>
              <a:t> were more likely to report PTG:</a:t>
            </a:r>
          </a:p>
          <a:p>
            <a:pPr marL="742950" lvl="1" indent="-285750">
              <a:buFont typeface="Arial" panose="020B0604020202020204" pitchFamily="34" charset="0"/>
              <a:buChar char="•"/>
            </a:pPr>
            <a:r>
              <a:rPr lang="en-US" sz="2200" dirty="0"/>
              <a:t>Feel understood and less alone</a:t>
            </a:r>
          </a:p>
          <a:p>
            <a:pPr marL="742950" lvl="1" indent="-285750">
              <a:buFont typeface="Arial" panose="020B0604020202020204" pitchFamily="34" charset="0"/>
              <a:buChar char="•"/>
            </a:pPr>
            <a:r>
              <a:rPr lang="en-US" sz="2200" dirty="0"/>
              <a:t>Process trauma through sharing and reflection- Communal Meaning Making</a:t>
            </a:r>
          </a:p>
          <a:p>
            <a:pPr marL="742950" lvl="1" indent="-285750">
              <a:buFont typeface="Arial" panose="020B0604020202020204" pitchFamily="34" charset="0"/>
              <a:buChar char="•"/>
            </a:pPr>
            <a:r>
              <a:rPr lang="en-US" sz="2200" dirty="0"/>
              <a:t>Maintain hope and purpose</a:t>
            </a:r>
          </a:p>
          <a:p>
            <a:pPr marL="742950" lvl="1" indent="-285750">
              <a:buFont typeface="Arial" panose="020B0604020202020204" pitchFamily="34" charset="0"/>
              <a:buChar char="•"/>
            </a:pPr>
            <a:endParaRPr lang="en-US" sz="2200" b="0" i="0" dirty="0">
              <a:effectLst/>
              <a:latin typeface="fkGroteskNeue"/>
            </a:endParaRPr>
          </a:p>
          <a:p>
            <a:pPr lvl="1"/>
            <a:endParaRPr lang="en-US" b="0" i="0" dirty="0">
              <a:effectLst/>
              <a:latin typeface="fkGroteskNeue"/>
            </a:endParaRPr>
          </a:p>
        </p:txBody>
      </p:sp>
      <p:sp>
        <p:nvSpPr>
          <p:cNvPr id="17" name="Picture Placeholder 16">
            <a:extLst>
              <a:ext uri="{FF2B5EF4-FFF2-40B4-BE49-F238E27FC236}">
                <a16:creationId xmlns:a16="http://schemas.microsoft.com/office/drawing/2014/main" id="{21629452-903D-3D68-C4DD-AA9D755BF537}"/>
              </a:ext>
            </a:extLst>
          </p:cNvPr>
          <p:cNvSpPr>
            <a:spLocks noGrp="1"/>
          </p:cNvSpPr>
          <p:nvPr>
            <p:ph type="pic" sz="quarter" idx="14"/>
          </p:nvPr>
        </p:nvSpPr>
        <p:spPr>
          <a:xfrm>
            <a:off x="1" y="123080"/>
            <a:ext cx="4110036" cy="6734920"/>
          </a:xfrm>
        </p:spPr>
        <p:txBody>
          <a:bodyPr/>
          <a:lstStyle/>
          <a:p>
            <a:endParaRPr lang="en-US" dirty="0"/>
          </a:p>
        </p:txBody>
      </p:sp>
      <p:pic>
        <p:nvPicPr>
          <p:cNvPr id="2" name="Picture Placeholder 9" descr="A person hugging a person&#10;&#10;Description automatically generated">
            <a:extLst>
              <a:ext uri="{FF2B5EF4-FFF2-40B4-BE49-F238E27FC236}">
                <a16:creationId xmlns:a16="http://schemas.microsoft.com/office/drawing/2014/main" id="{3DFF5A09-14A7-04AC-23C2-FE67DB06091F}"/>
              </a:ext>
            </a:extLst>
          </p:cNvPr>
          <p:cNvPicPr>
            <a:picLocks noChangeAspect="1"/>
          </p:cNvPicPr>
          <p:nvPr/>
        </p:nvPicPr>
        <p:blipFill rotWithShape="1">
          <a:blip r:embed="rId3"/>
          <a:srcRect l="29961" r="29961"/>
          <a:stretch/>
        </p:blipFill>
        <p:spPr>
          <a:xfrm>
            <a:off x="0" y="123825"/>
            <a:ext cx="4110038" cy="6734175"/>
          </a:xfrm>
          <a:prstGeom prst="rect">
            <a:avLst/>
          </a:prstGeom>
          <a:effectLst>
            <a:outerShdw blurRad="343772" dist="50800" dir="5400000" algn="ctr" rotWithShape="0">
              <a:srgbClr val="000000">
                <a:alpha val="43137"/>
              </a:srgbClr>
            </a:outerShdw>
          </a:effectLst>
        </p:spPr>
      </p:pic>
      <p:sp>
        <p:nvSpPr>
          <p:cNvPr id="5" name="TextBox 4">
            <a:extLst>
              <a:ext uri="{FF2B5EF4-FFF2-40B4-BE49-F238E27FC236}">
                <a16:creationId xmlns:a16="http://schemas.microsoft.com/office/drawing/2014/main" id="{23E69227-AF4A-DFD0-0A1D-E27B2343A756}"/>
              </a:ext>
            </a:extLst>
          </p:cNvPr>
          <p:cNvSpPr txBox="1"/>
          <p:nvPr/>
        </p:nvSpPr>
        <p:spPr>
          <a:xfrm>
            <a:off x="640499" y="5331474"/>
            <a:ext cx="2381250" cy="1200329"/>
          </a:xfrm>
          <a:prstGeom prst="rect">
            <a:avLst/>
          </a:prstGeom>
          <a:solidFill>
            <a:schemeClr val="bg1"/>
          </a:solidFill>
        </p:spPr>
        <p:txBody>
          <a:bodyPr wrap="square">
            <a:spAutoFit/>
          </a:bodyPr>
          <a:lstStyle/>
          <a:p>
            <a:pPr algn="ctr"/>
            <a:r>
              <a:rPr lang="en-US" sz="2400" b="0" i="0" dirty="0">
                <a:effectLst/>
                <a:latin typeface="fkGrotesk"/>
              </a:rPr>
              <a:t>Connection is a Catalyst for Growth</a:t>
            </a:r>
            <a:endParaRPr lang="en-US" sz="2400" dirty="0"/>
          </a:p>
        </p:txBody>
      </p:sp>
      <p:sp>
        <p:nvSpPr>
          <p:cNvPr id="8" name="TextBox 7">
            <a:extLst>
              <a:ext uri="{FF2B5EF4-FFF2-40B4-BE49-F238E27FC236}">
                <a16:creationId xmlns:a16="http://schemas.microsoft.com/office/drawing/2014/main" id="{DC44512F-2A4D-282A-D445-FC28140491A8}"/>
              </a:ext>
            </a:extLst>
          </p:cNvPr>
          <p:cNvSpPr txBox="1"/>
          <p:nvPr/>
        </p:nvSpPr>
        <p:spPr>
          <a:xfrm>
            <a:off x="4388647" y="2311103"/>
            <a:ext cx="7682326" cy="830997"/>
          </a:xfrm>
          <a:prstGeom prst="rect">
            <a:avLst/>
          </a:prstGeom>
          <a:noFill/>
        </p:spPr>
        <p:txBody>
          <a:bodyPr wrap="square">
            <a:spAutoFit/>
          </a:bodyPr>
          <a:lstStyle/>
          <a:p>
            <a:r>
              <a:rPr lang="en-US" sz="2400" dirty="0"/>
              <a:t>2 Social processes—SUPPORT AND RECOGNITION—are </a:t>
            </a:r>
            <a:r>
              <a:rPr lang="en-US" sz="2400" dirty="0" err="1"/>
              <a:t>esp</a:t>
            </a:r>
            <a:r>
              <a:rPr lang="en-US" sz="2400" dirty="0"/>
              <a:t> helpful after trauma</a:t>
            </a:r>
          </a:p>
        </p:txBody>
      </p:sp>
      <p:sp>
        <p:nvSpPr>
          <p:cNvPr id="11" name="Text Placeholder 9">
            <a:extLst>
              <a:ext uri="{FF2B5EF4-FFF2-40B4-BE49-F238E27FC236}">
                <a16:creationId xmlns:a16="http://schemas.microsoft.com/office/drawing/2014/main" id="{869FDE8B-AEBC-A00A-DA7E-E95DCC0E7E64}"/>
              </a:ext>
            </a:extLst>
          </p:cNvPr>
          <p:cNvSpPr txBox="1">
            <a:spLocks/>
          </p:cNvSpPr>
          <p:nvPr/>
        </p:nvSpPr>
        <p:spPr>
          <a:xfrm>
            <a:off x="4388647" y="1162519"/>
            <a:ext cx="7582959" cy="1148584"/>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6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solidFill>
                <a:latin typeface="fkGroteskNeue"/>
              </a:rPr>
              <a:t>M</a:t>
            </a:r>
            <a:r>
              <a:rPr lang="en-US" sz="3200" b="0" i="0" dirty="0">
                <a:solidFill>
                  <a:schemeClr val="accent1"/>
                </a:solidFill>
                <a:effectLst/>
                <a:latin typeface="fkGroteskNeue"/>
              </a:rPr>
              <a:t>eta-analysis of 15 quantitative studies (Kadri et al, 2022)</a:t>
            </a:r>
            <a:endParaRPr lang="en-US" sz="3200" dirty="0">
              <a:solidFill>
                <a:schemeClr val="accent1"/>
              </a:solidFill>
            </a:endParaRPr>
          </a:p>
        </p:txBody>
      </p:sp>
      <p:sp>
        <p:nvSpPr>
          <p:cNvPr id="12" name="Title 3">
            <a:extLst>
              <a:ext uri="{FF2B5EF4-FFF2-40B4-BE49-F238E27FC236}">
                <a16:creationId xmlns:a16="http://schemas.microsoft.com/office/drawing/2014/main" id="{4E66BD41-84E7-52A3-A42B-04463BDEA8A7}"/>
              </a:ext>
            </a:extLst>
          </p:cNvPr>
          <p:cNvSpPr txBox="1">
            <a:spLocks/>
          </p:cNvSpPr>
          <p:nvPr/>
        </p:nvSpPr>
        <p:spPr>
          <a:xfrm>
            <a:off x="4301468" y="244953"/>
            <a:ext cx="7386637" cy="810767"/>
          </a:xfrm>
          <a:prstGeom prst="rect">
            <a:avLst/>
          </a:prstGeom>
        </p:spPr>
        <p:txBody>
          <a:bodyPr vert="horz" lIns="91440" tIns="45720" rIns="91440" bIns="45720" rtlCol="0" anchor="t" anchorCtr="0">
            <a:noAutofit/>
          </a:bodyPr>
          <a:lst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a:lstStyle>
          <a:p>
            <a:r>
              <a:rPr lang="en-US" sz="6000" dirty="0"/>
              <a:t>Relating To Others</a:t>
            </a:r>
            <a:br>
              <a:rPr lang="en-US" sz="6000" dirty="0"/>
            </a:br>
            <a:br>
              <a:rPr lang="en-US" sz="6000" dirty="0"/>
            </a:br>
            <a:br>
              <a:rPr lang="en-US" sz="6000" dirty="0">
                <a:latin typeface="fkGroteskNeue"/>
              </a:rPr>
            </a:br>
            <a:br>
              <a:rPr lang="en-US" sz="6000" dirty="0"/>
            </a:br>
            <a:br>
              <a:rPr lang="en-US" sz="6000" dirty="0"/>
            </a:br>
            <a:br>
              <a:rPr lang="en-US" sz="6000" dirty="0">
                <a:solidFill>
                  <a:srgbClr val="000000"/>
                </a:solidFill>
                <a:latin typeface="Helvetica" pitchFamily="2" charset="0"/>
              </a:rPr>
            </a:br>
            <a:endParaRPr lang="en-US" sz="6000" dirty="0"/>
          </a:p>
        </p:txBody>
      </p:sp>
    </p:spTree>
    <p:extLst>
      <p:ext uri="{BB962C8B-B14F-4D97-AF65-F5344CB8AC3E}">
        <p14:creationId xmlns:p14="http://schemas.microsoft.com/office/powerpoint/2010/main" val="35161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B5CC0-94CD-DF92-5D91-21AF167D0FB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0E1A52-81A3-29CF-5FE9-7C904C6E9548}"/>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24</a:t>
            </a:fld>
            <a:endParaRPr lang="en-ID"/>
          </a:p>
        </p:txBody>
      </p:sp>
      <p:sp>
        <p:nvSpPr>
          <p:cNvPr id="9" name="TextBox 8">
            <a:extLst>
              <a:ext uri="{FF2B5EF4-FFF2-40B4-BE49-F238E27FC236}">
                <a16:creationId xmlns:a16="http://schemas.microsoft.com/office/drawing/2014/main" id="{BF664C18-A08A-B2B1-77F7-052FD63009CE}"/>
              </a:ext>
            </a:extLst>
          </p:cNvPr>
          <p:cNvSpPr txBox="1"/>
          <p:nvPr/>
        </p:nvSpPr>
        <p:spPr>
          <a:xfrm>
            <a:off x="4388646" y="2426017"/>
            <a:ext cx="7803353" cy="4431983"/>
          </a:xfrm>
          <a:prstGeom prst="rect">
            <a:avLst/>
          </a:prstGeom>
          <a:noFill/>
        </p:spPr>
        <p:txBody>
          <a:bodyPr wrap="square">
            <a:spAutoFit/>
          </a:bodyPr>
          <a:lstStyle/>
          <a:p>
            <a:r>
              <a:rPr lang="en-US" sz="2200" b="1" dirty="0">
                <a:latin typeface="fkGroteskNeue"/>
              </a:rPr>
              <a:t>2. Social Recognition</a:t>
            </a:r>
          </a:p>
          <a:p>
            <a:pPr marL="285750" indent="-285750">
              <a:buFont typeface="Arial" panose="020B0604020202020204" pitchFamily="34" charset="0"/>
              <a:buChar char="•"/>
            </a:pPr>
            <a:r>
              <a:rPr lang="en-US" sz="2200" dirty="0"/>
              <a:t>Acknowledgment and validation of one's trauma by society or close others.</a:t>
            </a:r>
          </a:p>
          <a:p>
            <a:pPr marL="1257300" lvl="2" indent="-342900">
              <a:buFont typeface="Arial" panose="020B0604020202020204" pitchFamily="34" charset="0"/>
              <a:buChar char="•"/>
            </a:pPr>
            <a:r>
              <a:rPr lang="en-US" sz="2200" dirty="0"/>
              <a:t>Being publicly recognized as a survivor (e.g., veterans, Holocaust survivors)</a:t>
            </a:r>
          </a:p>
          <a:p>
            <a:pPr marL="1257300" lvl="2" indent="-342900">
              <a:buFont typeface="Arial" panose="020B0604020202020204" pitchFamily="34" charset="0"/>
              <a:buChar char="•"/>
            </a:pPr>
            <a:r>
              <a:rPr lang="en-US" sz="2200" dirty="0"/>
              <a:t>Participation in survivor groups</a:t>
            </a:r>
          </a:p>
          <a:p>
            <a:pPr marL="1257300" lvl="2" indent="-342900">
              <a:buFont typeface="Arial" panose="020B0604020202020204" pitchFamily="34" charset="0"/>
              <a:buChar char="•"/>
            </a:pPr>
            <a:r>
              <a:rPr lang="en-US" sz="2200" dirty="0"/>
              <a:t>Receiving honor or social validation (e.g., decorated military veterans)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200" b="1" dirty="0"/>
              <a:t>Social processes create the conditions</a:t>
            </a:r>
            <a:r>
              <a:rPr lang="en-US" sz="2200" dirty="0"/>
              <a:t> for </a:t>
            </a:r>
            <a:r>
              <a:rPr lang="en-US" sz="2200" i="1" dirty="0"/>
              <a:t>psycho-social-spiritual </a:t>
            </a:r>
            <a:r>
              <a:rPr lang="en-US" sz="2200" dirty="0"/>
              <a:t>processing necessary for PTG, such as meaning-making and acceptance.</a:t>
            </a:r>
          </a:p>
          <a:p>
            <a:endParaRPr lang="en-US" sz="2200" dirty="0"/>
          </a:p>
        </p:txBody>
      </p:sp>
      <p:sp>
        <p:nvSpPr>
          <p:cNvPr id="17" name="Picture Placeholder 16">
            <a:extLst>
              <a:ext uri="{FF2B5EF4-FFF2-40B4-BE49-F238E27FC236}">
                <a16:creationId xmlns:a16="http://schemas.microsoft.com/office/drawing/2014/main" id="{F75D2683-5E26-1835-5AAA-2252D1C2DB17}"/>
              </a:ext>
            </a:extLst>
          </p:cNvPr>
          <p:cNvSpPr>
            <a:spLocks noGrp="1"/>
          </p:cNvSpPr>
          <p:nvPr>
            <p:ph type="pic" sz="quarter" idx="14"/>
          </p:nvPr>
        </p:nvSpPr>
        <p:spPr>
          <a:xfrm>
            <a:off x="1" y="123080"/>
            <a:ext cx="4110036" cy="6734920"/>
          </a:xfrm>
        </p:spPr>
        <p:txBody>
          <a:bodyPr/>
          <a:lstStyle/>
          <a:p>
            <a:endParaRPr lang="en-US" dirty="0"/>
          </a:p>
        </p:txBody>
      </p:sp>
      <p:pic>
        <p:nvPicPr>
          <p:cNvPr id="6" name="Picture Placeholder 9" descr="A person hugging a person&#10;&#10;Description automatically generated">
            <a:extLst>
              <a:ext uri="{FF2B5EF4-FFF2-40B4-BE49-F238E27FC236}">
                <a16:creationId xmlns:a16="http://schemas.microsoft.com/office/drawing/2014/main" id="{E89F25C6-0051-6C71-F803-FCFC56EA17F8}"/>
              </a:ext>
            </a:extLst>
          </p:cNvPr>
          <p:cNvPicPr>
            <a:picLocks noChangeAspect="1"/>
          </p:cNvPicPr>
          <p:nvPr/>
        </p:nvPicPr>
        <p:blipFill rotWithShape="1">
          <a:blip r:embed="rId3"/>
          <a:srcRect l="29961" r="29961"/>
          <a:stretch/>
        </p:blipFill>
        <p:spPr>
          <a:xfrm>
            <a:off x="0" y="123825"/>
            <a:ext cx="4110038" cy="6734175"/>
          </a:xfrm>
          <a:prstGeom prst="rect">
            <a:avLst/>
          </a:prstGeom>
          <a:effectLst>
            <a:outerShdw blurRad="343772" dist="50800" dir="5400000" algn="ctr" rotWithShape="0">
              <a:srgbClr val="000000">
                <a:alpha val="43137"/>
              </a:srgbClr>
            </a:outerShdw>
          </a:effectLst>
        </p:spPr>
      </p:pic>
      <p:sp>
        <p:nvSpPr>
          <p:cNvPr id="8" name="TextBox 7">
            <a:extLst>
              <a:ext uri="{FF2B5EF4-FFF2-40B4-BE49-F238E27FC236}">
                <a16:creationId xmlns:a16="http://schemas.microsoft.com/office/drawing/2014/main" id="{8D4AEDE1-91EF-8498-FC2B-7EFB37A882B3}"/>
              </a:ext>
            </a:extLst>
          </p:cNvPr>
          <p:cNvSpPr txBox="1"/>
          <p:nvPr/>
        </p:nvSpPr>
        <p:spPr>
          <a:xfrm>
            <a:off x="640499" y="5331474"/>
            <a:ext cx="2381250" cy="1200329"/>
          </a:xfrm>
          <a:prstGeom prst="rect">
            <a:avLst/>
          </a:prstGeom>
          <a:solidFill>
            <a:schemeClr val="bg1"/>
          </a:solidFill>
        </p:spPr>
        <p:txBody>
          <a:bodyPr wrap="square">
            <a:spAutoFit/>
          </a:bodyPr>
          <a:lstStyle/>
          <a:p>
            <a:pPr algn="ctr"/>
            <a:r>
              <a:rPr lang="en-US" sz="2400" b="0" i="0" dirty="0">
                <a:effectLst/>
                <a:latin typeface="fkGrotesk"/>
              </a:rPr>
              <a:t>Pain &amp; Suffering Need to Be Acknowledged</a:t>
            </a:r>
            <a:endParaRPr lang="en-US" sz="2400" dirty="0"/>
          </a:p>
        </p:txBody>
      </p:sp>
      <p:sp>
        <p:nvSpPr>
          <p:cNvPr id="10" name="Text Placeholder 9">
            <a:extLst>
              <a:ext uri="{FF2B5EF4-FFF2-40B4-BE49-F238E27FC236}">
                <a16:creationId xmlns:a16="http://schemas.microsoft.com/office/drawing/2014/main" id="{3CF343E6-4B30-2803-72B9-E2BA5B60C18A}"/>
              </a:ext>
            </a:extLst>
          </p:cNvPr>
          <p:cNvSpPr txBox="1">
            <a:spLocks/>
          </p:cNvSpPr>
          <p:nvPr/>
        </p:nvSpPr>
        <p:spPr>
          <a:xfrm>
            <a:off x="4388647" y="1162519"/>
            <a:ext cx="7582959" cy="1148584"/>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6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solidFill>
                <a:latin typeface="fkGroteskNeue"/>
              </a:rPr>
              <a:t>M</a:t>
            </a:r>
            <a:r>
              <a:rPr lang="en-US" sz="3200" b="0" i="0" dirty="0">
                <a:solidFill>
                  <a:schemeClr val="accent1"/>
                </a:solidFill>
                <a:effectLst/>
                <a:latin typeface="fkGroteskNeue"/>
              </a:rPr>
              <a:t>eta-analysis of 15 quantitative studies (Kadri et al, 2022)</a:t>
            </a:r>
            <a:endParaRPr lang="en-US" sz="3200" dirty="0">
              <a:solidFill>
                <a:schemeClr val="accent1"/>
              </a:solidFill>
            </a:endParaRPr>
          </a:p>
        </p:txBody>
      </p:sp>
      <p:sp>
        <p:nvSpPr>
          <p:cNvPr id="7" name="Title 3">
            <a:extLst>
              <a:ext uri="{FF2B5EF4-FFF2-40B4-BE49-F238E27FC236}">
                <a16:creationId xmlns:a16="http://schemas.microsoft.com/office/drawing/2014/main" id="{7E1AA7A4-BB50-6C84-2E86-205F510A0174}"/>
              </a:ext>
            </a:extLst>
          </p:cNvPr>
          <p:cNvSpPr>
            <a:spLocks noGrp="1"/>
          </p:cNvSpPr>
          <p:nvPr>
            <p:ph type="title"/>
          </p:nvPr>
        </p:nvSpPr>
        <p:spPr>
          <a:xfrm>
            <a:off x="4301468" y="244953"/>
            <a:ext cx="7386637" cy="810767"/>
          </a:xfrm>
        </p:spPr>
        <p:txBody>
          <a:bodyPr anchor="t">
            <a:noAutofit/>
          </a:bodyPr>
          <a:lstStyle/>
          <a:p>
            <a:pPr>
              <a:buNone/>
            </a:pPr>
            <a:r>
              <a:rPr lang="en-US" sz="6000" b="0" i="0" dirty="0">
                <a:effectLst/>
              </a:rPr>
              <a:t>Relating To Others</a:t>
            </a:r>
            <a:br>
              <a:rPr lang="en-US" sz="6000" b="0" i="0" dirty="0">
                <a:effectLst/>
              </a:rPr>
            </a:br>
            <a:br>
              <a:rPr lang="en-US" sz="6000" b="0" i="0" dirty="0">
                <a:effectLst/>
              </a:rPr>
            </a:br>
            <a:br>
              <a:rPr lang="en-US" sz="6000" b="0" i="0" dirty="0">
                <a:effectLst/>
                <a:latin typeface="fkGroteskNeue"/>
              </a:rPr>
            </a:br>
            <a:br>
              <a:rPr lang="en-US" sz="6000" b="0" i="0" dirty="0">
                <a:effectLst/>
              </a:rPr>
            </a:br>
            <a:br>
              <a:rPr lang="en-US" sz="6000" b="0" i="0" dirty="0">
                <a:effectLst/>
              </a:rPr>
            </a:br>
            <a:br>
              <a:rPr lang="en-US" sz="6000" dirty="0">
                <a:solidFill>
                  <a:srgbClr val="000000"/>
                </a:solidFill>
                <a:effectLst/>
                <a:latin typeface="Helvetica" pitchFamily="2" charset="0"/>
              </a:rPr>
            </a:br>
            <a:endParaRPr lang="en-US" sz="6000" dirty="0"/>
          </a:p>
        </p:txBody>
      </p:sp>
    </p:spTree>
    <p:extLst>
      <p:ext uri="{BB962C8B-B14F-4D97-AF65-F5344CB8AC3E}">
        <p14:creationId xmlns:p14="http://schemas.microsoft.com/office/powerpoint/2010/main" val="103635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643B2-EEFE-05BA-9271-69332FED916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7EF1ED-3AA5-1312-CAE7-9169F50750B6}"/>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25</a:t>
            </a:fld>
            <a:endParaRPr lang="en-ID"/>
          </a:p>
        </p:txBody>
      </p:sp>
      <p:sp>
        <p:nvSpPr>
          <p:cNvPr id="9" name="TextBox 8">
            <a:extLst>
              <a:ext uri="{FF2B5EF4-FFF2-40B4-BE49-F238E27FC236}">
                <a16:creationId xmlns:a16="http://schemas.microsoft.com/office/drawing/2014/main" id="{2CDAC2A4-A523-3077-D135-4ABA714E14AE}"/>
              </a:ext>
            </a:extLst>
          </p:cNvPr>
          <p:cNvSpPr txBox="1"/>
          <p:nvPr/>
        </p:nvSpPr>
        <p:spPr>
          <a:xfrm>
            <a:off x="4388646" y="1675556"/>
            <a:ext cx="7386636" cy="4524315"/>
          </a:xfrm>
          <a:prstGeom prst="rect">
            <a:avLst/>
          </a:prstGeom>
          <a:noFill/>
        </p:spPr>
        <p:txBody>
          <a:bodyPr wrap="square">
            <a:spAutoFit/>
          </a:bodyPr>
          <a:lstStyle/>
          <a:p>
            <a:pPr algn="l"/>
            <a:endParaRPr lang="en-US" sz="2800" dirty="0">
              <a:latin typeface="fkGroteskNeue"/>
            </a:endParaRPr>
          </a:p>
          <a:p>
            <a:pPr algn="l"/>
            <a:r>
              <a:rPr lang="en-US" sz="3600" dirty="0">
                <a:solidFill>
                  <a:schemeClr val="accent1"/>
                </a:solidFill>
                <a:latin typeface="fkGroteskNeue"/>
              </a:rPr>
              <a:t>What this teaches us about aging</a:t>
            </a:r>
          </a:p>
          <a:p>
            <a:endParaRPr lang="en-US" sz="2800" dirty="0"/>
          </a:p>
          <a:p>
            <a:r>
              <a:rPr lang="en-US" sz="2800" b="1" dirty="0"/>
              <a:t>Healing + Growth Happen in Community</a:t>
            </a:r>
          </a:p>
          <a:p>
            <a:pPr algn="l"/>
            <a:endParaRPr lang="en-US" sz="2800" dirty="0">
              <a:latin typeface="fkGroteskNeue"/>
            </a:endParaRPr>
          </a:p>
          <a:p>
            <a:r>
              <a:rPr lang="en-US" sz="2800" b="1" dirty="0"/>
              <a:t>Belonging, validation, and connection</a:t>
            </a:r>
            <a:r>
              <a:rPr lang="en-US" sz="2800" dirty="0"/>
              <a:t> allow us to transform traumatic experiences and losses into opportunities for </a:t>
            </a:r>
            <a:r>
              <a:rPr lang="en-US" sz="2800" i="1" dirty="0"/>
              <a:t>psycho-social-spiritual </a:t>
            </a:r>
            <a:r>
              <a:rPr lang="en-US" sz="2800" dirty="0"/>
              <a:t>growth.</a:t>
            </a:r>
          </a:p>
          <a:p>
            <a:endParaRPr lang="en-US" sz="2800" dirty="0"/>
          </a:p>
        </p:txBody>
      </p:sp>
      <p:pic>
        <p:nvPicPr>
          <p:cNvPr id="2" name="Picture Placeholder 9" descr="A person hugging a person&#10;&#10;Description automatically generated">
            <a:extLst>
              <a:ext uri="{FF2B5EF4-FFF2-40B4-BE49-F238E27FC236}">
                <a16:creationId xmlns:a16="http://schemas.microsoft.com/office/drawing/2014/main" id="{7861316B-C504-9F80-28CA-255764065BB5}"/>
              </a:ext>
            </a:extLst>
          </p:cNvPr>
          <p:cNvPicPr>
            <a:picLocks noGrp="1" noChangeAspect="1"/>
          </p:cNvPicPr>
          <p:nvPr>
            <p:ph type="pic" sz="quarter" idx="14"/>
          </p:nvPr>
        </p:nvPicPr>
        <p:blipFill rotWithShape="1">
          <a:blip r:embed="rId3"/>
          <a:srcRect l="29961" r="29961"/>
          <a:stretch/>
        </p:blipFill>
        <p:spPr>
          <a:xfrm>
            <a:off x="0" y="123825"/>
            <a:ext cx="4110038" cy="6734175"/>
          </a:xfrm>
        </p:spPr>
      </p:pic>
      <p:sp>
        <p:nvSpPr>
          <p:cNvPr id="6" name="TextBox 5">
            <a:extLst>
              <a:ext uri="{FF2B5EF4-FFF2-40B4-BE49-F238E27FC236}">
                <a16:creationId xmlns:a16="http://schemas.microsoft.com/office/drawing/2014/main" id="{4537B867-05E2-BC37-0DA3-6940B77C2BB7}"/>
              </a:ext>
            </a:extLst>
          </p:cNvPr>
          <p:cNvSpPr txBox="1"/>
          <p:nvPr/>
        </p:nvSpPr>
        <p:spPr>
          <a:xfrm>
            <a:off x="640499" y="5331474"/>
            <a:ext cx="2381250" cy="1200329"/>
          </a:xfrm>
          <a:prstGeom prst="rect">
            <a:avLst/>
          </a:prstGeom>
          <a:solidFill>
            <a:schemeClr val="bg1"/>
          </a:solidFill>
        </p:spPr>
        <p:txBody>
          <a:bodyPr wrap="square">
            <a:spAutoFit/>
          </a:bodyPr>
          <a:lstStyle/>
          <a:p>
            <a:pPr algn="ctr"/>
            <a:r>
              <a:rPr lang="en-US" sz="2400" dirty="0"/>
              <a:t>Healing + Growth Happen in Community</a:t>
            </a:r>
          </a:p>
        </p:txBody>
      </p:sp>
      <p:sp>
        <p:nvSpPr>
          <p:cNvPr id="8" name="Title 3">
            <a:extLst>
              <a:ext uri="{FF2B5EF4-FFF2-40B4-BE49-F238E27FC236}">
                <a16:creationId xmlns:a16="http://schemas.microsoft.com/office/drawing/2014/main" id="{0BADD9BD-C39C-C1C0-E4ED-81679C313EEB}"/>
              </a:ext>
            </a:extLst>
          </p:cNvPr>
          <p:cNvSpPr>
            <a:spLocks noGrp="1"/>
          </p:cNvSpPr>
          <p:nvPr>
            <p:ph type="title"/>
          </p:nvPr>
        </p:nvSpPr>
        <p:spPr>
          <a:xfrm>
            <a:off x="4314709" y="445689"/>
            <a:ext cx="7386637" cy="810767"/>
          </a:xfrm>
        </p:spPr>
        <p:txBody>
          <a:bodyPr anchor="t">
            <a:noAutofit/>
          </a:bodyPr>
          <a:lstStyle/>
          <a:p>
            <a:pPr>
              <a:buNone/>
            </a:pPr>
            <a:r>
              <a:rPr lang="en-US" sz="6000" b="0" i="0" dirty="0">
                <a:effectLst/>
              </a:rPr>
              <a:t>Relating To Others</a:t>
            </a:r>
            <a:endParaRPr lang="en-US" sz="6000" dirty="0"/>
          </a:p>
        </p:txBody>
      </p:sp>
    </p:spTree>
    <p:extLst>
      <p:ext uri="{BB962C8B-B14F-4D97-AF65-F5344CB8AC3E}">
        <p14:creationId xmlns:p14="http://schemas.microsoft.com/office/powerpoint/2010/main" val="3329139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ADF34795-F21B-A5E7-E208-7FA91A2E507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713615E-C284-8FF1-A41D-A5AD6FE914E2}"/>
              </a:ext>
            </a:extLst>
          </p:cNvPr>
          <p:cNvSpPr/>
          <p:nvPr/>
        </p:nvSpPr>
        <p:spPr>
          <a:xfrm>
            <a:off x="800100" y="3985057"/>
            <a:ext cx="3251199" cy="27761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00B133-7647-FAE6-A134-16D91209838D}"/>
              </a:ext>
            </a:extLst>
          </p:cNvPr>
          <p:cNvSpPr/>
          <p:nvPr/>
        </p:nvSpPr>
        <p:spPr>
          <a:xfrm>
            <a:off x="800100" y="1442381"/>
            <a:ext cx="3251199" cy="25835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10748E3-DB44-47A4-15F5-5257F63D94CB}"/>
              </a:ext>
            </a:extLst>
          </p:cNvPr>
          <p:cNvSpPr>
            <a:spLocks noGrp="1"/>
          </p:cNvSpPr>
          <p:nvPr>
            <p:ph type="sldNum" sz="quarter" idx="10"/>
          </p:nvPr>
        </p:nvSpPr>
        <p:spPr/>
        <p:txBody>
          <a:bodyPr/>
          <a:lstStyle/>
          <a:p>
            <a:fld id="{EB2DD7C0-1B10-A642-AD82-754C026C9DFE}" type="slidenum">
              <a:rPr lang="en-ID" smtClean="0"/>
              <a:pPr/>
              <a:t>26</a:t>
            </a:fld>
            <a:endParaRPr lang="en-ID"/>
          </a:p>
        </p:txBody>
      </p:sp>
      <p:sp>
        <p:nvSpPr>
          <p:cNvPr id="9" name="Text Placeholder 8">
            <a:extLst>
              <a:ext uri="{FF2B5EF4-FFF2-40B4-BE49-F238E27FC236}">
                <a16:creationId xmlns:a16="http://schemas.microsoft.com/office/drawing/2014/main" id="{728DE738-C4DB-E1A5-23A2-D5F44CC8C50A}"/>
              </a:ext>
            </a:extLst>
          </p:cNvPr>
          <p:cNvSpPr>
            <a:spLocks noGrp="1"/>
          </p:cNvSpPr>
          <p:nvPr>
            <p:ph type="body" sz="quarter" idx="18"/>
          </p:nvPr>
        </p:nvSpPr>
        <p:spPr>
          <a:xfrm>
            <a:off x="4203700" y="2046983"/>
            <a:ext cx="7497645" cy="4417122"/>
          </a:xfrm>
        </p:spPr>
        <p:txBody>
          <a:bodyPr/>
          <a:lstStyle/>
          <a:p>
            <a:r>
              <a:rPr lang="en-US" dirty="0">
                <a:solidFill>
                  <a:schemeClr val="bg1"/>
                </a:solidFill>
              </a:rPr>
              <a:t>Having social relationships increases a person's odds of living longer by 50% compared to those who have weaker or fewer social ties.</a:t>
            </a:r>
            <a:endParaRPr lang="en-US" sz="3200" dirty="0">
              <a:solidFill>
                <a:schemeClr val="bg1"/>
              </a:solidFill>
            </a:endParaRPr>
          </a:p>
          <a:p>
            <a:endParaRPr lang="en-US" sz="3200" dirty="0">
              <a:solidFill>
                <a:schemeClr val="bg1"/>
              </a:solidFill>
            </a:endParaRPr>
          </a:p>
          <a:p>
            <a:r>
              <a:rPr lang="en-US" dirty="0">
                <a:solidFill>
                  <a:schemeClr val="bg1"/>
                </a:solidFill>
              </a:rPr>
              <a:t>The richer and more multifaceted a person's social connections, odds of living longer increased to 91%</a:t>
            </a:r>
          </a:p>
          <a:p>
            <a:endParaRPr lang="en-LK" dirty="0">
              <a:solidFill>
                <a:schemeClr val="bg1"/>
              </a:solidFill>
            </a:endParaRPr>
          </a:p>
        </p:txBody>
      </p:sp>
      <p:pic>
        <p:nvPicPr>
          <p:cNvPr id="3" name="Picture 2">
            <a:extLst>
              <a:ext uri="{FF2B5EF4-FFF2-40B4-BE49-F238E27FC236}">
                <a16:creationId xmlns:a16="http://schemas.microsoft.com/office/drawing/2014/main" id="{2513E7B6-FE88-6E6D-EDA2-7FE01075D990}"/>
              </a:ext>
            </a:extLst>
          </p:cNvPr>
          <p:cNvPicPr>
            <a:picLocks noChangeAspect="1"/>
          </p:cNvPicPr>
          <p:nvPr/>
        </p:nvPicPr>
        <p:blipFill>
          <a:blip r:embed="rId3"/>
          <a:srcRect/>
          <a:stretch>
            <a:fillRect/>
          </a:stretch>
        </p:blipFill>
        <p:spPr>
          <a:xfrm>
            <a:off x="850900" y="1442381"/>
            <a:ext cx="3036942" cy="2583520"/>
          </a:xfrm>
          <a:prstGeom prst="rect">
            <a:avLst/>
          </a:prstGeom>
          <a:ln>
            <a:solidFill>
              <a:schemeClr val="accent2"/>
            </a:solidFill>
          </a:ln>
        </p:spPr>
      </p:pic>
      <p:sp>
        <p:nvSpPr>
          <p:cNvPr id="4" name="Freeform 3">
            <a:extLst>
              <a:ext uri="{FF2B5EF4-FFF2-40B4-BE49-F238E27FC236}">
                <a16:creationId xmlns:a16="http://schemas.microsoft.com/office/drawing/2014/main" id="{D7DF3E54-9DE4-E160-0A60-BC151939EBFF}"/>
              </a:ext>
            </a:extLst>
          </p:cNvPr>
          <p:cNvSpPr/>
          <p:nvPr/>
        </p:nvSpPr>
        <p:spPr>
          <a:xfrm>
            <a:off x="1375773" y="2274362"/>
            <a:ext cx="2202093" cy="922911"/>
          </a:xfrm>
          <a:custGeom>
            <a:avLst/>
            <a:gdLst/>
            <a:ahLst/>
            <a:cxnLst/>
            <a:rect l="l" t="t" r="r" b="b"/>
            <a:pathLst>
              <a:path w="3303139" h="1384366">
                <a:moveTo>
                  <a:pt x="0" y="0"/>
                </a:moveTo>
                <a:lnTo>
                  <a:pt x="3303138" y="0"/>
                </a:lnTo>
                <a:lnTo>
                  <a:pt x="3303138" y="1384366"/>
                </a:lnTo>
                <a:lnTo>
                  <a:pt x="0" y="1384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TextBox 8">
            <a:extLst>
              <a:ext uri="{FF2B5EF4-FFF2-40B4-BE49-F238E27FC236}">
                <a16:creationId xmlns:a16="http://schemas.microsoft.com/office/drawing/2014/main" id="{89026A6C-C5FC-5E0F-3862-F10AF6F92BC7}"/>
              </a:ext>
            </a:extLst>
          </p:cNvPr>
          <p:cNvSpPr txBox="1"/>
          <p:nvPr/>
        </p:nvSpPr>
        <p:spPr>
          <a:xfrm>
            <a:off x="1453374" y="2387460"/>
            <a:ext cx="2046889" cy="743793"/>
          </a:xfrm>
          <a:prstGeom prst="rect">
            <a:avLst/>
          </a:prstGeom>
        </p:spPr>
        <p:txBody>
          <a:bodyPr lIns="0" tIns="0" rIns="0" bIns="0" rtlCol="0" anchor="t">
            <a:spAutoFit/>
          </a:bodyPr>
          <a:lstStyle/>
          <a:p>
            <a:pPr algn="ctr">
              <a:lnSpc>
                <a:spcPts val="5774"/>
              </a:lnSpc>
            </a:pPr>
            <a:r>
              <a:rPr lang="en-US" sz="5202" dirty="0">
                <a:solidFill>
                  <a:srgbClr val="FFFFFF"/>
                </a:solidFill>
                <a:latin typeface="Anton"/>
              </a:rPr>
              <a:t>50%</a:t>
            </a:r>
          </a:p>
        </p:txBody>
      </p:sp>
      <p:pic>
        <p:nvPicPr>
          <p:cNvPr id="17" name="Picture 16">
            <a:extLst>
              <a:ext uri="{FF2B5EF4-FFF2-40B4-BE49-F238E27FC236}">
                <a16:creationId xmlns:a16="http://schemas.microsoft.com/office/drawing/2014/main" id="{65669AA1-E2D3-FB26-1CD2-A5ED1D5CE22F}"/>
              </a:ext>
            </a:extLst>
          </p:cNvPr>
          <p:cNvPicPr>
            <a:picLocks noChangeAspect="1"/>
          </p:cNvPicPr>
          <p:nvPr/>
        </p:nvPicPr>
        <p:blipFill>
          <a:blip r:embed="rId3"/>
          <a:srcRect/>
          <a:stretch>
            <a:fillRect/>
          </a:stretch>
        </p:blipFill>
        <p:spPr>
          <a:xfrm>
            <a:off x="894144" y="4039269"/>
            <a:ext cx="3036942" cy="2583520"/>
          </a:xfrm>
          <a:prstGeom prst="rect">
            <a:avLst/>
          </a:prstGeom>
          <a:ln>
            <a:solidFill>
              <a:schemeClr val="accent2"/>
            </a:solidFill>
          </a:ln>
        </p:spPr>
      </p:pic>
      <p:sp>
        <p:nvSpPr>
          <p:cNvPr id="11" name="Freeform 10">
            <a:extLst>
              <a:ext uri="{FF2B5EF4-FFF2-40B4-BE49-F238E27FC236}">
                <a16:creationId xmlns:a16="http://schemas.microsoft.com/office/drawing/2014/main" id="{6F9A42A0-5F2E-1217-EBB4-D5B63C012DF2}"/>
              </a:ext>
            </a:extLst>
          </p:cNvPr>
          <p:cNvSpPr/>
          <p:nvPr/>
        </p:nvSpPr>
        <p:spPr>
          <a:xfrm>
            <a:off x="1268325" y="4937148"/>
            <a:ext cx="2202093" cy="922911"/>
          </a:xfrm>
          <a:custGeom>
            <a:avLst/>
            <a:gdLst/>
            <a:ahLst/>
            <a:cxnLst/>
            <a:rect l="l" t="t" r="r" b="b"/>
            <a:pathLst>
              <a:path w="3303139" h="1384366">
                <a:moveTo>
                  <a:pt x="0" y="0"/>
                </a:moveTo>
                <a:lnTo>
                  <a:pt x="3303138" y="0"/>
                </a:lnTo>
                <a:lnTo>
                  <a:pt x="3303138" y="1384366"/>
                </a:lnTo>
                <a:lnTo>
                  <a:pt x="0" y="1384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2" name="TextBox 8">
            <a:extLst>
              <a:ext uri="{FF2B5EF4-FFF2-40B4-BE49-F238E27FC236}">
                <a16:creationId xmlns:a16="http://schemas.microsoft.com/office/drawing/2014/main" id="{1F4CBDD5-CF18-1250-BF4C-F0F2EBB08435}"/>
              </a:ext>
            </a:extLst>
          </p:cNvPr>
          <p:cNvSpPr txBox="1"/>
          <p:nvPr/>
        </p:nvSpPr>
        <p:spPr>
          <a:xfrm>
            <a:off x="1345926" y="5050246"/>
            <a:ext cx="2046889" cy="743793"/>
          </a:xfrm>
          <a:prstGeom prst="rect">
            <a:avLst/>
          </a:prstGeom>
        </p:spPr>
        <p:txBody>
          <a:bodyPr lIns="0" tIns="0" rIns="0" bIns="0" rtlCol="0" anchor="t">
            <a:spAutoFit/>
          </a:bodyPr>
          <a:lstStyle/>
          <a:p>
            <a:pPr algn="ctr">
              <a:lnSpc>
                <a:spcPts val="5774"/>
              </a:lnSpc>
            </a:pPr>
            <a:r>
              <a:rPr lang="en-US" sz="5202" dirty="0">
                <a:solidFill>
                  <a:srgbClr val="FFFFFF"/>
                </a:solidFill>
                <a:latin typeface="Anton"/>
              </a:rPr>
              <a:t>91%</a:t>
            </a:r>
          </a:p>
        </p:txBody>
      </p:sp>
      <p:sp>
        <p:nvSpPr>
          <p:cNvPr id="14" name="Text Placeholder 6">
            <a:extLst>
              <a:ext uri="{FF2B5EF4-FFF2-40B4-BE49-F238E27FC236}">
                <a16:creationId xmlns:a16="http://schemas.microsoft.com/office/drawing/2014/main" id="{71320FC6-EF3D-916C-5BB9-ECDB23D526EC}"/>
              </a:ext>
            </a:extLst>
          </p:cNvPr>
          <p:cNvSpPr txBox="1">
            <a:spLocks/>
          </p:cNvSpPr>
          <p:nvPr/>
        </p:nvSpPr>
        <p:spPr>
          <a:xfrm>
            <a:off x="450166" y="1044496"/>
            <a:ext cx="11251179" cy="542584"/>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3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rPr>
              <a:t>Meta-analysis of 148 studies, 308,849 participants (</a:t>
            </a:r>
            <a:r>
              <a:rPr lang="en-US" sz="2800" b="0" i="0" dirty="0">
                <a:solidFill>
                  <a:schemeClr val="bg1"/>
                </a:solidFill>
                <a:effectLst/>
                <a:latin typeface="Calibri" panose="020F0502020204030204" pitchFamily="34" charset="0"/>
                <a:cs typeface="Calibri" panose="020F0502020204030204" pitchFamily="34" charset="0"/>
              </a:rPr>
              <a:t>Carragher &amp; Ryan, 2020)</a:t>
            </a:r>
            <a:endParaRPr lang="en-US" sz="2800" dirty="0">
              <a:solidFill>
                <a:schemeClr val="bg1"/>
              </a:solidFill>
            </a:endParaRPr>
          </a:p>
        </p:txBody>
      </p:sp>
      <p:sp>
        <p:nvSpPr>
          <p:cNvPr id="16" name="Text Placeholder 3">
            <a:extLst>
              <a:ext uri="{FF2B5EF4-FFF2-40B4-BE49-F238E27FC236}">
                <a16:creationId xmlns:a16="http://schemas.microsoft.com/office/drawing/2014/main" id="{BE95B2DE-34AE-9E7E-11F7-2A3416DEA848}"/>
              </a:ext>
            </a:extLst>
          </p:cNvPr>
          <p:cNvSpPr txBox="1">
            <a:spLocks/>
          </p:cNvSpPr>
          <p:nvPr/>
        </p:nvSpPr>
        <p:spPr>
          <a:xfrm>
            <a:off x="282333" y="199295"/>
            <a:ext cx="9355209" cy="960712"/>
          </a:xfrm>
          <a:prstGeom prst="rect">
            <a:avLst/>
          </a:prstGeom>
        </p:spPr>
        <p:txBody>
          <a:bodyPr vert="horz" wrap="square" lIns="91440" tIns="45720" rIns="91440" bIns="4572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bg1"/>
                </a:solidFill>
              </a:rPr>
              <a:t>The Power of Belonging</a:t>
            </a:r>
          </a:p>
        </p:txBody>
      </p:sp>
    </p:spTree>
    <p:extLst>
      <p:ext uri="{BB962C8B-B14F-4D97-AF65-F5344CB8AC3E}">
        <p14:creationId xmlns:p14="http://schemas.microsoft.com/office/powerpoint/2010/main" val="129509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371F-9B5D-A0C0-C051-06CC220A4ECB}"/>
            </a:ext>
          </a:extLst>
        </p:cNvPr>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3187DC67-24FA-5D03-BC71-AEEEA4639B28}"/>
              </a:ext>
            </a:extLst>
          </p:cNvPr>
          <p:cNvPicPr>
            <a:picLocks noGrp="1" noChangeAspect="1"/>
          </p:cNvPicPr>
          <p:nvPr>
            <p:ph type="pic" sz="quarter" idx="14"/>
          </p:nvPr>
        </p:nvPicPr>
        <p:blipFill>
          <a:blip r:embed="rId3"/>
          <a:srcRect t="9653" b="9653"/>
          <a:stretch/>
        </p:blipFill>
        <p:spPr>
          <a:xfrm>
            <a:off x="0" y="114914"/>
            <a:ext cx="12422684" cy="6987760"/>
          </a:xfrm>
          <a:prstGeom prst="rect">
            <a:avLst/>
          </a:prstGeom>
          <a:noFill/>
        </p:spPr>
      </p:pic>
      <p:sp>
        <p:nvSpPr>
          <p:cNvPr id="4" name="Rectangle 3">
            <a:extLst>
              <a:ext uri="{FF2B5EF4-FFF2-40B4-BE49-F238E27FC236}">
                <a16:creationId xmlns:a16="http://schemas.microsoft.com/office/drawing/2014/main" id="{87AC6A4A-398F-CC3F-08D3-C7E341416057}"/>
              </a:ext>
            </a:extLst>
          </p:cNvPr>
          <p:cNvSpPr/>
          <p:nvPr/>
        </p:nvSpPr>
        <p:spPr>
          <a:xfrm>
            <a:off x="0" y="114914"/>
            <a:ext cx="12192000" cy="6987761"/>
          </a:xfrm>
          <a:prstGeom prst="rect">
            <a:avLst/>
          </a:prstGeom>
          <a:solidFill>
            <a:schemeClr val="tx1">
              <a:alpha val="311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7D88F5F-A2B9-6BBD-3A53-AEF318C8321E}"/>
              </a:ext>
            </a:extLst>
          </p:cNvPr>
          <p:cNvSpPr>
            <a:spLocks noGrp="1"/>
          </p:cNvSpPr>
          <p:nvPr>
            <p:ph type="sldNum" sz="quarter" idx="10"/>
          </p:nvPr>
        </p:nvSpPr>
        <p:spPr/>
        <p:txBody>
          <a:bodyPr/>
          <a:lstStyle/>
          <a:p>
            <a:fld id="{EB2DD7C0-1B10-A642-AD82-754C026C9DFE}" type="slidenum">
              <a:rPr lang="en-ID" smtClean="0"/>
              <a:pPr/>
              <a:t>27</a:t>
            </a:fld>
            <a:endParaRPr lang="en-ID"/>
          </a:p>
        </p:txBody>
      </p:sp>
      <p:sp>
        <p:nvSpPr>
          <p:cNvPr id="10" name="Title 3">
            <a:extLst>
              <a:ext uri="{FF2B5EF4-FFF2-40B4-BE49-F238E27FC236}">
                <a16:creationId xmlns:a16="http://schemas.microsoft.com/office/drawing/2014/main" id="{EF85733B-1480-9096-B19B-A180DF6F3FA7}"/>
              </a:ext>
            </a:extLst>
          </p:cNvPr>
          <p:cNvSpPr>
            <a:spLocks noGrp="1"/>
          </p:cNvSpPr>
          <p:nvPr>
            <p:ph type="title"/>
          </p:nvPr>
        </p:nvSpPr>
        <p:spPr>
          <a:xfrm>
            <a:off x="726957" y="1574696"/>
            <a:ext cx="5484385" cy="4347802"/>
          </a:xfrm>
          <a:solidFill>
            <a:schemeClr val="bg1"/>
          </a:solidFill>
          <a:effectLst>
            <a:outerShdw blurRad="523310" dist="50800" dir="5400000" algn="ctr" rotWithShape="0">
              <a:srgbClr val="000000">
                <a:alpha val="43137"/>
              </a:srgbClr>
            </a:outerShdw>
          </a:effectLst>
        </p:spPr>
        <p:txBody>
          <a:bodyPr anchor="t">
            <a:noAutofit/>
          </a:bodyPr>
          <a:lstStyle/>
          <a:p>
            <a:pPr marR="0" lvl="0">
              <a:lnSpc>
                <a:spcPct val="115000"/>
              </a:lnSpc>
            </a:pPr>
            <a:r>
              <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Recognize  new paths and  opportunities </a:t>
            </a:r>
            <a:br>
              <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br>
              <a:rPr lang="en-US" sz="2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Openness to new roles, activities, or perspectives</a:t>
            </a:r>
            <a:br>
              <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br>
              <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Willing to try new things or set new goals</a:t>
            </a:r>
            <a:br>
              <a:rPr lang="en-US"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endParaRPr lang="en-US" sz="2800" b="0" i="0" dirty="0">
              <a:solidFill>
                <a:schemeClr val="tx1"/>
              </a:solidFill>
              <a:effectLst/>
              <a:latin typeface="fkGroteskNeue"/>
            </a:endParaRPr>
          </a:p>
        </p:txBody>
      </p:sp>
      <p:sp>
        <p:nvSpPr>
          <p:cNvPr id="2" name="Title 4">
            <a:extLst>
              <a:ext uri="{FF2B5EF4-FFF2-40B4-BE49-F238E27FC236}">
                <a16:creationId xmlns:a16="http://schemas.microsoft.com/office/drawing/2014/main" id="{90CA6A60-9FA5-17FA-B8DA-2CE0BD5468DA}"/>
              </a:ext>
            </a:extLst>
          </p:cNvPr>
          <p:cNvSpPr txBox="1">
            <a:spLocks/>
          </p:cNvSpPr>
          <p:nvPr/>
        </p:nvSpPr>
        <p:spPr>
          <a:xfrm>
            <a:off x="533910" y="290807"/>
            <a:ext cx="9128251" cy="1107996"/>
          </a:xfrm>
          <a:prstGeom prst="rect">
            <a:avLst/>
          </a:prstGeom>
        </p:spPr>
        <p:txBody>
          <a:bodyPr vert="horz" wrap="square" lIns="91440" tIns="45720" rIns="91440" bIns="45720" rtlCol="0" anchor="b" anchorCtr="0">
            <a:spAutoFit/>
          </a:bodyPr>
          <a:lstStyle>
            <a:lvl1pPr algn="l" defTabSz="914377" rtl="0" eaLnBrk="1" latinLnBrk="0" hangingPunct="1">
              <a:lnSpc>
                <a:spcPct val="100000"/>
              </a:lnSpc>
              <a:spcBef>
                <a:spcPct val="0"/>
              </a:spcBef>
              <a:buNone/>
              <a:defRPr sz="6600" kern="1200">
                <a:solidFill>
                  <a:schemeClr val="bg1"/>
                </a:solidFill>
                <a:latin typeface="+mj-lt"/>
                <a:ea typeface="+mj-ea"/>
                <a:cs typeface="+mj-cs"/>
              </a:defRPr>
            </a:lvl1pPr>
          </a:lstStyle>
          <a:p>
            <a:r>
              <a:rPr lang="en-US" dirty="0"/>
              <a:t>2. New Possibilities</a:t>
            </a:r>
          </a:p>
        </p:txBody>
      </p:sp>
    </p:spTree>
    <p:extLst>
      <p:ext uri="{BB962C8B-B14F-4D97-AF65-F5344CB8AC3E}">
        <p14:creationId xmlns:p14="http://schemas.microsoft.com/office/powerpoint/2010/main" val="1849741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6F15D-2F5D-B584-B912-63DD570C1CC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28955-6003-1019-97CD-328D25AFE14A}"/>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28</a:t>
            </a:fld>
            <a:endParaRPr lang="en-ID"/>
          </a:p>
        </p:txBody>
      </p:sp>
      <p:sp>
        <p:nvSpPr>
          <p:cNvPr id="7" name="Text Placeholder 9">
            <a:extLst>
              <a:ext uri="{FF2B5EF4-FFF2-40B4-BE49-F238E27FC236}">
                <a16:creationId xmlns:a16="http://schemas.microsoft.com/office/drawing/2014/main" id="{6B2D70D1-11D4-7D73-5B78-B37D4087F4D5}"/>
              </a:ext>
            </a:extLst>
          </p:cNvPr>
          <p:cNvSpPr txBox="1">
            <a:spLocks/>
          </p:cNvSpPr>
          <p:nvPr/>
        </p:nvSpPr>
        <p:spPr>
          <a:xfrm>
            <a:off x="4560036" y="1275440"/>
            <a:ext cx="7526817" cy="1332978"/>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6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1"/>
                </a:solidFill>
              </a:rPr>
              <a:t>Study of older adults </a:t>
            </a:r>
            <a:r>
              <a:rPr lang="en-US" sz="2400" b="0" i="0" dirty="0">
                <a:solidFill>
                  <a:schemeClr val="accent1"/>
                </a:solidFill>
                <a:effectLst/>
                <a:latin typeface="fkGroteskNeue"/>
              </a:rPr>
              <a:t>who underwent stoma surgery due to cancer </a:t>
            </a:r>
            <a:r>
              <a:rPr lang="en-US" sz="2400" dirty="0">
                <a:solidFill>
                  <a:schemeClr val="accent1"/>
                </a:solidFill>
                <a:latin typeface="fkGroteskNeue"/>
              </a:rPr>
              <a:t>or other gastrointestinal illnesses (ages 67-92yo; </a:t>
            </a:r>
            <a:r>
              <a:rPr lang="en-US" sz="2400" dirty="0" err="1">
                <a:solidFill>
                  <a:schemeClr val="accent1"/>
                </a:solidFill>
                <a:latin typeface="fkGroteskNeue"/>
              </a:rPr>
              <a:t>Błaszczyński</a:t>
            </a:r>
            <a:r>
              <a:rPr lang="en-US" sz="2400" dirty="0">
                <a:solidFill>
                  <a:schemeClr val="accent1"/>
                </a:solidFill>
                <a:latin typeface="fkGroteskNeue"/>
              </a:rPr>
              <a:t> &amp; Turek, 2013)</a:t>
            </a:r>
          </a:p>
        </p:txBody>
      </p:sp>
      <p:sp>
        <p:nvSpPr>
          <p:cNvPr id="9" name="TextBox 8">
            <a:extLst>
              <a:ext uri="{FF2B5EF4-FFF2-40B4-BE49-F238E27FC236}">
                <a16:creationId xmlns:a16="http://schemas.microsoft.com/office/drawing/2014/main" id="{3137F92B-1FC7-3CE1-9333-66CB5987E5A8}"/>
              </a:ext>
            </a:extLst>
          </p:cNvPr>
          <p:cNvSpPr txBox="1"/>
          <p:nvPr/>
        </p:nvSpPr>
        <p:spPr>
          <a:xfrm>
            <a:off x="4560036" y="2608418"/>
            <a:ext cx="7386636" cy="378565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fkGroteskNeue"/>
              </a:rPr>
              <a:t>M</a:t>
            </a:r>
            <a:r>
              <a:rPr lang="en-US" sz="2000" b="0" i="0" dirty="0">
                <a:effectLst/>
                <a:latin typeface="fkGroteskNeue"/>
              </a:rPr>
              <a:t>any participants discovered new avenues for personal development and engagement</a:t>
            </a:r>
            <a:r>
              <a:rPr lang="en-US" sz="2000" dirty="0">
                <a:latin typeface="fkGroteskNeue"/>
              </a:rPr>
              <a:t>:</a:t>
            </a:r>
            <a:endParaRPr lang="en-US" sz="2000" b="0" i="0" dirty="0">
              <a:effectLst/>
              <a:latin typeface="fkGroteskNeue"/>
            </a:endParaRPr>
          </a:p>
          <a:p>
            <a:pPr marL="742950" lvl="1" indent="-285750">
              <a:buFont typeface="Arial" panose="020B0604020202020204" pitchFamily="34" charset="0"/>
              <a:buChar char="•"/>
            </a:pPr>
            <a:r>
              <a:rPr lang="en-US" sz="2000" dirty="0">
                <a:latin typeface="fkGroteskNeue"/>
              </a:rPr>
              <a:t>P</a:t>
            </a:r>
            <a:r>
              <a:rPr lang="en-US" sz="2000" b="0" i="0" dirty="0">
                <a:effectLst/>
                <a:latin typeface="fkGroteskNeue"/>
              </a:rPr>
              <a:t>eer support and advocacy</a:t>
            </a:r>
          </a:p>
          <a:p>
            <a:pPr marL="742950" lvl="1" indent="-285750">
              <a:buFont typeface="Arial" panose="020B0604020202020204" pitchFamily="34" charset="0"/>
              <a:buChar char="•"/>
            </a:pPr>
            <a:r>
              <a:rPr lang="en-US" sz="2000" b="0" i="0" dirty="0">
                <a:effectLst/>
                <a:latin typeface="fkGroteskNeue"/>
              </a:rPr>
              <a:t>Mentoring others facing similar surgeries</a:t>
            </a:r>
          </a:p>
          <a:p>
            <a:pPr marL="742950" lvl="1" indent="-285750">
              <a:buFont typeface="Arial" panose="020B0604020202020204" pitchFamily="34" charset="0"/>
              <a:buChar char="•"/>
            </a:pPr>
            <a:r>
              <a:rPr lang="en-US" sz="2000" b="0" i="0" dirty="0">
                <a:effectLst/>
                <a:latin typeface="fkGroteskNeue"/>
              </a:rPr>
              <a:t>Participating in patient organizations</a:t>
            </a:r>
          </a:p>
          <a:p>
            <a:pPr marL="285750" indent="-285750">
              <a:buFont typeface="Arial" panose="020B0604020202020204" pitchFamily="34" charset="0"/>
              <a:buChar char="•"/>
            </a:pPr>
            <a:endParaRPr lang="en-US" sz="2000" dirty="0">
              <a:latin typeface="fkGroteskNeue"/>
            </a:endParaRPr>
          </a:p>
          <a:p>
            <a:pPr marL="285750" indent="-285750">
              <a:buFont typeface="Arial" panose="020B0604020202020204" pitchFamily="34" charset="0"/>
              <a:buChar char="•"/>
            </a:pPr>
            <a:r>
              <a:rPr lang="en-US" sz="2000" b="0" i="0" dirty="0">
                <a:effectLst/>
                <a:latin typeface="fkGroteskNeue"/>
              </a:rPr>
              <a:t>Others reported taking up new hobbies, volunteering, or pursuing educational opportunities-activities they had not considered before their illness and surgery. </a:t>
            </a:r>
          </a:p>
          <a:p>
            <a:endParaRPr lang="en-US" sz="2000" dirty="0">
              <a:latin typeface="fkGroteskNeue"/>
            </a:endParaRPr>
          </a:p>
          <a:p>
            <a:pPr marL="285750" indent="-285750">
              <a:buFont typeface="Arial" panose="020B0604020202020204" pitchFamily="34" charset="0"/>
              <a:buChar char="•"/>
            </a:pPr>
            <a:r>
              <a:rPr lang="en-US" sz="2000" b="0" i="0" dirty="0">
                <a:effectLst/>
                <a:latin typeface="fkGroteskNeue"/>
              </a:rPr>
              <a:t>These new roles and pursuits provided a renewed sense of purpose and identity</a:t>
            </a:r>
            <a:endParaRPr lang="en-US" sz="2000" dirty="0"/>
          </a:p>
        </p:txBody>
      </p:sp>
      <p:pic>
        <p:nvPicPr>
          <p:cNvPr id="15" name="Picture Placeholder 4">
            <a:extLst>
              <a:ext uri="{FF2B5EF4-FFF2-40B4-BE49-F238E27FC236}">
                <a16:creationId xmlns:a16="http://schemas.microsoft.com/office/drawing/2014/main" id="{CF2688F9-C509-AAF4-3D94-56D8782BE717}"/>
              </a:ext>
            </a:extLst>
          </p:cNvPr>
          <p:cNvPicPr>
            <a:picLocks noGrp="1" noChangeAspect="1"/>
          </p:cNvPicPr>
          <p:nvPr>
            <p:ph type="pic" sz="quarter" idx="14"/>
          </p:nvPr>
        </p:nvPicPr>
        <p:blipFill>
          <a:blip r:embed="rId3"/>
          <a:srcRect l="36198" t="1913" r="18301" b="4991"/>
          <a:stretch/>
        </p:blipFill>
        <p:spPr>
          <a:xfrm>
            <a:off x="-414338" y="69056"/>
            <a:ext cx="4800542" cy="6846827"/>
          </a:xfrm>
          <a:prstGeom prst="rect">
            <a:avLst/>
          </a:prstGeom>
          <a:noFill/>
        </p:spPr>
      </p:pic>
      <p:sp>
        <p:nvSpPr>
          <p:cNvPr id="6" name="Title 3">
            <a:extLst>
              <a:ext uri="{FF2B5EF4-FFF2-40B4-BE49-F238E27FC236}">
                <a16:creationId xmlns:a16="http://schemas.microsoft.com/office/drawing/2014/main" id="{722F04DF-6EEF-7A05-B80F-7A7E4430C01C}"/>
              </a:ext>
            </a:extLst>
          </p:cNvPr>
          <p:cNvSpPr>
            <a:spLocks noGrp="1"/>
          </p:cNvSpPr>
          <p:nvPr>
            <p:ph type="title"/>
          </p:nvPr>
        </p:nvSpPr>
        <p:spPr>
          <a:xfrm>
            <a:off x="4560036" y="203568"/>
            <a:ext cx="7386637" cy="810767"/>
          </a:xfrm>
        </p:spPr>
        <p:txBody>
          <a:bodyPr anchor="t">
            <a:noAutofit/>
          </a:bodyPr>
          <a:lstStyle/>
          <a:p>
            <a:pPr>
              <a:buNone/>
            </a:pPr>
            <a:r>
              <a:rPr lang="en-US" sz="6000" b="0" i="0" dirty="0">
                <a:effectLst/>
              </a:rPr>
              <a:t>New Possibilities</a:t>
            </a:r>
            <a:br>
              <a:rPr lang="en-US" sz="6000" b="0" i="0" dirty="0">
                <a:effectLst/>
              </a:rPr>
            </a:br>
            <a:br>
              <a:rPr lang="en-US" sz="6000" b="0" i="0" dirty="0">
                <a:effectLst/>
              </a:rPr>
            </a:br>
            <a:br>
              <a:rPr lang="en-US" sz="6000" b="0" i="0" dirty="0">
                <a:effectLst/>
                <a:latin typeface="fkGroteskNeue"/>
              </a:rPr>
            </a:br>
            <a:br>
              <a:rPr lang="en-US" sz="6000" b="0" i="0" dirty="0">
                <a:effectLst/>
              </a:rPr>
            </a:br>
            <a:br>
              <a:rPr lang="en-US" sz="6000" b="0" i="0" dirty="0">
                <a:effectLst/>
              </a:rPr>
            </a:br>
            <a:br>
              <a:rPr lang="en-US" sz="6000" dirty="0">
                <a:solidFill>
                  <a:srgbClr val="000000"/>
                </a:solidFill>
                <a:effectLst/>
                <a:latin typeface="Helvetica" pitchFamily="2" charset="0"/>
              </a:rPr>
            </a:br>
            <a:endParaRPr lang="en-US" sz="6000" dirty="0"/>
          </a:p>
        </p:txBody>
      </p:sp>
    </p:spTree>
    <p:extLst>
      <p:ext uri="{BB962C8B-B14F-4D97-AF65-F5344CB8AC3E}">
        <p14:creationId xmlns:p14="http://schemas.microsoft.com/office/powerpoint/2010/main" val="13561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D0D14-1A7D-EBDC-7792-29D89FE805E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9413C-36D8-20BA-7BBF-9E10D27A5457}"/>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29</a:t>
            </a:fld>
            <a:endParaRPr lang="en-ID"/>
          </a:p>
        </p:txBody>
      </p:sp>
      <p:sp>
        <p:nvSpPr>
          <p:cNvPr id="4" name="Title 3">
            <a:extLst>
              <a:ext uri="{FF2B5EF4-FFF2-40B4-BE49-F238E27FC236}">
                <a16:creationId xmlns:a16="http://schemas.microsoft.com/office/drawing/2014/main" id="{F5FB04CA-118F-709D-6725-D085D09C1D6D}"/>
              </a:ext>
            </a:extLst>
          </p:cNvPr>
          <p:cNvSpPr>
            <a:spLocks noGrp="1"/>
          </p:cNvSpPr>
          <p:nvPr>
            <p:ph type="title"/>
          </p:nvPr>
        </p:nvSpPr>
        <p:spPr>
          <a:xfrm>
            <a:off x="4314709" y="233695"/>
            <a:ext cx="7386637" cy="810767"/>
          </a:xfrm>
        </p:spPr>
        <p:txBody>
          <a:bodyPr anchor="t">
            <a:noAutofit/>
          </a:bodyPr>
          <a:lstStyle/>
          <a:p>
            <a:pPr>
              <a:buNone/>
            </a:pPr>
            <a:r>
              <a:rPr lang="en-US" sz="6000" b="0" i="0" dirty="0">
                <a:effectLst/>
              </a:rPr>
              <a:t>New Possibilities</a:t>
            </a:r>
            <a:br>
              <a:rPr lang="en-US" sz="6000" b="0" i="0" dirty="0">
                <a:effectLst/>
              </a:rPr>
            </a:br>
            <a:br>
              <a:rPr lang="en-US" sz="6000" b="0" i="0" dirty="0">
                <a:effectLst/>
              </a:rPr>
            </a:br>
            <a:br>
              <a:rPr lang="en-US" sz="6000" b="0" i="0" dirty="0">
                <a:effectLst/>
                <a:latin typeface="fkGroteskNeue"/>
              </a:rPr>
            </a:br>
            <a:br>
              <a:rPr lang="en-US" sz="6000" b="0" i="0" dirty="0">
                <a:effectLst/>
              </a:rPr>
            </a:br>
            <a:br>
              <a:rPr lang="en-US" sz="6000" b="0" i="0" dirty="0">
                <a:effectLst/>
              </a:rPr>
            </a:br>
            <a:br>
              <a:rPr lang="en-US" sz="6000" dirty="0">
                <a:solidFill>
                  <a:srgbClr val="000000"/>
                </a:solidFill>
                <a:effectLst/>
                <a:latin typeface="Helvetica" pitchFamily="2" charset="0"/>
              </a:rPr>
            </a:br>
            <a:endParaRPr lang="en-US" sz="6000" dirty="0"/>
          </a:p>
        </p:txBody>
      </p:sp>
      <p:sp>
        <p:nvSpPr>
          <p:cNvPr id="9" name="TextBox 8">
            <a:extLst>
              <a:ext uri="{FF2B5EF4-FFF2-40B4-BE49-F238E27FC236}">
                <a16:creationId xmlns:a16="http://schemas.microsoft.com/office/drawing/2014/main" id="{8F47B10F-1EF7-624F-4467-B5598EAB0C25}"/>
              </a:ext>
            </a:extLst>
          </p:cNvPr>
          <p:cNvSpPr txBox="1"/>
          <p:nvPr/>
        </p:nvSpPr>
        <p:spPr>
          <a:xfrm>
            <a:off x="4388647" y="1709574"/>
            <a:ext cx="7386636" cy="1200329"/>
          </a:xfrm>
          <a:prstGeom prst="rect">
            <a:avLst/>
          </a:prstGeom>
          <a:noFill/>
        </p:spPr>
        <p:txBody>
          <a:bodyPr wrap="square">
            <a:spAutoFit/>
          </a:bodyPr>
          <a:lstStyle/>
          <a:p>
            <a:pPr algn="l"/>
            <a:endParaRPr lang="en-US" dirty="0">
              <a:latin typeface="fkGroteskNeue"/>
            </a:endParaRPr>
          </a:p>
          <a:p>
            <a:pPr>
              <a:buNone/>
            </a:pPr>
            <a:br>
              <a:rPr lang="en-US" dirty="0"/>
            </a:br>
            <a:endParaRPr lang="en-US" b="0" i="0" dirty="0">
              <a:effectLst/>
              <a:latin typeface="fkGroteskNeue"/>
            </a:endParaRPr>
          </a:p>
          <a:p>
            <a:endParaRPr lang="en-US" b="0" i="0" dirty="0">
              <a:effectLst/>
              <a:latin typeface="fkGroteskNeue"/>
            </a:endParaRPr>
          </a:p>
        </p:txBody>
      </p:sp>
      <p:pic>
        <p:nvPicPr>
          <p:cNvPr id="2" name="Picture Placeholder 4">
            <a:extLst>
              <a:ext uri="{FF2B5EF4-FFF2-40B4-BE49-F238E27FC236}">
                <a16:creationId xmlns:a16="http://schemas.microsoft.com/office/drawing/2014/main" id="{E8728C82-DC2E-1D5A-0CDF-5BB356B4BB9F}"/>
              </a:ext>
            </a:extLst>
          </p:cNvPr>
          <p:cNvPicPr>
            <a:picLocks noGrp="1" noChangeAspect="1"/>
          </p:cNvPicPr>
          <p:nvPr>
            <p:ph type="pic" sz="quarter" idx="14"/>
          </p:nvPr>
        </p:nvPicPr>
        <p:blipFill>
          <a:blip r:embed="rId3"/>
          <a:srcRect l="42220" t="6919" r="20437" b="5306"/>
          <a:stretch/>
        </p:blipFill>
        <p:spPr>
          <a:xfrm>
            <a:off x="0" y="123825"/>
            <a:ext cx="4110038" cy="6734175"/>
          </a:xfrm>
          <a:prstGeom prst="rect">
            <a:avLst/>
          </a:prstGeom>
          <a:noFill/>
        </p:spPr>
      </p:pic>
      <p:sp>
        <p:nvSpPr>
          <p:cNvPr id="6" name="TextBox 5">
            <a:extLst>
              <a:ext uri="{FF2B5EF4-FFF2-40B4-BE49-F238E27FC236}">
                <a16:creationId xmlns:a16="http://schemas.microsoft.com/office/drawing/2014/main" id="{6A5B702A-1813-8AEF-3AA7-7F272E0B5383}"/>
              </a:ext>
            </a:extLst>
          </p:cNvPr>
          <p:cNvSpPr txBox="1"/>
          <p:nvPr/>
        </p:nvSpPr>
        <p:spPr>
          <a:xfrm>
            <a:off x="4388647" y="1372999"/>
            <a:ext cx="7312699" cy="2739211"/>
          </a:xfrm>
          <a:prstGeom prst="rect">
            <a:avLst/>
          </a:prstGeom>
          <a:noFill/>
        </p:spPr>
        <p:txBody>
          <a:bodyPr wrap="square">
            <a:spAutoFit/>
          </a:bodyPr>
          <a:lstStyle/>
          <a:p>
            <a:r>
              <a:rPr lang="en-US" sz="3200" i="0" dirty="0">
                <a:solidFill>
                  <a:schemeClr val="accent1"/>
                </a:solidFill>
                <a:effectLst/>
                <a:latin typeface="fkGroteskNeue"/>
              </a:rPr>
              <a:t>What this teaches us about aging</a:t>
            </a:r>
          </a:p>
          <a:p>
            <a:br>
              <a:rPr lang="en-US" sz="2800" dirty="0"/>
            </a:br>
            <a:r>
              <a:rPr lang="en-US" sz="2800" b="0" i="0" dirty="0">
                <a:effectLst/>
                <a:latin typeface="fkGroteskNeue"/>
              </a:rPr>
              <a:t>For older adults facing significant life transitions such as retirement, health changes, or loss of loved ones, NEW POSSIBILITIES offer a framework for reimagining their future. </a:t>
            </a:r>
          </a:p>
        </p:txBody>
      </p:sp>
      <p:sp>
        <p:nvSpPr>
          <p:cNvPr id="5" name="Title 3">
            <a:extLst>
              <a:ext uri="{FF2B5EF4-FFF2-40B4-BE49-F238E27FC236}">
                <a16:creationId xmlns:a16="http://schemas.microsoft.com/office/drawing/2014/main" id="{2AC46CFD-01D6-7112-6AF0-8F708906883C}"/>
              </a:ext>
            </a:extLst>
          </p:cNvPr>
          <p:cNvSpPr txBox="1">
            <a:spLocks/>
          </p:cNvSpPr>
          <p:nvPr/>
        </p:nvSpPr>
        <p:spPr>
          <a:xfrm>
            <a:off x="2684781" y="4400413"/>
            <a:ext cx="8540262" cy="1705454"/>
          </a:xfrm>
          <a:prstGeom prst="rect">
            <a:avLst/>
          </a:prstGeom>
          <a:solidFill>
            <a:schemeClr val="bg1"/>
          </a:solidFill>
          <a:effectLst>
            <a:outerShdw blurRad="473366" dist="50800" dir="5400000" algn="ctr" rotWithShape="0">
              <a:srgbClr val="000000">
                <a:alpha val="43137"/>
              </a:srgbClr>
            </a:outerShdw>
          </a:effectLst>
        </p:spPr>
        <p:txBody>
          <a:bodyPr vert="horz" lIns="91440" tIns="45720" rIns="91440" bIns="45720" rtlCol="0" anchor="t" anchorCtr="0">
            <a:normAutofit/>
          </a:bodyPr>
          <a:lst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a:lstStyle>
          <a:p>
            <a:r>
              <a:rPr lang="en-US" sz="3200" dirty="0">
                <a:latin typeface="Calibri" panose="020F0502020204030204" pitchFamily="34" charset="0"/>
                <a:cs typeface="Calibri" panose="020F0502020204030204" pitchFamily="34" charset="0"/>
              </a:rPr>
              <a:t>Contrary to ageist stereotypes, older adults exhibit robust capacity for post-traumatic growth through reinvention &amp; new possibilities </a:t>
            </a:r>
          </a:p>
        </p:txBody>
      </p:sp>
    </p:spTree>
    <p:extLst>
      <p:ext uri="{BB962C8B-B14F-4D97-AF65-F5344CB8AC3E}">
        <p14:creationId xmlns:p14="http://schemas.microsoft.com/office/powerpoint/2010/main" val="30419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03" name="Rectangle"/>
          <p:cNvSpPr/>
          <p:nvPr/>
        </p:nvSpPr>
        <p:spPr>
          <a:xfrm>
            <a:off x="952500" y="928351"/>
            <a:ext cx="10287000" cy="5198129"/>
          </a:xfrm>
          <a:prstGeom prst="rect">
            <a:avLst/>
          </a:prstGeom>
          <a:solidFill>
            <a:srgbClr val="FFFFFF"/>
          </a:solidFill>
          <a:ln w="50800">
            <a:solidFill>
              <a:schemeClr val="accent1">
                <a:alpha val="73000"/>
              </a:schemeClr>
            </a:solidFill>
            <a:miter lim="400000"/>
          </a:ln>
        </p:spPr>
        <p:txBody>
          <a:bodyPr lIns="25400" tIns="25400" rIns="25400" bIns="25400" anchor="ctr"/>
          <a:lstStyle/>
          <a:p>
            <a:pPr algn="ctr">
              <a:defRPr sz="3200" spc="0">
                <a:solidFill>
                  <a:schemeClr val="accent5">
                    <a:hueOff val="-152896"/>
                    <a:lumOff val="12368"/>
                  </a:schemeClr>
                </a:solidFill>
                <a:latin typeface="Helvetica Light"/>
                <a:ea typeface="Helvetica Light"/>
                <a:cs typeface="Helvetica Light"/>
                <a:sym typeface="Helvetica Light"/>
              </a:defRPr>
            </a:pPr>
            <a:endParaRPr lang="en-US" sz="1600"/>
          </a:p>
        </p:txBody>
      </p:sp>
      <p:sp>
        <p:nvSpPr>
          <p:cNvPr id="904" name="A complicated situation in which a difficult choice has to be made between often competing options"/>
          <p:cNvSpPr txBox="1"/>
          <p:nvPr/>
        </p:nvSpPr>
        <p:spPr>
          <a:xfrm>
            <a:off x="2424410" y="1886288"/>
            <a:ext cx="7944886" cy="2585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ctr">
              <a:defRPr sz="6500" b="1" i="1" spc="650">
                <a:solidFill>
                  <a:srgbClr val="000000"/>
                </a:solidFill>
                <a:latin typeface="Calibri-Bold"/>
                <a:ea typeface="Calibri-Bold"/>
                <a:cs typeface="Calibri-Bold"/>
                <a:sym typeface="Calibri-Bold"/>
              </a:defRPr>
            </a:lvl1pPr>
          </a:lstStyle>
          <a:p>
            <a:r>
              <a:rPr lang="en-US" sz="5400" b="0" i="0" spc="0" dirty="0">
                <a:latin typeface="+mn-lt"/>
              </a:rPr>
              <a:t>When we only focus on what is wrong, </a:t>
            </a:r>
          </a:p>
          <a:p>
            <a:r>
              <a:rPr lang="en-US" sz="5400" b="0" i="0" spc="0" dirty="0">
                <a:latin typeface="+mn-lt"/>
              </a:rPr>
              <a:t>we miss what is strong</a:t>
            </a:r>
            <a:r>
              <a:rPr lang="en-US" sz="5400" b="0" i="0" spc="0" dirty="0">
                <a:solidFill>
                  <a:srgbClr val="000000"/>
                </a:solidFill>
                <a:effectLst/>
                <a:latin typeface="+mn-lt"/>
              </a:rPr>
              <a:t>.</a:t>
            </a:r>
            <a:endParaRPr sz="5400" spc="0" dirty="0">
              <a:latin typeface="+mn-lt"/>
            </a:endParaRPr>
          </a:p>
        </p:txBody>
      </p:sp>
      <p:sp>
        <p:nvSpPr>
          <p:cNvPr id="2" name="Slide Number Placeholder 1">
            <a:extLst>
              <a:ext uri="{FF2B5EF4-FFF2-40B4-BE49-F238E27FC236}">
                <a16:creationId xmlns:a16="http://schemas.microsoft.com/office/drawing/2014/main" id="{85157691-4969-3442-B7C7-C6B9DDBF0859}"/>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5" name="TextBox 4">
            <a:extLst>
              <a:ext uri="{FF2B5EF4-FFF2-40B4-BE49-F238E27FC236}">
                <a16:creationId xmlns:a16="http://schemas.microsoft.com/office/drawing/2014/main" id="{C6155557-F7DB-7ECD-D156-ACBFDBF594C0}"/>
              </a:ext>
            </a:extLst>
          </p:cNvPr>
          <p:cNvSpPr txBox="1"/>
          <p:nvPr/>
        </p:nvSpPr>
        <p:spPr>
          <a:xfrm flipH="1">
            <a:off x="9467230" y="3335618"/>
            <a:ext cx="1151404" cy="1446550"/>
          </a:xfrm>
          <a:prstGeom prst="rect">
            <a:avLst/>
          </a:prstGeom>
          <a:noFill/>
        </p:spPr>
        <p:txBody>
          <a:bodyPr wrap="square" rtlCol="0">
            <a:spAutoFit/>
          </a:bodyPr>
          <a:lstStyle/>
          <a:p>
            <a:r>
              <a:rPr lang="en-US" sz="8800" dirty="0">
                <a:solidFill>
                  <a:srgbClr val="F98973"/>
                </a:solidFill>
                <a:latin typeface="Amasis MT Pro Black" panose="02040A04050005020304" pitchFamily="18" charset="0"/>
              </a:rPr>
              <a:t>”</a:t>
            </a:r>
          </a:p>
        </p:txBody>
      </p:sp>
      <p:sp>
        <p:nvSpPr>
          <p:cNvPr id="6" name="TextBox 5">
            <a:extLst>
              <a:ext uri="{FF2B5EF4-FFF2-40B4-BE49-F238E27FC236}">
                <a16:creationId xmlns:a16="http://schemas.microsoft.com/office/drawing/2014/main" id="{539DBC9C-2B07-A3CD-B940-801005FCAE84}"/>
              </a:ext>
            </a:extLst>
          </p:cNvPr>
          <p:cNvSpPr txBox="1"/>
          <p:nvPr/>
        </p:nvSpPr>
        <p:spPr>
          <a:xfrm>
            <a:off x="2175072" y="1575731"/>
            <a:ext cx="772732" cy="1446550"/>
          </a:xfrm>
          <a:prstGeom prst="rect">
            <a:avLst/>
          </a:prstGeom>
          <a:noFill/>
        </p:spPr>
        <p:txBody>
          <a:bodyPr wrap="square" rtlCol="0">
            <a:spAutoFit/>
          </a:bodyPr>
          <a:lstStyle/>
          <a:p>
            <a:r>
              <a:rPr lang="en-US" sz="8800" dirty="0">
                <a:solidFill>
                  <a:srgbClr val="F98973"/>
                </a:solidFill>
                <a:latin typeface="Amasis MT Pro Black" panose="02040A04050005020304" pitchFamily="18" charset="0"/>
              </a:rP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FC73-52B1-E9CF-AE5C-C83C135AD1CA}"/>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97ACCD4-D551-04AF-D60C-2033945E3388}"/>
              </a:ext>
            </a:extLst>
          </p:cNvPr>
          <p:cNvPicPr>
            <a:picLocks noGrp="1" noChangeAspect="1"/>
          </p:cNvPicPr>
          <p:nvPr>
            <p:ph type="pic" sz="quarter" idx="14"/>
          </p:nvPr>
        </p:nvPicPr>
        <p:blipFill>
          <a:blip r:embed="rId3"/>
          <a:srcRect t="8988" b="8988"/>
          <a:stretch>
            <a:fillRect/>
          </a:stretch>
        </p:blipFill>
        <p:spPr>
          <a:xfrm>
            <a:off x="1" y="114914"/>
            <a:ext cx="12191999" cy="6858000"/>
          </a:xfrm>
          <a:prstGeom prst="rect">
            <a:avLst/>
          </a:prstGeom>
        </p:spPr>
      </p:pic>
      <p:sp>
        <p:nvSpPr>
          <p:cNvPr id="7" name="Rectangle 6">
            <a:extLst>
              <a:ext uri="{FF2B5EF4-FFF2-40B4-BE49-F238E27FC236}">
                <a16:creationId xmlns:a16="http://schemas.microsoft.com/office/drawing/2014/main" id="{F4183D62-482B-4D88-2150-B76D24CE99F2}"/>
              </a:ext>
            </a:extLst>
          </p:cNvPr>
          <p:cNvSpPr/>
          <p:nvPr/>
        </p:nvSpPr>
        <p:spPr>
          <a:xfrm>
            <a:off x="0" y="114914"/>
            <a:ext cx="12192000" cy="6987761"/>
          </a:xfrm>
          <a:prstGeom prst="rect">
            <a:avLst/>
          </a:prstGeom>
          <a:solidFill>
            <a:schemeClr val="tx1">
              <a:alpha val="311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98948B46-E4C9-2EC0-F5B6-C80BA376D960}"/>
              </a:ext>
            </a:extLst>
          </p:cNvPr>
          <p:cNvSpPr>
            <a:spLocks noGrp="1"/>
          </p:cNvSpPr>
          <p:nvPr>
            <p:ph type="sldNum" sz="quarter" idx="10"/>
          </p:nvPr>
        </p:nvSpPr>
        <p:spPr/>
        <p:txBody>
          <a:bodyPr/>
          <a:lstStyle/>
          <a:p>
            <a:fld id="{EB2DD7C0-1B10-A642-AD82-754C026C9DFE}" type="slidenum">
              <a:rPr lang="en-ID" smtClean="0"/>
              <a:pPr/>
              <a:t>30</a:t>
            </a:fld>
            <a:endParaRPr lang="en-ID"/>
          </a:p>
        </p:txBody>
      </p:sp>
      <p:sp>
        <p:nvSpPr>
          <p:cNvPr id="5" name="Title 4">
            <a:extLst>
              <a:ext uri="{FF2B5EF4-FFF2-40B4-BE49-F238E27FC236}">
                <a16:creationId xmlns:a16="http://schemas.microsoft.com/office/drawing/2014/main" id="{418C224F-1A08-6C33-C29D-45045C2C6E59}"/>
              </a:ext>
            </a:extLst>
          </p:cNvPr>
          <p:cNvSpPr>
            <a:spLocks noGrp="1"/>
          </p:cNvSpPr>
          <p:nvPr>
            <p:ph type="title"/>
          </p:nvPr>
        </p:nvSpPr>
        <p:spPr>
          <a:xfrm>
            <a:off x="168151" y="1200041"/>
            <a:ext cx="5455410" cy="1107996"/>
          </a:xfrm>
        </p:spPr>
        <p:txBody>
          <a:bodyPr/>
          <a:lstStyle/>
          <a:p>
            <a:r>
              <a:rPr lang="en-US" dirty="0"/>
              <a:t>3. Personal Strength</a:t>
            </a:r>
          </a:p>
        </p:txBody>
      </p:sp>
      <p:sp>
        <p:nvSpPr>
          <p:cNvPr id="8" name="TextBox 7">
            <a:extLst>
              <a:ext uri="{FF2B5EF4-FFF2-40B4-BE49-F238E27FC236}">
                <a16:creationId xmlns:a16="http://schemas.microsoft.com/office/drawing/2014/main" id="{1C36797A-EEBF-4CEC-4351-334E255D97DD}"/>
              </a:ext>
            </a:extLst>
          </p:cNvPr>
          <p:cNvSpPr txBox="1"/>
          <p:nvPr/>
        </p:nvSpPr>
        <p:spPr>
          <a:xfrm>
            <a:off x="384277" y="2599730"/>
            <a:ext cx="4416323" cy="3539430"/>
          </a:xfrm>
          <a:prstGeom prst="rect">
            <a:avLst/>
          </a:prstGeom>
          <a:solidFill>
            <a:schemeClr val="bg1"/>
          </a:solidFill>
          <a:effectLst>
            <a:outerShdw blurRad="444842" dist="50800" dir="5400000" algn="ctr" rotWithShape="0">
              <a:srgbClr val="000000">
                <a:alpha val="43137"/>
              </a:srgbClr>
            </a:outerShdw>
          </a:effectLst>
        </p:spPr>
        <p:txBody>
          <a:bodyPr wrap="square">
            <a:spAutoFit/>
          </a:bodyPr>
          <a:lstStyle/>
          <a:p>
            <a:pPr marL="342900" indent="-342900" algn="l">
              <a:buFont typeface="Arial" panose="020B0604020202020204" pitchFamily="34" charset="0"/>
              <a:buChar char="•"/>
            </a:pPr>
            <a:r>
              <a:rPr lang="en-US" sz="2800" b="0" i="0" dirty="0">
                <a:effectLst/>
                <a:latin typeface="fkGroteskNeue"/>
              </a:rPr>
              <a:t>Increased resilience and self-efficacy</a:t>
            </a:r>
          </a:p>
          <a:p>
            <a:pPr algn="l"/>
            <a:endParaRPr lang="en-US" sz="2800" b="0" i="0" dirty="0">
              <a:effectLst/>
              <a:latin typeface="fkGroteskNeue"/>
            </a:endParaRPr>
          </a:p>
          <a:p>
            <a:pPr marL="342900" indent="-342900" algn="l">
              <a:buFont typeface="Arial" panose="020B0604020202020204" pitchFamily="34" charset="0"/>
              <a:buChar char="•"/>
            </a:pPr>
            <a:r>
              <a:rPr lang="en-US" sz="2800" b="0" i="0" dirty="0">
                <a:effectLst/>
                <a:latin typeface="fkGroteskNeue"/>
              </a:rPr>
              <a:t>Recognize our own ability to overcome adversity</a:t>
            </a:r>
          </a:p>
          <a:p>
            <a:pPr marL="342900" indent="-342900" algn="l">
              <a:buFont typeface="Arial" panose="020B0604020202020204" pitchFamily="34" charset="0"/>
              <a:buChar char="•"/>
            </a:pPr>
            <a:endParaRPr lang="en-US" sz="2800" dirty="0">
              <a:latin typeface="fkGroteskNeue"/>
            </a:endParaRPr>
          </a:p>
          <a:p>
            <a:pPr marL="342900" indent="-342900" algn="l">
              <a:buFont typeface="Arial" panose="020B0604020202020204" pitchFamily="34" charset="0"/>
              <a:buChar char="•"/>
            </a:pPr>
            <a:r>
              <a:rPr lang="en-US" sz="2800" b="0" i="0" dirty="0">
                <a:effectLst/>
                <a:latin typeface="fkGroteskNeue"/>
              </a:rPr>
              <a:t>Discover untapped reserves of inner strength</a:t>
            </a:r>
          </a:p>
        </p:txBody>
      </p:sp>
    </p:spTree>
    <p:extLst>
      <p:ext uri="{BB962C8B-B14F-4D97-AF65-F5344CB8AC3E}">
        <p14:creationId xmlns:p14="http://schemas.microsoft.com/office/powerpoint/2010/main" val="736305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E9DC0FAF-4030-65FF-969A-A3B797AC4CBB}"/>
            </a:ext>
          </a:extLst>
        </p:cNvPr>
        <p:cNvGrpSpPr/>
        <p:nvPr/>
      </p:nvGrpSpPr>
      <p:grpSpPr>
        <a:xfrm>
          <a:off x="0" y="0"/>
          <a:ext cx="0" cy="0"/>
          <a:chOff x="0" y="0"/>
          <a:chExt cx="0" cy="0"/>
        </a:xfrm>
      </p:grpSpPr>
      <p:sp>
        <p:nvSpPr>
          <p:cNvPr id="903" name="Rectangle">
            <a:extLst>
              <a:ext uri="{FF2B5EF4-FFF2-40B4-BE49-F238E27FC236}">
                <a16:creationId xmlns:a16="http://schemas.microsoft.com/office/drawing/2014/main" id="{BEBCDD24-D836-8BE1-F938-C8C09EC3AF88}"/>
              </a:ext>
            </a:extLst>
          </p:cNvPr>
          <p:cNvSpPr/>
          <p:nvPr/>
        </p:nvSpPr>
        <p:spPr>
          <a:xfrm>
            <a:off x="952500" y="817772"/>
            <a:ext cx="10287000" cy="5198129"/>
          </a:xfrm>
          <a:prstGeom prst="rect">
            <a:avLst/>
          </a:prstGeom>
          <a:solidFill>
            <a:srgbClr val="FFFFFF"/>
          </a:solidFill>
          <a:ln w="50800">
            <a:solidFill>
              <a:schemeClr val="accent1">
                <a:alpha val="73000"/>
              </a:schemeClr>
            </a:solidFill>
            <a:miter lim="400000"/>
          </a:ln>
        </p:spPr>
        <p:txBody>
          <a:bodyPr lIns="25400" tIns="25400" rIns="25400" bIns="25400" anchor="ctr"/>
          <a:lstStyle/>
          <a:p>
            <a:pPr algn="ctr">
              <a:defRPr sz="3200" spc="0">
                <a:solidFill>
                  <a:schemeClr val="accent5">
                    <a:hueOff val="-152896"/>
                    <a:lumOff val="12368"/>
                  </a:schemeClr>
                </a:solidFill>
                <a:latin typeface="Helvetica Light"/>
                <a:ea typeface="Helvetica Light"/>
                <a:cs typeface="Helvetica Light"/>
                <a:sym typeface="Helvetica Light"/>
              </a:defRPr>
            </a:pPr>
            <a:endParaRPr lang="en-US" sz="1600"/>
          </a:p>
        </p:txBody>
      </p:sp>
      <p:sp>
        <p:nvSpPr>
          <p:cNvPr id="904" name="A complicated situation in which a difficult choice has to be made between often competing options">
            <a:extLst>
              <a:ext uri="{FF2B5EF4-FFF2-40B4-BE49-F238E27FC236}">
                <a16:creationId xmlns:a16="http://schemas.microsoft.com/office/drawing/2014/main" id="{43216082-7C5E-CCAA-17A3-912E24F83D47}"/>
              </a:ext>
            </a:extLst>
          </p:cNvPr>
          <p:cNvSpPr txBox="1"/>
          <p:nvPr/>
        </p:nvSpPr>
        <p:spPr>
          <a:xfrm>
            <a:off x="2272332" y="2136338"/>
            <a:ext cx="7905330" cy="2585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ctr">
              <a:defRPr sz="6500" b="1" i="1" spc="650">
                <a:solidFill>
                  <a:srgbClr val="000000"/>
                </a:solidFill>
                <a:latin typeface="Calibri-Bold"/>
                <a:ea typeface="Calibri-Bold"/>
                <a:cs typeface="Calibri-Bold"/>
                <a:sym typeface="Calibri-Bold"/>
              </a:defRPr>
            </a:lvl1pPr>
          </a:lstStyle>
          <a:p>
            <a:r>
              <a:rPr lang="en-US" sz="5400" b="0" i="0" spc="0" dirty="0">
                <a:latin typeface="+mn-lt"/>
              </a:rPr>
              <a:t>Aging is not ‘lost youth’ but a new stage of opportunity and strength.</a:t>
            </a:r>
            <a:endParaRPr sz="5400" b="0" i="0" spc="0" dirty="0">
              <a:latin typeface="+mn-lt"/>
            </a:endParaRPr>
          </a:p>
        </p:txBody>
      </p:sp>
      <p:sp>
        <p:nvSpPr>
          <p:cNvPr id="2" name="Slide Number Placeholder 1">
            <a:extLst>
              <a:ext uri="{FF2B5EF4-FFF2-40B4-BE49-F238E27FC236}">
                <a16:creationId xmlns:a16="http://schemas.microsoft.com/office/drawing/2014/main" id="{092D84DF-94B8-E0F4-33DF-D21DD18BBB89}"/>
              </a:ext>
            </a:extLst>
          </p:cNvPr>
          <p:cNvSpPr>
            <a:spLocks noGrp="1"/>
          </p:cNvSpPr>
          <p:nvPr>
            <p:ph type="sldNum" sz="quarter" idx="2"/>
          </p:nvPr>
        </p:nvSpPr>
        <p:spPr/>
        <p:txBody>
          <a:bodyPr/>
          <a:lstStyle/>
          <a:p>
            <a:fld id="{86CB4B4D-7CA3-9044-876B-883B54F8677D}" type="slidenum">
              <a:rPr lang="en-US" smtClean="0"/>
              <a:t>31</a:t>
            </a:fld>
            <a:endParaRPr lang="en-US"/>
          </a:p>
        </p:txBody>
      </p:sp>
      <p:sp>
        <p:nvSpPr>
          <p:cNvPr id="4" name="TextBox 3">
            <a:extLst>
              <a:ext uri="{FF2B5EF4-FFF2-40B4-BE49-F238E27FC236}">
                <a16:creationId xmlns:a16="http://schemas.microsoft.com/office/drawing/2014/main" id="{3085E5CD-86EA-5927-514D-775E66EE6F22}"/>
              </a:ext>
            </a:extLst>
          </p:cNvPr>
          <p:cNvSpPr txBox="1"/>
          <p:nvPr/>
        </p:nvSpPr>
        <p:spPr>
          <a:xfrm>
            <a:off x="5085458" y="4721661"/>
            <a:ext cx="2733040" cy="369332"/>
          </a:xfrm>
          <a:prstGeom prst="rect">
            <a:avLst/>
          </a:prstGeom>
          <a:noFill/>
        </p:spPr>
        <p:txBody>
          <a:bodyPr wrap="square">
            <a:spAutoFit/>
          </a:bodyPr>
          <a:lstStyle/>
          <a:p>
            <a:pPr algn="r"/>
            <a:r>
              <a:rPr lang="en-US" dirty="0">
                <a:solidFill>
                  <a:srgbClr val="000000"/>
                </a:solidFill>
                <a:latin typeface="myriad-pro"/>
              </a:rPr>
              <a:t>Betty Friedan</a:t>
            </a:r>
            <a:endParaRPr lang="en-US" dirty="0"/>
          </a:p>
        </p:txBody>
      </p:sp>
      <p:sp>
        <p:nvSpPr>
          <p:cNvPr id="5" name="TextBox 4">
            <a:extLst>
              <a:ext uri="{FF2B5EF4-FFF2-40B4-BE49-F238E27FC236}">
                <a16:creationId xmlns:a16="http://schemas.microsoft.com/office/drawing/2014/main" id="{CDC2C5E2-9F25-94AD-BBE3-A093E59B9456}"/>
              </a:ext>
            </a:extLst>
          </p:cNvPr>
          <p:cNvSpPr txBox="1"/>
          <p:nvPr/>
        </p:nvSpPr>
        <p:spPr>
          <a:xfrm flipH="1">
            <a:off x="8270037" y="3666567"/>
            <a:ext cx="1151404" cy="1446550"/>
          </a:xfrm>
          <a:prstGeom prst="rect">
            <a:avLst/>
          </a:prstGeom>
          <a:noFill/>
        </p:spPr>
        <p:txBody>
          <a:bodyPr wrap="square" rtlCol="0">
            <a:spAutoFit/>
          </a:bodyPr>
          <a:lstStyle/>
          <a:p>
            <a:r>
              <a:rPr lang="en-US" sz="8800" dirty="0">
                <a:solidFill>
                  <a:srgbClr val="F98973"/>
                </a:solidFill>
                <a:latin typeface="Amasis MT Pro Black" panose="02040A04050005020304" pitchFamily="18" charset="0"/>
              </a:rPr>
              <a:t>”</a:t>
            </a:r>
          </a:p>
        </p:txBody>
      </p:sp>
      <p:sp>
        <p:nvSpPr>
          <p:cNvPr id="6" name="TextBox 5">
            <a:extLst>
              <a:ext uri="{FF2B5EF4-FFF2-40B4-BE49-F238E27FC236}">
                <a16:creationId xmlns:a16="http://schemas.microsoft.com/office/drawing/2014/main" id="{2AC39D6D-698F-D67C-7640-F64E976373F2}"/>
              </a:ext>
            </a:extLst>
          </p:cNvPr>
          <p:cNvSpPr txBox="1"/>
          <p:nvPr/>
        </p:nvSpPr>
        <p:spPr>
          <a:xfrm>
            <a:off x="1241606" y="1755706"/>
            <a:ext cx="772732" cy="1446550"/>
          </a:xfrm>
          <a:prstGeom prst="rect">
            <a:avLst/>
          </a:prstGeom>
          <a:noFill/>
        </p:spPr>
        <p:txBody>
          <a:bodyPr wrap="square" rtlCol="0">
            <a:spAutoFit/>
          </a:bodyPr>
          <a:lstStyle/>
          <a:p>
            <a:r>
              <a:rPr lang="en-US" sz="8800" dirty="0">
                <a:solidFill>
                  <a:srgbClr val="F98973"/>
                </a:solidFill>
                <a:latin typeface="Amasis MT Pro Black" panose="02040A04050005020304" pitchFamily="18" charset="0"/>
              </a:rPr>
              <a:t>“</a:t>
            </a:r>
          </a:p>
        </p:txBody>
      </p:sp>
    </p:spTree>
    <p:extLst>
      <p:ext uri="{BB962C8B-B14F-4D97-AF65-F5344CB8AC3E}">
        <p14:creationId xmlns:p14="http://schemas.microsoft.com/office/powerpoint/2010/main" val="173932296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6EE7-D0B5-9CFC-229E-9FE0C1C4CC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FB9AF5-50AB-9397-A6F4-C525EBEAE4E3}"/>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32</a:t>
            </a:fld>
            <a:endParaRPr lang="en-ID"/>
          </a:p>
        </p:txBody>
      </p:sp>
      <p:sp>
        <p:nvSpPr>
          <p:cNvPr id="8" name="TextBox 7">
            <a:extLst>
              <a:ext uri="{FF2B5EF4-FFF2-40B4-BE49-F238E27FC236}">
                <a16:creationId xmlns:a16="http://schemas.microsoft.com/office/drawing/2014/main" id="{5EBB56F7-5721-606E-2640-59F8EF33AE96}"/>
              </a:ext>
            </a:extLst>
          </p:cNvPr>
          <p:cNvSpPr txBox="1"/>
          <p:nvPr/>
        </p:nvSpPr>
        <p:spPr>
          <a:xfrm>
            <a:off x="4171950" y="1110775"/>
            <a:ext cx="7529396" cy="5632311"/>
          </a:xfrm>
          <a:prstGeom prst="rect">
            <a:avLst/>
          </a:prstGeom>
          <a:noFill/>
        </p:spPr>
        <p:txBody>
          <a:bodyPr wrap="square">
            <a:spAutoFit/>
          </a:bodyPr>
          <a:lstStyle/>
          <a:p>
            <a:r>
              <a:rPr lang="en-US" sz="3200" dirty="0">
                <a:solidFill>
                  <a:schemeClr val="accent1"/>
                </a:solidFill>
                <a:latin typeface="fkGroteskNeue"/>
              </a:rPr>
              <a:t>M</a:t>
            </a:r>
            <a:r>
              <a:rPr lang="en-US" sz="3200" b="0" i="0" dirty="0">
                <a:solidFill>
                  <a:schemeClr val="accent1"/>
                </a:solidFill>
                <a:effectLst/>
                <a:latin typeface="fkGroteskNeue"/>
              </a:rPr>
              <a:t>eta-analysis of 27 studies, ~20,000 </a:t>
            </a:r>
            <a:r>
              <a:rPr lang="en-US" sz="3200" dirty="0">
                <a:solidFill>
                  <a:schemeClr val="accent1"/>
                </a:solidFill>
              </a:rPr>
              <a:t>Healthcare professionals (2022)</a:t>
            </a:r>
            <a:endParaRPr lang="en-US" sz="3200" b="0" i="0" dirty="0">
              <a:effectLst/>
              <a:latin typeface="fkGroteskNeue"/>
            </a:endParaRPr>
          </a:p>
          <a:p>
            <a:pPr marL="342900" indent="-342900">
              <a:buFont typeface="Arial" panose="020B0604020202020204" pitchFamily="34" charset="0"/>
              <a:buChar char="•"/>
            </a:pPr>
            <a:r>
              <a:rPr lang="en-US" sz="2400" dirty="0"/>
              <a:t>Those </a:t>
            </a:r>
            <a:r>
              <a:rPr lang="en-US" sz="2400" b="1" dirty="0"/>
              <a:t>over 60</a:t>
            </a:r>
            <a:r>
              <a:rPr lang="en-US" sz="2400" dirty="0"/>
              <a:t> reported </a:t>
            </a:r>
            <a:r>
              <a:rPr lang="en-US" sz="2400" b="1" dirty="0"/>
              <a:t>23% higher posttraumatic growth (PTG)</a:t>
            </a:r>
            <a:r>
              <a:rPr lang="en-US" sz="2400" dirty="0"/>
              <a:t> scores than their younger counterparts </a:t>
            </a:r>
            <a:r>
              <a:rPr lang="en-US" sz="2400" b="1" dirty="0"/>
              <a:t>when the trauma reinforced their professional competence</a:t>
            </a:r>
            <a:r>
              <a:rPr lang="en-US" sz="2400" dirty="0"/>
              <a:t>. Older workers tended to reflect more deeply on the meaning of their experience, which helped them extract growth from the adversity.</a:t>
            </a:r>
          </a:p>
          <a:p>
            <a:endParaRPr lang="en-US" sz="2400" dirty="0"/>
          </a:p>
          <a:p>
            <a:pPr marL="342900" indent="-342900">
              <a:buFont typeface="Arial" panose="020B0604020202020204" pitchFamily="34" charset="0"/>
              <a:buChar char="•"/>
            </a:pPr>
            <a:r>
              <a:rPr lang="en-US" sz="2400" b="1" i="0" dirty="0">
                <a:effectLst/>
                <a:latin typeface="fkGroteskNeue"/>
              </a:rPr>
              <a:t>Age-related coping strategies: </a:t>
            </a:r>
            <a:r>
              <a:rPr lang="en-US" sz="2400" b="0" i="0" dirty="0">
                <a:effectLst/>
                <a:latin typeface="fkGroteskNeue"/>
              </a:rPr>
              <a:t>Older adults disproportionately utilize downward social comparisons (e.g., "Others suffered more”; “at least I survived”) to sustain self-worth post-trauma, a mechanism less prevalent in youth</a:t>
            </a:r>
            <a:r>
              <a:rPr lang="en-US" sz="2400" dirty="0">
                <a:latin typeface="berkeleyMono"/>
              </a:rPr>
              <a:t>. </a:t>
            </a:r>
            <a:endParaRPr lang="en-US" sz="2400" dirty="0"/>
          </a:p>
        </p:txBody>
      </p:sp>
      <p:pic>
        <p:nvPicPr>
          <p:cNvPr id="10" name="Picture Placeholder 8">
            <a:extLst>
              <a:ext uri="{FF2B5EF4-FFF2-40B4-BE49-F238E27FC236}">
                <a16:creationId xmlns:a16="http://schemas.microsoft.com/office/drawing/2014/main" id="{12F06C04-E27E-8637-7DA0-B917E2964A78}"/>
              </a:ext>
            </a:extLst>
          </p:cNvPr>
          <p:cNvPicPr>
            <a:picLocks noGrp="1" noChangeAspect="1"/>
          </p:cNvPicPr>
          <p:nvPr>
            <p:ph type="pic" sz="quarter" idx="14"/>
          </p:nvPr>
        </p:nvPicPr>
        <p:blipFill>
          <a:blip r:embed="rId3"/>
          <a:srcRect l="30624" r="30624"/>
          <a:stretch>
            <a:fillRect/>
          </a:stretch>
        </p:blipFill>
        <p:spPr>
          <a:xfrm>
            <a:off x="0" y="123825"/>
            <a:ext cx="3886200" cy="6877050"/>
          </a:xfrm>
          <a:prstGeom prst="rect">
            <a:avLst/>
          </a:prstGeom>
        </p:spPr>
      </p:pic>
      <p:sp>
        <p:nvSpPr>
          <p:cNvPr id="6" name="Title 3">
            <a:extLst>
              <a:ext uri="{FF2B5EF4-FFF2-40B4-BE49-F238E27FC236}">
                <a16:creationId xmlns:a16="http://schemas.microsoft.com/office/drawing/2014/main" id="{2E075FB1-BB55-9360-DBA7-CD9050F16A22}"/>
              </a:ext>
            </a:extLst>
          </p:cNvPr>
          <p:cNvSpPr txBox="1">
            <a:spLocks/>
          </p:cNvSpPr>
          <p:nvPr/>
        </p:nvSpPr>
        <p:spPr>
          <a:xfrm>
            <a:off x="4171950" y="123825"/>
            <a:ext cx="6533564" cy="1068197"/>
          </a:xfrm>
          <a:prstGeom prst="rect">
            <a:avLst/>
          </a:prstGeom>
        </p:spPr>
        <p:txBody>
          <a:bodyPr vert="horz" lIns="91440" tIns="45720" rIns="91440" bIns="45720" rtlCol="0" anchor="t" anchorCtr="0">
            <a:noAutofit/>
          </a:bodyPr>
          <a:lst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a:lstStyle>
          <a:p>
            <a:r>
              <a:rPr lang="en-US" sz="6000" dirty="0"/>
              <a:t>Personal Strength</a:t>
            </a:r>
            <a:br>
              <a:rPr lang="en-US" sz="6000" dirty="0"/>
            </a:br>
            <a:br>
              <a:rPr lang="en-US" sz="6000" dirty="0">
                <a:latin typeface="fkGroteskNeue"/>
              </a:rPr>
            </a:br>
            <a:br>
              <a:rPr lang="en-US" sz="6000" dirty="0"/>
            </a:br>
            <a:br>
              <a:rPr lang="en-US" sz="6000" dirty="0"/>
            </a:br>
            <a:endParaRPr lang="en-US" sz="6000" dirty="0"/>
          </a:p>
        </p:txBody>
      </p:sp>
    </p:spTree>
    <p:extLst>
      <p:ext uri="{BB962C8B-B14F-4D97-AF65-F5344CB8AC3E}">
        <p14:creationId xmlns:p14="http://schemas.microsoft.com/office/powerpoint/2010/main" val="28906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A43D7-72BB-C3B4-503E-F6724863D08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984971-BEE3-9F85-437F-A86BF6B5F05F}"/>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33</a:t>
            </a:fld>
            <a:endParaRPr lang="en-ID"/>
          </a:p>
        </p:txBody>
      </p:sp>
      <p:sp>
        <p:nvSpPr>
          <p:cNvPr id="8" name="TextBox 7">
            <a:extLst>
              <a:ext uri="{FF2B5EF4-FFF2-40B4-BE49-F238E27FC236}">
                <a16:creationId xmlns:a16="http://schemas.microsoft.com/office/drawing/2014/main" id="{1FEF91F8-F321-A63D-1EEE-2B10B7304CCC}"/>
              </a:ext>
            </a:extLst>
          </p:cNvPr>
          <p:cNvSpPr txBox="1"/>
          <p:nvPr/>
        </p:nvSpPr>
        <p:spPr>
          <a:xfrm>
            <a:off x="5011779" y="1238636"/>
            <a:ext cx="6845567" cy="5755422"/>
          </a:xfrm>
          <a:prstGeom prst="rect">
            <a:avLst/>
          </a:prstGeom>
          <a:noFill/>
        </p:spPr>
        <p:txBody>
          <a:bodyPr wrap="square">
            <a:spAutoFit/>
          </a:bodyPr>
          <a:lstStyle/>
          <a:p>
            <a:r>
              <a:rPr lang="en-US" sz="2800" b="0" i="0" dirty="0">
                <a:solidFill>
                  <a:srgbClr val="F98973"/>
                </a:solidFill>
                <a:effectLst/>
                <a:latin typeface="system-ui"/>
              </a:rPr>
              <a:t>“I’ve endured worse”</a:t>
            </a:r>
          </a:p>
          <a:p>
            <a:endParaRPr lang="en-US" sz="2800" b="0" i="0" dirty="0">
              <a:solidFill>
                <a:srgbClr val="F98973"/>
              </a:solidFill>
              <a:effectLst/>
              <a:latin typeface="fkGroteskNeue"/>
            </a:endParaRPr>
          </a:p>
          <a:p>
            <a:pPr marL="342900" indent="-342900">
              <a:buFont typeface="Arial" panose="020B0604020202020204" pitchFamily="34" charset="0"/>
              <a:buChar char="•"/>
            </a:pPr>
            <a:r>
              <a:rPr lang="en-US" sz="2400" b="0" i="0" dirty="0">
                <a:effectLst/>
                <a:latin typeface="fkGroteskNeue"/>
              </a:rPr>
              <a:t>Holocaust survivors with current health limitations scored higher on personal strength domains than healthier peers.</a:t>
            </a:r>
          </a:p>
          <a:p>
            <a:pPr marL="342900" indent="-342900">
              <a:buFont typeface="Arial" panose="020B0604020202020204" pitchFamily="34" charset="0"/>
              <a:buChar char="•"/>
            </a:pPr>
            <a:endParaRPr lang="en-US" sz="2400" dirty="0">
              <a:latin typeface="fkGroteskNeue"/>
            </a:endParaRPr>
          </a:p>
          <a:p>
            <a:pPr marL="342900" indent="-342900">
              <a:buFont typeface="Arial" panose="020B0604020202020204" pitchFamily="34" charset="0"/>
              <a:buChar char="•"/>
            </a:pPr>
            <a:r>
              <a:rPr lang="en-US" sz="2400" dirty="0">
                <a:latin typeface="fkGroteskNeue"/>
              </a:rPr>
              <a:t>Recalling times in life when we have persevered in the face of hardship bolsters resilience &amp; self-efficacy.</a:t>
            </a:r>
          </a:p>
          <a:p>
            <a:pPr marL="342900" indent="-342900">
              <a:buFont typeface="Arial" panose="020B0604020202020204" pitchFamily="34" charset="0"/>
              <a:buChar char="•"/>
            </a:pPr>
            <a:endParaRPr lang="en-US" sz="2400" dirty="0">
              <a:latin typeface="fkGroteskNeue"/>
            </a:endParaRPr>
          </a:p>
          <a:p>
            <a:pPr marL="342900" indent="-342900">
              <a:buFont typeface="Arial" panose="020B0604020202020204" pitchFamily="34" charset="0"/>
              <a:buChar char="•"/>
            </a:pPr>
            <a:r>
              <a:rPr lang="en-US" sz="2400" dirty="0">
                <a:latin typeface="fkGroteskNeue"/>
              </a:rPr>
              <a:t>Recognizing our </a:t>
            </a:r>
            <a:r>
              <a:rPr lang="en-US" sz="2400" i="1" dirty="0">
                <a:latin typeface="fkGroteskNeue"/>
              </a:rPr>
              <a:t>personal strength </a:t>
            </a:r>
            <a:r>
              <a:rPr lang="en-US" sz="2400" dirty="0">
                <a:latin typeface="fkGroteskNeue"/>
              </a:rPr>
              <a:t>helps us to reframe accumulated life experiences as sources of wisdom and strength rather than burdens.</a:t>
            </a:r>
          </a:p>
          <a:p>
            <a:endParaRPr lang="en-US" sz="2400" dirty="0">
              <a:latin typeface="fkGroteskNeue"/>
            </a:endParaRPr>
          </a:p>
          <a:p>
            <a:pPr marL="342900" indent="-342900">
              <a:buFont typeface="Arial" panose="020B0604020202020204" pitchFamily="34" charset="0"/>
              <a:buChar char="•"/>
            </a:pPr>
            <a:endParaRPr lang="en-US" sz="2400" dirty="0"/>
          </a:p>
        </p:txBody>
      </p:sp>
      <p:sp>
        <p:nvSpPr>
          <p:cNvPr id="11" name="Title 3">
            <a:extLst>
              <a:ext uri="{FF2B5EF4-FFF2-40B4-BE49-F238E27FC236}">
                <a16:creationId xmlns:a16="http://schemas.microsoft.com/office/drawing/2014/main" id="{75D23C6F-251C-A51A-EEB0-C34486021640}"/>
              </a:ext>
            </a:extLst>
          </p:cNvPr>
          <p:cNvSpPr txBox="1">
            <a:spLocks/>
          </p:cNvSpPr>
          <p:nvPr/>
        </p:nvSpPr>
        <p:spPr>
          <a:xfrm>
            <a:off x="5167781" y="249632"/>
            <a:ext cx="6533564" cy="1068197"/>
          </a:xfrm>
          <a:prstGeom prst="rect">
            <a:avLst/>
          </a:prstGeom>
        </p:spPr>
        <p:txBody>
          <a:bodyPr vert="horz" lIns="91440" tIns="45720" rIns="91440" bIns="45720" rtlCol="0" anchor="t" anchorCtr="0">
            <a:noAutofit/>
          </a:bodyPr>
          <a:lst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a:lstStyle>
          <a:p>
            <a:r>
              <a:rPr lang="en-US" sz="6000" dirty="0"/>
              <a:t>Personal Strength</a:t>
            </a:r>
            <a:br>
              <a:rPr lang="en-US" sz="6000" dirty="0"/>
            </a:br>
            <a:endParaRPr lang="en-US" sz="6000" dirty="0"/>
          </a:p>
        </p:txBody>
      </p:sp>
      <p:sp>
        <p:nvSpPr>
          <p:cNvPr id="4" name="TextBox 3">
            <a:extLst>
              <a:ext uri="{FF2B5EF4-FFF2-40B4-BE49-F238E27FC236}">
                <a16:creationId xmlns:a16="http://schemas.microsoft.com/office/drawing/2014/main" id="{D5FEEE67-71D7-F58A-D69C-58761ED10EDD}"/>
              </a:ext>
            </a:extLst>
          </p:cNvPr>
          <p:cNvSpPr txBox="1"/>
          <p:nvPr/>
        </p:nvSpPr>
        <p:spPr>
          <a:xfrm>
            <a:off x="5407574" y="6439091"/>
            <a:ext cx="9610748" cy="338554"/>
          </a:xfrm>
          <a:prstGeom prst="rect">
            <a:avLst/>
          </a:prstGeom>
          <a:noFill/>
        </p:spPr>
        <p:txBody>
          <a:bodyPr wrap="square">
            <a:spAutoFit/>
          </a:bodyPr>
          <a:lstStyle/>
          <a:p>
            <a:r>
              <a:rPr lang="en-US" sz="1600" b="0" i="0" dirty="0">
                <a:solidFill>
                  <a:srgbClr val="212121"/>
                </a:solidFill>
                <a:effectLst/>
                <a:latin typeface="system-ui"/>
              </a:rPr>
              <a:t>Greenblatt-</a:t>
            </a:r>
            <a:r>
              <a:rPr lang="en-US" sz="1600" b="0" i="0" dirty="0" err="1">
                <a:solidFill>
                  <a:srgbClr val="212121"/>
                </a:solidFill>
                <a:effectLst/>
                <a:latin typeface="system-ui"/>
              </a:rPr>
              <a:t>Kimron</a:t>
            </a:r>
            <a:r>
              <a:rPr lang="en-US" sz="1600" b="0" i="0" dirty="0">
                <a:solidFill>
                  <a:srgbClr val="212121"/>
                </a:solidFill>
                <a:effectLst/>
                <a:latin typeface="system-ui"/>
              </a:rPr>
              <a:t> L. (2021) ; Photo: International March of the Living</a:t>
            </a:r>
            <a:endParaRPr lang="en-US" sz="1600" dirty="0"/>
          </a:p>
        </p:txBody>
      </p:sp>
      <p:pic>
        <p:nvPicPr>
          <p:cNvPr id="7" name="Picture 6">
            <a:extLst>
              <a:ext uri="{FF2B5EF4-FFF2-40B4-BE49-F238E27FC236}">
                <a16:creationId xmlns:a16="http://schemas.microsoft.com/office/drawing/2014/main" id="{7D73492B-AA62-FD82-A2CB-27BE59C3991C}"/>
              </a:ext>
            </a:extLst>
          </p:cNvPr>
          <p:cNvPicPr>
            <a:picLocks noChangeAspect="1"/>
          </p:cNvPicPr>
          <p:nvPr/>
        </p:nvPicPr>
        <p:blipFill>
          <a:blip r:embed="rId3"/>
          <a:srcRect r="33588"/>
          <a:stretch>
            <a:fillRect/>
          </a:stretch>
        </p:blipFill>
        <p:spPr>
          <a:xfrm>
            <a:off x="0" y="-1"/>
            <a:ext cx="4682360" cy="6994059"/>
          </a:xfrm>
          <a:prstGeom prst="rect">
            <a:avLst/>
          </a:prstGeom>
        </p:spPr>
      </p:pic>
    </p:spTree>
    <p:extLst>
      <p:ext uri="{BB962C8B-B14F-4D97-AF65-F5344CB8AC3E}">
        <p14:creationId xmlns:p14="http://schemas.microsoft.com/office/powerpoint/2010/main" val="10175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0E02E-8576-FD53-0E9A-021F0B25F2F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BCC334-9DBB-6038-D006-3B9AC7598117}"/>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34</a:t>
            </a:fld>
            <a:endParaRPr lang="en-ID"/>
          </a:p>
        </p:txBody>
      </p:sp>
      <p:sp>
        <p:nvSpPr>
          <p:cNvPr id="4" name="Title 3">
            <a:extLst>
              <a:ext uri="{FF2B5EF4-FFF2-40B4-BE49-F238E27FC236}">
                <a16:creationId xmlns:a16="http://schemas.microsoft.com/office/drawing/2014/main" id="{409B6F5E-EF2B-623C-15C9-9CD528343D60}"/>
              </a:ext>
            </a:extLst>
          </p:cNvPr>
          <p:cNvSpPr>
            <a:spLocks noGrp="1"/>
          </p:cNvSpPr>
          <p:nvPr>
            <p:ph type="title"/>
          </p:nvPr>
        </p:nvSpPr>
        <p:spPr>
          <a:xfrm>
            <a:off x="4171950" y="450165"/>
            <a:ext cx="6533564" cy="1068197"/>
          </a:xfrm>
        </p:spPr>
        <p:txBody>
          <a:bodyPr anchor="t">
            <a:noAutofit/>
          </a:bodyPr>
          <a:lstStyle/>
          <a:p>
            <a:pPr algn="l">
              <a:buNone/>
            </a:pPr>
            <a:r>
              <a:rPr lang="en-US" sz="6000" b="0" i="0" dirty="0">
                <a:effectLst/>
              </a:rPr>
              <a:t>Personal Strength</a:t>
            </a:r>
            <a:br>
              <a:rPr lang="en-US" sz="6000" b="0" i="0" dirty="0">
                <a:effectLst/>
              </a:rPr>
            </a:br>
            <a:br>
              <a:rPr lang="en-US" sz="6000" b="0" i="0" dirty="0">
                <a:effectLst/>
                <a:latin typeface="fkGroteskNeue"/>
              </a:rPr>
            </a:br>
            <a:br>
              <a:rPr lang="en-US" sz="6000" dirty="0"/>
            </a:br>
            <a:br>
              <a:rPr lang="en-US" sz="6000" b="0" i="0" dirty="0">
                <a:effectLst/>
              </a:rPr>
            </a:br>
            <a:endParaRPr lang="en-US" sz="6000" dirty="0"/>
          </a:p>
        </p:txBody>
      </p:sp>
      <p:sp>
        <p:nvSpPr>
          <p:cNvPr id="8" name="TextBox 7">
            <a:extLst>
              <a:ext uri="{FF2B5EF4-FFF2-40B4-BE49-F238E27FC236}">
                <a16:creationId xmlns:a16="http://schemas.microsoft.com/office/drawing/2014/main" id="{C03FACD6-3090-88BB-C844-988A0B4A4CFD}"/>
              </a:ext>
            </a:extLst>
          </p:cNvPr>
          <p:cNvSpPr txBox="1"/>
          <p:nvPr/>
        </p:nvSpPr>
        <p:spPr>
          <a:xfrm>
            <a:off x="4171950" y="1518363"/>
            <a:ext cx="7529396" cy="5416868"/>
          </a:xfrm>
          <a:prstGeom prst="rect">
            <a:avLst/>
          </a:prstGeom>
          <a:noFill/>
        </p:spPr>
        <p:txBody>
          <a:bodyPr wrap="square">
            <a:spAutoFit/>
          </a:bodyPr>
          <a:lstStyle/>
          <a:p>
            <a:r>
              <a:rPr lang="en-US" sz="3600" b="0" i="0" dirty="0">
                <a:solidFill>
                  <a:schemeClr val="accent1"/>
                </a:solidFill>
                <a:effectLst/>
                <a:latin typeface="fkGroteskNeue"/>
              </a:rPr>
              <a:t>What This Teaches Us About Aging</a:t>
            </a:r>
          </a:p>
          <a:p>
            <a:endParaRPr lang="en-US" sz="2800" b="0" i="0" dirty="0">
              <a:solidFill>
                <a:schemeClr val="accent1"/>
              </a:solidFill>
              <a:effectLst/>
              <a:latin typeface="fkGroteskNeue"/>
            </a:endParaRPr>
          </a:p>
          <a:p>
            <a:pPr marL="342900" indent="-342900" algn="l">
              <a:buFont typeface="Arial" panose="020B0604020202020204" pitchFamily="34" charset="0"/>
              <a:buChar char="•"/>
            </a:pPr>
            <a:r>
              <a:rPr lang="en-US" sz="2600" b="0" i="1" dirty="0">
                <a:effectLst/>
                <a:latin typeface="fkGroteskNeue"/>
              </a:rPr>
              <a:t>Personal strength </a:t>
            </a:r>
            <a:r>
              <a:rPr lang="en-US" sz="2600" b="0" i="0" dirty="0">
                <a:effectLst/>
                <a:latin typeface="fkGroteskNeue"/>
              </a:rPr>
              <a:t>is a powerful counternarrative to views of aging as primarily characterized by decline. </a:t>
            </a:r>
          </a:p>
          <a:p>
            <a:pPr marL="342900" indent="-342900" algn="l">
              <a:buFont typeface="Arial" panose="020B0604020202020204" pitchFamily="34" charset="0"/>
              <a:buChar char="•"/>
            </a:pPr>
            <a:endParaRPr lang="en-US" sz="2600" dirty="0">
              <a:latin typeface="fkGroteskNeue"/>
            </a:endParaRPr>
          </a:p>
          <a:p>
            <a:pPr marL="342900" indent="-342900" algn="l">
              <a:buFont typeface="Arial" panose="020B0604020202020204" pitchFamily="34" charset="0"/>
              <a:buChar char="•"/>
            </a:pPr>
            <a:r>
              <a:rPr lang="en-US" sz="2600" b="0" i="0" dirty="0">
                <a:effectLst/>
                <a:latin typeface="fkGroteskNeue"/>
              </a:rPr>
              <a:t>Recognizing our </a:t>
            </a:r>
            <a:r>
              <a:rPr lang="en-US" sz="2600" b="0" i="1" dirty="0">
                <a:effectLst/>
                <a:latin typeface="fkGroteskNeue"/>
              </a:rPr>
              <a:t>personal strength</a:t>
            </a:r>
          </a:p>
          <a:p>
            <a:pPr marL="800100" lvl="1" indent="-342900">
              <a:buFont typeface="Arial" panose="020B0604020202020204" pitchFamily="34" charset="0"/>
              <a:buChar char="•"/>
            </a:pPr>
            <a:r>
              <a:rPr lang="en-US" sz="2600" b="0" i="0" dirty="0">
                <a:effectLst/>
                <a:latin typeface="fkGroteskNeue"/>
              </a:rPr>
              <a:t>can bolster self-efficacy when facing age-related challenges. </a:t>
            </a:r>
          </a:p>
          <a:p>
            <a:pPr marL="800100" lvl="1" indent="-342900">
              <a:buFont typeface="Arial" panose="020B0604020202020204" pitchFamily="34" charset="0"/>
              <a:buChar char="•"/>
            </a:pPr>
            <a:r>
              <a:rPr lang="en-US" sz="2600" b="0" i="0" dirty="0">
                <a:effectLst/>
                <a:latin typeface="fkGroteskNeue"/>
              </a:rPr>
              <a:t>helps us to reframe accumulated life experiences as sources of wisdom and strength rather than burdens.</a:t>
            </a:r>
          </a:p>
          <a:p>
            <a:pPr algn="l">
              <a:buNone/>
            </a:pPr>
            <a:endParaRPr lang="en-US" sz="2400" dirty="0">
              <a:latin typeface="fkGroteskNeue"/>
            </a:endParaRPr>
          </a:p>
          <a:p>
            <a:pPr algn="l">
              <a:buNone/>
            </a:pPr>
            <a:endParaRPr lang="en-US" sz="2400" dirty="0"/>
          </a:p>
        </p:txBody>
      </p:sp>
      <p:pic>
        <p:nvPicPr>
          <p:cNvPr id="10" name="Picture Placeholder 8">
            <a:extLst>
              <a:ext uri="{FF2B5EF4-FFF2-40B4-BE49-F238E27FC236}">
                <a16:creationId xmlns:a16="http://schemas.microsoft.com/office/drawing/2014/main" id="{CE62F0BC-28FB-CB98-9617-4938B169770C}"/>
              </a:ext>
            </a:extLst>
          </p:cNvPr>
          <p:cNvPicPr>
            <a:picLocks noGrp="1" noChangeAspect="1"/>
          </p:cNvPicPr>
          <p:nvPr>
            <p:ph type="pic" sz="quarter" idx="14"/>
          </p:nvPr>
        </p:nvPicPr>
        <p:blipFill>
          <a:blip r:embed="rId3"/>
          <a:srcRect l="30624" r="30624"/>
          <a:stretch>
            <a:fillRect/>
          </a:stretch>
        </p:blipFill>
        <p:spPr>
          <a:xfrm>
            <a:off x="0" y="123825"/>
            <a:ext cx="3886200" cy="6877050"/>
          </a:xfrm>
          <a:prstGeom prst="rect">
            <a:avLst/>
          </a:prstGeom>
        </p:spPr>
      </p:pic>
      <p:sp>
        <p:nvSpPr>
          <p:cNvPr id="2" name="Text Placeholder 9">
            <a:extLst>
              <a:ext uri="{FF2B5EF4-FFF2-40B4-BE49-F238E27FC236}">
                <a16:creationId xmlns:a16="http://schemas.microsoft.com/office/drawing/2014/main" id="{D46CCE09-2013-28B1-A783-CB658B4DE8FB}"/>
              </a:ext>
            </a:extLst>
          </p:cNvPr>
          <p:cNvSpPr txBox="1">
            <a:spLocks/>
          </p:cNvSpPr>
          <p:nvPr/>
        </p:nvSpPr>
        <p:spPr>
          <a:xfrm>
            <a:off x="152400" y="4732048"/>
            <a:ext cx="3581400" cy="1836530"/>
          </a:xfrm>
          <a:prstGeom prst="rect">
            <a:avLst/>
          </a:prstGeom>
          <a:solidFill>
            <a:schemeClr val="bg1"/>
          </a:solidFill>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6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solidFill>
                <a:latin typeface="fkGroteskNeue"/>
              </a:rPr>
              <a:t>Instead of viewing older adults as frail and vulnerable, look for their strength</a:t>
            </a:r>
            <a:endParaRPr lang="en-US" sz="2800" dirty="0">
              <a:solidFill>
                <a:schemeClr val="tx1"/>
              </a:solidFill>
            </a:endParaRPr>
          </a:p>
        </p:txBody>
      </p:sp>
    </p:spTree>
    <p:extLst>
      <p:ext uri="{BB962C8B-B14F-4D97-AF65-F5344CB8AC3E}">
        <p14:creationId xmlns:p14="http://schemas.microsoft.com/office/powerpoint/2010/main" val="12639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CDF31-89FF-5A86-3C0C-A4C67E368224}"/>
            </a:ext>
          </a:extLst>
        </p:cNvPr>
        <p:cNvGrpSpPr/>
        <p:nvPr/>
      </p:nvGrpSpPr>
      <p:grpSpPr>
        <a:xfrm>
          <a:off x="0" y="0"/>
          <a:ext cx="0" cy="0"/>
          <a:chOff x="0" y="0"/>
          <a:chExt cx="0" cy="0"/>
        </a:xfrm>
      </p:grpSpPr>
      <p:pic>
        <p:nvPicPr>
          <p:cNvPr id="6" name="Picture Placeholder 13" descr="A person with her arms out on the beach&#10;&#10;AI-generated content may be incorrect.">
            <a:extLst>
              <a:ext uri="{FF2B5EF4-FFF2-40B4-BE49-F238E27FC236}">
                <a16:creationId xmlns:a16="http://schemas.microsoft.com/office/drawing/2014/main" id="{AB92BC3E-B11A-A7BF-776F-E8C1DCA093DD}"/>
              </a:ext>
            </a:extLst>
          </p:cNvPr>
          <p:cNvPicPr>
            <a:picLocks noGrp="1" noChangeAspect="1"/>
          </p:cNvPicPr>
          <p:nvPr>
            <p:ph type="pic" sz="quarter" idx="14"/>
          </p:nvPr>
        </p:nvPicPr>
        <p:blipFill>
          <a:blip r:embed="rId3"/>
          <a:srcRect/>
          <a:stretch/>
        </p:blipFill>
        <p:spPr>
          <a:xfrm>
            <a:off x="0" y="114914"/>
            <a:ext cx="12191999" cy="6858000"/>
          </a:xfrm>
        </p:spPr>
      </p:pic>
      <p:sp>
        <p:nvSpPr>
          <p:cNvPr id="7" name="Rectangle 6">
            <a:extLst>
              <a:ext uri="{FF2B5EF4-FFF2-40B4-BE49-F238E27FC236}">
                <a16:creationId xmlns:a16="http://schemas.microsoft.com/office/drawing/2014/main" id="{21A1CE42-B8EE-D6F4-7C90-314703D89695}"/>
              </a:ext>
            </a:extLst>
          </p:cNvPr>
          <p:cNvSpPr/>
          <p:nvPr/>
        </p:nvSpPr>
        <p:spPr>
          <a:xfrm>
            <a:off x="-2" y="114914"/>
            <a:ext cx="12192000" cy="6987761"/>
          </a:xfrm>
          <a:prstGeom prst="rect">
            <a:avLst/>
          </a:prstGeom>
          <a:solidFill>
            <a:schemeClr val="tx1">
              <a:alpha val="311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1CF80F2-56FB-E7A2-A974-043D90668BE3}"/>
              </a:ext>
            </a:extLst>
          </p:cNvPr>
          <p:cNvSpPr>
            <a:spLocks noGrp="1"/>
          </p:cNvSpPr>
          <p:nvPr>
            <p:ph type="sldNum" sz="quarter" idx="10"/>
          </p:nvPr>
        </p:nvSpPr>
        <p:spPr/>
        <p:txBody>
          <a:bodyPr/>
          <a:lstStyle/>
          <a:p>
            <a:fld id="{EB2DD7C0-1B10-A642-AD82-754C026C9DFE}" type="slidenum">
              <a:rPr lang="en-ID" smtClean="0"/>
              <a:pPr/>
              <a:t>35</a:t>
            </a:fld>
            <a:endParaRPr lang="en-ID"/>
          </a:p>
        </p:txBody>
      </p:sp>
      <p:sp>
        <p:nvSpPr>
          <p:cNvPr id="5" name="Title 4">
            <a:extLst>
              <a:ext uri="{FF2B5EF4-FFF2-40B4-BE49-F238E27FC236}">
                <a16:creationId xmlns:a16="http://schemas.microsoft.com/office/drawing/2014/main" id="{50B795F6-CB5A-9C97-A1A4-1D931D163065}"/>
              </a:ext>
            </a:extLst>
          </p:cNvPr>
          <p:cNvSpPr>
            <a:spLocks noGrp="1"/>
          </p:cNvSpPr>
          <p:nvPr>
            <p:ph type="title"/>
          </p:nvPr>
        </p:nvSpPr>
        <p:spPr>
          <a:xfrm>
            <a:off x="381509" y="272114"/>
            <a:ext cx="9128251" cy="1107996"/>
          </a:xfrm>
        </p:spPr>
        <p:txBody>
          <a:bodyPr/>
          <a:lstStyle/>
          <a:p>
            <a:r>
              <a:rPr lang="en-US" dirty="0"/>
              <a:t>4. Spiritual Change</a:t>
            </a:r>
          </a:p>
        </p:txBody>
      </p:sp>
      <p:sp>
        <p:nvSpPr>
          <p:cNvPr id="4" name="Text Placeholder 3">
            <a:extLst>
              <a:ext uri="{FF2B5EF4-FFF2-40B4-BE49-F238E27FC236}">
                <a16:creationId xmlns:a16="http://schemas.microsoft.com/office/drawing/2014/main" id="{BD0BFF14-80A4-CD35-BCE7-05446F525760}"/>
              </a:ext>
            </a:extLst>
          </p:cNvPr>
          <p:cNvSpPr>
            <a:spLocks noGrp="1"/>
          </p:cNvSpPr>
          <p:nvPr>
            <p:ph type="body" sz="quarter" idx="18"/>
          </p:nvPr>
        </p:nvSpPr>
        <p:spPr>
          <a:xfrm>
            <a:off x="381509" y="1537310"/>
            <a:ext cx="4717433" cy="4847353"/>
          </a:xfrm>
          <a:solidFill>
            <a:schemeClr val="bg1"/>
          </a:solidFill>
          <a:effectLst>
            <a:outerShdw blurRad="356658" dist="50800" dir="5400000" algn="ctr" rotWithShape="0">
              <a:srgbClr val="000000">
                <a:alpha val="43137"/>
              </a:srgbClr>
            </a:outerShdw>
          </a:effectLst>
        </p:spPr>
        <p:txBody>
          <a:bodyPr/>
          <a:lstStyle/>
          <a:p>
            <a:pPr marL="457200" indent="-457200">
              <a:buFont typeface="Arial" panose="020B0604020202020204" pitchFamily="34" charset="0"/>
              <a:buChar char="•"/>
            </a:pPr>
            <a:r>
              <a:rPr lang="en-US" sz="2800" dirty="0">
                <a:solidFill>
                  <a:schemeClr val="tx1"/>
                </a:solidFill>
                <a:latin typeface="fkGroteskNeue"/>
              </a:rPr>
              <a:t>D</a:t>
            </a:r>
            <a:r>
              <a:rPr lang="en-US" sz="2800" b="0" i="0" dirty="0">
                <a:solidFill>
                  <a:schemeClr val="tx1"/>
                </a:solidFill>
                <a:effectLst/>
                <a:latin typeface="fkGroteskNeue"/>
              </a:rPr>
              <a:t>eeper spiritual understanding and existential awareness</a:t>
            </a:r>
            <a:r>
              <a:rPr lang="en-US" sz="2800" dirty="0">
                <a:solidFill>
                  <a:schemeClr val="tx1"/>
                </a:solidFill>
                <a:latin typeface="fkGroteskNeue"/>
              </a:rPr>
              <a:t>.</a:t>
            </a:r>
          </a:p>
          <a:p>
            <a:endParaRPr lang="en-US" sz="2800" b="0" i="0" dirty="0">
              <a:solidFill>
                <a:schemeClr val="tx1"/>
              </a:solidFill>
              <a:effectLst/>
              <a:latin typeface="fkGroteskNeue"/>
            </a:endParaRPr>
          </a:p>
          <a:p>
            <a:pPr marL="457200" indent="-457200">
              <a:buFont typeface="Arial" panose="020B0604020202020204" pitchFamily="34" charset="0"/>
              <a:buChar char="•"/>
            </a:pPr>
            <a:r>
              <a:rPr lang="en-US" sz="2800" b="0" i="0" dirty="0">
                <a:solidFill>
                  <a:schemeClr val="tx1"/>
                </a:solidFill>
                <a:effectLst/>
                <a:latin typeface="fkGroteskNeue"/>
              </a:rPr>
              <a:t>Greater sense of meaning, purpose, or connection</a:t>
            </a:r>
          </a:p>
          <a:p>
            <a:endParaRPr lang="en-US" sz="2800" b="0" i="0" dirty="0">
              <a:solidFill>
                <a:schemeClr val="tx1"/>
              </a:solidFill>
              <a:effectLst/>
              <a:latin typeface="fkGroteskNeue"/>
            </a:endParaRPr>
          </a:p>
          <a:p>
            <a:pPr marL="457200" indent="-457200">
              <a:buFont typeface="Arial" panose="020B0604020202020204" pitchFamily="34" charset="0"/>
              <a:buChar char="•"/>
            </a:pPr>
            <a:r>
              <a:rPr lang="en-US" sz="2800" b="0" i="0" dirty="0">
                <a:solidFill>
                  <a:schemeClr val="tx1"/>
                </a:solidFill>
                <a:effectLst/>
                <a:latin typeface="fkGroteskNeue"/>
              </a:rPr>
              <a:t>Openness to spiritual or existential exploration</a:t>
            </a:r>
          </a:p>
        </p:txBody>
      </p:sp>
    </p:spTree>
    <p:extLst>
      <p:ext uri="{BB962C8B-B14F-4D97-AF65-F5344CB8AC3E}">
        <p14:creationId xmlns:p14="http://schemas.microsoft.com/office/powerpoint/2010/main" val="2070403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ople with dementia need…">
            <a:extLst>
              <a:ext uri="{FF2B5EF4-FFF2-40B4-BE49-F238E27FC236}">
                <a16:creationId xmlns:a16="http://schemas.microsoft.com/office/drawing/2014/main" id="{6F033280-A776-8240-B028-AEE14A41C67A}"/>
              </a:ext>
            </a:extLst>
          </p:cNvPr>
          <p:cNvSpPr txBox="1"/>
          <p:nvPr/>
        </p:nvSpPr>
        <p:spPr>
          <a:xfrm>
            <a:off x="2491408" y="98601"/>
            <a:ext cx="10983432"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nSpc>
                <a:spcPct val="110000"/>
              </a:lnSpc>
              <a:defRPr sz="6400" b="1" i="1" spc="128">
                <a:solidFill>
                  <a:srgbClr val="FFFFFF"/>
                </a:solidFill>
                <a:latin typeface="Baskerville"/>
                <a:ea typeface="Baskerville"/>
                <a:cs typeface="Baskerville"/>
                <a:sym typeface="Baskerville"/>
              </a:defRPr>
            </a:lvl1pPr>
          </a:lstStyle>
          <a:p>
            <a:pPr algn="ctr">
              <a:lnSpc>
                <a:spcPct val="100000"/>
              </a:lnSpc>
            </a:pPr>
            <a:r>
              <a:rPr lang="en-US" sz="5400" b="0" i="0" dirty="0">
                <a:solidFill>
                  <a:schemeClr val="tx1"/>
                </a:solidFill>
                <a:latin typeface="+mj-lt"/>
              </a:rPr>
              <a:t>What is Spirituality? </a:t>
            </a:r>
          </a:p>
        </p:txBody>
      </p:sp>
      <p:sp>
        <p:nvSpPr>
          <p:cNvPr id="11" name="TextBox 10">
            <a:extLst>
              <a:ext uri="{FF2B5EF4-FFF2-40B4-BE49-F238E27FC236}">
                <a16:creationId xmlns:a16="http://schemas.microsoft.com/office/drawing/2014/main" id="{3D1BA8D4-4BB8-3A4F-8B41-36E7BA4D4E57}"/>
              </a:ext>
            </a:extLst>
          </p:cNvPr>
          <p:cNvSpPr txBox="1"/>
          <p:nvPr/>
        </p:nvSpPr>
        <p:spPr>
          <a:xfrm>
            <a:off x="819150" y="684292"/>
            <a:ext cx="51361" cy="5745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endParaRPr lang="en-US" sz="3400" spc="170" dirty="0">
              <a:solidFill>
                <a:srgbClr val="151314"/>
              </a:solidFill>
              <a:latin typeface="+mj-lt"/>
              <a:ea typeface="+mj-ea"/>
              <a:cs typeface="+mj-cs"/>
              <a:sym typeface="Bodoni SvtyTwo ITC TT-Book"/>
            </a:endParaRPr>
          </a:p>
        </p:txBody>
      </p:sp>
      <p:sp>
        <p:nvSpPr>
          <p:cNvPr id="8" name="Freeform 7">
            <a:extLst>
              <a:ext uri="{FF2B5EF4-FFF2-40B4-BE49-F238E27FC236}">
                <a16:creationId xmlns:a16="http://schemas.microsoft.com/office/drawing/2014/main" id="{FEF2250D-EE53-0543-9320-1BF7D4FD85A3}"/>
              </a:ext>
            </a:extLst>
          </p:cNvPr>
          <p:cNvSpPr/>
          <p:nvPr/>
        </p:nvSpPr>
        <p:spPr>
          <a:xfrm>
            <a:off x="2385391" y="154332"/>
            <a:ext cx="7374835" cy="1252331"/>
          </a:xfrm>
          <a:custGeom>
            <a:avLst/>
            <a:gdLst>
              <a:gd name="connsiteX0" fmla="*/ 0 w 14749670"/>
              <a:gd name="connsiteY0" fmla="*/ 2186609 h 2504661"/>
              <a:gd name="connsiteX1" fmla="*/ 2703444 w 14749670"/>
              <a:gd name="connsiteY1" fmla="*/ 2266122 h 2504661"/>
              <a:gd name="connsiteX2" fmla="*/ 3538331 w 14749670"/>
              <a:gd name="connsiteY2" fmla="*/ 2345635 h 2504661"/>
              <a:gd name="connsiteX3" fmla="*/ 4412974 w 14749670"/>
              <a:gd name="connsiteY3" fmla="*/ 2385391 h 2504661"/>
              <a:gd name="connsiteX4" fmla="*/ 5685183 w 14749670"/>
              <a:gd name="connsiteY4" fmla="*/ 2425148 h 2504661"/>
              <a:gd name="connsiteX5" fmla="*/ 6639339 w 14749670"/>
              <a:gd name="connsiteY5" fmla="*/ 2464904 h 2504661"/>
              <a:gd name="connsiteX6" fmla="*/ 8706678 w 14749670"/>
              <a:gd name="connsiteY6" fmla="*/ 2504661 h 2504661"/>
              <a:gd name="connsiteX7" fmla="*/ 9144000 w 14749670"/>
              <a:gd name="connsiteY7" fmla="*/ 2425148 h 2504661"/>
              <a:gd name="connsiteX8" fmla="*/ 9263270 w 14749670"/>
              <a:gd name="connsiteY8" fmla="*/ 2305878 h 2504661"/>
              <a:gd name="connsiteX9" fmla="*/ 9501809 w 14749670"/>
              <a:gd name="connsiteY9" fmla="*/ 2146852 h 2504661"/>
              <a:gd name="connsiteX10" fmla="*/ 9621078 w 14749670"/>
              <a:gd name="connsiteY10" fmla="*/ 2067339 h 2504661"/>
              <a:gd name="connsiteX11" fmla="*/ 9859618 w 14749670"/>
              <a:gd name="connsiteY11" fmla="*/ 1987826 h 2504661"/>
              <a:gd name="connsiteX12" fmla="*/ 9978887 w 14749670"/>
              <a:gd name="connsiteY12" fmla="*/ 1948070 h 2504661"/>
              <a:gd name="connsiteX13" fmla="*/ 11688418 w 14749670"/>
              <a:gd name="connsiteY13" fmla="*/ 1908313 h 2504661"/>
              <a:gd name="connsiteX14" fmla="*/ 11966713 w 14749670"/>
              <a:gd name="connsiteY14" fmla="*/ 1828800 h 2504661"/>
              <a:gd name="connsiteX15" fmla="*/ 12881113 w 14749670"/>
              <a:gd name="connsiteY15" fmla="*/ 1749287 h 2504661"/>
              <a:gd name="connsiteX16" fmla="*/ 13517218 w 14749670"/>
              <a:gd name="connsiteY16" fmla="*/ 1669774 h 2504661"/>
              <a:gd name="connsiteX17" fmla="*/ 13755757 w 14749670"/>
              <a:gd name="connsiteY17" fmla="*/ 1630018 h 2504661"/>
              <a:gd name="connsiteX18" fmla="*/ 14073809 w 14749670"/>
              <a:gd name="connsiteY18" fmla="*/ 1590261 h 2504661"/>
              <a:gd name="connsiteX19" fmla="*/ 14312348 w 14749670"/>
              <a:gd name="connsiteY19" fmla="*/ 1590261 h 2504661"/>
              <a:gd name="connsiteX20" fmla="*/ 14670157 w 14749670"/>
              <a:gd name="connsiteY20" fmla="*/ 1550504 h 2504661"/>
              <a:gd name="connsiteX21" fmla="*/ 14749670 w 14749670"/>
              <a:gd name="connsiteY21" fmla="*/ 1431235 h 2504661"/>
              <a:gd name="connsiteX22" fmla="*/ 14670157 w 14749670"/>
              <a:gd name="connsiteY22" fmla="*/ 795131 h 2504661"/>
              <a:gd name="connsiteX23" fmla="*/ 14391861 w 14749670"/>
              <a:gd name="connsiteY23" fmla="*/ 636104 h 2504661"/>
              <a:gd name="connsiteX24" fmla="*/ 14232835 w 14749670"/>
              <a:gd name="connsiteY24" fmla="*/ 596348 h 2504661"/>
              <a:gd name="connsiteX25" fmla="*/ 14034052 w 14749670"/>
              <a:gd name="connsiteY25" fmla="*/ 516835 h 2504661"/>
              <a:gd name="connsiteX26" fmla="*/ 13914783 w 14749670"/>
              <a:gd name="connsiteY26" fmla="*/ 477078 h 2504661"/>
              <a:gd name="connsiteX27" fmla="*/ 13119652 w 14749670"/>
              <a:gd name="connsiteY27" fmla="*/ 397565 h 2504661"/>
              <a:gd name="connsiteX28" fmla="*/ 12563061 w 14749670"/>
              <a:gd name="connsiteY28" fmla="*/ 318052 h 2504661"/>
              <a:gd name="connsiteX29" fmla="*/ 12443791 w 14749670"/>
              <a:gd name="connsiteY29" fmla="*/ 278296 h 2504661"/>
              <a:gd name="connsiteX30" fmla="*/ 9303026 w 14749670"/>
              <a:gd name="connsiteY30" fmla="*/ 119270 h 2504661"/>
              <a:gd name="connsiteX31" fmla="*/ 6917635 w 14749670"/>
              <a:gd name="connsiteY31" fmla="*/ 79513 h 2504661"/>
              <a:gd name="connsiteX32" fmla="*/ 3220278 w 14749670"/>
              <a:gd name="connsiteY32" fmla="*/ 0 h 2504661"/>
              <a:gd name="connsiteX33" fmla="*/ 2782957 w 14749670"/>
              <a:gd name="connsiteY33" fmla="*/ 119270 h 2504661"/>
              <a:gd name="connsiteX34" fmla="*/ 2544418 w 14749670"/>
              <a:gd name="connsiteY34" fmla="*/ 397565 h 2504661"/>
              <a:gd name="connsiteX35" fmla="*/ 2464905 w 14749670"/>
              <a:gd name="connsiteY35" fmla="*/ 755374 h 2504661"/>
              <a:gd name="connsiteX36" fmla="*/ 2504661 w 14749670"/>
              <a:gd name="connsiteY36" fmla="*/ 1391478 h 2504661"/>
              <a:gd name="connsiteX37" fmla="*/ 2544418 w 14749670"/>
              <a:gd name="connsiteY37" fmla="*/ 1510748 h 2504661"/>
              <a:gd name="connsiteX38" fmla="*/ 2782957 w 14749670"/>
              <a:gd name="connsiteY38" fmla="*/ 1590261 h 2504661"/>
              <a:gd name="connsiteX39" fmla="*/ 2902226 w 14749670"/>
              <a:gd name="connsiteY39" fmla="*/ 1669774 h 2504661"/>
              <a:gd name="connsiteX40" fmla="*/ 3260035 w 14749670"/>
              <a:gd name="connsiteY40" fmla="*/ 1789044 h 2504661"/>
              <a:gd name="connsiteX41" fmla="*/ 3379305 w 14749670"/>
              <a:gd name="connsiteY41" fmla="*/ 1789044 h 250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49670" h="2504661">
                <a:moveTo>
                  <a:pt x="0" y="2186609"/>
                </a:moveTo>
                <a:lnTo>
                  <a:pt x="2703444" y="2266122"/>
                </a:lnTo>
                <a:cubicBezTo>
                  <a:pt x="2982717" y="2278674"/>
                  <a:pt x="3259454" y="2326179"/>
                  <a:pt x="3538331" y="2345635"/>
                </a:cubicBezTo>
                <a:cubicBezTo>
                  <a:pt x="3829472" y="2365947"/>
                  <a:pt x="4121325" y="2374589"/>
                  <a:pt x="4412974" y="2385391"/>
                </a:cubicBezTo>
                <a:lnTo>
                  <a:pt x="5685183" y="2425148"/>
                </a:lnTo>
                <a:lnTo>
                  <a:pt x="6639339" y="2464904"/>
                </a:lnTo>
                <a:lnTo>
                  <a:pt x="8706678" y="2504661"/>
                </a:lnTo>
                <a:cubicBezTo>
                  <a:pt x="8720156" y="2502976"/>
                  <a:pt x="9059144" y="2481719"/>
                  <a:pt x="9144000" y="2425148"/>
                </a:cubicBezTo>
                <a:cubicBezTo>
                  <a:pt x="9190782" y="2393960"/>
                  <a:pt x="9218889" y="2340396"/>
                  <a:pt x="9263270" y="2305878"/>
                </a:cubicBezTo>
                <a:cubicBezTo>
                  <a:pt x="9338703" y="2247208"/>
                  <a:pt x="9422296" y="2199861"/>
                  <a:pt x="9501809" y="2146852"/>
                </a:cubicBezTo>
                <a:cubicBezTo>
                  <a:pt x="9541565" y="2120348"/>
                  <a:pt x="9575749" y="2082449"/>
                  <a:pt x="9621078" y="2067339"/>
                </a:cubicBezTo>
                <a:lnTo>
                  <a:pt x="9859618" y="1987826"/>
                </a:lnTo>
                <a:cubicBezTo>
                  <a:pt x="9899374" y="1974574"/>
                  <a:pt x="9936992" y="1949044"/>
                  <a:pt x="9978887" y="1948070"/>
                </a:cubicBezTo>
                <a:lnTo>
                  <a:pt x="11688418" y="1908313"/>
                </a:lnTo>
                <a:cubicBezTo>
                  <a:pt x="11781183" y="1881809"/>
                  <a:pt x="11871082" y="1841551"/>
                  <a:pt x="11966713" y="1828800"/>
                </a:cubicBezTo>
                <a:cubicBezTo>
                  <a:pt x="12269979" y="1788364"/>
                  <a:pt x="12881113" y="1749287"/>
                  <a:pt x="12881113" y="1749287"/>
                </a:cubicBezTo>
                <a:cubicBezTo>
                  <a:pt x="13181139" y="1649280"/>
                  <a:pt x="12889186" y="1735883"/>
                  <a:pt x="13517218" y="1669774"/>
                </a:cubicBezTo>
                <a:cubicBezTo>
                  <a:pt x="13597385" y="1661335"/>
                  <a:pt x="13675957" y="1641418"/>
                  <a:pt x="13755757" y="1630018"/>
                </a:cubicBezTo>
                <a:cubicBezTo>
                  <a:pt x="13861526" y="1614908"/>
                  <a:pt x="13967792" y="1603513"/>
                  <a:pt x="14073809" y="1590261"/>
                </a:cubicBezTo>
                <a:cubicBezTo>
                  <a:pt x="14391858" y="1484243"/>
                  <a:pt x="13994297" y="1590261"/>
                  <a:pt x="14312348" y="1590261"/>
                </a:cubicBezTo>
                <a:cubicBezTo>
                  <a:pt x="14432352" y="1590261"/>
                  <a:pt x="14550887" y="1563756"/>
                  <a:pt x="14670157" y="1550504"/>
                </a:cubicBezTo>
                <a:cubicBezTo>
                  <a:pt x="14696661" y="1510748"/>
                  <a:pt x="14749670" y="1479016"/>
                  <a:pt x="14749670" y="1431235"/>
                </a:cubicBezTo>
                <a:cubicBezTo>
                  <a:pt x="14749670" y="1217550"/>
                  <a:pt x="14727349" y="1001020"/>
                  <a:pt x="14670157" y="795131"/>
                </a:cubicBezTo>
                <a:cubicBezTo>
                  <a:pt x="14661216" y="762943"/>
                  <a:pt x="14395614" y="637511"/>
                  <a:pt x="14391861" y="636104"/>
                </a:cubicBezTo>
                <a:cubicBezTo>
                  <a:pt x="14340700" y="616919"/>
                  <a:pt x="14284671" y="613627"/>
                  <a:pt x="14232835" y="596348"/>
                </a:cubicBezTo>
                <a:cubicBezTo>
                  <a:pt x="14165132" y="573780"/>
                  <a:pt x="14100873" y="541893"/>
                  <a:pt x="14034052" y="516835"/>
                </a:cubicBezTo>
                <a:cubicBezTo>
                  <a:pt x="13994813" y="502120"/>
                  <a:pt x="13956338" y="482498"/>
                  <a:pt x="13914783" y="477078"/>
                </a:cubicBezTo>
                <a:cubicBezTo>
                  <a:pt x="13650655" y="442626"/>
                  <a:pt x="13383340" y="435235"/>
                  <a:pt x="13119652" y="397565"/>
                </a:cubicBezTo>
                <a:lnTo>
                  <a:pt x="12563061" y="318052"/>
                </a:lnTo>
                <a:cubicBezTo>
                  <a:pt x="12523304" y="304800"/>
                  <a:pt x="12485565" y="281638"/>
                  <a:pt x="12443791" y="278296"/>
                </a:cubicBezTo>
                <a:cubicBezTo>
                  <a:pt x="11243231" y="182251"/>
                  <a:pt x="10457108" y="144359"/>
                  <a:pt x="9303026" y="119270"/>
                </a:cubicBezTo>
                <a:lnTo>
                  <a:pt x="6917635" y="79513"/>
                </a:lnTo>
                <a:lnTo>
                  <a:pt x="3220278" y="0"/>
                </a:lnTo>
                <a:cubicBezTo>
                  <a:pt x="3076184" y="24016"/>
                  <a:pt x="2910649" y="34142"/>
                  <a:pt x="2782957" y="119270"/>
                </a:cubicBezTo>
                <a:cubicBezTo>
                  <a:pt x="2667270" y="196395"/>
                  <a:pt x="2616357" y="289657"/>
                  <a:pt x="2544418" y="397565"/>
                </a:cubicBezTo>
                <a:cubicBezTo>
                  <a:pt x="2529084" y="458902"/>
                  <a:pt x="2464905" y="704896"/>
                  <a:pt x="2464905" y="755374"/>
                </a:cubicBezTo>
                <a:cubicBezTo>
                  <a:pt x="2464905" y="967822"/>
                  <a:pt x="2482421" y="1180197"/>
                  <a:pt x="2504661" y="1391478"/>
                </a:cubicBezTo>
                <a:cubicBezTo>
                  <a:pt x="2509048" y="1433155"/>
                  <a:pt x="2510317" y="1486390"/>
                  <a:pt x="2544418" y="1510748"/>
                </a:cubicBezTo>
                <a:cubicBezTo>
                  <a:pt x="2612620" y="1559464"/>
                  <a:pt x="2713220" y="1543769"/>
                  <a:pt x="2782957" y="1590261"/>
                </a:cubicBezTo>
                <a:cubicBezTo>
                  <a:pt x="2822713" y="1616765"/>
                  <a:pt x="2859489" y="1648406"/>
                  <a:pt x="2902226" y="1669774"/>
                </a:cubicBezTo>
                <a:cubicBezTo>
                  <a:pt x="2992435" y="1714879"/>
                  <a:pt x="3153746" y="1773860"/>
                  <a:pt x="3260035" y="1789044"/>
                </a:cubicBezTo>
                <a:cubicBezTo>
                  <a:pt x="3299392" y="1794667"/>
                  <a:pt x="3339548" y="1789044"/>
                  <a:pt x="3379305" y="1789044"/>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r>
              <a:rPr lang="en-US" sz="900" b="0" i="0" dirty="0">
                <a:solidFill>
                  <a:srgbClr val="F98973"/>
                </a:solidFill>
                <a:effectLst/>
                <a:latin typeface="Roboto Mono Web"/>
              </a:rPr>
              <a:t>Eames &amp; O'Connor (2022)</a:t>
            </a:r>
          </a:p>
        </p:txBody>
      </p:sp>
      <p:sp>
        <p:nvSpPr>
          <p:cNvPr id="15" name="Rectangle 14">
            <a:extLst>
              <a:ext uri="{FF2B5EF4-FFF2-40B4-BE49-F238E27FC236}">
                <a16:creationId xmlns:a16="http://schemas.microsoft.com/office/drawing/2014/main" id="{A198732D-73C3-DE4F-99AE-A32B6D2BF43C}"/>
              </a:ext>
            </a:extLst>
          </p:cNvPr>
          <p:cNvSpPr/>
          <p:nvPr/>
        </p:nvSpPr>
        <p:spPr>
          <a:xfrm>
            <a:off x="4816535" y="1470992"/>
            <a:ext cx="7197273" cy="3785652"/>
          </a:xfrm>
          <a:prstGeom prst="rect">
            <a:avLst/>
          </a:prstGeom>
        </p:spPr>
        <p:txBody>
          <a:bodyPr wrap="square">
            <a:spAutoFit/>
          </a:bodyPr>
          <a:lstStyle/>
          <a:p>
            <a:pPr marL="285750" indent="-285750">
              <a:buFont typeface="Arial" panose="020B0604020202020204" pitchFamily="34" charset="0"/>
              <a:buChar char="•"/>
            </a:pPr>
            <a:r>
              <a:rPr lang="en-US" sz="2400" dirty="0"/>
              <a:t>A feeling of awe or transcendence: movement closer to life’s meaning and purpose.</a:t>
            </a:r>
          </a:p>
          <a:p>
            <a:endParaRPr lang="en-US" sz="2400" dirty="0"/>
          </a:p>
          <a:p>
            <a:pPr marL="285750" indent="-285750">
              <a:buFont typeface="Arial" panose="020B0604020202020204" pitchFamily="34" charset="0"/>
              <a:buChar char="•"/>
            </a:pPr>
            <a:r>
              <a:rPr lang="en-US" sz="2400" dirty="0"/>
              <a:t>Moment of deep connection with another being or in nature</a:t>
            </a:r>
          </a:p>
          <a:p>
            <a:endParaRPr lang="en-US" sz="2400" dirty="0"/>
          </a:p>
          <a:p>
            <a:pPr marL="285750" indent="-285750">
              <a:buFont typeface="Arial" panose="020B0604020202020204" pitchFamily="34" charset="0"/>
              <a:buChar char="•"/>
            </a:pPr>
            <a:r>
              <a:rPr lang="en-US" sz="2400" dirty="0"/>
              <a:t>An experience of startling synchronicity</a:t>
            </a:r>
          </a:p>
          <a:p>
            <a:endParaRPr lang="en-US" sz="2400" dirty="0"/>
          </a:p>
          <a:p>
            <a:pPr marL="285750" indent="-285750">
              <a:buFont typeface="Arial" panose="020B0604020202020204" pitchFamily="34" charset="0"/>
              <a:buChar char="•"/>
            </a:pPr>
            <a:r>
              <a:rPr lang="en-US" sz="2400" dirty="0"/>
              <a:t>A time when you felt held, bolstered, or </a:t>
            </a:r>
            <a:r>
              <a:rPr lang="en-US" sz="2400" dirty="0">
                <a:cs typeface="Calibri" panose="020F0502020204030204" pitchFamily="34" charset="0"/>
              </a:rPr>
              <a:t>inspired</a:t>
            </a:r>
            <a:r>
              <a:rPr lang="en-US" sz="2400" dirty="0"/>
              <a:t> by something greater than yourself, like…</a:t>
            </a:r>
          </a:p>
        </p:txBody>
      </p:sp>
      <p:sp>
        <p:nvSpPr>
          <p:cNvPr id="13" name="Rectangle 12">
            <a:extLst>
              <a:ext uri="{FF2B5EF4-FFF2-40B4-BE49-F238E27FC236}">
                <a16:creationId xmlns:a16="http://schemas.microsoft.com/office/drawing/2014/main" id="{3984789E-F92C-BC44-9C50-607FFC3A8A33}"/>
              </a:ext>
            </a:extLst>
          </p:cNvPr>
          <p:cNvSpPr/>
          <p:nvPr/>
        </p:nvSpPr>
        <p:spPr>
          <a:xfrm>
            <a:off x="6681313" y="5252061"/>
            <a:ext cx="3547266" cy="1569660"/>
          </a:xfrm>
          <a:prstGeom prst="rect">
            <a:avLst/>
          </a:prstGeom>
        </p:spPr>
        <p:txBody>
          <a:bodyPr wrap="square">
            <a:spAutoFit/>
          </a:bodyPr>
          <a:lstStyle/>
          <a:p>
            <a:pPr marL="285750" indent="-285750">
              <a:buFont typeface="Arial" panose="020B0604020202020204" pitchFamily="34" charset="0"/>
              <a:buChar char="•"/>
            </a:pPr>
            <a:r>
              <a:rPr lang="en-US" sz="2400" dirty="0"/>
              <a:t>Higher power</a:t>
            </a:r>
          </a:p>
          <a:p>
            <a:pPr marL="285750" indent="-285750">
              <a:buFont typeface="Arial" panose="020B0604020202020204" pitchFamily="34" charset="0"/>
              <a:buChar char="•"/>
            </a:pPr>
            <a:r>
              <a:rPr lang="en-US" sz="2400" dirty="0"/>
              <a:t>Nature</a:t>
            </a:r>
          </a:p>
          <a:p>
            <a:pPr marL="285750" indent="-285750">
              <a:buFont typeface="Arial" panose="020B0604020202020204" pitchFamily="34" charset="0"/>
              <a:buChar char="•"/>
            </a:pPr>
            <a:r>
              <a:rPr lang="en-US" sz="2400" dirty="0"/>
              <a:t>The universe</a:t>
            </a:r>
          </a:p>
          <a:p>
            <a:pPr marL="285750" indent="-285750">
              <a:buFont typeface="Arial" panose="020B0604020202020204" pitchFamily="34" charset="0"/>
              <a:buChar char="•"/>
            </a:pPr>
            <a:r>
              <a:rPr lang="en-US" sz="2400" dirty="0"/>
              <a:t>Surge of connection</a:t>
            </a:r>
          </a:p>
        </p:txBody>
      </p:sp>
      <p:pic>
        <p:nvPicPr>
          <p:cNvPr id="2" name="Picture Placeholder 2" descr="A picture containing water, outdoor, sky, person&#10;&#10;Description automatically generated">
            <a:extLst>
              <a:ext uri="{FF2B5EF4-FFF2-40B4-BE49-F238E27FC236}">
                <a16:creationId xmlns:a16="http://schemas.microsoft.com/office/drawing/2014/main" id="{D5387AEA-5EAA-72F0-48C3-9D0DF42D30F1}"/>
              </a:ext>
            </a:extLst>
          </p:cNvPr>
          <p:cNvPicPr>
            <a:picLocks noChangeAspect="1"/>
          </p:cNvPicPr>
          <p:nvPr/>
        </p:nvPicPr>
        <p:blipFill rotWithShape="1">
          <a:blip r:embed="rId3">
            <a:extLst>
              <a:ext uri="{28A0092B-C50C-407E-A947-70E740481C1C}">
                <a14:useLocalDpi xmlns:a14="http://schemas.microsoft.com/office/drawing/2010/main" val="0"/>
              </a:ext>
            </a:extLst>
          </a:blip>
          <a:srcRect l="30963" r="30963"/>
          <a:stretch/>
        </p:blipFill>
        <p:spPr>
          <a:xfrm>
            <a:off x="0" y="154332"/>
            <a:ext cx="4534772" cy="6697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65DFB738-B166-C45B-C957-2B9C039AF91E}"/>
              </a:ext>
            </a:extLst>
          </p:cNvPr>
          <p:cNvSpPr txBox="1"/>
          <p:nvPr/>
        </p:nvSpPr>
        <p:spPr>
          <a:xfrm>
            <a:off x="5054082" y="983465"/>
            <a:ext cx="6801728" cy="461665"/>
          </a:xfrm>
          <a:prstGeom prst="rect">
            <a:avLst/>
          </a:prstGeom>
          <a:noFill/>
        </p:spPr>
        <p:txBody>
          <a:bodyPr wrap="square">
            <a:spAutoFit/>
          </a:bodyPr>
          <a:lstStyle/>
          <a:p>
            <a:r>
              <a:rPr lang="en-US" sz="2400" b="0" i="0" dirty="0">
                <a:solidFill>
                  <a:srgbClr val="F98973"/>
                </a:solidFill>
                <a:effectLst/>
                <a:latin typeface="Roboto Mono Web"/>
              </a:rPr>
              <a:t>Miller (2021)</a:t>
            </a:r>
          </a:p>
        </p:txBody>
      </p:sp>
    </p:spTree>
    <p:extLst>
      <p:ext uri="{BB962C8B-B14F-4D97-AF65-F5344CB8AC3E}">
        <p14:creationId xmlns:p14="http://schemas.microsoft.com/office/powerpoint/2010/main" val="409329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BAB7-9A65-6EF7-4038-E630788513E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8EA893-3691-05D8-F38A-C142A2DBB0F2}"/>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37</a:t>
            </a:fld>
            <a:endParaRPr lang="en-ID"/>
          </a:p>
        </p:txBody>
      </p:sp>
      <p:sp>
        <p:nvSpPr>
          <p:cNvPr id="4" name="Title 3">
            <a:extLst>
              <a:ext uri="{FF2B5EF4-FFF2-40B4-BE49-F238E27FC236}">
                <a16:creationId xmlns:a16="http://schemas.microsoft.com/office/drawing/2014/main" id="{FCDC055C-4587-D85B-E3B5-EB15C4B1A35D}"/>
              </a:ext>
            </a:extLst>
          </p:cNvPr>
          <p:cNvSpPr>
            <a:spLocks noGrp="1"/>
          </p:cNvSpPr>
          <p:nvPr>
            <p:ph type="title"/>
          </p:nvPr>
        </p:nvSpPr>
        <p:spPr>
          <a:xfrm>
            <a:off x="4802923" y="360229"/>
            <a:ext cx="7143750" cy="1468572"/>
          </a:xfrm>
        </p:spPr>
        <p:txBody>
          <a:bodyPr anchor="t">
            <a:normAutofit fontScale="90000"/>
          </a:bodyPr>
          <a:lstStyle/>
          <a:p>
            <a:pPr algn="ctr">
              <a:buNone/>
            </a:pPr>
            <a:r>
              <a:rPr lang="en-US" sz="6000" b="0" i="0" dirty="0">
                <a:effectLst/>
              </a:rPr>
              <a:t>Spiritual Change</a:t>
            </a:r>
            <a:r>
              <a:rPr lang="en-US" sz="6000" dirty="0"/>
              <a:t>/</a:t>
            </a:r>
            <a:br>
              <a:rPr lang="en-US" sz="6000" dirty="0"/>
            </a:br>
            <a:r>
              <a:rPr lang="en-US" sz="6000" dirty="0"/>
              <a:t>Existential Integration</a:t>
            </a:r>
            <a:br>
              <a:rPr lang="en-US" sz="5100" b="0" i="0" dirty="0">
                <a:effectLst/>
              </a:rPr>
            </a:br>
            <a:br>
              <a:rPr lang="en-US" sz="5100" b="0" i="0" dirty="0">
                <a:effectLst/>
              </a:rPr>
            </a:br>
            <a:endParaRPr lang="en-US" sz="5100" dirty="0"/>
          </a:p>
        </p:txBody>
      </p:sp>
      <p:sp>
        <p:nvSpPr>
          <p:cNvPr id="5" name="TextBox 4">
            <a:extLst>
              <a:ext uri="{FF2B5EF4-FFF2-40B4-BE49-F238E27FC236}">
                <a16:creationId xmlns:a16="http://schemas.microsoft.com/office/drawing/2014/main" id="{DDB0AFC2-73EB-2122-4294-23D3844B30D9}"/>
              </a:ext>
            </a:extLst>
          </p:cNvPr>
          <p:cNvSpPr txBox="1"/>
          <p:nvPr/>
        </p:nvSpPr>
        <p:spPr>
          <a:xfrm>
            <a:off x="5052955" y="2382817"/>
            <a:ext cx="6893718" cy="4185761"/>
          </a:xfrm>
          <a:prstGeom prst="rect">
            <a:avLst/>
          </a:prstGeom>
          <a:noFill/>
        </p:spPr>
        <p:txBody>
          <a:bodyPr wrap="square">
            <a:spAutoFit/>
          </a:bodyPr>
          <a:lstStyle/>
          <a:p>
            <a:r>
              <a:rPr lang="en-US" sz="3200" b="0" i="0" dirty="0">
                <a:solidFill>
                  <a:srgbClr val="F98973"/>
                </a:solidFill>
                <a:effectLst/>
                <a:latin typeface="Roboto Mono Web"/>
              </a:rPr>
              <a:t>Eames &amp; O'Connor (2022)</a:t>
            </a:r>
          </a:p>
          <a:p>
            <a:endParaRPr lang="en-US" sz="2400" dirty="0">
              <a:latin typeface="fkGroteskNeue"/>
            </a:endParaRPr>
          </a:p>
          <a:p>
            <a:pPr marL="342900" indent="-342900">
              <a:buFont typeface="Arial" panose="020B0604020202020204" pitchFamily="34" charset="0"/>
              <a:buChar char="•"/>
            </a:pPr>
            <a:r>
              <a:rPr lang="en-US" sz="2400" b="0" i="0" dirty="0">
                <a:effectLst/>
                <a:latin typeface="fkGroteskNeue"/>
              </a:rPr>
              <a:t>Spiritually inclined individuals exhibit stronger PTG when engaging in purposeful reflection about trauma’s meaning</a:t>
            </a:r>
          </a:p>
          <a:p>
            <a:endParaRPr lang="en-US" sz="2400" b="0" i="0" dirty="0">
              <a:effectLst/>
              <a:latin typeface="fkGroteskNeue"/>
            </a:endParaRPr>
          </a:p>
          <a:p>
            <a:pPr marL="342900" indent="-342900">
              <a:buFont typeface="Arial" panose="020B0604020202020204" pitchFamily="34" charset="0"/>
              <a:buChar char="•"/>
            </a:pPr>
            <a:r>
              <a:rPr lang="en-US" sz="2400" dirty="0"/>
              <a:t>For older adults, spirituality can support </a:t>
            </a:r>
            <a:r>
              <a:rPr lang="en-US" sz="2400" b="1" dirty="0"/>
              <a:t>identity integration and legacy building</a:t>
            </a:r>
            <a:br>
              <a:rPr lang="en-US" sz="2400" b="0" i="0" dirty="0">
                <a:effectLst/>
                <a:latin typeface="fkGroteskNeue"/>
              </a:rPr>
            </a:br>
            <a:endParaRPr lang="en-US" sz="2400" dirty="0">
              <a:latin typeface="fkGroteskNeue"/>
            </a:endParaRPr>
          </a:p>
          <a:p>
            <a:pPr marL="342900" indent="-342900">
              <a:buFont typeface="Arial" panose="020B0604020202020204" pitchFamily="34" charset="0"/>
              <a:buChar char="•"/>
            </a:pPr>
            <a:r>
              <a:rPr lang="en-US" sz="2400" dirty="0"/>
              <a:t>Spirituality helps you </a:t>
            </a:r>
            <a:r>
              <a:rPr lang="en-US" sz="2400" b="1" dirty="0"/>
              <a:t>grow</a:t>
            </a:r>
            <a:r>
              <a:rPr lang="en-US" sz="2400" dirty="0"/>
              <a:t>, not avoid pain</a:t>
            </a:r>
          </a:p>
          <a:p>
            <a:endParaRPr lang="en-US" dirty="0"/>
          </a:p>
        </p:txBody>
      </p:sp>
      <p:pic>
        <p:nvPicPr>
          <p:cNvPr id="7" name="Picture Placeholder 2" descr="A picture containing water, outdoor, sky, person&#10;&#10;Description automatically generated">
            <a:extLst>
              <a:ext uri="{FF2B5EF4-FFF2-40B4-BE49-F238E27FC236}">
                <a16:creationId xmlns:a16="http://schemas.microsoft.com/office/drawing/2014/main" id="{DB5BAB2C-1057-2FC8-D2D2-64A514102CB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446" r="30446"/>
          <a:stretch/>
        </p:blipFill>
        <p:spPr>
          <a:xfrm>
            <a:off x="0" y="138113"/>
            <a:ext cx="4672013" cy="6719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F7E3C553-A120-B9F3-25F3-A76D9CBECD77}"/>
              </a:ext>
            </a:extLst>
          </p:cNvPr>
          <p:cNvSpPr txBox="1"/>
          <p:nvPr/>
        </p:nvSpPr>
        <p:spPr>
          <a:xfrm>
            <a:off x="517445" y="4612251"/>
            <a:ext cx="3637121" cy="1569660"/>
          </a:xfrm>
          <a:prstGeom prst="rect">
            <a:avLst/>
          </a:prstGeom>
          <a:solidFill>
            <a:schemeClr val="bg1"/>
          </a:solidFill>
        </p:spPr>
        <p:txBody>
          <a:bodyPr wrap="square">
            <a:spAutoFit/>
          </a:bodyPr>
          <a:lstStyle/>
          <a:p>
            <a:r>
              <a:rPr lang="en-US" sz="2400" b="0" i="0" dirty="0">
                <a:effectLst/>
              </a:rPr>
              <a:t>A</a:t>
            </a:r>
            <a:r>
              <a:rPr lang="en-US" sz="2400" dirty="0"/>
              <a:t>s we approach the end of our days, we need to bring together the strands of our lives</a:t>
            </a:r>
          </a:p>
        </p:txBody>
      </p:sp>
    </p:spTree>
    <p:extLst>
      <p:ext uri="{BB962C8B-B14F-4D97-AF65-F5344CB8AC3E}">
        <p14:creationId xmlns:p14="http://schemas.microsoft.com/office/powerpoint/2010/main" val="3925922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1BA8D4-4BB8-3A4F-8B41-36E7BA4D4E57}"/>
              </a:ext>
            </a:extLst>
          </p:cNvPr>
          <p:cNvSpPr txBox="1"/>
          <p:nvPr/>
        </p:nvSpPr>
        <p:spPr>
          <a:xfrm>
            <a:off x="819150" y="684292"/>
            <a:ext cx="51361" cy="5745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endParaRPr lang="en-US" sz="3400" spc="170" dirty="0">
              <a:solidFill>
                <a:srgbClr val="151314"/>
              </a:solidFill>
              <a:latin typeface="+mj-lt"/>
              <a:ea typeface="+mj-ea"/>
              <a:cs typeface="+mj-cs"/>
              <a:sym typeface="Bodoni SvtyTwo ITC TT-Book"/>
            </a:endParaRPr>
          </a:p>
        </p:txBody>
      </p:sp>
      <p:sp>
        <p:nvSpPr>
          <p:cNvPr id="2" name="Freeform 1">
            <a:extLst>
              <a:ext uri="{FF2B5EF4-FFF2-40B4-BE49-F238E27FC236}">
                <a16:creationId xmlns:a16="http://schemas.microsoft.com/office/drawing/2014/main" id="{B73F3070-3D24-384C-BAD3-19FDDB19EC4F}"/>
              </a:ext>
            </a:extLst>
          </p:cNvPr>
          <p:cNvSpPr/>
          <p:nvPr/>
        </p:nvSpPr>
        <p:spPr>
          <a:xfrm>
            <a:off x="2385392" y="472070"/>
            <a:ext cx="8905858" cy="521843"/>
          </a:xfrm>
          <a:custGeom>
            <a:avLst/>
            <a:gdLst>
              <a:gd name="connsiteX0" fmla="*/ 0 w 17811715"/>
              <a:gd name="connsiteY0" fmla="*/ 924417 h 1043686"/>
              <a:gd name="connsiteX1" fmla="*/ 16498956 w 17811715"/>
              <a:gd name="connsiteY1" fmla="*/ 1043686 h 1043686"/>
              <a:gd name="connsiteX2" fmla="*/ 16777252 w 17811715"/>
              <a:gd name="connsiteY2" fmla="*/ 566608 h 1043686"/>
              <a:gd name="connsiteX3" fmla="*/ 16657982 w 17811715"/>
              <a:gd name="connsiteY3" fmla="*/ 328069 h 1043686"/>
              <a:gd name="connsiteX4" fmla="*/ 16260417 w 17811715"/>
              <a:gd name="connsiteY4" fmla="*/ 169043 h 1043686"/>
              <a:gd name="connsiteX5" fmla="*/ 16339930 w 17811715"/>
              <a:gd name="connsiteY5" fmla="*/ 447338 h 1043686"/>
              <a:gd name="connsiteX6" fmla="*/ 15346017 w 17811715"/>
              <a:gd name="connsiteY6" fmla="*/ 10017 h 1043686"/>
              <a:gd name="connsiteX7" fmla="*/ 17135060 w 17811715"/>
              <a:gd name="connsiteY7" fmla="*/ 964173 h 1043686"/>
              <a:gd name="connsiteX8" fmla="*/ 17135060 w 17811715"/>
              <a:gd name="connsiteY8" fmla="*/ 964173 h 1043686"/>
              <a:gd name="connsiteX9" fmla="*/ 17095304 w 17811715"/>
              <a:gd name="connsiteY9" fmla="*/ 964173 h 104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1715" h="1043686">
                <a:moveTo>
                  <a:pt x="0" y="924417"/>
                </a:moveTo>
                <a:lnTo>
                  <a:pt x="16498956" y="1043686"/>
                </a:lnTo>
                <a:cubicBezTo>
                  <a:pt x="19295165" y="984051"/>
                  <a:pt x="16750748" y="685877"/>
                  <a:pt x="16777252" y="566608"/>
                </a:cubicBezTo>
                <a:cubicBezTo>
                  <a:pt x="16803756" y="447338"/>
                  <a:pt x="16744121" y="394330"/>
                  <a:pt x="16657982" y="328069"/>
                </a:cubicBezTo>
                <a:cubicBezTo>
                  <a:pt x="16571843" y="261808"/>
                  <a:pt x="16313426" y="149165"/>
                  <a:pt x="16260417" y="169043"/>
                </a:cubicBezTo>
                <a:cubicBezTo>
                  <a:pt x="16207408" y="188921"/>
                  <a:pt x="16492330" y="473842"/>
                  <a:pt x="16339930" y="447338"/>
                </a:cubicBezTo>
                <a:cubicBezTo>
                  <a:pt x="16187530" y="420834"/>
                  <a:pt x="15213495" y="-76122"/>
                  <a:pt x="15346017" y="10017"/>
                </a:cubicBezTo>
                <a:cubicBezTo>
                  <a:pt x="15478539" y="96156"/>
                  <a:pt x="17135060" y="964173"/>
                  <a:pt x="17135060" y="964173"/>
                </a:cubicBezTo>
                <a:lnTo>
                  <a:pt x="17135060" y="964173"/>
                </a:lnTo>
                <a:lnTo>
                  <a:pt x="17095304" y="964173"/>
                </a:ln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US" sz="900">
              <a:solidFill>
                <a:srgbClr val="000000"/>
              </a:solidFill>
            </a:endParaRPr>
          </a:p>
        </p:txBody>
      </p:sp>
      <p:sp>
        <p:nvSpPr>
          <p:cNvPr id="7" name="Freeform 6">
            <a:extLst>
              <a:ext uri="{FF2B5EF4-FFF2-40B4-BE49-F238E27FC236}">
                <a16:creationId xmlns:a16="http://schemas.microsoft.com/office/drawing/2014/main" id="{4259E49E-14E3-1248-8C01-5333A29F93C1}"/>
              </a:ext>
            </a:extLst>
          </p:cNvPr>
          <p:cNvSpPr/>
          <p:nvPr/>
        </p:nvSpPr>
        <p:spPr>
          <a:xfrm>
            <a:off x="3240157" y="934279"/>
            <a:ext cx="6460435" cy="536713"/>
          </a:xfrm>
          <a:custGeom>
            <a:avLst/>
            <a:gdLst>
              <a:gd name="connsiteX0" fmla="*/ 0 w 12920870"/>
              <a:gd name="connsiteY0" fmla="*/ 198782 h 1073426"/>
              <a:gd name="connsiteX1" fmla="*/ 5088835 w 12920870"/>
              <a:gd name="connsiteY1" fmla="*/ 675860 h 1073426"/>
              <a:gd name="connsiteX2" fmla="*/ 6599583 w 12920870"/>
              <a:gd name="connsiteY2" fmla="*/ 596347 h 1073426"/>
              <a:gd name="connsiteX3" fmla="*/ 7036904 w 12920870"/>
              <a:gd name="connsiteY3" fmla="*/ 477078 h 1073426"/>
              <a:gd name="connsiteX4" fmla="*/ 6957391 w 12920870"/>
              <a:gd name="connsiteY4" fmla="*/ 238539 h 1073426"/>
              <a:gd name="connsiteX5" fmla="*/ 6718852 w 12920870"/>
              <a:gd name="connsiteY5" fmla="*/ 159026 h 1073426"/>
              <a:gd name="connsiteX6" fmla="*/ 6440557 w 12920870"/>
              <a:gd name="connsiteY6" fmla="*/ 198782 h 1073426"/>
              <a:gd name="connsiteX7" fmla="*/ 6400800 w 12920870"/>
              <a:gd name="connsiteY7" fmla="*/ 357808 h 1073426"/>
              <a:gd name="connsiteX8" fmla="*/ 6520070 w 12920870"/>
              <a:gd name="connsiteY8" fmla="*/ 675860 h 1073426"/>
              <a:gd name="connsiteX9" fmla="*/ 6917635 w 12920870"/>
              <a:gd name="connsiteY9" fmla="*/ 874643 h 1073426"/>
              <a:gd name="connsiteX10" fmla="*/ 7156174 w 12920870"/>
              <a:gd name="connsiteY10" fmla="*/ 914400 h 1073426"/>
              <a:gd name="connsiteX11" fmla="*/ 7354957 w 12920870"/>
              <a:gd name="connsiteY11" fmla="*/ 993913 h 1073426"/>
              <a:gd name="connsiteX12" fmla="*/ 7871791 w 12920870"/>
              <a:gd name="connsiteY12" fmla="*/ 1033669 h 1073426"/>
              <a:gd name="connsiteX13" fmla="*/ 8150087 w 12920870"/>
              <a:gd name="connsiteY13" fmla="*/ 1073426 h 1073426"/>
              <a:gd name="connsiteX14" fmla="*/ 9422296 w 12920870"/>
              <a:gd name="connsiteY14" fmla="*/ 1033669 h 1073426"/>
              <a:gd name="connsiteX15" fmla="*/ 9819861 w 12920870"/>
              <a:gd name="connsiteY15" fmla="*/ 914400 h 1073426"/>
              <a:gd name="connsiteX16" fmla="*/ 9939130 w 12920870"/>
              <a:gd name="connsiteY16" fmla="*/ 874643 h 1073426"/>
              <a:gd name="connsiteX17" fmla="*/ 10058400 w 12920870"/>
              <a:gd name="connsiteY17" fmla="*/ 834886 h 1073426"/>
              <a:gd name="connsiteX18" fmla="*/ 10296939 w 12920870"/>
              <a:gd name="connsiteY18" fmla="*/ 675860 h 1073426"/>
              <a:gd name="connsiteX19" fmla="*/ 10614991 w 12920870"/>
              <a:gd name="connsiteY19" fmla="*/ 556591 h 1073426"/>
              <a:gd name="connsiteX20" fmla="*/ 10893287 w 12920870"/>
              <a:gd name="connsiteY20" fmla="*/ 516834 h 1073426"/>
              <a:gd name="connsiteX21" fmla="*/ 11131826 w 12920870"/>
              <a:gd name="connsiteY21" fmla="*/ 477078 h 1073426"/>
              <a:gd name="connsiteX22" fmla="*/ 11251096 w 12920870"/>
              <a:gd name="connsiteY22" fmla="*/ 397565 h 1073426"/>
              <a:gd name="connsiteX23" fmla="*/ 11370365 w 12920870"/>
              <a:gd name="connsiteY23" fmla="*/ 357808 h 1073426"/>
              <a:gd name="connsiteX24" fmla="*/ 11529391 w 12920870"/>
              <a:gd name="connsiteY24" fmla="*/ 238539 h 1073426"/>
              <a:gd name="connsiteX25" fmla="*/ 12125739 w 12920870"/>
              <a:gd name="connsiteY25" fmla="*/ 159026 h 1073426"/>
              <a:gd name="connsiteX26" fmla="*/ 12443791 w 12920870"/>
              <a:gd name="connsiteY26" fmla="*/ 79513 h 1073426"/>
              <a:gd name="connsiteX27" fmla="*/ 12602817 w 12920870"/>
              <a:gd name="connsiteY27" fmla="*/ 39756 h 1073426"/>
              <a:gd name="connsiteX28" fmla="*/ 12920870 w 12920870"/>
              <a:gd name="connsiteY28" fmla="*/ 0 h 1073426"/>
              <a:gd name="connsiteX29" fmla="*/ 12761844 w 12920870"/>
              <a:gd name="connsiteY29" fmla="*/ 39756 h 1073426"/>
              <a:gd name="connsiteX30" fmla="*/ 11847444 w 12920870"/>
              <a:gd name="connsiteY30" fmla="*/ 119269 h 1073426"/>
              <a:gd name="connsiteX31" fmla="*/ 11648661 w 12920870"/>
              <a:gd name="connsiteY31" fmla="*/ 198782 h 1073426"/>
              <a:gd name="connsiteX32" fmla="*/ 10853530 w 12920870"/>
              <a:gd name="connsiteY32" fmla="*/ 278295 h 1073426"/>
              <a:gd name="connsiteX33" fmla="*/ 9978887 w 12920870"/>
              <a:gd name="connsiteY33" fmla="*/ 357808 h 1073426"/>
              <a:gd name="connsiteX34" fmla="*/ 9183757 w 12920870"/>
              <a:gd name="connsiteY34" fmla="*/ 477078 h 1073426"/>
              <a:gd name="connsiteX35" fmla="*/ 9064487 w 12920870"/>
              <a:gd name="connsiteY35" fmla="*/ 516834 h 1073426"/>
              <a:gd name="connsiteX36" fmla="*/ 6599583 w 12920870"/>
              <a:gd name="connsiteY36" fmla="*/ 556591 h 107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920870" h="1073426">
                <a:moveTo>
                  <a:pt x="0" y="198782"/>
                </a:moveTo>
                <a:cubicBezTo>
                  <a:pt x="1696278" y="357808"/>
                  <a:pt x="3389621" y="552076"/>
                  <a:pt x="5088835" y="675860"/>
                </a:cubicBezTo>
                <a:cubicBezTo>
                  <a:pt x="5273907" y="689342"/>
                  <a:pt x="6305049" y="615983"/>
                  <a:pt x="6599583" y="596347"/>
                </a:cubicBezTo>
                <a:cubicBezTo>
                  <a:pt x="6958291" y="506670"/>
                  <a:pt x="6813963" y="551391"/>
                  <a:pt x="7036904" y="477078"/>
                </a:cubicBezTo>
                <a:cubicBezTo>
                  <a:pt x="7010400" y="397565"/>
                  <a:pt x="7016656" y="297804"/>
                  <a:pt x="6957391" y="238539"/>
                </a:cubicBezTo>
                <a:cubicBezTo>
                  <a:pt x="6898126" y="179274"/>
                  <a:pt x="6718852" y="159026"/>
                  <a:pt x="6718852" y="159026"/>
                </a:cubicBezTo>
                <a:cubicBezTo>
                  <a:pt x="6626087" y="172278"/>
                  <a:pt x="6520020" y="149118"/>
                  <a:pt x="6440557" y="198782"/>
                </a:cubicBezTo>
                <a:cubicBezTo>
                  <a:pt x="6394222" y="227741"/>
                  <a:pt x="6400800" y="303168"/>
                  <a:pt x="6400800" y="357808"/>
                </a:cubicBezTo>
                <a:cubicBezTo>
                  <a:pt x="6400800" y="445737"/>
                  <a:pt x="6437812" y="611882"/>
                  <a:pt x="6520070" y="675860"/>
                </a:cubicBezTo>
                <a:cubicBezTo>
                  <a:pt x="6605370" y="742204"/>
                  <a:pt x="6786977" y="845608"/>
                  <a:pt x="6917635" y="874643"/>
                </a:cubicBezTo>
                <a:cubicBezTo>
                  <a:pt x="6996325" y="892130"/>
                  <a:pt x="7076661" y="901148"/>
                  <a:pt x="7156174" y="914400"/>
                </a:cubicBezTo>
                <a:cubicBezTo>
                  <a:pt x="7222435" y="940904"/>
                  <a:pt x="7284563" y="982181"/>
                  <a:pt x="7354957" y="993913"/>
                </a:cubicBezTo>
                <a:cubicBezTo>
                  <a:pt x="7525393" y="1022319"/>
                  <a:pt x="7699862" y="1016476"/>
                  <a:pt x="7871791" y="1033669"/>
                </a:cubicBezTo>
                <a:cubicBezTo>
                  <a:pt x="7965033" y="1042993"/>
                  <a:pt x="8057322" y="1060174"/>
                  <a:pt x="8150087" y="1073426"/>
                </a:cubicBezTo>
                <a:cubicBezTo>
                  <a:pt x="8574157" y="1060174"/>
                  <a:pt x="8998673" y="1057204"/>
                  <a:pt x="9422296" y="1033669"/>
                </a:cubicBezTo>
                <a:cubicBezTo>
                  <a:pt x="9494400" y="1029663"/>
                  <a:pt x="9787545" y="925172"/>
                  <a:pt x="9819861" y="914400"/>
                </a:cubicBezTo>
                <a:lnTo>
                  <a:pt x="9939130" y="874643"/>
                </a:lnTo>
                <a:cubicBezTo>
                  <a:pt x="9978887" y="861391"/>
                  <a:pt x="10023531" y="858132"/>
                  <a:pt x="10058400" y="834886"/>
                </a:cubicBezTo>
                <a:cubicBezTo>
                  <a:pt x="10137913" y="781877"/>
                  <a:pt x="10207461" y="709414"/>
                  <a:pt x="10296939" y="675860"/>
                </a:cubicBezTo>
                <a:cubicBezTo>
                  <a:pt x="10402956" y="636104"/>
                  <a:pt x="10505588" y="585765"/>
                  <a:pt x="10614991" y="556591"/>
                </a:cubicBezTo>
                <a:cubicBezTo>
                  <a:pt x="10705534" y="532446"/>
                  <a:pt x="10800669" y="531083"/>
                  <a:pt x="10893287" y="516834"/>
                </a:cubicBezTo>
                <a:cubicBezTo>
                  <a:pt x="10972959" y="504577"/>
                  <a:pt x="11052313" y="490330"/>
                  <a:pt x="11131826" y="477078"/>
                </a:cubicBezTo>
                <a:cubicBezTo>
                  <a:pt x="11171583" y="450574"/>
                  <a:pt x="11208359" y="418934"/>
                  <a:pt x="11251096" y="397565"/>
                </a:cubicBezTo>
                <a:cubicBezTo>
                  <a:pt x="11288579" y="378824"/>
                  <a:pt x="11333980" y="378600"/>
                  <a:pt x="11370365" y="357808"/>
                </a:cubicBezTo>
                <a:cubicBezTo>
                  <a:pt x="11427895" y="324933"/>
                  <a:pt x="11467120" y="261183"/>
                  <a:pt x="11529391" y="238539"/>
                </a:cubicBezTo>
                <a:cubicBezTo>
                  <a:pt x="11558135" y="228087"/>
                  <a:pt x="12119830" y="159765"/>
                  <a:pt x="12125739" y="159026"/>
                </a:cubicBezTo>
                <a:lnTo>
                  <a:pt x="12443791" y="79513"/>
                </a:lnTo>
                <a:cubicBezTo>
                  <a:pt x="12496800" y="66261"/>
                  <a:pt x="12548599" y="46533"/>
                  <a:pt x="12602817" y="39756"/>
                </a:cubicBezTo>
                <a:lnTo>
                  <a:pt x="12920870" y="0"/>
                </a:lnTo>
                <a:cubicBezTo>
                  <a:pt x="12867861" y="13252"/>
                  <a:pt x="12815935" y="32029"/>
                  <a:pt x="12761844" y="39756"/>
                </a:cubicBezTo>
                <a:cubicBezTo>
                  <a:pt x="12273235" y="109558"/>
                  <a:pt x="12577073" y="73668"/>
                  <a:pt x="11847444" y="119269"/>
                </a:cubicBezTo>
                <a:cubicBezTo>
                  <a:pt x="11781183" y="145773"/>
                  <a:pt x="11718199" y="182735"/>
                  <a:pt x="11648661" y="198782"/>
                </a:cubicBezTo>
                <a:cubicBezTo>
                  <a:pt x="11511368" y="230465"/>
                  <a:pt x="10930604" y="271288"/>
                  <a:pt x="10853530" y="278295"/>
                </a:cubicBezTo>
                <a:cubicBezTo>
                  <a:pt x="9629543" y="389566"/>
                  <a:pt x="11388639" y="240330"/>
                  <a:pt x="9978887" y="357808"/>
                </a:cubicBezTo>
                <a:cubicBezTo>
                  <a:pt x="9359970" y="481593"/>
                  <a:pt x="10510342" y="255981"/>
                  <a:pt x="9183757" y="477078"/>
                </a:cubicBezTo>
                <a:cubicBezTo>
                  <a:pt x="9142420" y="483967"/>
                  <a:pt x="9106371" y="515438"/>
                  <a:pt x="9064487" y="516834"/>
                </a:cubicBezTo>
                <a:cubicBezTo>
                  <a:pt x="7836907" y="557753"/>
                  <a:pt x="7456959" y="556591"/>
                  <a:pt x="6599583" y="556591"/>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US" sz="900">
              <a:solidFill>
                <a:srgbClr val="000000"/>
              </a:solidFill>
            </a:endParaRPr>
          </a:p>
        </p:txBody>
      </p:sp>
      <p:sp>
        <p:nvSpPr>
          <p:cNvPr id="8" name="Freeform 7">
            <a:extLst>
              <a:ext uri="{FF2B5EF4-FFF2-40B4-BE49-F238E27FC236}">
                <a16:creationId xmlns:a16="http://schemas.microsoft.com/office/drawing/2014/main" id="{FEF2250D-EE53-0543-9320-1BF7D4FD85A3}"/>
              </a:ext>
            </a:extLst>
          </p:cNvPr>
          <p:cNvSpPr/>
          <p:nvPr/>
        </p:nvSpPr>
        <p:spPr>
          <a:xfrm>
            <a:off x="2385391" y="154332"/>
            <a:ext cx="7374835" cy="1252331"/>
          </a:xfrm>
          <a:custGeom>
            <a:avLst/>
            <a:gdLst>
              <a:gd name="connsiteX0" fmla="*/ 0 w 14749670"/>
              <a:gd name="connsiteY0" fmla="*/ 2186609 h 2504661"/>
              <a:gd name="connsiteX1" fmla="*/ 2703444 w 14749670"/>
              <a:gd name="connsiteY1" fmla="*/ 2266122 h 2504661"/>
              <a:gd name="connsiteX2" fmla="*/ 3538331 w 14749670"/>
              <a:gd name="connsiteY2" fmla="*/ 2345635 h 2504661"/>
              <a:gd name="connsiteX3" fmla="*/ 4412974 w 14749670"/>
              <a:gd name="connsiteY3" fmla="*/ 2385391 h 2504661"/>
              <a:gd name="connsiteX4" fmla="*/ 5685183 w 14749670"/>
              <a:gd name="connsiteY4" fmla="*/ 2425148 h 2504661"/>
              <a:gd name="connsiteX5" fmla="*/ 6639339 w 14749670"/>
              <a:gd name="connsiteY5" fmla="*/ 2464904 h 2504661"/>
              <a:gd name="connsiteX6" fmla="*/ 8706678 w 14749670"/>
              <a:gd name="connsiteY6" fmla="*/ 2504661 h 2504661"/>
              <a:gd name="connsiteX7" fmla="*/ 9144000 w 14749670"/>
              <a:gd name="connsiteY7" fmla="*/ 2425148 h 2504661"/>
              <a:gd name="connsiteX8" fmla="*/ 9263270 w 14749670"/>
              <a:gd name="connsiteY8" fmla="*/ 2305878 h 2504661"/>
              <a:gd name="connsiteX9" fmla="*/ 9501809 w 14749670"/>
              <a:gd name="connsiteY9" fmla="*/ 2146852 h 2504661"/>
              <a:gd name="connsiteX10" fmla="*/ 9621078 w 14749670"/>
              <a:gd name="connsiteY10" fmla="*/ 2067339 h 2504661"/>
              <a:gd name="connsiteX11" fmla="*/ 9859618 w 14749670"/>
              <a:gd name="connsiteY11" fmla="*/ 1987826 h 2504661"/>
              <a:gd name="connsiteX12" fmla="*/ 9978887 w 14749670"/>
              <a:gd name="connsiteY12" fmla="*/ 1948070 h 2504661"/>
              <a:gd name="connsiteX13" fmla="*/ 11688418 w 14749670"/>
              <a:gd name="connsiteY13" fmla="*/ 1908313 h 2504661"/>
              <a:gd name="connsiteX14" fmla="*/ 11966713 w 14749670"/>
              <a:gd name="connsiteY14" fmla="*/ 1828800 h 2504661"/>
              <a:gd name="connsiteX15" fmla="*/ 12881113 w 14749670"/>
              <a:gd name="connsiteY15" fmla="*/ 1749287 h 2504661"/>
              <a:gd name="connsiteX16" fmla="*/ 13517218 w 14749670"/>
              <a:gd name="connsiteY16" fmla="*/ 1669774 h 2504661"/>
              <a:gd name="connsiteX17" fmla="*/ 13755757 w 14749670"/>
              <a:gd name="connsiteY17" fmla="*/ 1630018 h 2504661"/>
              <a:gd name="connsiteX18" fmla="*/ 14073809 w 14749670"/>
              <a:gd name="connsiteY18" fmla="*/ 1590261 h 2504661"/>
              <a:gd name="connsiteX19" fmla="*/ 14312348 w 14749670"/>
              <a:gd name="connsiteY19" fmla="*/ 1590261 h 2504661"/>
              <a:gd name="connsiteX20" fmla="*/ 14670157 w 14749670"/>
              <a:gd name="connsiteY20" fmla="*/ 1550504 h 2504661"/>
              <a:gd name="connsiteX21" fmla="*/ 14749670 w 14749670"/>
              <a:gd name="connsiteY21" fmla="*/ 1431235 h 2504661"/>
              <a:gd name="connsiteX22" fmla="*/ 14670157 w 14749670"/>
              <a:gd name="connsiteY22" fmla="*/ 795131 h 2504661"/>
              <a:gd name="connsiteX23" fmla="*/ 14391861 w 14749670"/>
              <a:gd name="connsiteY23" fmla="*/ 636104 h 2504661"/>
              <a:gd name="connsiteX24" fmla="*/ 14232835 w 14749670"/>
              <a:gd name="connsiteY24" fmla="*/ 596348 h 2504661"/>
              <a:gd name="connsiteX25" fmla="*/ 14034052 w 14749670"/>
              <a:gd name="connsiteY25" fmla="*/ 516835 h 2504661"/>
              <a:gd name="connsiteX26" fmla="*/ 13914783 w 14749670"/>
              <a:gd name="connsiteY26" fmla="*/ 477078 h 2504661"/>
              <a:gd name="connsiteX27" fmla="*/ 13119652 w 14749670"/>
              <a:gd name="connsiteY27" fmla="*/ 397565 h 2504661"/>
              <a:gd name="connsiteX28" fmla="*/ 12563061 w 14749670"/>
              <a:gd name="connsiteY28" fmla="*/ 318052 h 2504661"/>
              <a:gd name="connsiteX29" fmla="*/ 12443791 w 14749670"/>
              <a:gd name="connsiteY29" fmla="*/ 278296 h 2504661"/>
              <a:gd name="connsiteX30" fmla="*/ 9303026 w 14749670"/>
              <a:gd name="connsiteY30" fmla="*/ 119270 h 2504661"/>
              <a:gd name="connsiteX31" fmla="*/ 6917635 w 14749670"/>
              <a:gd name="connsiteY31" fmla="*/ 79513 h 2504661"/>
              <a:gd name="connsiteX32" fmla="*/ 3220278 w 14749670"/>
              <a:gd name="connsiteY32" fmla="*/ 0 h 2504661"/>
              <a:gd name="connsiteX33" fmla="*/ 2782957 w 14749670"/>
              <a:gd name="connsiteY33" fmla="*/ 119270 h 2504661"/>
              <a:gd name="connsiteX34" fmla="*/ 2544418 w 14749670"/>
              <a:gd name="connsiteY34" fmla="*/ 397565 h 2504661"/>
              <a:gd name="connsiteX35" fmla="*/ 2464905 w 14749670"/>
              <a:gd name="connsiteY35" fmla="*/ 755374 h 2504661"/>
              <a:gd name="connsiteX36" fmla="*/ 2504661 w 14749670"/>
              <a:gd name="connsiteY36" fmla="*/ 1391478 h 2504661"/>
              <a:gd name="connsiteX37" fmla="*/ 2544418 w 14749670"/>
              <a:gd name="connsiteY37" fmla="*/ 1510748 h 2504661"/>
              <a:gd name="connsiteX38" fmla="*/ 2782957 w 14749670"/>
              <a:gd name="connsiteY38" fmla="*/ 1590261 h 2504661"/>
              <a:gd name="connsiteX39" fmla="*/ 2902226 w 14749670"/>
              <a:gd name="connsiteY39" fmla="*/ 1669774 h 2504661"/>
              <a:gd name="connsiteX40" fmla="*/ 3260035 w 14749670"/>
              <a:gd name="connsiteY40" fmla="*/ 1789044 h 2504661"/>
              <a:gd name="connsiteX41" fmla="*/ 3379305 w 14749670"/>
              <a:gd name="connsiteY41" fmla="*/ 1789044 h 250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49670" h="2504661">
                <a:moveTo>
                  <a:pt x="0" y="2186609"/>
                </a:moveTo>
                <a:lnTo>
                  <a:pt x="2703444" y="2266122"/>
                </a:lnTo>
                <a:cubicBezTo>
                  <a:pt x="2982717" y="2278674"/>
                  <a:pt x="3259454" y="2326179"/>
                  <a:pt x="3538331" y="2345635"/>
                </a:cubicBezTo>
                <a:cubicBezTo>
                  <a:pt x="3829472" y="2365947"/>
                  <a:pt x="4121325" y="2374589"/>
                  <a:pt x="4412974" y="2385391"/>
                </a:cubicBezTo>
                <a:lnTo>
                  <a:pt x="5685183" y="2425148"/>
                </a:lnTo>
                <a:lnTo>
                  <a:pt x="6639339" y="2464904"/>
                </a:lnTo>
                <a:lnTo>
                  <a:pt x="8706678" y="2504661"/>
                </a:lnTo>
                <a:cubicBezTo>
                  <a:pt x="8720156" y="2502976"/>
                  <a:pt x="9059144" y="2481719"/>
                  <a:pt x="9144000" y="2425148"/>
                </a:cubicBezTo>
                <a:cubicBezTo>
                  <a:pt x="9190782" y="2393960"/>
                  <a:pt x="9218889" y="2340396"/>
                  <a:pt x="9263270" y="2305878"/>
                </a:cubicBezTo>
                <a:cubicBezTo>
                  <a:pt x="9338703" y="2247208"/>
                  <a:pt x="9422296" y="2199861"/>
                  <a:pt x="9501809" y="2146852"/>
                </a:cubicBezTo>
                <a:cubicBezTo>
                  <a:pt x="9541565" y="2120348"/>
                  <a:pt x="9575749" y="2082449"/>
                  <a:pt x="9621078" y="2067339"/>
                </a:cubicBezTo>
                <a:lnTo>
                  <a:pt x="9859618" y="1987826"/>
                </a:lnTo>
                <a:cubicBezTo>
                  <a:pt x="9899374" y="1974574"/>
                  <a:pt x="9936992" y="1949044"/>
                  <a:pt x="9978887" y="1948070"/>
                </a:cubicBezTo>
                <a:lnTo>
                  <a:pt x="11688418" y="1908313"/>
                </a:lnTo>
                <a:cubicBezTo>
                  <a:pt x="11781183" y="1881809"/>
                  <a:pt x="11871082" y="1841551"/>
                  <a:pt x="11966713" y="1828800"/>
                </a:cubicBezTo>
                <a:cubicBezTo>
                  <a:pt x="12269979" y="1788364"/>
                  <a:pt x="12881113" y="1749287"/>
                  <a:pt x="12881113" y="1749287"/>
                </a:cubicBezTo>
                <a:cubicBezTo>
                  <a:pt x="13181139" y="1649280"/>
                  <a:pt x="12889186" y="1735883"/>
                  <a:pt x="13517218" y="1669774"/>
                </a:cubicBezTo>
                <a:cubicBezTo>
                  <a:pt x="13597385" y="1661335"/>
                  <a:pt x="13675957" y="1641418"/>
                  <a:pt x="13755757" y="1630018"/>
                </a:cubicBezTo>
                <a:cubicBezTo>
                  <a:pt x="13861526" y="1614908"/>
                  <a:pt x="13967792" y="1603513"/>
                  <a:pt x="14073809" y="1590261"/>
                </a:cubicBezTo>
                <a:cubicBezTo>
                  <a:pt x="14391858" y="1484243"/>
                  <a:pt x="13994297" y="1590261"/>
                  <a:pt x="14312348" y="1590261"/>
                </a:cubicBezTo>
                <a:cubicBezTo>
                  <a:pt x="14432352" y="1590261"/>
                  <a:pt x="14550887" y="1563756"/>
                  <a:pt x="14670157" y="1550504"/>
                </a:cubicBezTo>
                <a:cubicBezTo>
                  <a:pt x="14696661" y="1510748"/>
                  <a:pt x="14749670" y="1479016"/>
                  <a:pt x="14749670" y="1431235"/>
                </a:cubicBezTo>
                <a:cubicBezTo>
                  <a:pt x="14749670" y="1217550"/>
                  <a:pt x="14727349" y="1001020"/>
                  <a:pt x="14670157" y="795131"/>
                </a:cubicBezTo>
                <a:cubicBezTo>
                  <a:pt x="14661216" y="762943"/>
                  <a:pt x="14395614" y="637511"/>
                  <a:pt x="14391861" y="636104"/>
                </a:cubicBezTo>
                <a:cubicBezTo>
                  <a:pt x="14340700" y="616919"/>
                  <a:pt x="14284671" y="613627"/>
                  <a:pt x="14232835" y="596348"/>
                </a:cubicBezTo>
                <a:cubicBezTo>
                  <a:pt x="14165132" y="573780"/>
                  <a:pt x="14100873" y="541893"/>
                  <a:pt x="14034052" y="516835"/>
                </a:cubicBezTo>
                <a:cubicBezTo>
                  <a:pt x="13994813" y="502120"/>
                  <a:pt x="13956338" y="482498"/>
                  <a:pt x="13914783" y="477078"/>
                </a:cubicBezTo>
                <a:cubicBezTo>
                  <a:pt x="13650655" y="442626"/>
                  <a:pt x="13383340" y="435235"/>
                  <a:pt x="13119652" y="397565"/>
                </a:cubicBezTo>
                <a:lnTo>
                  <a:pt x="12563061" y="318052"/>
                </a:lnTo>
                <a:cubicBezTo>
                  <a:pt x="12523304" y="304800"/>
                  <a:pt x="12485565" y="281638"/>
                  <a:pt x="12443791" y="278296"/>
                </a:cubicBezTo>
                <a:cubicBezTo>
                  <a:pt x="11243231" y="182251"/>
                  <a:pt x="10457108" y="144359"/>
                  <a:pt x="9303026" y="119270"/>
                </a:cubicBezTo>
                <a:lnTo>
                  <a:pt x="6917635" y="79513"/>
                </a:lnTo>
                <a:lnTo>
                  <a:pt x="3220278" y="0"/>
                </a:lnTo>
                <a:cubicBezTo>
                  <a:pt x="3076184" y="24016"/>
                  <a:pt x="2910649" y="34142"/>
                  <a:pt x="2782957" y="119270"/>
                </a:cubicBezTo>
                <a:cubicBezTo>
                  <a:pt x="2667270" y="196395"/>
                  <a:pt x="2616357" y="289657"/>
                  <a:pt x="2544418" y="397565"/>
                </a:cubicBezTo>
                <a:cubicBezTo>
                  <a:pt x="2529084" y="458902"/>
                  <a:pt x="2464905" y="704896"/>
                  <a:pt x="2464905" y="755374"/>
                </a:cubicBezTo>
                <a:cubicBezTo>
                  <a:pt x="2464905" y="967822"/>
                  <a:pt x="2482421" y="1180197"/>
                  <a:pt x="2504661" y="1391478"/>
                </a:cubicBezTo>
                <a:cubicBezTo>
                  <a:pt x="2509048" y="1433155"/>
                  <a:pt x="2510317" y="1486390"/>
                  <a:pt x="2544418" y="1510748"/>
                </a:cubicBezTo>
                <a:cubicBezTo>
                  <a:pt x="2612620" y="1559464"/>
                  <a:pt x="2713220" y="1543769"/>
                  <a:pt x="2782957" y="1590261"/>
                </a:cubicBezTo>
                <a:cubicBezTo>
                  <a:pt x="2822713" y="1616765"/>
                  <a:pt x="2859489" y="1648406"/>
                  <a:pt x="2902226" y="1669774"/>
                </a:cubicBezTo>
                <a:cubicBezTo>
                  <a:pt x="2992435" y="1714879"/>
                  <a:pt x="3153746" y="1773860"/>
                  <a:pt x="3260035" y="1789044"/>
                </a:cubicBezTo>
                <a:cubicBezTo>
                  <a:pt x="3299392" y="1794667"/>
                  <a:pt x="3339548" y="1789044"/>
                  <a:pt x="3379305" y="1789044"/>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US" sz="900">
              <a:solidFill>
                <a:srgbClr val="000000"/>
              </a:solidFill>
            </a:endParaRPr>
          </a:p>
        </p:txBody>
      </p:sp>
      <p:sp>
        <p:nvSpPr>
          <p:cNvPr id="15" name="Rectangle 14">
            <a:extLst>
              <a:ext uri="{FF2B5EF4-FFF2-40B4-BE49-F238E27FC236}">
                <a16:creationId xmlns:a16="http://schemas.microsoft.com/office/drawing/2014/main" id="{A198732D-73C3-DE4F-99AE-A32B6D2BF43C}"/>
              </a:ext>
            </a:extLst>
          </p:cNvPr>
          <p:cNvSpPr/>
          <p:nvPr/>
        </p:nvSpPr>
        <p:spPr>
          <a:xfrm>
            <a:off x="4658805" y="1868872"/>
            <a:ext cx="7043696" cy="4401205"/>
          </a:xfrm>
          <a:prstGeom prst="rect">
            <a:avLst/>
          </a:prstGeom>
        </p:spPr>
        <p:txBody>
          <a:bodyPr wrap="square">
            <a:spAutoFit/>
          </a:bodyPr>
          <a:lstStyle/>
          <a:p>
            <a:pPr marL="285750" indent="-285750">
              <a:buFont typeface="Arial" panose="020B0604020202020204" pitchFamily="34" charset="0"/>
              <a:buChar char="•"/>
            </a:pPr>
            <a:r>
              <a:rPr lang="en-US" sz="2800" dirty="0"/>
              <a:t>Spirituality is highly correlated with positive successful aging.</a:t>
            </a:r>
          </a:p>
          <a:p>
            <a:endParaRPr lang="en-US" sz="2800" dirty="0"/>
          </a:p>
          <a:p>
            <a:pPr marL="285750" indent="-285750">
              <a:buFont typeface="Arial" panose="020B0604020202020204" pitchFamily="34" charset="0"/>
              <a:buChar char="•"/>
            </a:pPr>
            <a:r>
              <a:rPr lang="en-US" sz="2800" dirty="0"/>
              <a:t>Spirituality helps us face inevitable losses and impending death, while also finding and maintaining meaningfulness of life. </a:t>
            </a:r>
          </a:p>
          <a:p>
            <a:endParaRPr lang="en-US" sz="2800" dirty="0"/>
          </a:p>
          <a:p>
            <a:pPr marL="285750" indent="-285750">
              <a:buFont typeface="Arial" panose="020B0604020202020204" pitchFamily="34" charset="0"/>
              <a:buChar char="•"/>
            </a:pPr>
            <a:r>
              <a:rPr lang="en-US" sz="2800" dirty="0"/>
              <a:t>Older adults who are more spiritual tend to demonstrate greater wellbeing than those who are not.</a:t>
            </a:r>
            <a:endParaRPr lang="en-US" sz="2800" dirty="0">
              <a:latin typeface="Helvetica" pitchFamily="2" charset="0"/>
            </a:endParaRPr>
          </a:p>
        </p:txBody>
      </p:sp>
      <p:sp>
        <p:nvSpPr>
          <p:cNvPr id="6" name="Text Placeholder 5">
            <a:extLst>
              <a:ext uri="{FF2B5EF4-FFF2-40B4-BE49-F238E27FC236}">
                <a16:creationId xmlns:a16="http://schemas.microsoft.com/office/drawing/2014/main" id="{89FCD2ED-AA29-C931-A6E3-A07C771797BE}"/>
              </a:ext>
            </a:extLst>
          </p:cNvPr>
          <p:cNvSpPr>
            <a:spLocks noGrp="1"/>
          </p:cNvSpPr>
          <p:nvPr>
            <p:ph type="body" sz="quarter" idx="18"/>
          </p:nvPr>
        </p:nvSpPr>
        <p:spPr>
          <a:xfrm>
            <a:off x="5537291" y="137495"/>
            <a:ext cx="5835559" cy="799899"/>
          </a:xfrm>
        </p:spPr>
        <p:txBody>
          <a:bodyPr/>
          <a:lstStyle/>
          <a:p>
            <a:r>
              <a:rPr lang="en-US" dirty="0"/>
              <a:t>Spirituality &amp; Aging</a:t>
            </a:r>
          </a:p>
        </p:txBody>
      </p:sp>
      <p:pic>
        <p:nvPicPr>
          <p:cNvPr id="3" name="Picture Placeholder 2" descr="A picture containing water, outdoor, sky, person&#10;&#10;Description automatically generated">
            <a:extLst>
              <a:ext uri="{FF2B5EF4-FFF2-40B4-BE49-F238E27FC236}">
                <a16:creationId xmlns:a16="http://schemas.microsoft.com/office/drawing/2014/main" id="{62954D76-8FDF-BCF7-430F-6A54C525B3FC}"/>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30963" r="30963"/>
          <a:stretch/>
        </p:blipFill>
        <p:spPr>
          <a:xfrm>
            <a:off x="-126841" y="160412"/>
            <a:ext cx="4534772" cy="6697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7D10E0D-336C-E939-D337-8B3AC43DABEB}"/>
              </a:ext>
            </a:extLst>
          </p:cNvPr>
          <p:cNvSpPr txBox="1"/>
          <p:nvPr/>
        </p:nvSpPr>
        <p:spPr>
          <a:xfrm>
            <a:off x="4658805" y="1258808"/>
            <a:ext cx="6224952" cy="523220"/>
          </a:xfrm>
          <a:prstGeom prst="rect">
            <a:avLst/>
          </a:prstGeom>
          <a:noFill/>
        </p:spPr>
        <p:txBody>
          <a:bodyPr wrap="square">
            <a:spAutoFit/>
          </a:bodyPr>
          <a:lstStyle/>
          <a:p>
            <a:r>
              <a:rPr lang="en-US" sz="2800" dirty="0">
                <a:solidFill>
                  <a:srgbClr val="F98973"/>
                </a:solidFill>
              </a:rPr>
              <a:t>Crowther et al., (2002) </a:t>
            </a:r>
          </a:p>
        </p:txBody>
      </p:sp>
    </p:spTree>
    <p:extLst>
      <p:ext uri="{BB962C8B-B14F-4D97-AF65-F5344CB8AC3E}">
        <p14:creationId xmlns:p14="http://schemas.microsoft.com/office/powerpoint/2010/main" val="292731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53DDD-3ECF-9C84-0D94-FCEFA22A9C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D1E79F-BD67-3A17-F1FA-E63EDCC0E3D4}"/>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39</a:t>
            </a:fld>
            <a:endParaRPr lang="en-ID"/>
          </a:p>
        </p:txBody>
      </p:sp>
      <p:sp>
        <p:nvSpPr>
          <p:cNvPr id="4" name="Title 3">
            <a:extLst>
              <a:ext uri="{FF2B5EF4-FFF2-40B4-BE49-F238E27FC236}">
                <a16:creationId xmlns:a16="http://schemas.microsoft.com/office/drawing/2014/main" id="{0122680E-80E7-F1A8-370A-F1E633BB66C2}"/>
              </a:ext>
            </a:extLst>
          </p:cNvPr>
          <p:cNvSpPr>
            <a:spLocks noGrp="1"/>
          </p:cNvSpPr>
          <p:nvPr>
            <p:ph type="title"/>
          </p:nvPr>
        </p:nvSpPr>
        <p:spPr>
          <a:xfrm>
            <a:off x="4314709" y="233695"/>
            <a:ext cx="7386637" cy="1475879"/>
          </a:xfrm>
        </p:spPr>
        <p:txBody>
          <a:bodyPr anchor="t">
            <a:normAutofit fontScale="90000"/>
          </a:bodyPr>
          <a:lstStyle/>
          <a:p>
            <a:pPr algn="ctr">
              <a:buNone/>
            </a:pPr>
            <a:r>
              <a:rPr lang="en-US" sz="6000" b="0" i="0" dirty="0">
                <a:effectLst/>
              </a:rPr>
              <a:t>Spiritual Change/ </a:t>
            </a:r>
            <a:br>
              <a:rPr lang="en-US" sz="6000" b="0" i="0" dirty="0">
                <a:effectLst/>
              </a:rPr>
            </a:br>
            <a:r>
              <a:rPr lang="en-US" sz="6000" dirty="0"/>
              <a:t>Existential Integration</a:t>
            </a:r>
            <a:br>
              <a:rPr lang="en-US" sz="1400" b="0" i="0" dirty="0">
                <a:effectLst/>
              </a:rPr>
            </a:br>
            <a:br>
              <a:rPr lang="en-US" sz="1400" b="0" i="0" dirty="0">
                <a:effectLst/>
              </a:rPr>
            </a:br>
            <a:br>
              <a:rPr lang="en-US" sz="2200" b="0" i="0" dirty="0">
                <a:effectLst/>
                <a:latin typeface="fkGroteskNeue"/>
              </a:rPr>
            </a:br>
            <a:br>
              <a:rPr lang="en-US" sz="2200" b="0" i="0" dirty="0">
                <a:effectLst/>
              </a:rPr>
            </a:br>
            <a:br>
              <a:rPr lang="en-US" sz="2200" b="0" i="0" dirty="0">
                <a:effectLst/>
              </a:rPr>
            </a:br>
            <a:br>
              <a:rPr lang="en-US" sz="2000" dirty="0">
                <a:solidFill>
                  <a:srgbClr val="000000"/>
                </a:solidFill>
                <a:effectLst/>
                <a:latin typeface="Helvetica" pitchFamily="2" charset="0"/>
              </a:rPr>
            </a:br>
            <a:endParaRPr lang="en-US" sz="2000" dirty="0"/>
          </a:p>
        </p:txBody>
      </p:sp>
      <p:sp>
        <p:nvSpPr>
          <p:cNvPr id="9" name="TextBox 8">
            <a:extLst>
              <a:ext uri="{FF2B5EF4-FFF2-40B4-BE49-F238E27FC236}">
                <a16:creationId xmlns:a16="http://schemas.microsoft.com/office/drawing/2014/main" id="{AC950F9F-C0AD-EB37-64A2-4BF48C3F10D6}"/>
              </a:ext>
            </a:extLst>
          </p:cNvPr>
          <p:cNvSpPr txBox="1"/>
          <p:nvPr/>
        </p:nvSpPr>
        <p:spPr>
          <a:xfrm>
            <a:off x="4388646" y="2136595"/>
            <a:ext cx="7386636" cy="4154984"/>
          </a:xfrm>
          <a:prstGeom prst="rect">
            <a:avLst/>
          </a:prstGeom>
          <a:noFill/>
        </p:spPr>
        <p:txBody>
          <a:bodyPr wrap="square">
            <a:spAutoFit/>
          </a:bodyPr>
          <a:lstStyle/>
          <a:p>
            <a:pPr algn="l"/>
            <a:endParaRPr lang="en-US" b="0" i="0" dirty="0">
              <a:effectLst/>
              <a:latin typeface="fkGroteskNeue"/>
            </a:endParaRPr>
          </a:p>
          <a:p>
            <a:pPr algn="l"/>
            <a:r>
              <a:rPr lang="en-US" sz="3200" b="0" i="0" dirty="0">
                <a:solidFill>
                  <a:schemeClr val="accent1"/>
                </a:solidFill>
                <a:effectLst/>
                <a:latin typeface="fkGroteskNeue"/>
              </a:rPr>
              <a:t>What This Teaches Us About Aging</a:t>
            </a:r>
            <a:br>
              <a:rPr lang="en-US" b="0" i="0" dirty="0">
                <a:effectLst/>
                <a:latin typeface="fkGroteskNeue"/>
              </a:rPr>
            </a:br>
            <a:r>
              <a:rPr lang="en-US" sz="2800" dirty="0">
                <a:latin typeface="Calibri" panose="020F0502020204030204" pitchFamily="34" charset="0"/>
                <a:cs typeface="Calibri" panose="020F0502020204030204" pitchFamily="34" charset="0"/>
              </a:rPr>
              <a:t>Cultivating a sense of purpose and significance in our life journey even amidst suffering is critical to aging well.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PTG is not about "moving past" trauma but integrating it into a cohesive life narrative-a process that can deepen with age</a:t>
            </a:r>
            <a:r>
              <a:rPr lang="en-US" sz="2800" b="0" i="0" dirty="0">
                <a:effectLst/>
                <a:latin typeface="fkGroteskNeue"/>
              </a:rPr>
              <a:t> </a:t>
            </a:r>
          </a:p>
          <a:p>
            <a:pPr algn="l"/>
            <a:endParaRPr lang="en-US" dirty="0">
              <a:latin typeface="fkGroteskNeue"/>
            </a:endParaRPr>
          </a:p>
        </p:txBody>
      </p:sp>
      <p:pic>
        <p:nvPicPr>
          <p:cNvPr id="2" name="Picture Placeholder 2" descr="A picture containing water, outdoor, sky, person&#10;&#10;Description automatically generated">
            <a:extLst>
              <a:ext uri="{FF2B5EF4-FFF2-40B4-BE49-F238E27FC236}">
                <a16:creationId xmlns:a16="http://schemas.microsoft.com/office/drawing/2014/main" id="{B84A3930-56D8-AC28-40D7-CF6F493DB55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2835" r="32835"/>
          <a:stretch/>
        </p:blipFill>
        <p:spPr>
          <a:xfrm>
            <a:off x="0" y="123825"/>
            <a:ext cx="4110038" cy="6734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ECA24272-4E11-026D-E6FC-0CF7363B3130}"/>
              </a:ext>
            </a:extLst>
          </p:cNvPr>
          <p:cNvSpPr txBox="1"/>
          <p:nvPr/>
        </p:nvSpPr>
        <p:spPr>
          <a:xfrm>
            <a:off x="203358" y="4584115"/>
            <a:ext cx="3637121" cy="1569660"/>
          </a:xfrm>
          <a:prstGeom prst="rect">
            <a:avLst/>
          </a:prstGeom>
          <a:solidFill>
            <a:schemeClr val="bg1"/>
          </a:solidFill>
        </p:spPr>
        <p:txBody>
          <a:bodyPr wrap="square">
            <a:spAutoFit/>
          </a:bodyPr>
          <a:lstStyle/>
          <a:p>
            <a:r>
              <a:rPr lang="en-US" sz="2400" b="0" i="0" dirty="0">
                <a:effectLst/>
              </a:rPr>
              <a:t>A</a:t>
            </a:r>
            <a:r>
              <a:rPr lang="en-US" sz="2400" dirty="0"/>
              <a:t>s we approach the end of our days, we need to bring together the strands of our lives.</a:t>
            </a:r>
          </a:p>
        </p:txBody>
      </p:sp>
    </p:spTree>
    <p:extLst>
      <p:ext uri="{BB962C8B-B14F-4D97-AF65-F5344CB8AC3E}">
        <p14:creationId xmlns:p14="http://schemas.microsoft.com/office/powerpoint/2010/main" val="1576480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D5ACE3-ED65-94E0-1610-319736BF4456}"/>
              </a:ext>
            </a:extLst>
          </p:cNvPr>
          <p:cNvSpPr>
            <a:spLocks noGrp="1"/>
          </p:cNvSpPr>
          <p:nvPr>
            <p:ph type="sldNum" sz="quarter" idx="10"/>
          </p:nvPr>
        </p:nvSpPr>
        <p:spPr/>
        <p:txBody>
          <a:bodyPr/>
          <a:lstStyle/>
          <a:p>
            <a:fld id="{EB2DD7C0-1B10-A642-AD82-754C026C9DFE}" type="slidenum">
              <a:rPr lang="en-ID" smtClean="0"/>
              <a:pPr/>
              <a:t>4</a:t>
            </a:fld>
            <a:endParaRPr lang="en-ID"/>
          </a:p>
        </p:txBody>
      </p:sp>
      <p:pic>
        <p:nvPicPr>
          <p:cNvPr id="6" name="Picture 5" descr="A puzzle with text in the middle&#10;&#10;AI-generated content may be incorrect.">
            <a:extLst>
              <a:ext uri="{FF2B5EF4-FFF2-40B4-BE49-F238E27FC236}">
                <a16:creationId xmlns:a16="http://schemas.microsoft.com/office/drawing/2014/main" id="{980680A4-8669-C64A-F53B-33788F635B36}"/>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624168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08CA-4446-F924-A023-1D71AC9126AF}"/>
            </a:ext>
          </a:extLst>
        </p:cNvPr>
        <p:cNvGrpSpPr/>
        <p:nvPr/>
      </p:nvGrpSpPr>
      <p:grpSpPr>
        <a:xfrm>
          <a:off x="0" y="0"/>
          <a:ext cx="0" cy="0"/>
          <a:chOff x="0" y="0"/>
          <a:chExt cx="0" cy="0"/>
        </a:xfrm>
      </p:grpSpPr>
      <p:pic>
        <p:nvPicPr>
          <p:cNvPr id="9" name="Picture Placeholder 8" descr="A picture containing person, indoor, person, food&#10;&#10;Description automatically generated">
            <a:extLst>
              <a:ext uri="{FF2B5EF4-FFF2-40B4-BE49-F238E27FC236}">
                <a16:creationId xmlns:a16="http://schemas.microsoft.com/office/drawing/2014/main" id="{6CB362E2-7467-BA2D-66EE-862A4654E89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1" y="114914"/>
            <a:ext cx="12191999" cy="6858000"/>
          </a:xfrm>
          <a:prstGeom prst="rect">
            <a:avLst/>
          </a:prstGeom>
        </p:spPr>
      </p:pic>
      <p:sp>
        <p:nvSpPr>
          <p:cNvPr id="3" name="Slide Number Placeholder 2">
            <a:extLst>
              <a:ext uri="{FF2B5EF4-FFF2-40B4-BE49-F238E27FC236}">
                <a16:creationId xmlns:a16="http://schemas.microsoft.com/office/drawing/2014/main" id="{5B797840-498E-4ED9-254F-C028DB62E746}"/>
              </a:ext>
            </a:extLst>
          </p:cNvPr>
          <p:cNvSpPr>
            <a:spLocks noGrp="1"/>
          </p:cNvSpPr>
          <p:nvPr>
            <p:ph type="sldNum" sz="quarter" idx="10"/>
          </p:nvPr>
        </p:nvSpPr>
        <p:spPr/>
        <p:txBody>
          <a:bodyPr/>
          <a:lstStyle/>
          <a:p>
            <a:fld id="{EB2DD7C0-1B10-A642-AD82-754C026C9DFE}" type="slidenum">
              <a:rPr lang="en-ID" smtClean="0"/>
              <a:pPr/>
              <a:t>40</a:t>
            </a:fld>
            <a:endParaRPr lang="en-ID"/>
          </a:p>
        </p:txBody>
      </p:sp>
      <p:sp>
        <p:nvSpPr>
          <p:cNvPr id="17" name="Rectangle 16">
            <a:extLst>
              <a:ext uri="{FF2B5EF4-FFF2-40B4-BE49-F238E27FC236}">
                <a16:creationId xmlns:a16="http://schemas.microsoft.com/office/drawing/2014/main" id="{0C48D607-66D1-59DD-D423-240A26A7452A}"/>
              </a:ext>
            </a:extLst>
          </p:cNvPr>
          <p:cNvSpPr/>
          <p:nvPr/>
        </p:nvSpPr>
        <p:spPr>
          <a:xfrm>
            <a:off x="0" y="114914"/>
            <a:ext cx="12192000" cy="6987761"/>
          </a:xfrm>
          <a:prstGeom prst="rect">
            <a:avLst/>
          </a:prstGeom>
          <a:solidFill>
            <a:schemeClr val="tx1">
              <a:alpha val="311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D9458198-A101-22FD-EFC7-855A1DAF1438}"/>
              </a:ext>
            </a:extLst>
          </p:cNvPr>
          <p:cNvSpPr>
            <a:spLocks noGrp="1"/>
          </p:cNvSpPr>
          <p:nvPr>
            <p:ph type="title"/>
          </p:nvPr>
        </p:nvSpPr>
        <p:spPr>
          <a:xfrm>
            <a:off x="2818422" y="284471"/>
            <a:ext cx="9128251" cy="1107996"/>
          </a:xfrm>
        </p:spPr>
        <p:txBody>
          <a:bodyPr/>
          <a:lstStyle/>
          <a:p>
            <a:pPr algn="r"/>
            <a:r>
              <a:rPr lang="en-US" dirty="0"/>
              <a:t>5. Appreciation Of Life</a:t>
            </a:r>
          </a:p>
        </p:txBody>
      </p:sp>
      <p:sp>
        <p:nvSpPr>
          <p:cNvPr id="12" name="TextBox 11">
            <a:extLst>
              <a:ext uri="{FF2B5EF4-FFF2-40B4-BE49-F238E27FC236}">
                <a16:creationId xmlns:a16="http://schemas.microsoft.com/office/drawing/2014/main" id="{3C89CB90-7825-47BD-90E7-7933C7215CAF}"/>
              </a:ext>
            </a:extLst>
          </p:cNvPr>
          <p:cNvSpPr txBox="1"/>
          <p:nvPr/>
        </p:nvSpPr>
        <p:spPr>
          <a:xfrm>
            <a:off x="7765366" y="3228274"/>
            <a:ext cx="4181307" cy="3539430"/>
          </a:xfrm>
          <a:prstGeom prst="rect">
            <a:avLst/>
          </a:prstGeom>
          <a:solidFill>
            <a:schemeClr val="bg1"/>
          </a:solidFill>
          <a:effectLst>
            <a:outerShdw blurRad="236294" dist="50800" dir="5400000" algn="ctr" rotWithShape="0">
              <a:srgbClr val="000000">
                <a:alpha val="43137"/>
              </a:srgbClr>
            </a:outerShdw>
          </a:effectLst>
        </p:spPr>
        <p:txBody>
          <a:bodyPr wrap="square">
            <a:spAutoFit/>
          </a:bodyPr>
          <a:lstStyle/>
          <a:p>
            <a:pPr marL="285750" indent="-285750" algn="l">
              <a:buFont typeface="Arial" panose="020B0604020202020204" pitchFamily="34" charset="0"/>
              <a:buChar char="•"/>
            </a:pPr>
            <a:r>
              <a:rPr lang="en-US" sz="2800" b="0" i="0" dirty="0">
                <a:effectLst/>
                <a:latin typeface="fkGroteskNeue"/>
              </a:rPr>
              <a:t>Heightened gratitude for life itself</a:t>
            </a:r>
          </a:p>
          <a:p>
            <a:pPr algn="l"/>
            <a:r>
              <a:rPr lang="en-US" sz="2800" b="0" i="0" dirty="0">
                <a:effectLst/>
                <a:latin typeface="fkGroteskNeue"/>
              </a:rPr>
              <a:t> </a:t>
            </a:r>
          </a:p>
          <a:p>
            <a:pPr marL="285750" indent="-285750" algn="l">
              <a:buFont typeface="Arial" panose="020B0604020202020204" pitchFamily="34" charset="0"/>
              <a:buChar char="•"/>
            </a:pPr>
            <a:r>
              <a:rPr lang="en-US" sz="2800" b="0" i="0" dirty="0">
                <a:effectLst/>
                <a:latin typeface="fkGroteskNeue"/>
              </a:rPr>
              <a:t>Greater ability to savor each moment</a:t>
            </a:r>
          </a:p>
          <a:p>
            <a:pPr algn="l"/>
            <a:endParaRPr lang="en-US" sz="2800" b="0" i="0" dirty="0">
              <a:effectLst/>
              <a:latin typeface="fkGroteskNeue"/>
            </a:endParaRPr>
          </a:p>
          <a:p>
            <a:pPr marL="285750" indent="-285750" algn="l">
              <a:buFont typeface="Arial" panose="020B0604020202020204" pitchFamily="34" charset="0"/>
              <a:buChar char="•"/>
            </a:pPr>
            <a:r>
              <a:rPr lang="en-US" sz="2800" b="0" i="0" dirty="0">
                <a:effectLst/>
                <a:latin typeface="fkGroteskNeue"/>
              </a:rPr>
              <a:t>Shift in understanding of what truly matters</a:t>
            </a:r>
          </a:p>
        </p:txBody>
      </p:sp>
    </p:spTree>
    <p:extLst>
      <p:ext uri="{BB962C8B-B14F-4D97-AF65-F5344CB8AC3E}">
        <p14:creationId xmlns:p14="http://schemas.microsoft.com/office/powerpoint/2010/main" val="1293142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69EB6-6EA8-C3CC-9D39-1DFEDD56E84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A056B5-8D1C-E187-0AFB-4463A9E5B48F}"/>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41</a:t>
            </a:fld>
            <a:endParaRPr lang="en-ID"/>
          </a:p>
        </p:txBody>
      </p:sp>
      <p:sp>
        <p:nvSpPr>
          <p:cNvPr id="4" name="Title 3">
            <a:extLst>
              <a:ext uri="{FF2B5EF4-FFF2-40B4-BE49-F238E27FC236}">
                <a16:creationId xmlns:a16="http://schemas.microsoft.com/office/drawing/2014/main" id="{BA537123-4784-5A31-EAE7-C8307AB39769}"/>
              </a:ext>
            </a:extLst>
          </p:cNvPr>
          <p:cNvSpPr>
            <a:spLocks noGrp="1"/>
          </p:cNvSpPr>
          <p:nvPr>
            <p:ph type="title"/>
          </p:nvPr>
        </p:nvSpPr>
        <p:spPr>
          <a:xfrm>
            <a:off x="4257675" y="2094914"/>
            <a:ext cx="7705725" cy="4648172"/>
          </a:xfrm>
        </p:spPr>
        <p:txBody>
          <a:bodyPr anchor="t">
            <a:noAutofit/>
          </a:bodyPr>
          <a:lstStyle/>
          <a:p>
            <a:pPr algn="l"/>
            <a:r>
              <a:rPr lang="en-US" sz="2800" b="1" i="0" dirty="0">
                <a:effectLst/>
                <a:latin typeface="fkGroteskNeue"/>
              </a:rPr>
              <a:t>Present-centered savoring: </a:t>
            </a:r>
            <a:r>
              <a:rPr lang="en-US" sz="2800" b="0" i="0" dirty="0">
                <a:effectLst/>
                <a:latin typeface="fkGroteskNeue"/>
              </a:rPr>
              <a:t>68% of COVID-19 survivors over 70 reported increased gratitude for mundane pleasures (e.g., family meals), versus 42% of those under 50.</a:t>
            </a:r>
            <a:br>
              <a:rPr lang="en-US" sz="2800" dirty="0">
                <a:latin typeface="fkGroteskNeue"/>
              </a:rPr>
            </a:br>
            <a:br>
              <a:rPr lang="en-US" sz="2800" dirty="0">
                <a:latin typeface="fkGroteskNeue"/>
              </a:rPr>
            </a:br>
            <a:r>
              <a:rPr lang="en-US" sz="2800" b="1" i="0" dirty="0">
                <a:effectLst/>
                <a:latin typeface="fkGroteskNeue"/>
              </a:rPr>
              <a:t>Legacy motivation: </a:t>
            </a:r>
            <a:r>
              <a:rPr lang="en-US" sz="2800" b="0" i="0" dirty="0">
                <a:effectLst/>
                <a:latin typeface="fkGroteskNeue"/>
              </a:rPr>
              <a:t>Trauma survivors often accelerate legacy-building activities, with 33% initiating memoir writing or ethical wills within two years post-trauma</a:t>
            </a:r>
            <a:r>
              <a:rPr lang="en-US" sz="2800" dirty="0">
                <a:latin typeface="berkeleyMono"/>
              </a:rPr>
              <a:t>.</a:t>
            </a:r>
            <a:br>
              <a:rPr lang="en-US" sz="2800" b="0" i="0" dirty="0">
                <a:effectLst/>
                <a:latin typeface="fkGroteskNeue"/>
              </a:rPr>
            </a:br>
            <a:br>
              <a:rPr lang="en-US" sz="2800" b="0" i="0" dirty="0">
                <a:effectLst/>
                <a:latin typeface="fkGroteskNeue"/>
              </a:rPr>
            </a:br>
            <a:br>
              <a:rPr lang="en-US" sz="2800" b="0" i="0" dirty="0">
                <a:effectLst/>
                <a:latin typeface="fkGroteskNeue"/>
              </a:rPr>
            </a:br>
            <a:br>
              <a:rPr lang="en-US" sz="2800" dirty="0"/>
            </a:br>
            <a:br>
              <a:rPr lang="en-US" sz="2800" b="0" i="0" dirty="0">
                <a:effectLst/>
              </a:rPr>
            </a:br>
            <a:endParaRPr lang="en-US" sz="2800" dirty="0"/>
          </a:p>
        </p:txBody>
      </p:sp>
      <p:sp>
        <p:nvSpPr>
          <p:cNvPr id="5" name="TextBox 4">
            <a:extLst>
              <a:ext uri="{FF2B5EF4-FFF2-40B4-BE49-F238E27FC236}">
                <a16:creationId xmlns:a16="http://schemas.microsoft.com/office/drawing/2014/main" id="{69D9C095-5E3E-B300-B963-23570D72C380}"/>
              </a:ext>
            </a:extLst>
          </p:cNvPr>
          <p:cNvSpPr txBox="1"/>
          <p:nvPr/>
        </p:nvSpPr>
        <p:spPr>
          <a:xfrm>
            <a:off x="4257675" y="1348772"/>
            <a:ext cx="7552581" cy="461665"/>
          </a:xfrm>
          <a:prstGeom prst="rect">
            <a:avLst/>
          </a:prstGeom>
          <a:noFill/>
        </p:spPr>
        <p:txBody>
          <a:bodyPr wrap="square">
            <a:spAutoFit/>
          </a:bodyPr>
          <a:lstStyle/>
          <a:p>
            <a:r>
              <a:rPr lang="en-US" sz="2400" b="0" i="0" dirty="0">
                <a:solidFill>
                  <a:srgbClr val="F98973"/>
                </a:solidFill>
                <a:effectLst/>
                <a:latin typeface="system-ui"/>
              </a:rPr>
              <a:t>Celdrán, et al (2021); Bouchard &amp; Manning (2019) </a:t>
            </a:r>
            <a:endParaRPr lang="en-US" sz="3600" dirty="0">
              <a:solidFill>
                <a:srgbClr val="F98973"/>
              </a:solidFill>
            </a:endParaRPr>
          </a:p>
        </p:txBody>
      </p:sp>
      <p:pic>
        <p:nvPicPr>
          <p:cNvPr id="7" name="Picture Placeholder 8" descr="A picture containing person, indoor, person, food&#10;&#10;Description automatically generated">
            <a:extLst>
              <a:ext uri="{FF2B5EF4-FFF2-40B4-BE49-F238E27FC236}">
                <a16:creationId xmlns:a16="http://schemas.microsoft.com/office/drawing/2014/main" id="{2910B3E2-1D67-A207-E114-E491C6F44F5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726" r="48386"/>
          <a:stretch/>
        </p:blipFill>
        <p:spPr>
          <a:xfrm>
            <a:off x="0" y="138113"/>
            <a:ext cx="3929063" cy="6719887"/>
          </a:xfrm>
          <a:prstGeom prst="rect">
            <a:avLst/>
          </a:prstGeom>
        </p:spPr>
      </p:pic>
      <p:sp>
        <p:nvSpPr>
          <p:cNvPr id="2" name="Title 9">
            <a:extLst>
              <a:ext uri="{FF2B5EF4-FFF2-40B4-BE49-F238E27FC236}">
                <a16:creationId xmlns:a16="http://schemas.microsoft.com/office/drawing/2014/main" id="{8127DA11-6C3A-2E1A-D21D-BA3411C454D7}"/>
              </a:ext>
            </a:extLst>
          </p:cNvPr>
          <p:cNvSpPr txBox="1">
            <a:spLocks/>
          </p:cNvSpPr>
          <p:nvPr/>
        </p:nvSpPr>
        <p:spPr>
          <a:xfrm>
            <a:off x="4257675" y="79410"/>
            <a:ext cx="9128251" cy="1107996"/>
          </a:xfrm>
          <a:prstGeom prst="rect">
            <a:avLst/>
          </a:prstGeom>
        </p:spPr>
        <p:txBody>
          <a:bodyPr vert="horz" lIns="91440" tIns="45720" rIns="91440" bIns="45720" rtlCol="0" anchor="ctr" anchorCtr="0">
            <a:noAutofit/>
          </a:bodyPr>
          <a:lst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a:lstStyle>
          <a:p>
            <a:r>
              <a:rPr lang="en-US" sz="5400" dirty="0"/>
              <a:t>Appreciation Of Life</a:t>
            </a:r>
          </a:p>
        </p:txBody>
      </p:sp>
    </p:spTree>
    <p:extLst>
      <p:ext uri="{BB962C8B-B14F-4D97-AF65-F5344CB8AC3E}">
        <p14:creationId xmlns:p14="http://schemas.microsoft.com/office/powerpoint/2010/main" val="25358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EC55D-543A-E94C-3CD8-CB6D561DDC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62BC64-DB96-2255-34D0-3EF9D991FF33}"/>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42</a:t>
            </a:fld>
            <a:endParaRPr lang="en-ID"/>
          </a:p>
        </p:txBody>
      </p:sp>
      <p:sp>
        <p:nvSpPr>
          <p:cNvPr id="4" name="Title 3">
            <a:extLst>
              <a:ext uri="{FF2B5EF4-FFF2-40B4-BE49-F238E27FC236}">
                <a16:creationId xmlns:a16="http://schemas.microsoft.com/office/drawing/2014/main" id="{0B7C8FAC-77F3-45D1-E0ED-309460BA424D}"/>
              </a:ext>
            </a:extLst>
          </p:cNvPr>
          <p:cNvSpPr>
            <a:spLocks noGrp="1"/>
          </p:cNvSpPr>
          <p:nvPr>
            <p:ph type="title"/>
          </p:nvPr>
        </p:nvSpPr>
        <p:spPr>
          <a:xfrm>
            <a:off x="4240948" y="2341064"/>
            <a:ext cx="7705725" cy="4356010"/>
          </a:xfrm>
        </p:spPr>
        <p:txBody>
          <a:bodyPr anchor="t">
            <a:normAutofit fontScale="90000"/>
          </a:bodyPr>
          <a:lstStyle/>
          <a:p>
            <a:r>
              <a:rPr lang="en-US" sz="2400" b="1" dirty="0"/>
              <a:t>Older Adults Savor Life More Deeply After Trauma </a:t>
            </a:r>
            <a:br>
              <a:rPr lang="en-US" sz="2400" b="1" dirty="0"/>
            </a:br>
            <a:br>
              <a:rPr lang="en-US" sz="800" dirty="0"/>
            </a:br>
            <a:r>
              <a:rPr lang="en-US" sz="2200" b="0" i="0" dirty="0">
                <a:effectLst/>
                <a:latin typeface="fkGroteskNeue"/>
              </a:rPr>
              <a:t>Neuroimaging studies suggest this stems from age-related ventral striatum changes. </a:t>
            </a:r>
            <a:br>
              <a:rPr lang="en-US" sz="2200" b="0" i="0" dirty="0">
                <a:effectLst/>
                <a:latin typeface="fkGroteskNeue"/>
              </a:rPr>
            </a:br>
            <a:br>
              <a:rPr lang="en-US" sz="2200" dirty="0">
                <a:latin typeface="fkGroteskNeue"/>
              </a:rPr>
            </a:br>
            <a:r>
              <a:rPr lang="en-US" sz="2200" dirty="0"/>
              <a:t>The </a:t>
            </a:r>
            <a:r>
              <a:rPr lang="en-US" sz="2200" b="1" dirty="0"/>
              <a:t>ventral striatum</a:t>
            </a:r>
            <a:r>
              <a:rPr lang="en-US" sz="2200" dirty="0"/>
              <a:t> is a part of the brain that helps process </a:t>
            </a:r>
            <a:r>
              <a:rPr lang="en-US" sz="2200" b="1" dirty="0"/>
              <a:t>reward and motivation</a:t>
            </a:r>
            <a:r>
              <a:rPr lang="en-US" sz="2200" dirty="0"/>
              <a:t>.</a:t>
            </a:r>
            <a:br>
              <a:rPr lang="en-US" sz="2200" dirty="0"/>
            </a:br>
            <a:br>
              <a:rPr lang="en-US" sz="2200" dirty="0"/>
            </a:br>
            <a:r>
              <a:rPr lang="en-US" sz="2200" dirty="0"/>
              <a:t>As we age, this part of the brain becomes </a:t>
            </a:r>
            <a:r>
              <a:rPr lang="en-US" sz="2200" b="1" dirty="0"/>
              <a:t>more responsive to positive, familiar, and emotionally meaningful experiences</a:t>
            </a:r>
            <a:r>
              <a:rPr lang="en-US" sz="2200" dirty="0"/>
              <a:t> (like hearing your grandchild laugh or enjoying morning tea).</a:t>
            </a:r>
            <a:br>
              <a:rPr lang="en-US" sz="2200" dirty="0"/>
            </a:br>
            <a:br>
              <a:rPr lang="en-US" sz="2200" dirty="0"/>
            </a:br>
            <a:r>
              <a:rPr lang="en-US" sz="2200" dirty="0"/>
              <a:t>As a result, </a:t>
            </a:r>
            <a:r>
              <a:rPr lang="en-US" sz="2200" b="1" dirty="0"/>
              <a:t>older adults are more neurologically wired to notice and savor the small joys of life</a:t>
            </a:r>
            <a:r>
              <a:rPr lang="en-US" sz="2200" dirty="0"/>
              <a:t>, especially after facing trauma.</a:t>
            </a:r>
            <a:br>
              <a:rPr lang="en-US" sz="2200" dirty="0"/>
            </a:br>
            <a:endParaRPr lang="en-US" sz="2200" dirty="0"/>
          </a:p>
        </p:txBody>
      </p:sp>
      <p:sp>
        <p:nvSpPr>
          <p:cNvPr id="5" name="TextBox 4">
            <a:extLst>
              <a:ext uri="{FF2B5EF4-FFF2-40B4-BE49-F238E27FC236}">
                <a16:creationId xmlns:a16="http://schemas.microsoft.com/office/drawing/2014/main" id="{6C260FB3-50CD-179F-2401-170FDECB288A}"/>
              </a:ext>
            </a:extLst>
          </p:cNvPr>
          <p:cNvSpPr txBox="1"/>
          <p:nvPr/>
        </p:nvSpPr>
        <p:spPr>
          <a:xfrm>
            <a:off x="4148765" y="1115657"/>
            <a:ext cx="7552581" cy="954107"/>
          </a:xfrm>
          <a:prstGeom prst="rect">
            <a:avLst/>
          </a:prstGeom>
          <a:noFill/>
        </p:spPr>
        <p:txBody>
          <a:bodyPr wrap="square">
            <a:spAutoFit/>
          </a:bodyPr>
          <a:lstStyle/>
          <a:p>
            <a:r>
              <a:rPr lang="en-US" sz="2800" dirty="0">
                <a:solidFill>
                  <a:schemeClr val="accent1"/>
                </a:solidFill>
                <a:latin typeface="fkGroteskNeue"/>
              </a:rPr>
              <a:t>M</a:t>
            </a:r>
            <a:r>
              <a:rPr lang="en-US" sz="2800" b="0" i="0" dirty="0">
                <a:solidFill>
                  <a:schemeClr val="accent1"/>
                </a:solidFill>
                <a:effectLst/>
                <a:latin typeface="fkGroteskNeue"/>
              </a:rPr>
              <a:t>eta-analysis of 554 participants with brain injuries </a:t>
            </a:r>
            <a:r>
              <a:rPr lang="en-US" sz="2800" dirty="0">
                <a:solidFill>
                  <a:schemeClr val="accent1"/>
                </a:solidFill>
              </a:rPr>
              <a:t>16 to 88 years old (Grace et al, 2015). </a:t>
            </a:r>
          </a:p>
        </p:txBody>
      </p:sp>
      <p:pic>
        <p:nvPicPr>
          <p:cNvPr id="7" name="Picture Placeholder 8" descr="A picture containing person, indoor, person, food&#10;&#10;Description automatically generated">
            <a:extLst>
              <a:ext uri="{FF2B5EF4-FFF2-40B4-BE49-F238E27FC236}">
                <a16:creationId xmlns:a16="http://schemas.microsoft.com/office/drawing/2014/main" id="{F3409AB1-5320-612B-28EC-5473C66344F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726" r="48386"/>
          <a:stretch/>
        </p:blipFill>
        <p:spPr>
          <a:xfrm>
            <a:off x="0" y="138113"/>
            <a:ext cx="3929063" cy="6719887"/>
          </a:xfrm>
          <a:prstGeom prst="rect">
            <a:avLst/>
          </a:prstGeom>
        </p:spPr>
      </p:pic>
      <p:sp>
        <p:nvSpPr>
          <p:cNvPr id="6" name="Title 3">
            <a:extLst>
              <a:ext uri="{FF2B5EF4-FFF2-40B4-BE49-F238E27FC236}">
                <a16:creationId xmlns:a16="http://schemas.microsoft.com/office/drawing/2014/main" id="{730FE85A-6971-2E47-82D9-EE21C034AD50}"/>
              </a:ext>
            </a:extLst>
          </p:cNvPr>
          <p:cNvSpPr txBox="1">
            <a:spLocks/>
          </p:cNvSpPr>
          <p:nvPr/>
        </p:nvSpPr>
        <p:spPr>
          <a:xfrm>
            <a:off x="4121886" y="160926"/>
            <a:ext cx="7386637" cy="954731"/>
          </a:xfrm>
          <a:prstGeom prst="rect">
            <a:avLst/>
          </a:prstGeom>
        </p:spPr>
        <p:txBody>
          <a:bodyPr vert="horz" lIns="91440" tIns="45720" rIns="91440" bIns="45720" rtlCol="0" anchor="t" anchorCtr="0">
            <a:noAutofit/>
          </a:bodyPr>
          <a:lst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a:lstStyle>
          <a:p>
            <a:r>
              <a:rPr lang="en-US" sz="5400" dirty="0"/>
              <a:t>Appreciation of Life</a:t>
            </a:r>
          </a:p>
        </p:txBody>
      </p:sp>
    </p:spTree>
    <p:extLst>
      <p:ext uri="{BB962C8B-B14F-4D97-AF65-F5344CB8AC3E}">
        <p14:creationId xmlns:p14="http://schemas.microsoft.com/office/powerpoint/2010/main" val="3269238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0797A-226E-FD0F-0810-D66FC9C5D7B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3DC274-BF47-D60C-FA94-EA40589DF364}"/>
              </a:ext>
            </a:extLst>
          </p:cNvPr>
          <p:cNvSpPr>
            <a:spLocks noGrp="1"/>
          </p:cNvSpPr>
          <p:nvPr>
            <p:ph type="sldNum" sz="quarter" idx="10"/>
          </p:nvPr>
        </p:nvSpPr>
        <p:spPr>
          <a:xfrm>
            <a:off x="11701346" y="6394070"/>
            <a:ext cx="490655" cy="349016"/>
          </a:xfrm>
        </p:spPr>
        <p:txBody>
          <a:bodyPr wrap="square" anchor="ctr">
            <a:normAutofit/>
          </a:bodyPr>
          <a:lstStyle/>
          <a:p>
            <a:pPr>
              <a:spcAft>
                <a:spcPts val="600"/>
              </a:spcAft>
            </a:pPr>
            <a:fld id="{EB2DD7C0-1B10-A642-AD82-754C026C9DFE}" type="slidenum">
              <a:rPr lang="en-ID" smtClean="0"/>
              <a:pPr>
                <a:spcAft>
                  <a:spcPts val="600"/>
                </a:spcAft>
              </a:pPr>
              <a:t>43</a:t>
            </a:fld>
            <a:endParaRPr lang="en-ID"/>
          </a:p>
        </p:txBody>
      </p:sp>
      <p:sp>
        <p:nvSpPr>
          <p:cNvPr id="4" name="Title 3">
            <a:extLst>
              <a:ext uri="{FF2B5EF4-FFF2-40B4-BE49-F238E27FC236}">
                <a16:creationId xmlns:a16="http://schemas.microsoft.com/office/drawing/2014/main" id="{ACDB96F0-906A-CF17-B87B-FF4C6A17096E}"/>
              </a:ext>
            </a:extLst>
          </p:cNvPr>
          <p:cNvSpPr>
            <a:spLocks noGrp="1"/>
          </p:cNvSpPr>
          <p:nvPr>
            <p:ph type="title"/>
          </p:nvPr>
        </p:nvSpPr>
        <p:spPr>
          <a:xfrm>
            <a:off x="4314709" y="233696"/>
            <a:ext cx="7386637" cy="916422"/>
          </a:xfrm>
        </p:spPr>
        <p:txBody>
          <a:bodyPr anchor="t">
            <a:normAutofit fontScale="90000"/>
          </a:bodyPr>
          <a:lstStyle/>
          <a:p>
            <a:pPr>
              <a:buNone/>
            </a:pPr>
            <a:r>
              <a:rPr lang="en-US" sz="5400" b="0" i="0" dirty="0">
                <a:effectLst/>
              </a:rPr>
              <a:t>Appreciation of Life</a:t>
            </a:r>
            <a:br>
              <a:rPr lang="en-US" sz="1400" b="0" i="0" dirty="0">
                <a:effectLst/>
              </a:rPr>
            </a:br>
            <a:br>
              <a:rPr lang="en-US" sz="1400" b="0" i="0" dirty="0">
                <a:effectLst/>
              </a:rPr>
            </a:br>
            <a:br>
              <a:rPr lang="en-US" sz="2200" b="0" i="0" dirty="0">
                <a:effectLst/>
                <a:latin typeface="fkGroteskNeue"/>
              </a:rPr>
            </a:br>
            <a:br>
              <a:rPr lang="en-US" sz="2200" b="0" i="0" dirty="0">
                <a:effectLst/>
              </a:rPr>
            </a:br>
            <a:br>
              <a:rPr lang="en-US" sz="2200" b="0" i="0" dirty="0">
                <a:effectLst/>
              </a:rPr>
            </a:br>
            <a:br>
              <a:rPr lang="en-US" sz="2000" dirty="0">
                <a:solidFill>
                  <a:srgbClr val="000000"/>
                </a:solidFill>
                <a:effectLst/>
                <a:latin typeface="Helvetica" pitchFamily="2" charset="0"/>
              </a:rPr>
            </a:br>
            <a:endParaRPr lang="en-US" sz="2000" dirty="0"/>
          </a:p>
        </p:txBody>
      </p:sp>
      <p:sp>
        <p:nvSpPr>
          <p:cNvPr id="7" name="Text Placeholder 9">
            <a:extLst>
              <a:ext uri="{FF2B5EF4-FFF2-40B4-BE49-F238E27FC236}">
                <a16:creationId xmlns:a16="http://schemas.microsoft.com/office/drawing/2014/main" id="{3E6CDC22-4BAD-49CA-7FB3-065D4B2F9699}"/>
              </a:ext>
            </a:extLst>
          </p:cNvPr>
          <p:cNvSpPr txBox="1">
            <a:spLocks/>
          </p:cNvSpPr>
          <p:nvPr/>
        </p:nvSpPr>
        <p:spPr>
          <a:xfrm>
            <a:off x="4314709" y="1304146"/>
            <a:ext cx="7243646" cy="1148584"/>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6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i="0" dirty="0">
                <a:solidFill>
                  <a:schemeClr val="accent1"/>
                </a:solidFill>
                <a:effectLst/>
                <a:latin typeface="fkGroteskNeue"/>
              </a:rPr>
              <a:t>What This Teaches Us About Aging</a:t>
            </a:r>
            <a:endParaRPr lang="en-US" sz="3200" dirty="0">
              <a:solidFill>
                <a:schemeClr val="accent1"/>
              </a:solidFill>
            </a:endParaRPr>
          </a:p>
        </p:txBody>
      </p:sp>
      <p:sp>
        <p:nvSpPr>
          <p:cNvPr id="9" name="TextBox 8">
            <a:extLst>
              <a:ext uri="{FF2B5EF4-FFF2-40B4-BE49-F238E27FC236}">
                <a16:creationId xmlns:a16="http://schemas.microsoft.com/office/drawing/2014/main" id="{4289603B-2A3A-DEE6-998B-48C5502F0711}"/>
              </a:ext>
            </a:extLst>
          </p:cNvPr>
          <p:cNvSpPr txBox="1"/>
          <p:nvPr/>
        </p:nvSpPr>
        <p:spPr>
          <a:xfrm>
            <a:off x="4388646" y="2146753"/>
            <a:ext cx="7386636" cy="4555093"/>
          </a:xfrm>
          <a:prstGeom prst="rect">
            <a:avLst/>
          </a:prstGeom>
          <a:noFill/>
        </p:spPr>
        <p:txBody>
          <a:bodyPr wrap="square">
            <a:spAutoFit/>
          </a:bodyPr>
          <a:lstStyle/>
          <a:p>
            <a:pPr algn="l">
              <a:buNone/>
            </a:pPr>
            <a:r>
              <a:rPr lang="en-US" sz="2800" b="0" i="0" dirty="0">
                <a:effectLst/>
                <a:latin typeface="fkGroteskNeue"/>
              </a:rPr>
              <a:t>Offers a framework for finding joy and meaning in daily experiences despite physical limitations or losses, contributing significantly to well-being in later life.</a:t>
            </a:r>
          </a:p>
          <a:p>
            <a:pPr algn="l">
              <a:buNone/>
            </a:pPr>
            <a:endParaRPr lang="en-US" sz="2800" dirty="0">
              <a:latin typeface="fkGroteskNeue"/>
            </a:endParaRPr>
          </a:p>
          <a:p>
            <a:r>
              <a:rPr lang="en-US" sz="4800" b="0" i="0" dirty="0">
                <a:solidFill>
                  <a:srgbClr val="FF0000"/>
                </a:solidFill>
                <a:effectLst/>
                <a:latin typeface="fkGroteskNeue"/>
              </a:rPr>
              <a:t>!!</a:t>
            </a:r>
            <a:r>
              <a:rPr lang="en-US" sz="2800" b="0" i="0" dirty="0">
                <a:effectLst/>
                <a:latin typeface="fkGroteskNeue"/>
              </a:rPr>
              <a:t> Duality of Man: </a:t>
            </a:r>
            <a:r>
              <a:rPr lang="en-US" sz="2800" dirty="0">
                <a:latin typeface="fkGroteskNeue"/>
              </a:rPr>
              <a:t>A</a:t>
            </a:r>
            <a:r>
              <a:rPr lang="en-US" sz="2800" b="0" i="0" dirty="0">
                <a:effectLst/>
                <a:latin typeface="fkGroteskNeue"/>
              </a:rPr>
              <a:t>ppreciation often coexists with mortality awareness-a duality requiring therapeutic support to prevent existential distress and death anxiety. </a:t>
            </a:r>
            <a:endParaRPr lang="en-US" sz="2800" dirty="0"/>
          </a:p>
          <a:p>
            <a:pPr algn="l">
              <a:buNone/>
            </a:pPr>
            <a:endParaRPr lang="en-US" b="0" i="0" dirty="0">
              <a:effectLst/>
              <a:latin typeface="fkGroteskNeue"/>
            </a:endParaRPr>
          </a:p>
        </p:txBody>
      </p:sp>
      <p:pic>
        <p:nvPicPr>
          <p:cNvPr id="2" name="Picture Placeholder 8" descr="A picture containing person, indoor, person, food&#10;&#10;Description automatically generated">
            <a:extLst>
              <a:ext uri="{FF2B5EF4-FFF2-40B4-BE49-F238E27FC236}">
                <a16:creationId xmlns:a16="http://schemas.microsoft.com/office/drawing/2014/main" id="{A0CCA267-A7E6-27B0-57A5-EF5B8E3B5CC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1251" r="44419"/>
          <a:stretch/>
        </p:blipFill>
        <p:spPr>
          <a:xfrm>
            <a:off x="0" y="123825"/>
            <a:ext cx="4110038" cy="6734175"/>
          </a:xfrm>
          <a:prstGeom prst="rect">
            <a:avLst/>
          </a:prstGeom>
        </p:spPr>
      </p:pic>
    </p:spTree>
    <p:extLst>
      <p:ext uri="{BB962C8B-B14F-4D97-AF65-F5344CB8AC3E}">
        <p14:creationId xmlns:p14="http://schemas.microsoft.com/office/powerpoint/2010/main" val="37159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9FFEAC-477A-A285-B5D8-D632D1ED9650}"/>
              </a:ext>
            </a:extLst>
          </p:cNvPr>
          <p:cNvSpPr>
            <a:spLocks noGrp="1"/>
          </p:cNvSpPr>
          <p:nvPr>
            <p:ph type="sldNum" sz="quarter" idx="10"/>
          </p:nvPr>
        </p:nvSpPr>
        <p:spPr>
          <a:xfrm>
            <a:off x="11701346" y="6394071"/>
            <a:ext cx="490655" cy="3490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2DD7C0-1B10-A642-AD82-754C026C9DFE}" type="slidenum">
              <a:rPr kumimoji="0" lang="en-ID" sz="1000" b="1" i="0" u="none" strike="noStrike" kern="1200" cap="none" spc="0" normalizeH="0" baseline="0" noProof="0" smtClean="0">
                <a:ln>
                  <a:noFill/>
                </a:ln>
                <a:solidFill>
                  <a:srgbClr val="000000"/>
                </a:solidFill>
                <a:effectLst/>
                <a:uLnTx/>
                <a:uFillTx/>
                <a:latin typeface="In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ID" sz="1000" b="1" i="0" u="none" strike="noStrike" kern="1200" cap="none" spc="0" normalizeH="0" baseline="0" noProof="0">
              <a:ln>
                <a:noFill/>
              </a:ln>
              <a:solidFill>
                <a:srgbClr val="000000"/>
              </a:solidFill>
              <a:effectLst/>
              <a:uLnTx/>
              <a:uFillTx/>
              <a:latin typeface="Inter"/>
              <a:ea typeface="+mn-ea"/>
              <a:cs typeface="+mn-cs"/>
            </a:endParaRPr>
          </a:p>
        </p:txBody>
      </p:sp>
      <p:sp>
        <p:nvSpPr>
          <p:cNvPr id="8" name="Text Placeholder 7">
            <a:extLst>
              <a:ext uri="{FF2B5EF4-FFF2-40B4-BE49-F238E27FC236}">
                <a16:creationId xmlns:a16="http://schemas.microsoft.com/office/drawing/2014/main" id="{A92480E6-85A1-619E-B4DD-DFB01BB829AE}"/>
              </a:ext>
            </a:extLst>
          </p:cNvPr>
          <p:cNvSpPr>
            <a:spLocks noGrp="1"/>
          </p:cNvSpPr>
          <p:nvPr>
            <p:ph type="body" sz="quarter" idx="17"/>
          </p:nvPr>
        </p:nvSpPr>
        <p:spPr>
          <a:xfrm>
            <a:off x="5880916" y="336718"/>
            <a:ext cx="868760" cy="868760"/>
          </a:xfrm>
        </p:spPr>
        <p:txBody>
          <a:bodyPr/>
          <a:lstStyle/>
          <a:p>
            <a:r>
              <a:rPr lang="en-US" dirty="0"/>
              <a:t>01</a:t>
            </a:r>
          </a:p>
        </p:txBody>
      </p:sp>
      <p:sp>
        <p:nvSpPr>
          <p:cNvPr id="9" name="Text Placeholder 8">
            <a:extLst>
              <a:ext uri="{FF2B5EF4-FFF2-40B4-BE49-F238E27FC236}">
                <a16:creationId xmlns:a16="http://schemas.microsoft.com/office/drawing/2014/main" id="{2E1EE5EC-D026-3231-B19B-7A940BA9A376}"/>
              </a:ext>
            </a:extLst>
          </p:cNvPr>
          <p:cNvSpPr>
            <a:spLocks noGrp="1"/>
          </p:cNvSpPr>
          <p:nvPr>
            <p:ph type="body" sz="quarter" idx="18"/>
          </p:nvPr>
        </p:nvSpPr>
        <p:spPr>
          <a:xfrm>
            <a:off x="5901546" y="1538286"/>
            <a:ext cx="868760" cy="868760"/>
          </a:xfrm>
        </p:spPr>
        <p:txBody>
          <a:bodyPr/>
          <a:lstStyle/>
          <a:p>
            <a:r>
              <a:rPr lang="en-US" dirty="0"/>
              <a:t>02</a:t>
            </a:r>
          </a:p>
        </p:txBody>
      </p:sp>
      <p:sp>
        <p:nvSpPr>
          <p:cNvPr id="14" name="Text Placeholder 8">
            <a:extLst>
              <a:ext uri="{FF2B5EF4-FFF2-40B4-BE49-F238E27FC236}">
                <a16:creationId xmlns:a16="http://schemas.microsoft.com/office/drawing/2014/main" id="{6CF0E8C4-E70C-E188-9DC9-02B4CC4D1001}"/>
              </a:ext>
            </a:extLst>
          </p:cNvPr>
          <p:cNvSpPr txBox="1">
            <a:spLocks/>
          </p:cNvSpPr>
          <p:nvPr/>
        </p:nvSpPr>
        <p:spPr>
          <a:xfrm>
            <a:off x="5880916" y="2881534"/>
            <a:ext cx="868760" cy="868760"/>
          </a:xfrm>
          <a:prstGeom prst="ellipse">
            <a:avLst/>
          </a:prstGeom>
          <a:solidFill>
            <a:schemeClr val="accent1"/>
          </a:solidFill>
        </p:spPr>
        <p:txBody>
          <a:bodyPr vert="horz" wrap="square" lIns="0" tIns="0" rIns="0" bIns="0" rtlCol="0" anchor="ct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2800" b="1"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03</a:t>
            </a:r>
          </a:p>
        </p:txBody>
      </p:sp>
      <p:sp>
        <p:nvSpPr>
          <p:cNvPr id="16" name="Text Placeholder 8">
            <a:extLst>
              <a:ext uri="{FF2B5EF4-FFF2-40B4-BE49-F238E27FC236}">
                <a16:creationId xmlns:a16="http://schemas.microsoft.com/office/drawing/2014/main" id="{F0C2A728-9336-D513-5F2C-847973267CFD}"/>
              </a:ext>
            </a:extLst>
          </p:cNvPr>
          <p:cNvSpPr txBox="1">
            <a:spLocks/>
          </p:cNvSpPr>
          <p:nvPr/>
        </p:nvSpPr>
        <p:spPr>
          <a:xfrm>
            <a:off x="5880916" y="4218032"/>
            <a:ext cx="868760" cy="868760"/>
          </a:xfrm>
          <a:prstGeom prst="ellipse">
            <a:avLst/>
          </a:prstGeom>
          <a:solidFill>
            <a:schemeClr val="accent1"/>
          </a:solidFill>
        </p:spPr>
        <p:txBody>
          <a:bodyPr vert="horz" wrap="square" lIns="0" tIns="0" rIns="0" bIns="0" rtlCol="0" anchor="ct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2800" b="1"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04</a:t>
            </a:r>
          </a:p>
        </p:txBody>
      </p:sp>
      <p:sp>
        <p:nvSpPr>
          <p:cNvPr id="15" name="Title 1">
            <a:extLst>
              <a:ext uri="{FF2B5EF4-FFF2-40B4-BE49-F238E27FC236}">
                <a16:creationId xmlns:a16="http://schemas.microsoft.com/office/drawing/2014/main" id="{A29B8F70-74DA-B2BA-9B45-D8241F24DB84}"/>
              </a:ext>
            </a:extLst>
          </p:cNvPr>
          <p:cNvSpPr txBox="1">
            <a:spLocks/>
          </p:cNvSpPr>
          <p:nvPr/>
        </p:nvSpPr>
        <p:spPr>
          <a:xfrm>
            <a:off x="285034" y="96889"/>
            <a:ext cx="5493228" cy="1754326"/>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a:lstStyle>
          <a:p>
            <a:r>
              <a:rPr lang="en-US" sz="5400" dirty="0"/>
              <a:t>You have an important role! </a:t>
            </a:r>
          </a:p>
        </p:txBody>
      </p:sp>
      <p:pic>
        <p:nvPicPr>
          <p:cNvPr id="17" name="Picture Placeholder 10" descr="A couple of women hugging&#10;&#10;Description automatically generated">
            <a:extLst>
              <a:ext uri="{FF2B5EF4-FFF2-40B4-BE49-F238E27FC236}">
                <a16:creationId xmlns:a16="http://schemas.microsoft.com/office/drawing/2014/main" id="{D5F078E5-B5B4-0EB2-D5F9-E8918899C48E}"/>
              </a:ext>
            </a:extLst>
          </p:cNvPr>
          <p:cNvPicPr>
            <a:picLocks noGrp="1" noChangeAspect="1"/>
          </p:cNvPicPr>
          <p:nvPr>
            <p:ph type="pic" sz="quarter" idx="14"/>
          </p:nvPr>
        </p:nvPicPr>
        <p:blipFill>
          <a:blip r:embed="rId3"/>
          <a:srcRect t="3395" b="3395"/>
          <a:stretch>
            <a:fillRect/>
          </a:stretch>
        </p:blipFill>
        <p:spPr>
          <a:xfrm>
            <a:off x="-92577" y="1131647"/>
            <a:ext cx="6188577" cy="5769339"/>
          </a:xfrm>
        </p:spPr>
      </p:pic>
      <p:sp>
        <p:nvSpPr>
          <p:cNvPr id="11" name="Text Placeholder 5">
            <a:extLst>
              <a:ext uri="{FF2B5EF4-FFF2-40B4-BE49-F238E27FC236}">
                <a16:creationId xmlns:a16="http://schemas.microsoft.com/office/drawing/2014/main" id="{73EF490F-84CC-4954-16DA-6E02774A5820}"/>
              </a:ext>
            </a:extLst>
          </p:cNvPr>
          <p:cNvSpPr txBox="1">
            <a:spLocks/>
          </p:cNvSpPr>
          <p:nvPr/>
        </p:nvSpPr>
        <p:spPr>
          <a:xfrm>
            <a:off x="6852330" y="340103"/>
            <a:ext cx="5143231" cy="1015663"/>
          </a:xfrm>
          <a:prstGeom prst="rect">
            <a:avLst/>
          </a:prstGeom>
        </p:spPr>
        <p:txBody>
          <a:bodyPr vert="horz" wrap="square" lIns="91440" tIns="45720" rIns="91440" bIns="45720" rtlCol="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Create spaces for people to connect and heal- communal meaning making. </a:t>
            </a:r>
            <a:r>
              <a:rPr lang="en-US" sz="2000" b="1" dirty="0"/>
              <a:t>Healing happens in community. </a:t>
            </a:r>
            <a:endParaRPr lang="en-US" sz="2000" dirty="0"/>
          </a:p>
        </p:txBody>
      </p:sp>
      <p:sp>
        <p:nvSpPr>
          <p:cNvPr id="20" name="Text Placeholder 5">
            <a:extLst>
              <a:ext uri="{FF2B5EF4-FFF2-40B4-BE49-F238E27FC236}">
                <a16:creationId xmlns:a16="http://schemas.microsoft.com/office/drawing/2014/main" id="{0A39BD34-2947-CC11-351B-2FBFCFC3B6B6}"/>
              </a:ext>
            </a:extLst>
          </p:cNvPr>
          <p:cNvSpPr txBox="1">
            <a:spLocks/>
          </p:cNvSpPr>
          <p:nvPr/>
        </p:nvSpPr>
        <p:spPr>
          <a:xfrm>
            <a:off x="6864411" y="1600194"/>
            <a:ext cx="5143231" cy="1015663"/>
          </a:xfrm>
          <a:prstGeom prst="rect">
            <a:avLst/>
          </a:prstGeom>
        </p:spPr>
        <p:txBody>
          <a:bodyPr vert="horz" wrap="square" lIns="91440" tIns="45720" rIns="91440" bIns="45720" rtlCol="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Highlight opportunities for growth with new possibilities. </a:t>
            </a:r>
            <a:r>
              <a:rPr lang="en-US" sz="2000" dirty="0"/>
              <a:t>Change the narrative about what’s possible with aging. </a:t>
            </a:r>
          </a:p>
        </p:txBody>
      </p:sp>
      <p:sp>
        <p:nvSpPr>
          <p:cNvPr id="21" name="Text Placeholder 5">
            <a:extLst>
              <a:ext uri="{FF2B5EF4-FFF2-40B4-BE49-F238E27FC236}">
                <a16:creationId xmlns:a16="http://schemas.microsoft.com/office/drawing/2014/main" id="{5FF3E669-74FB-3E6B-69FB-E2703E2ABF6E}"/>
              </a:ext>
            </a:extLst>
          </p:cNvPr>
          <p:cNvSpPr txBox="1">
            <a:spLocks/>
          </p:cNvSpPr>
          <p:nvPr/>
        </p:nvSpPr>
        <p:spPr>
          <a:xfrm>
            <a:off x="6864412" y="2878936"/>
            <a:ext cx="5143231" cy="1015663"/>
          </a:xfrm>
          <a:prstGeom prst="rect">
            <a:avLst/>
          </a:prstGeom>
        </p:spPr>
        <p:txBody>
          <a:bodyPr vert="horz" wrap="square" lIns="91440" tIns="45720" rIns="91440" bIns="45720" rtlCol="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fkGroteskNeue"/>
              </a:rPr>
              <a:t>A</a:t>
            </a:r>
            <a:r>
              <a:rPr lang="en-US" sz="2000" b="1" i="0" dirty="0">
                <a:effectLst/>
                <a:latin typeface="fkGroteskNeue"/>
              </a:rPr>
              <a:t>ffirm past examples of resilience </a:t>
            </a:r>
            <a:r>
              <a:rPr lang="en-US" sz="2000" b="0" i="0" dirty="0">
                <a:effectLst/>
                <a:latin typeface="fkGroteskNeue"/>
              </a:rPr>
              <a:t>and coping, helping clients recognize their own persona strengths and resiliencies.</a:t>
            </a:r>
          </a:p>
        </p:txBody>
      </p:sp>
      <p:sp>
        <p:nvSpPr>
          <p:cNvPr id="22" name="Text Placeholder 5">
            <a:extLst>
              <a:ext uri="{FF2B5EF4-FFF2-40B4-BE49-F238E27FC236}">
                <a16:creationId xmlns:a16="http://schemas.microsoft.com/office/drawing/2014/main" id="{393A574B-0A7F-4714-F915-A67F3A03CEC3}"/>
              </a:ext>
            </a:extLst>
          </p:cNvPr>
          <p:cNvSpPr txBox="1">
            <a:spLocks/>
          </p:cNvSpPr>
          <p:nvPr/>
        </p:nvSpPr>
        <p:spPr>
          <a:xfrm>
            <a:off x="6864412" y="4122428"/>
            <a:ext cx="5143231" cy="1323439"/>
          </a:xfrm>
          <a:prstGeom prst="rect">
            <a:avLst/>
          </a:prstGeom>
        </p:spPr>
        <p:txBody>
          <a:bodyPr vert="horz" wrap="square" lIns="91440" tIns="45720" rIns="91440" bIns="45720" rtlCol="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fkGroteskNeue"/>
              </a:rPr>
              <a:t>Cultivate Spirituality. </a:t>
            </a:r>
            <a:r>
              <a:rPr lang="en-US" sz="2000" dirty="0">
                <a:latin typeface="fkGroteskNeue"/>
              </a:rPr>
              <a:t>Listen to their stories. Inquire about the meaning they make. Doing so will help to bring together the strands of their lives into a cohesive whole </a:t>
            </a:r>
            <a:endParaRPr lang="en-US" sz="2000" i="0" dirty="0">
              <a:effectLst/>
              <a:latin typeface="fkGroteskNeue"/>
            </a:endParaRPr>
          </a:p>
        </p:txBody>
      </p:sp>
      <p:sp>
        <p:nvSpPr>
          <p:cNvPr id="24" name="Text Placeholder 8">
            <a:extLst>
              <a:ext uri="{FF2B5EF4-FFF2-40B4-BE49-F238E27FC236}">
                <a16:creationId xmlns:a16="http://schemas.microsoft.com/office/drawing/2014/main" id="{AF7672A7-EA51-A709-D33F-B50756FD0FCF}"/>
              </a:ext>
            </a:extLst>
          </p:cNvPr>
          <p:cNvSpPr txBox="1">
            <a:spLocks/>
          </p:cNvSpPr>
          <p:nvPr/>
        </p:nvSpPr>
        <p:spPr>
          <a:xfrm>
            <a:off x="5880916" y="5707991"/>
            <a:ext cx="868760" cy="868760"/>
          </a:xfrm>
          <a:prstGeom prst="ellipse">
            <a:avLst/>
          </a:prstGeom>
          <a:solidFill>
            <a:schemeClr val="accent1"/>
          </a:solidFill>
        </p:spPr>
        <p:txBody>
          <a:bodyPr vert="horz" wrap="square" lIns="0" tIns="0" rIns="0" bIns="0" rtlCol="0" anchor="ct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2800" b="1"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05</a:t>
            </a:r>
          </a:p>
        </p:txBody>
      </p:sp>
      <p:sp>
        <p:nvSpPr>
          <p:cNvPr id="25" name="Text Placeholder 5">
            <a:extLst>
              <a:ext uri="{FF2B5EF4-FFF2-40B4-BE49-F238E27FC236}">
                <a16:creationId xmlns:a16="http://schemas.microsoft.com/office/drawing/2014/main" id="{57B89172-AB1D-50AB-26C7-0B0C3224C9B8}"/>
              </a:ext>
            </a:extLst>
          </p:cNvPr>
          <p:cNvSpPr txBox="1">
            <a:spLocks/>
          </p:cNvSpPr>
          <p:nvPr/>
        </p:nvSpPr>
        <p:spPr>
          <a:xfrm>
            <a:off x="6864411" y="5673696"/>
            <a:ext cx="5143231" cy="1015663"/>
          </a:xfrm>
          <a:prstGeom prst="rect">
            <a:avLst/>
          </a:prstGeom>
        </p:spPr>
        <p:txBody>
          <a:bodyPr vert="horz" wrap="square" lIns="91440" tIns="45720" rIns="91440" bIns="45720" rtlCol="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fkGroteskNeue"/>
              </a:rPr>
              <a:t>Savor moments with your older clients. </a:t>
            </a:r>
            <a:r>
              <a:rPr lang="en-US" sz="2000" dirty="0">
                <a:latin typeface="fkGroteskNeue"/>
              </a:rPr>
              <a:t>Appreciate life, share in expressions of gratitude</a:t>
            </a:r>
            <a:endParaRPr lang="en-US" sz="2000" i="0" dirty="0">
              <a:effectLst/>
              <a:latin typeface="fkGroteskNeue"/>
            </a:endParaRPr>
          </a:p>
        </p:txBody>
      </p:sp>
    </p:spTree>
    <p:extLst>
      <p:ext uri="{BB962C8B-B14F-4D97-AF65-F5344CB8AC3E}">
        <p14:creationId xmlns:p14="http://schemas.microsoft.com/office/powerpoint/2010/main" val="409302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P spid="22"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4F6FD8-B31F-1AD3-A1E1-F67D6C768916}"/>
              </a:ext>
            </a:extLst>
          </p:cNvPr>
          <p:cNvPicPr>
            <a:picLocks noChangeAspect="1"/>
          </p:cNvPicPr>
          <p:nvPr/>
        </p:nvPicPr>
        <p:blipFill>
          <a:blip r:embed="rId3"/>
          <a:stretch>
            <a:fillRect/>
          </a:stretch>
        </p:blipFill>
        <p:spPr>
          <a:xfrm>
            <a:off x="0" y="114914"/>
            <a:ext cx="12485561" cy="6938697"/>
          </a:xfrm>
          <a:prstGeom prst="rect">
            <a:avLst/>
          </a:prstGeom>
        </p:spPr>
      </p:pic>
      <p:sp>
        <p:nvSpPr>
          <p:cNvPr id="2" name="Slide Number Placeholder 1">
            <a:extLst>
              <a:ext uri="{FF2B5EF4-FFF2-40B4-BE49-F238E27FC236}">
                <a16:creationId xmlns:a16="http://schemas.microsoft.com/office/drawing/2014/main" id="{658D1721-C07D-AA6A-2DAF-213513CCA5CC}"/>
              </a:ext>
            </a:extLst>
          </p:cNvPr>
          <p:cNvSpPr>
            <a:spLocks noGrp="1"/>
          </p:cNvSpPr>
          <p:nvPr>
            <p:ph type="sldNum" sz="quarter" idx="10"/>
          </p:nvPr>
        </p:nvSpPr>
        <p:spPr/>
        <p:txBody>
          <a:bodyPr/>
          <a:lstStyle/>
          <a:p>
            <a:fld id="{EB2DD7C0-1B10-A642-AD82-754C026C9DFE}" type="slidenum">
              <a:rPr lang="en-ID" smtClean="0"/>
              <a:pPr/>
              <a:t>45</a:t>
            </a:fld>
            <a:endParaRPr lang="en-ID"/>
          </a:p>
        </p:txBody>
      </p:sp>
      <p:sp>
        <p:nvSpPr>
          <p:cNvPr id="12" name="Title 11">
            <a:extLst>
              <a:ext uri="{FF2B5EF4-FFF2-40B4-BE49-F238E27FC236}">
                <a16:creationId xmlns:a16="http://schemas.microsoft.com/office/drawing/2014/main" id="{E1B9BA0F-530B-1905-71A6-2243947D3DE4}"/>
              </a:ext>
            </a:extLst>
          </p:cNvPr>
          <p:cNvSpPr>
            <a:spLocks noGrp="1"/>
          </p:cNvSpPr>
          <p:nvPr>
            <p:ph type="title"/>
          </p:nvPr>
        </p:nvSpPr>
        <p:spPr>
          <a:xfrm>
            <a:off x="590258" y="1271439"/>
            <a:ext cx="11601742" cy="4154984"/>
          </a:xfrm>
        </p:spPr>
        <p:txBody>
          <a:bodyPr/>
          <a:lstStyle/>
          <a:p>
            <a:r>
              <a:rPr lang="en-US" dirty="0"/>
              <a:t>Because…</a:t>
            </a:r>
            <a:br>
              <a:rPr lang="en-US" dirty="0"/>
            </a:br>
            <a:br>
              <a:rPr lang="en-US" dirty="0"/>
            </a:br>
            <a:r>
              <a:rPr lang="en-US" dirty="0"/>
              <a:t>There’s no expiration date on healing, transformation, and love</a:t>
            </a:r>
          </a:p>
        </p:txBody>
      </p:sp>
      <p:pic>
        <p:nvPicPr>
          <p:cNvPr id="13" name="Picture 12" descr="A blue and pink sign with white letters&#10;&#10;Description automatically generated">
            <a:extLst>
              <a:ext uri="{FF2B5EF4-FFF2-40B4-BE49-F238E27FC236}">
                <a16:creationId xmlns:a16="http://schemas.microsoft.com/office/drawing/2014/main" id="{0E6CB87D-2ABD-8D1A-2901-49F4F580E6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68187" y="6394069"/>
            <a:ext cx="333153" cy="349017"/>
          </a:xfrm>
          <a:prstGeom prst="rect">
            <a:avLst/>
          </a:prstGeom>
        </p:spPr>
      </p:pic>
      <p:sp>
        <p:nvSpPr>
          <p:cNvPr id="7" name="TextBox 6">
            <a:extLst>
              <a:ext uri="{FF2B5EF4-FFF2-40B4-BE49-F238E27FC236}">
                <a16:creationId xmlns:a16="http://schemas.microsoft.com/office/drawing/2014/main" id="{48DCFF03-4B52-1916-6266-21CAC4BD9D7F}"/>
              </a:ext>
            </a:extLst>
          </p:cNvPr>
          <p:cNvSpPr txBox="1"/>
          <p:nvPr/>
        </p:nvSpPr>
        <p:spPr>
          <a:xfrm>
            <a:off x="3539613" y="3900637"/>
            <a:ext cx="73152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432613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E32F2F-FCC6-A210-50EE-9EBE8A02623C}"/>
              </a:ext>
            </a:extLst>
          </p:cNvPr>
          <p:cNvSpPr>
            <a:spLocks noGrp="1"/>
          </p:cNvSpPr>
          <p:nvPr>
            <p:ph type="sldNum" sz="quarter" idx="22"/>
          </p:nvPr>
        </p:nvSpPr>
        <p:spPr>
          <a:xfrm>
            <a:off x="23402927" y="12788900"/>
            <a:ext cx="981074" cy="698500"/>
          </a:xfrm>
          <a:prstGeom prst="rect">
            <a:avLst/>
          </a:prstGeom>
          <a:solidFill>
            <a:schemeClr val="accent3"/>
          </a:solidFill>
        </p:spPr>
        <p:txBody>
          <a:bodyPr wrap="square" rtlCol="0" anchor="ctr">
            <a:noAutofit/>
          </a:bodyPr>
          <a:lstStyle>
            <a:defPPr>
              <a:defRPr lang="en-US"/>
            </a:defPPr>
            <a:lvl1pPr algn="l" rtl="0" eaLnBrk="1" fontAlgn="auto" hangingPunct="1">
              <a:spcBef>
                <a:spcPts val="0"/>
              </a:spcBef>
              <a:spcAft>
                <a:spcPts val="0"/>
              </a:spcAft>
              <a:defRPr lang="en-US" sz="2000" b="1"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Inter"/>
                <a:ea typeface="+mn-ea"/>
                <a:cs typeface="+mn-cs"/>
              </a:defRPr>
            </a:lvl2pPr>
            <a:lvl3pPr marL="914400" algn="l" rtl="0" eaLnBrk="0" fontAlgn="base" hangingPunct="0">
              <a:spcBef>
                <a:spcPct val="0"/>
              </a:spcBef>
              <a:spcAft>
                <a:spcPct val="0"/>
              </a:spcAft>
              <a:defRPr kern="1200">
                <a:solidFill>
                  <a:schemeClr val="tx1"/>
                </a:solidFill>
                <a:latin typeface="Inter"/>
                <a:ea typeface="+mn-ea"/>
                <a:cs typeface="+mn-cs"/>
              </a:defRPr>
            </a:lvl3pPr>
            <a:lvl4pPr marL="1371600" algn="l" rtl="0" eaLnBrk="0" fontAlgn="base" hangingPunct="0">
              <a:spcBef>
                <a:spcPct val="0"/>
              </a:spcBef>
              <a:spcAft>
                <a:spcPct val="0"/>
              </a:spcAft>
              <a:defRPr kern="1200">
                <a:solidFill>
                  <a:schemeClr val="tx1"/>
                </a:solidFill>
                <a:latin typeface="Inter"/>
                <a:ea typeface="+mn-ea"/>
                <a:cs typeface="+mn-cs"/>
              </a:defRPr>
            </a:lvl4pPr>
            <a:lvl5pPr marL="1828800" algn="l" rtl="0" eaLnBrk="0" fontAlgn="base" hangingPunct="0">
              <a:spcBef>
                <a:spcPct val="0"/>
              </a:spcBef>
              <a:spcAft>
                <a:spcPct val="0"/>
              </a:spcAft>
              <a:defRPr kern="1200">
                <a:solidFill>
                  <a:schemeClr val="tx1"/>
                </a:solidFill>
                <a:latin typeface="Inter"/>
                <a:ea typeface="+mn-ea"/>
                <a:cs typeface="+mn-cs"/>
              </a:defRPr>
            </a:lvl5pPr>
            <a:lvl6pPr marL="2286000" algn="l" defTabSz="914400" rtl="0" eaLnBrk="1" latinLnBrk="0" hangingPunct="1">
              <a:defRPr kern="1200">
                <a:solidFill>
                  <a:schemeClr val="tx1"/>
                </a:solidFill>
                <a:latin typeface="Inter"/>
                <a:ea typeface="+mn-ea"/>
                <a:cs typeface="+mn-cs"/>
              </a:defRPr>
            </a:lvl6pPr>
            <a:lvl7pPr marL="2743200" algn="l" defTabSz="914400" rtl="0" eaLnBrk="1" latinLnBrk="0" hangingPunct="1">
              <a:defRPr kern="1200">
                <a:solidFill>
                  <a:schemeClr val="tx1"/>
                </a:solidFill>
                <a:latin typeface="Inter"/>
                <a:ea typeface="+mn-ea"/>
                <a:cs typeface="+mn-cs"/>
              </a:defRPr>
            </a:lvl7pPr>
            <a:lvl8pPr marL="3200400" algn="l" defTabSz="914400" rtl="0" eaLnBrk="1" latinLnBrk="0" hangingPunct="1">
              <a:defRPr kern="1200">
                <a:solidFill>
                  <a:schemeClr val="tx1"/>
                </a:solidFill>
                <a:latin typeface="Inter"/>
                <a:ea typeface="+mn-ea"/>
                <a:cs typeface="+mn-cs"/>
              </a:defRPr>
            </a:lvl8pPr>
            <a:lvl9pPr marL="3657600" algn="l" defTabSz="914400" rtl="0" eaLnBrk="1" latinLnBrk="0" hangingPunct="1">
              <a:defRPr kern="1200">
                <a:solidFill>
                  <a:schemeClr val="tx1"/>
                </a:solidFill>
                <a:latin typeface="Inter"/>
                <a:ea typeface="+mn-ea"/>
                <a:cs typeface="+mn-cs"/>
              </a:defRPr>
            </a:lvl9pPr>
          </a:lstStyle>
          <a:p>
            <a:pPr>
              <a:defRPr/>
            </a:pPr>
            <a:fld id="{86CB4B4D-7CA3-9044-876B-883B54F8677D}" type="slidenum">
              <a:rPr lang="en-US" smtClean="0"/>
              <a:pPr>
                <a:defRPr/>
              </a:pPr>
              <a:t>46</a:t>
            </a:fld>
            <a:endParaRPr lang="en-ID"/>
          </a:p>
        </p:txBody>
      </p:sp>
      <p:sp>
        <p:nvSpPr>
          <p:cNvPr id="64514" name="Text Placeholder 11">
            <a:extLst>
              <a:ext uri="{FF2B5EF4-FFF2-40B4-BE49-F238E27FC236}">
                <a16:creationId xmlns:a16="http://schemas.microsoft.com/office/drawing/2014/main" id="{3892A5F0-A703-2888-0EB6-4D572EADE5F3}"/>
              </a:ext>
            </a:extLst>
          </p:cNvPr>
          <p:cNvSpPr>
            <a:spLocks noGrp="1" noChangeArrowheads="1"/>
          </p:cNvSpPr>
          <p:nvPr>
            <p:ph type="body" sz="quarter" idx="18"/>
          </p:nvPr>
        </p:nvSpPr>
        <p:spPr>
          <a:xfrm>
            <a:off x="1551319" y="183217"/>
            <a:ext cx="9089361" cy="1544718"/>
          </a:xfrm>
        </p:spPr>
        <p:txBody>
          <a:bodyPr/>
          <a:lstStyle/>
          <a:p>
            <a:pPr>
              <a:spcBef>
                <a:spcPct val="0"/>
              </a:spcBef>
            </a:pPr>
            <a:r>
              <a:rPr lang="en-US" altLang="en-US" dirty="0">
                <a:solidFill>
                  <a:schemeClr val="bg1"/>
                </a:solidFill>
              </a:rPr>
              <a:t>Resources to Continue Your Learning</a:t>
            </a:r>
          </a:p>
        </p:txBody>
      </p:sp>
      <p:sp>
        <p:nvSpPr>
          <p:cNvPr id="64515" name="Text Placeholder 4">
            <a:extLst>
              <a:ext uri="{FF2B5EF4-FFF2-40B4-BE49-F238E27FC236}">
                <a16:creationId xmlns:a16="http://schemas.microsoft.com/office/drawing/2014/main" id="{BE2FB4D1-E8DC-4F4B-1328-49C805A5009B}"/>
              </a:ext>
            </a:extLst>
          </p:cNvPr>
          <p:cNvSpPr>
            <a:spLocks noGrp="1" noChangeArrowheads="1"/>
          </p:cNvSpPr>
          <p:nvPr>
            <p:ph type="body" sz="quarter" idx="20"/>
          </p:nvPr>
        </p:nvSpPr>
        <p:spPr>
          <a:xfrm>
            <a:off x="5169284" y="6131545"/>
            <a:ext cx="6326187" cy="461665"/>
          </a:xfrm>
        </p:spPr>
        <p:txBody>
          <a:bodyPr/>
          <a:lstStyle/>
          <a:p>
            <a:pPr>
              <a:spcBef>
                <a:spcPct val="0"/>
              </a:spcBef>
            </a:pPr>
            <a:r>
              <a:rPr lang="en-US" altLang="en-US" dirty="0" err="1">
                <a:solidFill>
                  <a:schemeClr val="bg1"/>
                </a:solidFill>
              </a:rPr>
              <a:t>www.mentalhealthandaging.kit.com</a:t>
            </a:r>
            <a:r>
              <a:rPr lang="en-US" altLang="en-US" dirty="0">
                <a:solidFill>
                  <a:schemeClr val="bg1"/>
                </a:solidFill>
              </a:rPr>
              <a:t>/mindset</a:t>
            </a:r>
          </a:p>
        </p:txBody>
      </p:sp>
      <p:sp>
        <p:nvSpPr>
          <p:cNvPr id="5" name="Picture Placeholder 4">
            <a:extLst>
              <a:ext uri="{FF2B5EF4-FFF2-40B4-BE49-F238E27FC236}">
                <a16:creationId xmlns:a16="http://schemas.microsoft.com/office/drawing/2014/main" id="{5A21D3ED-A207-FDF9-9429-6E8540B64952}"/>
              </a:ext>
            </a:extLst>
          </p:cNvPr>
          <p:cNvSpPr>
            <a:spLocks noGrp="1"/>
          </p:cNvSpPr>
          <p:nvPr>
            <p:ph type="pic" sz="quarter" idx="14"/>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3F5B89AE-53D5-4F44-5156-BB6B58371EE3}"/>
              </a:ext>
            </a:extLst>
          </p:cNvPr>
          <p:cNvPicPr>
            <a:picLocks noChangeAspect="1"/>
          </p:cNvPicPr>
          <p:nvPr/>
        </p:nvPicPr>
        <p:blipFill>
          <a:blip r:embed="rId3"/>
          <a:stretch>
            <a:fillRect/>
          </a:stretch>
        </p:blipFill>
        <p:spPr>
          <a:xfrm>
            <a:off x="5488869" y="1326129"/>
            <a:ext cx="4565691" cy="4543975"/>
          </a:xfrm>
          <a:prstGeom prst="rect">
            <a:avLst/>
          </a:prstGeom>
          <a:effectLst>
            <a:outerShdw blurRad="291964" dist="50800" dir="5400000" algn="ctr" rotWithShape="0">
              <a:srgbClr val="000000">
                <a:alpha val="43137"/>
              </a:srgbClr>
            </a:outerShdw>
          </a:effectLst>
        </p:spPr>
      </p:pic>
      <p:pic>
        <p:nvPicPr>
          <p:cNvPr id="6" name="Picture 5">
            <a:extLst>
              <a:ext uri="{FF2B5EF4-FFF2-40B4-BE49-F238E27FC236}">
                <a16:creationId xmlns:a16="http://schemas.microsoft.com/office/drawing/2014/main" id="{4C6CF21B-9402-6A14-E437-AB6F174AD173}"/>
              </a:ext>
            </a:extLst>
          </p:cNvPr>
          <p:cNvPicPr>
            <a:picLocks noChangeAspect="1"/>
          </p:cNvPicPr>
          <p:nvPr/>
        </p:nvPicPr>
        <p:blipFill>
          <a:blip r:embed="rId4"/>
          <a:stretch>
            <a:fillRect/>
          </a:stretch>
        </p:blipFill>
        <p:spPr>
          <a:xfrm>
            <a:off x="433782" y="1186429"/>
            <a:ext cx="4119332" cy="5294397"/>
          </a:xfrm>
          <a:prstGeom prst="rect">
            <a:avLst/>
          </a:prstGeom>
          <a:effectLst>
            <a:glow>
              <a:schemeClr val="accent1">
                <a:alpha val="40000"/>
              </a:schemeClr>
            </a:glow>
            <a:outerShdw blurRad="543457" dist="50800" dir="5400000" algn="ctr" rotWithShape="0">
              <a:srgbClr val="000000">
                <a:alpha val="43137"/>
              </a:srgbClr>
            </a:outerShdw>
          </a:effectLst>
        </p:spPr>
      </p:pic>
      <p:sp>
        <p:nvSpPr>
          <p:cNvPr id="3" name="Slide Number Placeholder 1">
            <a:extLst>
              <a:ext uri="{FF2B5EF4-FFF2-40B4-BE49-F238E27FC236}">
                <a16:creationId xmlns:a16="http://schemas.microsoft.com/office/drawing/2014/main" id="{6FD0D6BD-D00D-F2F1-5DA1-111CF4EC0454}"/>
              </a:ext>
            </a:extLst>
          </p:cNvPr>
          <p:cNvSpPr>
            <a:spLocks noGrp="1"/>
          </p:cNvSpPr>
          <p:nvPr>
            <p:ph type="sldNum" sz="quarter" idx="10"/>
          </p:nvPr>
        </p:nvSpPr>
        <p:spPr>
          <a:xfrm>
            <a:off x="11701346" y="6394070"/>
            <a:ext cx="490655" cy="349016"/>
          </a:xfrm>
        </p:spPr>
        <p:txBody>
          <a:bodyPr/>
          <a:lstStyle/>
          <a:p>
            <a:fld id="{EB2DD7C0-1B10-A642-AD82-754C026C9DFE}" type="slidenum">
              <a:rPr lang="en-ID" smtClean="0"/>
              <a:pPr/>
              <a:t>46</a:t>
            </a:fld>
            <a:endParaRPr lang="en-ID"/>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FD5FC839-190E-41B5-A546-7FC9AB8F6639}"/>
            </a:ext>
          </a:extLst>
        </p:cNvPr>
        <p:cNvGrpSpPr/>
        <p:nvPr/>
      </p:nvGrpSpPr>
      <p:grpSpPr>
        <a:xfrm>
          <a:off x="0" y="0"/>
          <a:ext cx="0" cy="0"/>
          <a:chOff x="0" y="0"/>
          <a:chExt cx="0" cy="0"/>
        </a:xfrm>
      </p:grpSpPr>
      <p:sp>
        <p:nvSpPr>
          <p:cNvPr id="903" name="Rectangle">
            <a:extLst>
              <a:ext uri="{FF2B5EF4-FFF2-40B4-BE49-F238E27FC236}">
                <a16:creationId xmlns:a16="http://schemas.microsoft.com/office/drawing/2014/main" id="{E3264ACE-76A2-4F4D-9B35-D23257610F51}"/>
              </a:ext>
            </a:extLst>
          </p:cNvPr>
          <p:cNvSpPr/>
          <p:nvPr/>
        </p:nvSpPr>
        <p:spPr>
          <a:xfrm>
            <a:off x="529389" y="360947"/>
            <a:ext cx="11154561" cy="5765533"/>
          </a:xfrm>
          <a:prstGeom prst="rect">
            <a:avLst/>
          </a:prstGeom>
          <a:solidFill>
            <a:srgbClr val="FFFFFF"/>
          </a:solidFill>
          <a:ln w="50800">
            <a:solidFill>
              <a:schemeClr val="accent1">
                <a:alpha val="73000"/>
              </a:schemeClr>
            </a:solidFill>
            <a:miter lim="400000"/>
          </a:ln>
        </p:spPr>
        <p:txBody>
          <a:bodyPr lIns="25400" tIns="25400" rIns="25400" bIns="25400" anchor="ctr"/>
          <a:lstStyle/>
          <a:p>
            <a:pPr algn="ctr">
              <a:defRPr sz="3200" spc="0">
                <a:solidFill>
                  <a:schemeClr val="accent5">
                    <a:hueOff val="-152896"/>
                    <a:lumOff val="12368"/>
                  </a:schemeClr>
                </a:solidFill>
                <a:latin typeface="Helvetica Light"/>
                <a:ea typeface="Helvetica Light"/>
                <a:cs typeface="Helvetica Light"/>
                <a:sym typeface="Helvetica Light"/>
              </a:defRPr>
            </a:pPr>
            <a:endParaRPr lang="en-US" sz="1600"/>
          </a:p>
        </p:txBody>
      </p:sp>
      <p:sp>
        <p:nvSpPr>
          <p:cNvPr id="904" name="A complicated situation in which a difficult choice has to be made between often competing options">
            <a:extLst>
              <a:ext uri="{FF2B5EF4-FFF2-40B4-BE49-F238E27FC236}">
                <a16:creationId xmlns:a16="http://schemas.microsoft.com/office/drawing/2014/main" id="{3E6076DF-558D-77CD-4CC8-9A1641DF17D5}"/>
              </a:ext>
            </a:extLst>
          </p:cNvPr>
          <p:cNvSpPr txBox="1"/>
          <p:nvPr/>
        </p:nvSpPr>
        <p:spPr>
          <a:xfrm>
            <a:off x="827170" y="854630"/>
            <a:ext cx="10653006" cy="4832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ctr">
              <a:defRPr sz="6500" b="1" i="1" spc="650">
                <a:solidFill>
                  <a:srgbClr val="000000"/>
                </a:solidFill>
                <a:latin typeface="Calibri-Bold"/>
                <a:ea typeface="Calibri-Bold"/>
                <a:cs typeface="Calibri-Bold"/>
                <a:sym typeface="Calibri-Bold"/>
              </a:defRPr>
            </a:lvl1pPr>
          </a:lstStyle>
          <a:p>
            <a:r>
              <a:rPr lang="en-US" sz="3600" b="0" i="0" dirty="0"/>
              <a:t> </a:t>
            </a:r>
            <a:r>
              <a:rPr lang="en-US" sz="4400" b="0" i="0" spc="0" dirty="0"/>
              <a:t>We thought they would be more vulnerable to the stress of COVID because they are, by CDC definition, the most vulnerable population, but what we learned is that older adults with depression can be resilient. They told us that coping with chronic depression taught them to be resilient.</a:t>
            </a:r>
            <a:endParaRPr sz="4400" spc="0" dirty="0">
              <a:latin typeface="+mn-lt"/>
            </a:endParaRPr>
          </a:p>
        </p:txBody>
      </p:sp>
      <p:sp>
        <p:nvSpPr>
          <p:cNvPr id="2" name="Slide Number Placeholder 1">
            <a:extLst>
              <a:ext uri="{FF2B5EF4-FFF2-40B4-BE49-F238E27FC236}">
                <a16:creationId xmlns:a16="http://schemas.microsoft.com/office/drawing/2014/main" id="{96A85469-2ABD-43DD-3B05-F6693D595437}"/>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4" name="TextBox 3">
            <a:extLst>
              <a:ext uri="{FF2B5EF4-FFF2-40B4-BE49-F238E27FC236}">
                <a16:creationId xmlns:a16="http://schemas.microsoft.com/office/drawing/2014/main" id="{1C765CD1-D25C-3808-032B-26D818D0F924}"/>
              </a:ext>
            </a:extLst>
          </p:cNvPr>
          <p:cNvSpPr txBox="1"/>
          <p:nvPr/>
        </p:nvSpPr>
        <p:spPr>
          <a:xfrm>
            <a:off x="8235440" y="5670896"/>
            <a:ext cx="3129390" cy="369332"/>
          </a:xfrm>
          <a:prstGeom prst="rect">
            <a:avLst/>
          </a:prstGeom>
          <a:noFill/>
        </p:spPr>
        <p:txBody>
          <a:bodyPr wrap="square">
            <a:spAutoFit/>
          </a:bodyPr>
          <a:lstStyle/>
          <a:p>
            <a:pPr algn="r"/>
            <a:r>
              <a:rPr lang="en-US" dirty="0">
                <a:solidFill>
                  <a:srgbClr val="000000"/>
                </a:solidFill>
                <a:latin typeface="myriad-pro"/>
              </a:rPr>
              <a:t>Dr. Helen </a:t>
            </a:r>
            <a:r>
              <a:rPr lang="en-US" dirty="0"/>
              <a:t>Lavretsky, Aug 2020</a:t>
            </a:r>
          </a:p>
        </p:txBody>
      </p:sp>
      <p:sp>
        <p:nvSpPr>
          <p:cNvPr id="6" name="TextBox 5">
            <a:extLst>
              <a:ext uri="{FF2B5EF4-FFF2-40B4-BE49-F238E27FC236}">
                <a16:creationId xmlns:a16="http://schemas.microsoft.com/office/drawing/2014/main" id="{BE2CE066-7CDB-5DBD-21A7-3A4003AC1C25}"/>
              </a:ext>
            </a:extLst>
          </p:cNvPr>
          <p:cNvSpPr txBox="1"/>
          <p:nvPr/>
        </p:nvSpPr>
        <p:spPr>
          <a:xfrm>
            <a:off x="148366" y="0"/>
            <a:ext cx="1357608" cy="2400657"/>
          </a:xfrm>
          <a:prstGeom prst="rect">
            <a:avLst/>
          </a:prstGeom>
          <a:noFill/>
        </p:spPr>
        <p:txBody>
          <a:bodyPr wrap="square" rtlCol="0">
            <a:spAutoFit/>
          </a:bodyPr>
          <a:lstStyle/>
          <a:p>
            <a:r>
              <a:rPr lang="en-US" sz="15000" dirty="0">
                <a:solidFill>
                  <a:srgbClr val="F98973"/>
                </a:solidFill>
                <a:latin typeface="Amasis MT Pro Black" panose="02040A04050005020304" pitchFamily="18" charset="0"/>
              </a:rPr>
              <a:t>“</a:t>
            </a:r>
          </a:p>
        </p:txBody>
      </p:sp>
    </p:spTree>
    <p:extLst>
      <p:ext uri="{BB962C8B-B14F-4D97-AF65-F5344CB8AC3E}">
        <p14:creationId xmlns:p14="http://schemas.microsoft.com/office/powerpoint/2010/main" val="10956497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439F5917-C3A8-3A6A-E7AC-D6226F6BFC2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4D7852-4DF3-91D7-8910-51399D8E0A20}"/>
              </a:ext>
            </a:extLst>
          </p:cNvPr>
          <p:cNvSpPr>
            <a:spLocks noGrp="1"/>
          </p:cNvSpPr>
          <p:nvPr>
            <p:ph type="sldNum" sz="quarter" idx="10"/>
          </p:nvPr>
        </p:nvSpPr>
        <p:spPr/>
        <p:txBody>
          <a:bodyPr/>
          <a:lstStyle/>
          <a:p>
            <a:fld id="{EB2DD7C0-1B10-A642-AD82-754C026C9DFE}" type="slidenum">
              <a:rPr lang="en-ID" smtClean="0"/>
              <a:pPr/>
              <a:t>6</a:t>
            </a:fld>
            <a:endParaRPr lang="en-ID"/>
          </a:p>
        </p:txBody>
      </p:sp>
      <p:pic>
        <p:nvPicPr>
          <p:cNvPr id="8" name="Picture 7" descr="A person and two children sitting on stairs&#10;&#10;AI-generated content may be incorrect.">
            <a:extLst>
              <a:ext uri="{FF2B5EF4-FFF2-40B4-BE49-F238E27FC236}">
                <a16:creationId xmlns:a16="http://schemas.microsoft.com/office/drawing/2014/main" id="{54B66397-003F-B258-85AB-49F593215520}"/>
              </a:ext>
            </a:extLst>
          </p:cNvPr>
          <p:cNvPicPr>
            <a:picLocks noChangeAspect="1"/>
          </p:cNvPicPr>
          <p:nvPr/>
        </p:nvPicPr>
        <p:blipFill>
          <a:blip r:embed="rId3"/>
          <a:stretch>
            <a:fillRect/>
          </a:stretch>
        </p:blipFill>
        <p:spPr>
          <a:xfrm rot="5400000">
            <a:off x="-452307" y="1025692"/>
            <a:ext cx="6858000" cy="5143500"/>
          </a:xfrm>
          <a:prstGeom prst="rect">
            <a:avLst/>
          </a:prstGeom>
        </p:spPr>
      </p:pic>
      <p:pic>
        <p:nvPicPr>
          <p:cNvPr id="4" name="Picture 3" descr="A group of people sitting on grass&#10;&#10;AI-generated content may be incorrect.">
            <a:extLst>
              <a:ext uri="{FF2B5EF4-FFF2-40B4-BE49-F238E27FC236}">
                <a16:creationId xmlns:a16="http://schemas.microsoft.com/office/drawing/2014/main" id="{2966E77C-5E1D-975E-9E2A-6D94CE8C6F83}"/>
              </a:ext>
            </a:extLst>
          </p:cNvPr>
          <p:cNvPicPr>
            <a:picLocks noChangeAspect="1"/>
          </p:cNvPicPr>
          <p:nvPr/>
        </p:nvPicPr>
        <p:blipFill>
          <a:blip r:embed="rId4"/>
          <a:stretch>
            <a:fillRect/>
          </a:stretch>
        </p:blipFill>
        <p:spPr>
          <a:xfrm rot="5400000">
            <a:off x="4691193" y="1025692"/>
            <a:ext cx="6858000" cy="5143500"/>
          </a:xfrm>
          <a:prstGeom prst="rect">
            <a:avLst/>
          </a:prstGeom>
        </p:spPr>
      </p:pic>
    </p:spTree>
    <p:extLst>
      <p:ext uri="{BB962C8B-B14F-4D97-AF65-F5344CB8AC3E}">
        <p14:creationId xmlns:p14="http://schemas.microsoft.com/office/powerpoint/2010/main" val="180214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2CD5B-DE6A-0DDE-1E8C-E3ABA3ACE3B6}"/>
              </a:ext>
            </a:extLst>
          </p:cNvPr>
          <p:cNvSpPr>
            <a:spLocks noGrp="1"/>
          </p:cNvSpPr>
          <p:nvPr>
            <p:ph type="sldNum" sz="quarter" idx="10"/>
          </p:nvPr>
        </p:nvSpPr>
        <p:spPr/>
        <p:txBody>
          <a:bodyPr/>
          <a:lstStyle/>
          <a:p>
            <a:fld id="{EB2DD7C0-1B10-A642-AD82-754C026C9DFE}" type="slidenum">
              <a:rPr lang="en-ID" smtClean="0"/>
              <a:pPr/>
              <a:t>7</a:t>
            </a:fld>
            <a:endParaRPr lang="en-ID"/>
          </a:p>
        </p:txBody>
      </p:sp>
      <p:pic>
        <p:nvPicPr>
          <p:cNvPr id="4" name="Picture 3" descr="A sunset over a body of water&#10;&#10;AI-generated content may be incorrect.">
            <a:extLst>
              <a:ext uri="{FF2B5EF4-FFF2-40B4-BE49-F238E27FC236}">
                <a16:creationId xmlns:a16="http://schemas.microsoft.com/office/drawing/2014/main" id="{1E513ABC-AFA2-732D-2FEC-A7E901BA4902}"/>
              </a:ext>
            </a:extLst>
          </p:cNvPr>
          <p:cNvPicPr>
            <a:picLocks noChangeAspect="1"/>
          </p:cNvPicPr>
          <p:nvPr/>
        </p:nvPicPr>
        <p:blipFill>
          <a:blip r:embed="rId3"/>
          <a:stretch>
            <a:fillRect/>
          </a:stretch>
        </p:blipFill>
        <p:spPr>
          <a:xfrm>
            <a:off x="1188485" y="228600"/>
            <a:ext cx="4572000" cy="6400800"/>
          </a:xfrm>
          <a:prstGeom prst="rect">
            <a:avLst/>
          </a:prstGeom>
        </p:spPr>
      </p:pic>
      <p:pic>
        <p:nvPicPr>
          <p:cNvPr id="6" name="Picture 5" descr="A white paper with black text&#10;&#10;AI-generated content may be incorrect.">
            <a:extLst>
              <a:ext uri="{FF2B5EF4-FFF2-40B4-BE49-F238E27FC236}">
                <a16:creationId xmlns:a16="http://schemas.microsoft.com/office/drawing/2014/main" id="{732AB697-FB9D-B8A2-972E-C2A6AD5F3765}"/>
              </a:ext>
            </a:extLst>
          </p:cNvPr>
          <p:cNvPicPr>
            <a:picLocks noChangeAspect="1"/>
          </p:cNvPicPr>
          <p:nvPr/>
        </p:nvPicPr>
        <p:blipFill>
          <a:blip r:embed="rId4"/>
          <a:stretch>
            <a:fillRect/>
          </a:stretch>
        </p:blipFill>
        <p:spPr>
          <a:xfrm>
            <a:off x="6216772" y="228600"/>
            <a:ext cx="4572000" cy="6400800"/>
          </a:xfrm>
          <a:prstGeom prst="rect">
            <a:avLst/>
          </a:prstGeom>
        </p:spPr>
      </p:pic>
    </p:spTree>
    <p:extLst>
      <p:ext uri="{BB962C8B-B14F-4D97-AF65-F5344CB8AC3E}">
        <p14:creationId xmlns:p14="http://schemas.microsoft.com/office/powerpoint/2010/main" val="371609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2CD5B-DE6A-0DDE-1E8C-E3ABA3ACE3B6}"/>
              </a:ext>
            </a:extLst>
          </p:cNvPr>
          <p:cNvSpPr>
            <a:spLocks noGrp="1"/>
          </p:cNvSpPr>
          <p:nvPr>
            <p:ph type="sldNum" sz="quarter" idx="10"/>
          </p:nvPr>
        </p:nvSpPr>
        <p:spPr/>
        <p:txBody>
          <a:bodyPr/>
          <a:lstStyle/>
          <a:p>
            <a:fld id="{EB2DD7C0-1B10-A642-AD82-754C026C9DFE}" type="slidenum">
              <a:rPr lang="en-ID" smtClean="0"/>
              <a:pPr/>
              <a:t>8</a:t>
            </a:fld>
            <a:endParaRPr lang="en-ID"/>
          </a:p>
        </p:txBody>
      </p:sp>
      <p:sp>
        <p:nvSpPr>
          <p:cNvPr id="3" name="Title 4">
            <a:extLst>
              <a:ext uri="{FF2B5EF4-FFF2-40B4-BE49-F238E27FC236}">
                <a16:creationId xmlns:a16="http://schemas.microsoft.com/office/drawing/2014/main" id="{5DDC633E-C18A-8C71-CB37-27A8EE72FDA4}"/>
              </a:ext>
            </a:extLst>
          </p:cNvPr>
          <p:cNvSpPr txBox="1">
            <a:spLocks/>
          </p:cNvSpPr>
          <p:nvPr/>
        </p:nvSpPr>
        <p:spPr>
          <a:xfrm>
            <a:off x="0" y="231093"/>
            <a:ext cx="12192000" cy="1015663"/>
          </a:xfrm>
          <a:prstGeom prst="rect">
            <a:avLst/>
          </a:prstGeom>
        </p:spPr>
        <p:txBody>
          <a:bodyPr/>
          <a:lst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a:lstStyle>
          <a:p>
            <a:pPr algn="ctr"/>
            <a:r>
              <a:rPr lang="en-US" sz="4600" dirty="0"/>
              <a:t>Your Personal Model of Growth + Transformation</a:t>
            </a:r>
            <a:endParaRPr lang="en-LK" sz="4600" dirty="0"/>
          </a:p>
        </p:txBody>
      </p:sp>
      <p:sp>
        <p:nvSpPr>
          <p:cNvPr id="9" name="Rectangle 2">
            <a:extLst>
              <a:ext uri="{FF2B5EF4-FFF2-40B4-BE49-F238E27FC236}">
                <a16:creationId xmlns:a16="http://schemas.microsoft.com/office/drawing/2014/main" id="{2CF41F0C-DB2F-C58D-6C72-E83C623A0E24}"/>
              </a:ext>
            </a:extLst>
          </p:cNvPr>
          <p:cNvSpPr>
            <a:spLocks noChangeArrowheads="1"/>
          </p:cNvSpPr>
          <p:nvPr/>
        </p:nvSpPr>
        <p:spPr bwMode="auto">
          <a:xfrm>
            <a:off x="402771" y="1004258"/>
            <a:ext cx="1102722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000" b="0" i="0" u="none" strike="noStrike" cap="none" normalizeH="0" baseline="0" dirty="0">
                <a:ln>
                  <a:noFill/>
                </a:ln>
                <a:solidFill>
                  <a:schemeClr val="tx1"/>
                </a:solidFill>
                <a:effectLst/>
              </a:rPr>
              <a:t>Who is an older adult whose aging journey inspires you? </a:t>
            </a:r>
          </a:p>
          <a:p>
            <a:pPr marR="0" lvl="0" algn="l" defTabSz="914400" rtl="0" eaLnBrk="0" fontAlgn="base" latinLnBrk="0" hangingPunct="0">
              <a:lnSpc>
                <a:spcPct val="100000"/>
              </a:lnSpc>
              <a:spcBef>
                <a:spcPct val="0"/>
              </a:spcBef>
              <a:spcAft>
                <a:spcPct val="0"/>
              </a:spcAft>
              <a:buClrTx/>
              <a:buSzTx/>
              <a:tabLst/>
            </a:pPr>
            <a:endParaRPr kumimoji="0" lang="en-US" altLang="en-US" sz="30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000" b="0" i="0" u="none" strike="noStrike" cap="none" normalizeH="0" baseline="0" dirty="0">
                <a:ln>
                  <a:noFill/>
                </a:ln>
                <a:solidFill>
                  <a:schemeClr val="tx1"/>
                </a:solidFill>
                <a:effectLst/>
              </a:rPr>
              <a:t>What qualities or strengths do you admire most about them? List a few words or phrases that come to mind.</a:t>
            </a:r>
          </a:p>
          <a:p>
            <a:pPr marR="0" lvl="0" algn="l" defTabSz="914400" rtl="0" eaLnBrk="0" fontAlgn="base" latinLnBrk="0" hangingPunct="0">
              <a:lnSpc>
                <a:spcPct val="100000"/>
              </a:lnSpc>
              <a:spcBef>
                <a:spcPct val="0"/>
              </a:spcBef>
              <a:spcAft>
                <a:spcPct val="0"/>
              </a:spcAft>
              <a:buClrTx/>
              <a:buSzTx/>
              <a:tabLst/>
            </a:pPr>
            <a:endParaRPr kumimoji="0" lang="en-US" altLang="en-US" sz="30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000" b="0" i="0" u="none" strike="noStrike" cap="none" normalizeH="0" baseline="0" dirty="0">
                <a:ln>
                  <a:noFill/>
                </a:ln>
                <a:solidFill>
                  <a:schemeClr val="tx1"/>
                </a:solidFill>
                <a:effectLst/>
              </a:rPr>
              <a:t>How have they demonstrated resilience, love, growth, or healing?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3000" dirty="0"/>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000" b="0" i="0" u="none" strike="noStrike" cap="none" normalizeH="0" baseline="0" dirty="0">
                <a:ln>
                  <a:noFill/>
                </a:ln>
                <a:solidFill>
                  <a:schemeClr val="tx1"/>
                </a:solidFill>
                <a:effectLst/>
              </a:rPr>
              <a:t>Which of their qualities would you like to embody in your own life? Think about your journey ahead.</a:t>
            </a:r>
          </a:p>
          <a:p>
            <a:pPr marR="0" lvl="0" algn="l" defTabSz="914400" rtl="0" eaLnBrk="0" fontAlgn="base" latinLnBrk="0" hangingPunct="0">
              <a:lnSpc>
                <a:spcPct val="100000"/>
              </a:lnSpc>
              <a:spcBef>
                <a:spcPct val="0"/>
              </a:spcBef>
              <a:spcAft>
                <a:spcPct val="0"/>
              </a:spcAft>
              <a:buClrTx/>
              <a:buSzTx/>
              <a:tabLst/>
            </a:pPr>
            <a:endParaRPr kumimoji="0" lang="en-US" altLang="en-US" sz="30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000" b="0" i="0" u="none" strike="noStrike" cap="none" normalizeH="0" baseline="0" dirty="0">
                <a:ln>
                  <a:noFill/>
                </a:ln>
                <a:solidFill>
                  <a:schemeClr val="tx1"/>
                </a:solidFill>
                <a:effectLst/>
              </a:rPr>
              <a:t>What's one action you can take to nurture this quality in yourself starting today? Write one simple step.</a:t>
            </a:r>
          </a:p>
        </p:txBody>
      </p:sp>
    </p:spTree>
    <p:extLst>
      <p:ext uri="{BB962C8B-B14F-4D97-AF65-F5344CB8AC3E}">
        <p14:creationId xmlns:p14="http://schemas.microsoft.com/office/powerpoint/2010/main" val="219923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9FFEAC-477A-A285-B5D8-D632D1ED9650}"/>
              </a:ext>
            </a:extLst>
          </p:cNvPr>
          <p:cNvSpPr>
            <a:spLocks noGrp="1"/>
          </p:cNvSpPr>
          <p:nvPr>
            <p:ph type="sldNum" sz="quarter" idx="10"/>
          </p:nvPr>
        </p:nvSpPr>
        <p:spPr>
          <a:xfrm>
            <a:off x="11701346" y="6394071"/>
            <a:ext cx="490655" cy="3490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2DD7C0-1B10-A642-AD82-754C026C9DFE}" type="slidenum">
              <a:rPr kumimoji="0" lang="en-ID" sz="1000" b="1" i="0" u="none" strike="noStrike" kern="1200" cap="none" spc="0" normalizeH="0" baseline="0" noProof="0" smtClean="0">
                <a:ln>
                  <a:noFill/>
                </a:ln>
                <a:solidFill>
                  <a:srgbClr val="000000"/>
                </a:solidFill>
                <a:effectLst/>
                <a:uLnTx/>
                <a:uFillTx/>
                <a:latin typeface="In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ID" sz="1000" b="1" i="0" u="none" strike="noStrike" kern="1200" cap="none" spc="0" normalizeH="0" baseline="0" noProof="0">
              <a:ln>
                <a:noFill/>
              </a:ln>
              <a:solidFill>
                <a:srgbClr val="000000"/>
              </a:solidFill>
              <a:effectLst/>
              <a:uLnTx/>
              <a:uFillTx/>
              <a:latin typeface="Inter"/>
              <a:ea typeface="+mn-ea"/>
              <a:cs typeface="+mn-cs"/>
            </a:endParaRPr>
          </a:p>
        </p:txBody>
      </p:sp>
      <p:sp>
        <p:nvSpPr>
          <p:cNvPr id="5" name="Text Placeholder 4">
            <a:extLst>
              <a:ext uri="{FF2B5EF4-FFF2-40B4-BE49-F238E27FC236}">
                <a16:creationId xmlns:a16="http://schemas.microsoft.com/office/drawing/2014/main" id="{6217CB38-DE3D-1156-7D4F-14D96F641B7F}"/>
              </a:ext>
            </a:extLst>
          </p:cNvPr>
          <p:cNvSpPr>
            <a:spLocks noGrp="1"/>
          </p:cNvSpPr>
          <p:nvPr>
            <p:ph type="body" sz="quarter" idx="13"/>
          </p:nvPr>
        </p:nvSpPr>
        <p:spPr>
          <a:xfrm>
            <a:off x="6954984" y="1219407"/>
            <a:ext cx="4746362" cy="584775"/>
          </a:xfrm>
        </p:spPr>
        <p:txBody>
          <a:bodyPr/>
          <a:lstStyle/>
          <a:p>
            <a:r>
              <a:rPr lang="en-US" dirty="0"/>
              <a:t>Trauma &amp; Older Adults</a:t>
            </a:r>
          </a:p>
        </p:txBody>
      </p:sp>
      <p:sp>
        <p:nvSpPr>
          <p:cNvPr id="8" name="Text Placeholder 7">
            <a:extLst>
              <a:ext uri="{FF2B5EF4-FFF2-40B4-BE49-F238E27FC236}">
                <a16:creationId xmlns:a16="http://schemas.microsoft.com/office/drawing/2014/main" id="{A92480E6-85A1-619E-B4DD-DFB01BB829AE}"/>
              </a:ext>
            </a:extLst>
          </p:cNvPr>
          <p:cNvSpPr>
            <a:spLocks noGrp="1"/>
          </p:cNvSpPr>
          <p:nvPr>
            <p:ph type="body" sz="quarter" idx="17"/>
          </p:nvPr>
        </p:nvSpPr>
        <p:spPr>
          <a:xfrm>
            <a:off x="5880916" y="1077413"/>
            <a:ext cx="868760" cy="868760"/>
          </a:xfrm>
        </p:spPr>
        <p:txBody>
          <a:bodyPr/>
          <a:lstStyle/>
          <a:p>
            <a:r>
              <a:rPr lang="en-US" dirty="0"/>
              <a:t>01</a:t>
            </a:r>
          </a:p>
        </p:txBody>
      </p:sp>
      <p:sp>
        <p:nvSpPr>
          <p:cNvPr id="9" name="Text Placeholder 8">
            <a:extLst>
              <a:ext uri="{FF2B5EF4-FFF2-40B4-BE49-F238E27FC236}">
                <a16:creationId xmlns:a16="http://schemas.microsoft.com/office/drawing/2014/main" id="{2E1EE5EC-D026-3231-B19B-7A940BA9A376}"/>
              </a:ext>
            </a:extLst>
          </p:cNvPr>
          <p:cNvSpPr>
            <a:spLocks noGrp="1"/>
          </p:cNvSpPr>
          <p:nvPr>
            <p:ph type="body" sz="quarter" idx="18"/>
          </p:nvPr>
        </p:nvSpPr>
        <p:spPr>
          <a:xfrm>
            <a:off x="5880916" y="2541100"/>
            <a:ext cx="868760" cy="868760"/>
          </a:xfrm>
        </p:spPr>
        <p:txBody>
          <a:bodyPr/>
          <a:lstStyle/>
          <a:p>
            <a:r>
              <a:rPr lang="en-US" dirty="0"/>
              <a:t>02</a:t>
            </a:r>
          </a:p>
        </p:txBody>
      </p:sp>
      <p:sp>
        <p:nvSpPr>
          <p:cNvPr id="14" name="Text Placeholder 8">
            <a:extLst>
              <a:ext uri="{FF2B5EF4-FFF2-40B4-BE49-F238E27FC236}">
                <a16:creationId xmlns:a16="http://schemas.microsoft.com/office/drawing/2014/main" id="{6CF0E8C4-E70C-E188-9DC9-02B4CC4D1001}"/>
              </a:ext>
            </a:extLst>
          </p:cNvPr>
          <p:cNvSpPr txBox="1">
            <a:spLocks/>
          </p:cNvSpPr>
          <p:nvPr/>
        </p:nvSpPr>
        <p:spPr>
          <a:xfrm>
            <a:off x="5880916" y="4094146"/>
            <a:ext cx="868760" cy="868760"/>
          </a:xfrm>
          <a:prstGeom prst="ellipse">
            <a:avLst/>
          </a:prstGeom>
          <a:solidFill>
            <a:schemeClr val="accent1"/>
          </a:solidFill>
        </p:spPr>
        <p:txBody>
          <a:bodyPr vert="horz" wrap="square" lIns="0" tIns="0" rIns="0" bIns="0" rtlCol="0" anchor="ct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2800" b="1"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03</a:t>
            </a:r>
          </a:p>
        </p:txBody>
      </p:sp>
      <p:sp>
        <p:nvSpPr>
          <p:cNvPr id="15" name="Text Placeholder 5">
            <a:extLst>
              <a:ext uri="{FF2B5EF4-FFF2-40B4-BE49-F238E27FC236}">
                <a16:creationId xmlns:a16="http://schemas.microsoft.com/office/drawing/2014/main" id="{ADEE5DEF-BE54-E9B5-3844-AA63E48BBE4A}"/>
              </a:ext>
            </a:extLst>
          </p:cNvPr>
          <p:cNvSpPr txBox="1">
            <a:spLocks/>
          </p:cNvSpPr>
          <p:nvPr/>
        </p:nvSpPr>
        <p:spPr>
          <a:xfrm>
            <a:off x="6954982" y="2483299"/>
            <a:ext cx="5237018" cy="1077218"/>
          </a:xfrm>
          <a:prstGeom prst="rect">
            <a:avLst/>
          </a:prstGeom>
        </p:spPr>
        <p:txBody>
          <a:bodyPr vert="horz" wrap="square" lIns="91440" tIns="45720" rIns="91440" bIns="45720" rtlCol="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 Principles of post-traumatic growth </a:t>
            </a:r>
          </a:p>
        </p:txBody>
      </p:sp>
      <p:pic>
        <p:nvPicPr>
          <p:cNvPr id="20" name="Picture Placeholder 19" descr="An old person holding a pink toothbrush&#10;&#10;Description automatically generated">
            <a:extLst>
              <a:ext uri="{FF2B5EF4-FFF2-40B4-BE49-F238E27FC236}">
                <a16:creationId xmlns:a16="http://schemas.microsoft.com/office/drawing/2014/main" id="{2BB96461-404B-805E-F2CB-36EC42886166}"/>
              </a:ext>
            </a:extLst>
          </p:cNvPr>
          <p:cNvPicPr>
            <a:picLocks noGrp="1" noChangeAspect="1"/>
          </p:cNvPicPr>
          <p:nvPr>
            <p:ph type="pic" sz="quarter" idx="14"/>
          </p:nvPr>
        </p:nvPicPr>
        <p:blipFill>
          <a:blip r:embed="rId3"/>
          <a:srcRect t="3395" b="3395"/>
          <a:stretch>
            <a:fillRect/>
          </a:stretch>
        </p:blipFill>
        <p:spPr>
          <a:xfrm>
            <a:off x="0" y="873239"/>
            <a:ext cx="6419654" cy="5984761"/>
          </a:xfrm>
        </p:spPr>
      </p:pic>
      <p:sp>
        <p:nvSpPr>
          <p:cNvPr id="10" name="Text Placeholder 5">
            <a:extLst>
              <a:ext uri="{FF2B5EF4-FFF2-40B4-BE49-F238E27FC236}">
                <a16:creationId xmlns:a16="http://schemas.microsoft.com/office/drawing/2014/main" id="{814AFFF8-7169-ED26-67CB-2BA7DF2602ED}"/>
              </a:ext>
            </a:extLst>
          </p:cNvPr>
          <p:cNvSpPr txBox="1">
            <a:spLocks/>
          </p:cNvSpPr>
          <p:nvPr/>
        </p:nvSpPr>
        <p:spPr>
          <a:xfrm>
            <a:off x="6954982" y="3993276"/>
            <a:ext cx="3941618" cy="1569660"/>
          </a:xfrm>
          <a:prstGeom prst="rect">
            <a:avLst/>
          </a:prstGeom>
        </p:spPr>
        <p:txBody>
          <a:bodyPr vert="horz" wrap="square" lIns="91440" tIns="45720" rIns="91440" bIns="45720" rtlCol="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3200" kern="1200">
                <a:solidFill>
                  <a:schemeClr val="tx1">
                    <a:lumMod val="85000"/>
                    <a:lumOff val="1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post-traumatic growth teaches us about aging well</a:t>
            </a:r>
          </a:p>
        </p:txBody>
      </p:sp>
      <p:sp>
        <p:nvSpPr>
          <p:cNvPr id="17" name="Title 1">
            <a:extLst>
              <a:ext uri="{FF2B5EF4-FFF2-40B4-BE49-F238E27FC236}">
                <a16:creationId xmlns:a16="http://schemas.microsoft.com/office/drawing/2014/main" id="{2605066B-EFF3-7693-8025-F0E2FAFCA9D0}"/>
              </a:ext>
            </a:extLst>
          </p:cNvPr>
          <p:cNvSpPr txBox="1">
            <a:spLocks/>
          </p:cNvSpPr>
          <p:nvPr/>
        </p:nvSpPr>
        <p:spPr>
          <a:xfrm>
            <a:off x="119434" y="178351"/>
            <a:ext cx="11827239" cy="769441"/>
          </a:xfrm>
          <a:prstGeom prst="rect">
            <a:avLst/>
          </a:prstGeom>
        </p:spPr>
        <p:txBody>
          <a:bodyPr vert="horz" lIns="91440" tIns="45720" rIns="91440" bIns="45720" rtlCol="0" anchor="t" anchorCtr="0">
            <a:spAutoFit/>
          </a:bodyPr>
          <a:lstStyle>
            <a:lvl1pPr algn="l" defTabSz="914377" rtl="0" eaLnBrk="1" latinLnBrk="0" hangingPunct="1">
              <a:lnSpc>
                <a:spcPct val="100000"/>
              </a:lnSpc>
              <a:spcBef>
                <a:spcPct val="0"/>
              </a:spcBef>
              <a:buNone/>
              <a:defRPr sz="6600" kern="1200">
                <a:solidFill>
                  <a:schemeClr val="tx1"/>
                </a:solidFill>
                <a:latin typeface="+mj-lt"/>
                <a:ea typeface="+mj-ea"/>
                <a:cs typeface="+mj-cs"/>
              </a:defRPr>
            </a:lvl1pPr>
          </a:lstStyle>
          <a:p>
            <a:r>
              <a:rPr lang="en-US" sz="4400"/>
              <a:t>Here’s What We’ll Cover…</a:t>
            </a:r>
            <a:endParaRPr lang="en-US" sz="4400" dirty="0"/>
          </a:p>
        </p:txBody>
      </p:sp>
    </p:spTree>
    <p:extLst>
      <p:ext uri="{BB962C8B-B14F-4D97-AF65-F5344CB8AC3E}">
        <p14:creationId xmlns:p14="http://schemas.microsoft.com/office/powerpoint/2010/main" val="1382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p:bldP spid="10" grpId="0"/>
    </p:bldLst>
  </p:timing>
</p:sld>
</file>

<file path=ppt/theme/theme1.xml><?xml version="1.0" encoding="utf-8"?>
<a:theme xmlns:a="http://schemas.openxmlformats.org/drawingml/2006/main" name="1_Office Theme">
  <a:themeElements>
    <a:clrScheme name="CMHA">
      <a:dk1>
        <a:srgbClr val="000000"/>
      </a:dk1>
      <a:lt1>
        <a:srgbClr val="FFFFFF"/>
      </a:lt1>
      <a:dk2>
        <a:srgbClr val="44546A"/>
      </a:dk2>
      <a:lt2>
        <a:srgbClr val="E7E6E6"/>
      </a:lt2>
      <a:accent1>
        <a:srgbClr val="F8866C"/>
      </a:accent1>
      <a:accent2>
        <a:srgbClr val="0C6980"/>
      </a:accent2>
      <a:accent3>
        <a:srgbClr val="EFE3D3"/>
      </a:accent3>
      <a:accent4>
        <a:srgbClr val="FFC000"/>
      </a:accent4>
      <a:accent5>
        <a:srgbClr val="5B9BD5"/>
      </a:accent5>
      <a:accent6>
        <a:srgbClr val="70AD47"/>
      </a:accent6>
      <a:hlink>
        <a:srgbClr val="0563C1"/>
      </a:hlink>
      <a:folHlink>
        <a:srgbClr val="954F72"/>
      </a:folHlink>
    </a:clrScheme>
    <a:fontScheme name="Inter">
      <a:majorFont>
        <a:latin typeface="Inter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MHA">
      <a:dk1>
        <a:srgbClr val="000000"/>
      </a:dk1>
      <a:lt1>
        <a:srgbClr val="FFFFFF"/>
      </a:lt1>
      <a:dk2>
        <a:srgbClr val="44546A"/>
      </a:dk2>
      <a:lt2>
        <a:srgbClr val="E7E6E6"/>
      </a:lt2>
      <a:accent1>
        <a:srgbClr val="F8866C"/>
      </a:accent1>
      <a:accent2>
        <a:srgbClr val="0C6980"/>
      </a:accent2>
      <a:accent3>
        <a:srgbClr val="EFE3D3"/>
      </a:accent3>
      <a:accent4>
        <a:srgbClr val="FFC000"/>
      </a:accent4>
      <a:accent5>
        <a:srgbClr val="5B9BD5"/>
      </a:accent5>
      <a:accent6>
        <a:srgbClr val="70AD47"/>
      </a:accent6>
      <a:hlink>
        <a:srgbClr val="0563C1"/>
      </a:hlink>
      <a:folHlink>
        <a:srgbClr val="954F72"/>
      </a:folHlink>
    </a:clrScheme>
    <a:fontScheme name="Inter">
      <a:majorFont>
        <a:latin typeface="Inter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36575</TotalTime>
  <Words>4121</Words>
  <Application>Microsoft Office PowerPoint</Application>
  <PresentationFormat>Widescreen</PresentationFormat>
  <Paragraphs>391</Paragraphs>
  <Slides>46</Slides>
  <Notes>46</Notes>
  <HiddenSlides>0</HiddenSlides>
  <MMClips>1</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46</vt:i4>
      </vt:variant>
    </vt:vector>
  </HeadingPairs>
  <TitlesOfParts>
    <vt:vector size="70" baseType="lpstr">
      <vt:lpstr>Amasis MT Pro Black</vt:lpstr>
      <vt:lpstr>Anton</vt:lpstr>
      <vt:lpstr>Aptos</vt:lpstr>
      <vt:lpstr>Arial</vt:lpstr>
      <vt:lpstr>berkeleyMono</vt:lpstr>
      <vt:lpstr>Calibri</vt:lpstr>
      <vt:lpstr>Cambria</vt:lpstr>
      <vt:lpstr>fkGrotesk</vt:lpstr>
      <vt:lpstr>fkGroteskNeue</vt:lpstr>
      <vt:lpstr>Google Sans</vt:lpstr>
      <vt:lpstr>Helvetica</vt:lpstr>
      <vt:lpstr>Helvetica Light</vt:lpstr>
      <vt:lpstr>Inter</vt:lpstr>
      <vt:lpstr>Inter Bold</vt:lpstr>
      <vt:lpstr>myriad-pro</vt:lpstr>
      <vt:lpstr>Open Sans</vt:lpstr>
      <vt:lpstr>Proxima Nova</vt:lpstr>
      <vt:lpstr>Roboto</vt:lpstr>
      <vt:lpstr>Roboto Mono Web</vt:lpstr>
      <vt:lpstr>Source Sans Pro</vt:lpstr>
      <vt:lpstr>system-ui</vt:lpstr>
      <vt:lpstr>Times New Roman</vt:lpstr>
      <vt:lpstr>1_Office Theme</vt:lpstr>
      <vt:lpstr>Office Theme</vt:lpstr>
      <vt:lpstr>There’s No Expiration Date  on Healing &amp;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Trauma &amp; Older Adults</vt:lpstr>
      <vt:lpstr>PowerPoint Presentation</vt:lpstr>
      <vt:lpstr>PowerPoint Presentation</vt:lpstr>
      <vt:lpstr>PowerPoint Presentation</vt:lpstr>
      <vt:lpstr>Suicide Rate by Race and Age, US 2016</vt:lpstr>
      <vt:lpstr>PowerPoint Presentation</vt:lpstr>
      <vt:lpstr>PowerPoint Presentation</vt:lpstr>
      <vt:lpstr>Posttraumatic Growth</vt:lpstr>
      <vt:lpstr>PowerPoint Presentation</vt:lpstr>
      <vt:lpstr>PowerPoint Presentation</vt:lpstr>
      <vt:lpstr>PowerPoint Presentation</vt:lpstr>
      <vt:lpstr>Post-Traumatic Growth </vt:lpstr>
      <vt:lpstr>PowerPoint Presentation</vt:lpstr>
      <vt:lpstr>PowerPoint Presentation</vt:lpstr>
      <vt:lpstr>Relating To Others      </vt:lpstr>
      <vt:lpstr>Relating To Others</vt:lpstr>
      <vt:lpstr>PowerPoint Presentation</vt:lpstr>
      <vt:lpstr>Recognize  new paths and  opportunities   Openness to new roles, activities, or perspectives  Willing to try new things or set new goals </vt:lpstr>
      <vt:lpstr>New Possibilities      </vt:lpstr>
      <vt:lpstr>New Possibilities      </vt:lpstr>
      <vt:lpstr>3. Personal Strength</vt:lpstr>
      <vt:lpstr>PowerPoint Presentation</vt:lpstr>
      <vt:lpstr>PowerPoint Presentation</vt:lpstr>
      <vt:lpstr>PowerPoint Presentation</vt:lpstr>
      <vt:lpstr>Personal Strength    </vt:lpstr>
      <vt:lpstr>4. Spiritual Change</vt:lpstr>
      <vt:lpstr>PowerPoint Presentation</vt:lpstr>
      <vt:lpstr>Spiritual Change/ Existential Integration  </vt:lpstr>
      <vt:lpstr>PowerPoint Presentation</vt:lpstr>
      <vt:lpstr>Spiritual Change/  Existential Integration      </vt:lpstr>
      <vt:lpstr>5. Appreciation Of Life</vt:lpstr>
      <vt:lpstr>Present-centered savoring: 68% of COVID-19 survivors over 70 reported increased gratitude for mundane pleasures (e.g., family meals), versus 42% of those under 50.  Legacy motivation: Trauma survivors often accelerate legacy-building activities, with 33% initiating memoir writing or ethical wills within two years post-trauma.     </vt:lpstr>
      <vt:lpstr>Older Adults Savor Life More Deeply After Trauma   Neuroimaging studies suggest this stems from age-related ventral striatum changes.   The ventral striatum is a part of the brain that helps process reward and motivation.  As we age, this part of the brain becomes more responsive to positive, familiar, and emotionally meaningful experiences (like hearing your grandchild laugh or enjoying morning tea).  As a result, older adults are more neurologically wired to notice and savor the small joys of life, especially after facing trauma. </vt:lpstr>
      <vt:lpstr>Appreciation of Life      </vt:lpstr>
      <vt:lpstr>PowerPoint Presentation</vt:lpstr>
      <vt:lpstr>Because…  There’s no expiration date on healing, transformation, and love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Kreev Studio</dc:creator>
  <cp:lastModifiedBy>Marilyn Gugliucci</cp:lastModifiedBy>
  <cp:revision>779</cp:revision>
  <dcterms:created xsi:type="dcterms:W3CDTF">2023-11-13T04:37:08Z</dcterms:created>
  <dcterms:modified xsi:type="dcterms:W3CDTF">2026-05-17T20:47:57Z</dcterms:modified>
</cp:coreProperties>
</file>